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4" r:id="rId9"/>
    <p:sldId id="263" r:id="rId10"/>
    <p:sldId id="266" r:id="rId11"/>
    <p:sldId id="265"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B003D2-D999-45F9-9A67-D1FDE7F09249}" v="1112" dt="2021-05-05T08:43:45.317"/>
    <p1510:client id="{371BC638-5BD6-491B-0DF3-99CB96B9A3F6}" v="9" dt="2021-05-05T08:49:29.853"/>
    <p1510:client id="{9FCF55DD-9589-48DD-94B9-ECA3F6B5CFEF}" v="771" dt="2021-05-04T20:13:53.0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73" d="100"/>
          <a:sy n="73" d="100"/>
        </p:scale>
        <p:origin x="7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62921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795989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422562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69367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4180485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3051268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52900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272525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307835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3552649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6/14/2021</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‹Nº›</a:t>
            </a:fld>
            <a:endParaRPr lang="en-US"/>
          </a:p>
        </p:txBody>
      </p:sp>
    </p:spTree>
    <p:extLst>
      <p:ext uri="{BB962C8B-B14F-4D97-AF65-F5344CB8AC3E}">
        <p14:creationId xmlns:p14="http://schemas.microsoft.com/office/powerpoint/2010/main" val="1261483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6/14/2021</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‹Nº›</a:t>
            </a:fld>
            <a:endParaRPr lang="en-US"/>
          </a:p>
        </p:txBody>
      </p:sp>
    </p:spTree>
    <p:extLst>
      <p:ext uri="{BB962C8B-B14F-4D97-AF65-F5344CB8AC3E}">
        <p14:creationId xmlns:p14="http://schemas.microsoft.com/office/powerpoint/2010/main" val="2182309677"/>
      </p:ext>
    </p:extLst>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lapuertadeltarot.blogspot.com/2010/10/cuadernos-magicos-iii.html"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KPmPckvwQlM" TargetMode="External"/><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QamvkoJKfd8"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4MlsZJ4tCWg"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youtube.com/watch?v=TWx6XOiwPP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65A5CBD-5BDA-4345-915C-718F0E585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ctrTitle"/>
          </p:nvPr>
        </p:nvSpPr>
        <p:spPr>
          <a:xfrm>
            <a:off x="762000" y="4357075"/>
            <a:ext cx="6682153" cy="1758461"/>
          </a:xfrm>
        </p:spPr>
        <p:txBody>
          <a:bodyPr>
            <a:normAutofit fontScale="90000"/>
          </a:bodyPr>
          <a:lstStyle/>
          <a:p>
            <a:pPr algn="l">
              <a:buFont typeface="Arial"/>
            </a:pPr>
            <a:br>
              <a:rPr lang="es-ES" sz="3700" dirty="0">
                <a:ea typeface="+mj-lt"/>
                <a:cs typeface="+mj-lt"/>
              </a:rPr>
            </a:br>
            <a:br>
              <a:rPr lang="es-ES" sz="3700" dirty="0">
                <a:ea typeface="+mj-lt"/>
                <a:cs typeface="+mj-lt"/>
              </a:rPr>
            </a:br>
            <a:r>
              <a:rPr lang="es-ES" sz="3700" i="1" dirty="0">
                <a:ea typeface="+mj-lt"/>
                <a:cs typeface="+mj-lt"/>
              </a:rPr>
              <a:t>Todas las personas </a:t>
            </a:r>
            <a:r>
              <a:rPr lang="es-ES" sz="5400" i="1" dirty="0">
                <a:ea typeface="+mj-lt"/>
                <a:cs typeface="+mj-lt"/>
              </a:rPr>
              <a:t>grandes</a:t>
            </a:r>
            <a:r>
              <a:rPr lang="es-ES" sz="3700" i="1" dirty="0">
                <a:ea typeface="+mj-lt"/>
                <a:cs typeface="+mj-lt"/>
              </a:rPr>
              <a:t> </a:t>
            </a:r>
            <a:br>
              <a:rPr lang="es-ES" sz="3700" i="1" dirty="0">
                <a:ea typeface="+mj-lt"/>
                <a:cs typeface="+mj-lt"/>
              </a:rPr>
            </a:br>
            <a:r>
              <a:rPr lang="es-ES" sz="3700" i="1" dirty="0">
                <a:ea typeface="+mj-lt"/>
                <a:cs typeface="+mj-lt"/>
              </a:rPr>
              <a:t>han sido niños antes. </a:t>
            </a:r>
            <a:endParaRPr lang="es-ES" sz="3700" i="1" dirty="0"/>
          </a:p>
          <a:p>
            <a:pPr algn="l"/>
            <a:endParaRPr lang="es-ES" sz="3700">
              <a:ea typeface="+mj-lt"/>
              <a:cs typeface="+mj-lt"/>
            </a:endParaRPr>
          </a:p>
        </p:txBody>
      </p:sp>
      <p:sp>
        <p:nvSpPr>
          <p:cNvPr id="3" name="Subtítulo 2"/>
          <p:cNvSpPr>
            <a:spLocks noGrp="1"/>
          </p:cNvSpPr>
          <p:nvPr>
            <p:ph type="subTitle" idx="1"/>
          </p:nvPr>
        </p:nvSpPr>
        <p:spPr>
          <a:xfrm>
            <a:off x="762000" y="4571999"/>
            <a:ext cx="5334000" cy="1524000"/>
          </a:xfrm>
        </p:spPr>
        <p:txBody>
          <a:bodyPr vert="horz" lIns="91440" tIns="45720" rIns="91440" bIns="45720" rtlCol="0">
            <a:normAutofit/>
          </a:bodyPr>
          <a:lstStyle/>
          <a:p>
            <a:pPr algn="l"/>
            <a:endParaRPr lang="es-ES" i="1" dirty="0"/>
          </a:p>
          <a:p>
            <a:pPr algn="l"/>
            <a:endParaRPr lang="es-ES">
              <a:cs typeface="Calibri"/>
            </a:endParaRPr>
          </a:p>
        </p:txBody>
      </p:sp>
      <p:pic>
        <p:nvPicPr>
          <p:cNvPr id="4" name="Imagen 4">
            <a:extLst>
              <a:ext uri="{FF2B5EF4-FFF2-40B4-BE49-F238E27FC236}">
                <a16:creationId xmlns:a16="http://schemas.microsoft.com/office/drawing/2014/main" id="{54E49546-A57C-4904-AC9A-99F8C278990A}"/>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t="3617" r="1" b="5512"/>
          <a:stretch/>
        </p:blipFill>
        <p:spPr>
          <a:xfrm>
            <a:off x="6962782" y="738842"/>
            <a:ext cx="4429119" cy="2585790"/>
          </a:xfrm>
          <a:custGeom>
            <a:avLst/>
            <a:gdLst/>
            <a:ahLst/>
            <a:cxnLst/>
            <a:rect l="l" t="t" r="r" b="b"/>
            <a:pathLst>
              <a:path w="4429119" h="2585790">
                <a:moveTo>
                  <a:pt x="2549556" y="905"/>
                </a:moveTo>
                <a:cubicBezTo>
                  <a:pt x="3284573" y="-22945"/>
                  <a:pt x="3999521" y="428062"/>
                  <a:pt x="4291657" y="962844"/>
                </a:cubicBezTo>
                <a:cubicBezTo>
                  <a:pt x="4558255" y="1452208"/>
                  <a:pt x="4471755" y="2011838"/>
                  <a:pt x="3722930" y="2343973"/>
                </a:cubicBezTo>
                <a:cubicBezTo>
                  <a:pt x="2860941" y="2726230"/>
                  <a:pt x="531510" y="2705102"/>
                  <a:pt x="81848" y="1917009"/>
                </a:cubicBezTo>
                <a:cubicBezTo>
                  <a:pt x="-122539" y="1557850"/>
                  <a:pt x="78294" y="1077816"/>
                  <a:pt x="436125" y="766809"/>
                </a:cubicBezTo>
                <a:cubicBezTo>
                  <a:pt x="937917" y="331491"/>
                  <a:pt x="1728210" y="94169"/>
                  <a:pt x="2402404" y="12123"/>
                </a:cubicBezTo>
                <a:cubicBezTo>
                  <a:pt x="2451464" y="6196"/>
                  <a:pt x="2500555" y="2495"/>
                  <a:pt x="2549556" y="905"/>
                </a:cubicBezTo>
                <a:close/>
              </a:path>
            </a:pathLst>
          </a:custGeom>
        </p:spPr>
      </p:pic>
      <p:sp>
        <p:nvSpPr>
          <p:cNvPr id="18" name="Freeform: Shape 17">
            <a:extLst>
              <a:ext uri="{FF2B5EF4-FFF2-40B4-BE49-F238E27FC236}">
                <a16:creationId xmlns:a16="http://schemas.microsoft.com/office/drawing/2014/main" id="{3DAB9C9F-3463-4A56-B1EA-1BD1AA292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6513" y="602311"/>
            <a:ext cx="4429124" cy="2445690"/>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pic>
        <p:nvPicPr>
          <p:cNvPr id="6" name="Imagen 6" descr="Imagen que contiene persona, edificio, sostener, hombre&#10;&#10;Descripción generada automáticamente">
            <a:extLst>
              <a:ext uri="{FF2B5EF4-FFF2-40B4-BE49-F238E27FC236}">
                <a16:creationId xmlns:a16="http://schemas.microsoft.com/office/drawing/2014/main" id="{9832AD4A-B6F9-4285-BFAF-ED7281440A37}"/>
              </a:ext>
            </a:extLst>
          </p:cNvPr>
          <p:cNvPicPr>
            <a:picLocks noChangeAspect="1"/>
          </p:cNvPicPr>
          <p:nvPr/>
        </p:nvPicPr>
        <p:blipFill rotWithShape="1">
          <a:blip r:embed="rId4"/>
          <a:srcRect l="10199" r="5453" b="2"/>
          <a:stretch/>
        </p:blipFill>
        <p:spPr>
          <a:xfrm>
            <a:off x="7764503" y="3838942"/>
            <a:ext cx="3996753" cy="2511298"/>
          </a:xfrm>
          <a:custGeom>
            <a:avLst/>
            <a:gdLst/>
            <a:ahLst/>
            <a:cxnLst/>
            <a:rect l="l" t="t" r="r" b="b"/>
            <a:pathLst>
              <a:path w="3996753" h="2511298">
                <a:moveTo>
                  <a:pt x="2401588" y="1629"/>
                </a:moveTo>
                <a:cubicBezTo>
                  <a:pt x="2707354" y="11085"/>
                  <a:pt x="3008599" y="61545"/>
                  <a:pt x="3265529" y="147890"/>
                </a:cubicBezTo>
                <a:cubicBezTo>
                  <a:pt x="3852793" y="345417"/>
                  <a:pt x="4208571" y="729954"/>
                  <a:pt x="3857750" y="1240722"/>
                </a:cubicBezTo>
                <a:cubicBezTo>
                  <a:pt x="3453587" y="1828629"/>
                  <a:pt x="1559794" y="2759779"/>
                  <a:pt x="597498" y="2449656"/>
                </a:cubicBezTo>
                <a:cubicBezTo>
                  <a:pt x="159246" y="2308233"/>
                  <a:pt x="-44212" y="1927202"/>
                  <a:pt x="8028" y="1587859"/>
                </a:cubicBezTo>
                <a:cubicBezTo>
                  <a:pt x="81163" y="1112541"/>
                  <a:pt x="538113" y="644242"/>
                  <a:pt x="1019257" y="319702"/>
                </a:cubicBezTo>
                <a:cubicBezTo>
                  <a:pt x="1299703" y="131136"/>
                  <a:pt x="1689976" y="30620"/>
                  <a:pt x="2095788" y="6029"/>
                </a:cubicBezTo>
                <a:cubicBezTo>
                  <a:pt x="2197241" y="-120"/>
                  <a:pt x="2299666" y="-1523"/>
                  <a:pt x="2401588" y="1629"/>
                </a:cubicBezTo>
                <a:close/>
              </a:path>
            </a:pathLst>
          </a:custGeom>
        </p:spPr>
      </p:pic>
      <p:sp>
        <p:nvSpPr>
          <p:cNvPr id="5" name="CuadroTexto 4">
            <a:extLst>
              <a:ext uri="{FF2B5EF4-FFF2-40B4-BE49-F238E27FC236}">
                <a16:creationId xmlns:a16="http://schemas.microsoft.com/office/drawing/2014/main" id="{AC3AAD75-E000-44DD-B359-4BD2D309E226}"/>
              </a:ext>
            </a:extLst>
          </p:cNvPr>
          <p:cNvSpPr txBox="1"/>
          <p:nvPr/>
        </p:nvSpPr>
        <p:spPr>
          <a:xfrm>
            <a:off x="632965" y="1126573"/>
            <a:ext cx="5979906" cy="2038898"/>
          </a:xfrm>
          <a:prstGeom prst="rect">
            <a:avLst/>
          </a:prstGeom>
          <a:solidFill>
            <a:srgbClr val="000000">
              <a:alpha val="50000"/>
            </a:srgb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600"/>
              </a:spcAft>
            </a:pPr>
            <a:r>
              <a:rPr lang="es-ES" sz="2800" u="sng" dirty="0">
                <a:solidFill>
                  <a:srgbClr val="0070C0"/>
                </a:solidFill>
              </a:rPr>
              <a:t>LOS CUADERNOS DE MAMÁ</a:t>
            </a:r>
          </a:p>
        </p:txBody>
      </p:sp>
    </p:spTree>
    <p:extLst>
      <p:ext uri="{BB962C8B-B14F-4D97-AF65-F5344CB8AC3E}">
        <p14:creationId xmlns:p14="http://schemas.microsoft.com/office/powerpoint/2010/main" val="2406273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nodeType="withEffect">
                                  <p:stCondLst>
                                    <p:cond delay="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par>
                                <p:cTn id="11" presetID="10" presetClass="entr" presetSubtype="0" fill="hold" grpId="0" nodeType="withEffect" nodePh="1">
                                  <p:stCondLst>
                                    <p:cond delay="2000"/>
                                  </p:stCondLst>
                                  <p:endCondLst>
                                    <p:cond evt="begin" delay="0">
                                      <p:tn val="11"/>
                                    </p:cond>
                                  </p:end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400"/>
                                        <p:tgtEl>
                                          <p:spTgt spid="3">
                                            <p:txEl>
                                              <p:pRg st="0" end="0"/>
                                            </p:txEl>
                                          </p:spTgt>
                                        </p:tgtEl>
                                      </p:cBhvr>
                                    </p:animEffect>
                                  </p:childTnLst>
                                </p:cTn>
                              </p:par>
                              <p:par>
                                <p:cTn id="14" presetID="10" presetClass="entr" presetSubtype="0" fill="hold" grpId="0" nodeType="withEffect">
                                  <p:stCondLst>
                                    <p:cond delay="1000"/>
                                  </p:stCondLst>
                                  <p:iterate type="lt">
                                    <p:tmPct val="10000"/>
                                  </p:iterate>
                                  <p:childTnLst>
                                    <p:set>
                                      <p:cBhvr>
                                        <p:cTn id="15" dur="1" fill="hold">
                                          <p:stCondLst>
                                            <p:cond delay="0"/>
                                          </p:stCondLst>
                                        </p:cTn>
                                        <p:tgtEl>
                                          <p:spTgt spid="2"/>
                                        </p:tgtEl>
                                        <p:attrNameLst>
                                          <p:attrName>style.visibility</p:attrName>
                                        </p:attrNameLst>
                                      </p:cBhvr>
                                      <p:to>
                                        <p:strVal val="visible"/>
                                      </p:to>
                                    </p:set>
                                    <p:animEffect transition="in" filter="fade">
                                      <p:cBhvr>
                                        <p:cTn id="16"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4">
            <a:extLst>
              <a:ext uri="{FF2B5EF4-FFF2-40B4-BE49-F238E27FC236}">
                <a16:creationId xmlns:a16="http://schemas.microsoft.com/office/drawing/2014/main" id="{129561DB-DEE8-4F49-9ACE-59AAC850379B}"/>
              </a:ext>
            </a:extLst>
          </p:cNvPr>
          <p:cNvPicPr>
            <a:picLocks noChangeAspect="1"/>
          </p:cNvPicPr>
          <p:nvPr/>
        </p:nvPicPr>
        <p:blipFill rotWithShape="1">
          <a:blip r:embed="rId2"/>
          <a:srcRect l="28811" r="10108" b="-1"/>
          <a:stretch/>
        </p:blipFill>
        <p:spPr>
          <a:xfrm>
            <a:off x="6613174" y="10"/>
            <a:ext cx="5578824" cy="6028246"/>
          </a:xfrm>
          <a:custGeom>
            <a:avLst/>
            <a:gdLst/>
            <a:ahLst/>
            <a:cxnLst/>
            <a:rect l="l" t="t" r="r" b="b"/>
            <a:pathLst>
              <a:path w="5578824" h="6028256">
                <a:moveTo>
                  <a:pt x="1681218" y="0"/>
                </a:moveTo>
                <a:lnTo>
                  <a:pt x="5578824" y="0"/>
                </a:lnTo>
                <a:lnTo>
                  <a:pt x="5578824" y="5760161"/>
                </a:lnTo>
                <a:lnTo>
                  <a:pt x="5441231" y="5804042"/>
                </a:lnTo>
                <a:cubicBezTo>
                  <a:pt x="5079089" y="5907589"/>
                  <a:pt x="4674877" y="5944442"/>
                  <a:pt x="4253224" y="5980388"/>
                </a:cubicBezTo>
                <a:cubicBezTo>
                  <a:pt x="2813852" y="6102970"/>
                  <a:pt x="1551586" y="6071494"/>
                  <a:pt x="837278" y="4877588"/>
                </a:cubicBezTo>
                <a:cubicBezTo>
                  <a:pt x="529862" y="4363935"/>
                  <a:pt x="255162" y="3847185"/>
                  <a:pt x="109626" y="3329255"/>
                </a:cubicBezTo>
                <a:cubicBezTo>
                  <a:pt x="-35907" y="2811325"/>
                  <a:pt x="-52277" y="2292214"/>
                  <a:pt x="156962" y="1773839"/>
                </a:cubicBezTo>
                <a:cubicBezTo>
                  <a:pt x="296494" y="1428108"/>
                  <a:pt x="536161" y="1082881"/>
                  <a:pt x="904890" y="738354"/>
                </a:cubicBezTo>
                <a:cubicBezTo>
                  <a:pt x="1036690" y="615181"/>
                  <a:pt x="1169968" y="488910"/>
                  <a:pt x="1304592" y="360545"/>
                </a:cubicBezTo>
                <a:close/>
              </a:path>
            </a:pathLst>
          </a:custGeom>
        </p:spPr>
      </p:pic>
      <p:sp>
        <p:nvSpPr>
          <p:cNvPr id="19" name="Freeform: Shape 18">
            <a:extLst>
              <a:ext uri="{FF2B5EF4-FFF2-40B4-BE49-F238E27FC236}">
                <a16:creationId xmlns:a16="http://schemas.microsoft.com/office/drawing/2014/main" id="{3362A0EA-3E81-4464-94B8-70BE5870E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87883"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3" name="Marcador de contenido 2">
            <a:extLst>
              <a:ext uri="{FF2B5EF4-FFF2-40B4-BE49-F238E27FC236}">
                <a16:creationId xmlns:a16="http://schemas.microsoft.com/office/drawing/2014/main" id="{B49FAFB6-D2CE-4BC9-9AD6-4DF919B93B3F}"/>
              </a:ext>
            </a:extLst>
          </p:cNvPr>
          <p:cNvSpPr>
            <a:spLocks noGrp="1"/>
          </p:cNvSpPr>
          <p:nvPr>
            <p:ph idx="1"/>
          </p:nvPr>
        </p:nvSpPr>
        <p:spPr>
          <a:xfrm>
            <a:off x="762000" y="2286000"/>
            <a:ext cx="5334000" cy="3810001"/>
          </a:xfrm>
        </p:spPr>
        <p:txBody>
          <a:bodyPr vert="horz" lIns="91440" tIns="45720" rIns="91440" bIns="45720" rtlCol="0" anchor="t">
            <a:normAutofit/>
          </a:bodyPr>
          <a:lstStyle/>
          <a:p>
            <a:pPr marL="0" indent="0" algn="just">
              <a:lnSpc>
                <a:spcPct val="115000"/>
              </a:lnSpc>
              <a:buNone/>
            </a:pPr>
            <a:r>
              <a:rPr lang="es-ES" sz="1500" dirty="0">
                <a:ea typeface="+mn-lt"/>
                <a:cs typeface="+mn-lt"/>
              </a:rPr>
              <a:t>La reforma de las escuelas era como siempre el objetivo principal y determinante al que tendrían que orientarse todos los esfuerzos y afanes de la nueva pedagogía. El principio general del regeneracionismo pedagógico es que el proceso instructivo tiene que ser en realidad proceso educativo. Esto originó un especial interés  para la dinámica intrínseca del modelo de institución escolar. El reformismo escolar de las primeras décadas del siglo XX en España fue “lugar de encuentro” de: El institucionalismo educativo de la ILE referido a sus coordenadas, la humanista (de Giner de los Ríos) y la propiamente reformista (de Manuel B. Cossío) a través del Museo Pedagógico Nacional; el científico pedagógico europeo; el movimiento de las escuelas nuevas. </a:t>
            </a:r>
            <a:endParaRPr lang="es-ES" sz="1500" dirty="0">
              <a:solidFill>
                <a:srgbClr val="FFFFFF">
                  <a:alpha val="70000"/>
                </a:srgbClr>
              </a:solidFill>
            </a:endParaRPr>
          </a:p>
        </p:txBody>
      </p:sp>
      <p:sp>
        <p:nvSpPr>
          <p:cNvPr id="2" name="Título 1">
            <a:extLst>
              <a:ext uri="{FF2B5EF4-FFF2-40B4-BE49-F238E27FC236}">
                <a16:creationId xmlns:a16="http://schemas.microsoft.com/office/drawing/2014/main" id="{5AE79C98-EB50-4FC4-9020-9BC5B3801EB2}"/>
              </a:ext>
            </a:extLst>
          </p:cNvPr>
          <p:cNvSpPr>
            <a:spLocks noGrp="1"/>
          </p:cNvSpPr>
          <p:nvPr>
            <p:ph type="title"/>
          </p:nvPr>
        </p:nvSpPr>
        <p:spPr>
          <a:xfrm>
            <a:off x="762000" y="762000"/>
            <a:ext cx="5334000" cy="1524000"/>
          </a:xfrm>
        </p:spPr>
        <p:txBody>
          <a:bodyPr>
            <a:normAutofit/>
          </a:bodyPr>
          <a:lstStyle/>
          <a:p>
            <a:r>
              <a:rPr lang="es-ES" sz="3200"/>
              <a:t>La Nueva Escuela y la Escuela Nueva</a:t>
            </a:r>
          </a:p>
        </p:txBody>
      </p:sp>
    </p:spTree>
    <p:extLst>
      <p:ext uri="{BB962C8B-B14F-4D97-AF65-F5344CB8AC3E}">
        <p14:creationId xmlns:p14="http://schemas.microsoft.com/office/powerpoint/2010/main" val="3184915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A6EF5A53-0A64-4CA5-B9C7-1CB97CB5CF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24" name="Freeform: Shape 23">
            <a:extLst>
              <a:ext uri="{FF2B5EF4-FFF2-40B4-BE49-F238E27FC236}">
                <a16:creationId xmlns:a16="http://schemas.microsoft.com/office/drawing/2014/main" id="{34ABFBEA-4EB0-4D02-A2C0-1733CD3D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26" name="Freeform: Shape 25">
            <a:extLst>
              <a:ext uri="{FF2B5EF4-FFF2-40B4-BE49-F238E27FC236}">
                <a16:creationId xmlns:a16="http://schemas.microsoft.com/office/drawing/2014/main" id="{19E083F6-57F4-487B-A766-EA0462B1E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useBgFill="1">
        <p:nvSpPr>
          <p:cNvPr id="28" name="Rectangle 27">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n 3" descr="Foto en blanco y negro de un grupo de niños posando para una foto&#10;&#10;Descripción generada automáticamente">
            <a:extLst>
              <a:ext uri="{FF2B5EF4-FFF2-40B4-BE49-F238E27FC236}">
                <a16:creationId xmlns:a16="http://schemas.microsoft.com/office/drawing/2014/main" id="{196F9482-4C68-46A4-80AD-553B60F3DBB6}"/>
              </a:ext>
            </a:extLst>
          </p:cNvPr>
          <p:cNvPicPr>
            <a:picLocks noChangeAspect="1"/>
          </p:cNvPicPr>
          <p:nvPr/>
        </p:nvPicPr>
        <p:blipFill rotWithShape="1">
          <a:blip r:embed="rId2"/>
          <a:srcRect l="15357" r="19167" b="-1"/>
          <a:stretch/>
        </p:blipFill>
        <p:spPr>
          <a:xfrm>
            <a:off x="2" y="10"/>
            <a:ext cx="5578823" cy="6028246"/>
          </a:xfrm>
          <a:custGeom>
            <a:avLst/>
            <a:gdLst/>
            <a:ahLst/>
            <a:cxnLst/>
            <a:rect l="l" t="t" r="r" b="b"/>
            <a:pathLst>
              <a:path w="5578823" h="6028256">
                <a:moveTo>
                  <a:pt x="0" y="0"/>
                </a:moveTo>
                <a:lnTo>
                  <a:pt x="3897606" y="0"/>
                </a:lnTo>
                <a:lnTo>
                  <a:pt x="4274232" y="360545"/>
                </a:lnTo>
                <a:cubicBezTo>
                  <a:pt x="4408856" y="488910"/>
                  <a:pt x="4542134" y="615181"/>
                  <a:pt x="4673934" y="738354"/>
                </a:cubicBezTo>
                <a:cubicBezTo>
                  <a:pt x="5042663" y="1082881"/>
                  <a:pt x="5282330" y="1428108"/>
                  <a:pt x="5421862" y="1773839"/>
                </a:cubicBezTo>
                <a:cubicBezTo>
                  <a:pt x="5631101" y="2292214"/>
                  <a:pt x="5614731" y="2811325"/>
                  <a:pt x="5469198" y="3329255"/>
                </a:cubicBezTo>
                <a:cubicBezTo>
                  <a:pt x="5323662" y="3847185"/>
                  <a:pt x="5048962" y="4363935"/>
                  <a:pt x="4741546" y="4877588"/>
                </a:cubicBezTo>
                <a:cubicBezTo>
                  <a:pt x="4027238" y="6071494"/>
                  <a:pt x="2764972" y="6102970"/>
                  <a:pt x="1325600" y="5980388"/>
                </a:cubicBezTo>
                <a:cubicBezTo>
                  <a:pt x="903947" y="5944442"/>
                  <a:pt x="499735" y="5907589"/>
                  <a:pt x="137593" y="5804042"/>
                </a:cubicBezTo>
                <a:lnTo>
                  <a:pt x="0" y="5760161"/>
                </a:lnTo>
                <a:close/>
              </a:path>
            </a:pathLst>
          </a:custGeom>
        </p:spPr>
      </p:pic>
      <p:sp>
        <p:nvSpPr>
          <p:cNvPr id="30" name="Freeform: Shape 29">
            <a:extLst>
              <a:ext uri="{FF2B5EF4-FFF2-40B4-BE49-F238E27FC236}">
                <a16:creationId xmlns:a16="http://schemas.microsoft.com/office/drawing/2014/main" id="{E633B38B-B87A-4288-A20F-0223A6C27A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2" name="CuadroTexto 1">
            <a:extLst>
              <a:ext uri="{FF2B5EF4-FFF2-40B4-BE49-F238E27FC236}">
                <a16:creationId xmlns:a16="http://schemas.microsoft.com/office/drawing/2014/main" id="{F1D68072-5E6C-4FBF-9D39-A9DB318C5728}"/>
              </a:ext>
            </a:extLst>
          </p:cNvPr>
          <p:cNvSpPr txBox="1"/>
          <p:nvPr/>
        </p:nvSpPr>
        <p:spPr>
          <a:xfrm>
            <a:off x="6897077" y="146539"/>
            <a:ext cx="4103077" cy="624253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nSpc>
                <a:spcPct val="115000"/>
              </a:lnSpc>
              <a:spcAft>
                <a:spcPts val="600"/>
              </a:spcAft>
            </a:pPr>
            <a:r>
              <a:rPr lang="en-US" sz="1000" b="1" dirty="0">
                <a:solidFill>
                  <a:schemeClr val="tx1">
                    <a:alpha val="70000"/>
                  </a:schemeClr>
                </a:solidFill>
                <a:hlinkClick r:id="rId3">
                  <a:extLst>
                    <a:ext uri="{A12FA001-AC4F-418D-AE19-62706E023703}">
                      <ahyp:hlinkClr xmlns:ahyp="http://schemas.microsoft.com/office/drawing/2018/hyperlinkcolor" val="tx"/>
                    </a:ext>
                  </a:extLst>
                </a:hlinkClick>
              </a:rPr>
              <a:t>A DON FRANCISCO GINER DE LOS RÍOS</a:t>
            </a:r>
            <a:endParaRPr lang="en-US" sz="1000" dirty="0">
              <a:solidFill>
                <a:schemeClr val="tx1">
                  <a:alpha val="70000"/>
                </a:schemeClr>
              </a:solidFill>
            </a:endParaRPr>
          </a:p>
          <a:p>
            <a:pPr>
              <a:lnSpc>
                <a:spcPct val="115000"/>
              </a:lnSpc>
              <a:spcAft>
                <a:spcPts val="600"/>
              </a:spcAft>
            </a:pPr>
            <a:r>
              <a:rPr lang="en-US" sz="1000" dirty="0">
                <a:solidFill>
                  <a:schemeClr val="tx1">
                    <a:alpha val="70000"/>
                  </a:schemeClr>
                </a:solidFill>
              </a:rPr>
              <a:t>Como se </a:t>
            </a:r>
            <a:r>
              <a:rPr lang="en-US" sz="1000" dirty="0" err="1">
                <a:solidFill>
                  <a:schemeClr val="tx1">
                    <a:alpha val="70000"/>
                  </a:schemeClr>
                </a:solidFill>
              </a:rPr>
              <a:t>fue</a:t>
            </a:r>
            <a:r>
              <a:rPr lang="en-US" sz="1000" dirty="0">
                <a:solidFill>
                  <a:schemeClr val="tx1">
                    <a:alpha val="70000"/>
                  </a:schemeClr>
                </a:solidFill>
              </a:rPr>
              <a:t> el maestro,</a:t>
            </a:r>
            <a:br>
              <a:rPr lang="en-US" sz="1000" dirty="0"/>
            </a:br>
            <a:r>
              <a:rPr lang="en-US" sz="1000" dirty="0">
                <a:solidFill>
                  <a:schemeClr val="tx1">
                    <a:alpha val="70000"/>
                  </a:schemeClr>
                </a:solidFill>
              </a:rPr>
              <a:t>la luz de </a:t>
            </a:r>
            <a:r>
              <a:rPr lang="en-US" sz="1000" dirty="0" err="1">
                <a:solidFill>
                  <a:schemeClr val="tx1">
                    <a:alpha val="70000"/>
                  </a:schemeClr>
                </a:solidFill>
              </a:rPr>
              <a:t>esta</a:t>
            </a:r>
            <a:r>
              <a:rPr lang="en-US" sz="1000" dirty="0">
                <a:solidFill>
                  <a:schemeClr val="tx1">
                    <a:alpha val="70000"/>
                  </a:schemeClr>
                </a:solidFill>
              </a:rPr>
              <a:t> </a:t>
            </a:r>
            <a:r>
              <a:rPr lang="en-US" sz="1000" dirty="0" err="1">
                <a:solidFill>
                  <a:schemeClr val="tx1">
                    <a:alpha val="70000"/>
                  </a:schemeClr>
                </a:solidFill>
              </a:rPr>
              <a:t>mañana</a:t>
            </a:r>
            <a:br>
              <a:rPr lang="en-US" sz="1000" dirty="0"/>
            </a:br>
            <a:r>
              <a:rPr lang="en-US" sz="1000" dirty="0">
                <a:solidFill>
                  <a:schemeClr val="tx1">
                    <a:alpha val="70000"/>
                  </a:schemeClr>
                </a:solidFill>
              </a:rPr>
              <a:t>me </a:t>
            </a:r>
            <a:r>
              <a:rPr lang="en-US" sz="1000" dirty="0" err="1">
                <a:solidFill>
                  <a:schemeClr val="tx1">
                    <a:alpha val="70000"/>
                  </a:schemeClr>
                </a:solidFill>
              </a:rPr>
              <a:t>dijo</a:t>
            </a:r>
            <a:r>
              <a:rPr lang="en-US" sz="1000" dirty="0">
                <a:solidFill>
                  <a:schemeClr val="tx1">
                    <a:alpha val="70000"/>
                  </a:schemeClr>
                </a:solidFill>
              </a:rPr>
              <a:t>: Van </a:t>
            </a:r>
            <a:r>
              <a:rPr lang="en-US" sz="1000" dirty="0" err="1">
                <a:solidFill>
                  <a:schemeClr val="tx1">
                    <a:alpha val="70000"/>
                  </a:schemeClr>
                </a:solidFill>
              </a:rPr>
              <a:t>tres</a:t>
            </a:r>
            <a:r>
              <a:rPr lang="en-US" sz="1000" dirty="0">
                <a:solidFill>
                  <a:schemeClr val="tx1">
                    <a:alpha val="70000"/>
                  </a:schemeClr>
                </a:solidFill>
              </a:rPr>
              <a:t> días</a:t>
            </a:r>
            <a:br>
              <a:rPr lang="en-US" sz="1000" dirty="0"/>
            </a:br>
            <a:r>
              <a:rPr lang="en-US" sz="1000" dirty="0">
                <a:solidFill>
                  <a:schemeClr val="tx1">
                    <a:alpha val="70000"/>
                  </a:schemeClr>
                </a:solidFill>
              </a:rPr>
              <a:t>que mi </a:t>
            </a:r>
            <a:r>
              <a:rPr lang="en-US" sz="1000" dirty="0" err="1">
                <a:solidFill>
                  <a:schemeClr val="tx1">
                    <a:alpha val="70000"/>
                  </a:schemeClr>
                </a:solidFill>
              </a:rPr>
              <a:t>hermano</a:t>
            </a:r>
            <a:r>
              <a:rPr lang="en-US" sz="1000" dirty="0">
                <a:solidFill>
                  <a:schemeClr val="tx1">
                    <a:alpha val="70000"/>
                  </a:schemeClr>
                </a:solidFill>
              </a:rPr>
              <a:t> Francisco no </a:t>
            </a:r>
            <a:r>
              <a:rPr lang="en-US" sz="1000" dirty="0" err="1">
                <a:solidFill>
                  <a:schemeClr val="tx1">
                    <a:alpha val="70000"/>
                  </a:schemeClr>
                </a:solidFill>
              </a:rPr>
              <a:t>trabaja</a:t>
            </a:r>
            <a:r>
              <a:rPr lang="en-US" sz="1000" dirty="0">
                <a:solidFill>
                  <a:schemeClr val="tx1">
                    <a:alpha val="70000"/>
                  </a:schemeClr>
                </a:solidFill>
              </a:rPr>
              <a:t>.</a:t>
            </a:r>
            <a:br>
              <a:rPr lang="en-US" sz="1000" dirty="0"/>
            </a:br>
            <a:r>
              <a:rPr lang="en-US" sz="1000" dirty="0">
                <a:solidFill>
                  <a:schemeClr val="tx1">
                    <a:alpha val="70000"/>
                  </a:schemeClr>
                </a:solidFill>
              </a:rPr>
              <a:t>¿</a:t>
            </a:r>
            <a:r>
              <a:rPr lang="en-US" sz="1000" dirty="0" err="1">
                <a:solidFill>
                  <a:schemeClr val="tx1">
                    <a:alpha val="70000"/>
                  </a:schemeClr>
                </a:solidFill>
              </a:rPr>
              <a:t>Murió</a:t>
            </a:r>
            <a:r>
              <a:rPr lang="en-US" sz="1000" dirty="0">
                <a:solidFill>
                  <a:schemeClr val="tx1">
                    <a:alpha val="70000"/>
                  </a:schemeClr>
                </a:solidFill>
              </a:rPr>
              <a:t>?... </a:t>
            </a:r>
            <a:r>
              <a:rPr lang="en-US" sz="1000" dirty="0" err="1">
                <a:solidFill>
                  <a:schemeClr val="tx1">
                    <a:alpha val="70000"/>
                  </a:schemeClr>
                </a:solidFill>
              </a:rPr>
              <a:t>Sólo</a:t>
            </a:r>
            <a:r>
              <a:rPr lang="en-US" sz="1000" dirty="0">
                <a:solidFill>
                  <a:schemeClr val="tx1">
                    <a:alpha val="70000"/>
                  </a:schemeClr>
                </a:solidFill>
              </a:rPr>
              <a:t> </a:t>
            </a:r>
            <a:r>
              <a:rPr lang="en-US" sz="1000" dirty="0" err="1">
                <a:solidFill>
                  <a:schemeClr val="tx1">
                    <a:alpha val="70000"/>
                  </a:schemeClr>
                </a:solidFill>
              </a:rPr>
              <a:t>sabemos</a:t>
            </a:r>
            <a:br>
              <a:rPr lang="en-US" sz="1000" dirty="0"/>
            </a:br>
            <a:r>
              <a:rPr lang="en-US" sz="1000" dirty="0">
                <a:solidFill>
                  <a:schemeClr val="tx1">
                    <a:alpha val="70000"/>
                  </a:schemeClr>
                </a:solidFill>
              </a:rPr>
              <a:t>que se </a:t>
            </a:r>
            <a:r>
              <a:rPr lang="en-US" sz="1000" dirty="0" err="1">
                <a:solidFill>
                  <a:schemeClr val="tx1">
                    <a:alpha val="70000"/>
                  </a:schemeClr>
                </a:solidFill>
              </a:rPr>
              <a:t>nos</a:t>
            </a:r>
            <a:r>
              <a:rPr lang="en-US" sz="1000" dirty="0">
                <a:solidFill>
                  <a:schemeClr val="tx1">
                    <a:alpha val="70000"/>
                  </a:schemeClr>
                </a:solidFill>
              </a:rPr>
              <a:t> </a:t>
            </a:r>
            <a:r>
              <a:rPr lang="en-US" sz="1000" dirty="0" err="1">
                <a:solidFill>
                  <a:schemeClr val="tx1">
                    <a:alpha val="70000"/>
                  </a:schemeClr>
                </a:solidFill>
              </a:rPr>
              <a:t>fue</a:t>
            </a:r>
            <a:r>
              <a:rPr lang="en-US" sz="1000" dirty="0">
                <a:solidFill>
                  <a:schemeClr val="tx1">
                    <a:alpha val="70000"/>
                  </a:schemeClr>
                </a:solidFill>
              </a:rPr>
              <a:t> por una </a:t>
            </a:r>
            <a:r>
              <a:rPr lang="en-US" sz="1000" dirty="0" err="1">
                <a:solidFill>
                  <a:schemeClr val="tx1">
                    <a:alpha val="70000"/>
                  </a:schemeClr>
                </a:solidFill>
              </a:rPr>
              <a:t>senda</a:t>
            </a:r>
            <a:r>
              <a:rPr lang="en-US" sz="1000" dirty="0">
                <a:solidFill>
                  <a:schemeClr val="tx1">
                    <a:alpha val="70000"/>
                  </a:schemeClr>
                </a:solidFill>
              </a:rPr>
              <a:t> </a:t>
            </a:r>
            <a:r>
              <a:rPr lang="en-US" sz="1000" dirty="0" err="1">
                <a:solidFill>
                  <a:schemeClr val="tx1">
                    <a:alpha val="70000"/>
                  </a:schemeClr>
                </a:solidFill>
              </a:rPr>
              <a:t>clara</a:t>
            </a:r>
            <a:r>
              <a:rPr lang="en-US" sz="1000" dirty="0">
                <a:solidFill>
                  <a:schemeClr val="tx1">
                    <a:alpha val="70000"/>
                  </a:schemeClr>
                </a:solidFill>
              </a:rPr>
              <a:t>,</a:t>
            </a:r>
            <a:br>
              <a:rPr lang="en-US" sz="1000" dirty="0"/>
            </a:br>
            <a:r>
              <a:rPr lang="en-US" sz="1000" dirty="0" err="1">
                <a:solidFill>
                  <a:schemeClr val="tx1">
                    <a:alpha val="70000"/>
                  </a:schemeClr>
                </a:solidFill>
              </a:rPr>
              <a:t>diciéndonos</a:t>
            </a:r>
            <a:r>
              <a:rPr lang="en-US" sz="1000" dirty="0">
                <a:solidFill>
                  <a:schemeClr val="tx1">
                    <a:alpha val="70000"/>
                  </a:schemeClr>
                </a:solidFill>
              </a:rPr>
              <a:t>: </a:t>
            </a:r>
            <a:r>
              <a:rPr lang="en-US" sz="1000" dirty="0" err="1">
                <a:solidFill>
                  <a:schemeClr val="tx1">
                    <a:alpha val="70000"/>
                  </a:schemeClr>
                </a:solidFill>
              </a:rPr>
              <a:t>Hacedme</a:t>
            </a:r>
            <a:br>
              <a:rPr lang="en-US" sz="1000" dirty="0"/>
            </a:br>
            <a:r>
              <a:rPr lang="en-US" sz="1000" dirty="0">
                <a:solidFill>
                  <a:schemeClr val="tx1">
                    <a:alpha val="70000"/>
                  </a:schemeClr>
                </a:solidFill>
              </a:rPr>
              <a:t>un </a:t>
            </a:r>
            <a:r>
              <a:rPr lang="en-US" sz="1000" dirty="0" err="1">
                <a:solidFill>
                  <a:schemeClr val="tx1">
                    <a:alpha val="70000"/>
                  </a:schemeClr>
                </a:solidFill>
              </a:rPr>
              <a:t>duelo</a:t>
            </a:r>
            <a:r>
              <a:rPr lang="en-US" sz="1000" dirty="0">
                <a:solidFill>
                  <a:schemeClr val="tx1">
                    <a:alpha val="70000"/>
                  </a:schemeClr>
                </a:solidFill>
              </a:rPr>
              <a:t> de </a:t>
            </a:r>
            <a:r>
              <a:rPr lang="en-US" sz="1000" dirty="0" err="1">
                <a:solidFill>
                  <a:schemeClr val="tx1">
                    <a:alpha val="70000"/>
                  </a:schemeClr>
                </a:solidFill>
              </a:rPr>
              <a:t>labores</a:t>
            </a:r>
            <a:r>
              <a:rPr lang="en-US" sz="1000" dirty="0">
                <a:solidFill>
                  <a:schemeClr val="tx1">
                    <a:alpha val="70000"/>
                  </a:schemeClr>
                </a:solidFill>
              </a:rPr>
              <a:t> y </a:t>
            </a:r>
            <a:r>
              <a:rPr lang="en-US" sz="1000" dirty="0" err="1">
                <a:solidFill>
                  <a:schemeClr val="tx1">
                    <a:alpha val="70000"/>
                  </a:schemeClr>
                </a:solidFill>
              </a:rPr>
              <a:t>esperanzas</a:t>
            </a:r>
            <a:r>
              <a:rPr lang="en-US" sz="1000" dirty="0">
                <a:solidFill>
                  <a:schemeClr val="tx1">
                    <a:alpha val="70000"/>
                  </a:schemeClr>
                </a:solidFill>
              </a:rPr>
              <a:t>.</a:t>
            </a:r>
            <a:br>
              <a:rPr lang="en-US" sz="1000" dirty="0"/>
            </a:br>
            <a:r>
              <a:rPr lang="en-US" sz="1000" dirty="0">
                <a:solidFill>
                  <a:schemeClr val="tx1">
                    <a:alpha val="70000"/>
                  </a:schemeClr>
                </a:solidFill>
              </a:rPr>
              <a:t>Sed buenos y no </a:t>
            </a:r>
            <a:r>
              <a:rPr lang="en-US" sz="1000" dirty="0" err="1">
                <a:solidFill>
                  <a:schemeClr val="tx1">
                    <a:alpha val="70000"/>
                  </a:schemeClr>
                </a:solidFill>
              </a:rPr>
              <a:t>más</a:t>
            </a:r>
            <a:r>
              <a:rPr lang="en-US" sz="1000" dirty="0">
                <a:solidFill>
                  <a:schemeClr val="tx1">
                    <a:alpha val="70000"/>
                  </a:schemeClr>
                </a:solidFill>
              </a:rPr>
              <a:t>, sed lo que he </a:t>
            </a:r>
            <a:r>
              <a:rPr lang="en-US" sz="1000" dirty="0" err="1">
                <a:solidFill>
                  <a:schemeClr val="tx1">
                    <a:alpha val="70000"/>
                  </a:schemeClr>
                </a:solidFill>
              </a:rPr>
              <a:t>sido</a:t>
            </a:r>
            <a:br>
              <a:rPr lang="en-US" sz="1000" dirty="0"/>
            </a:br>
            <a:r>
              <a:rPr lang="en-US" sz="1000" dirty="0">
                <a:solidFill>
                  <a:schemeClr val="tx1">
                    <a:alpha val="70000"/>
                  </a:schemeClr>
                </a:solidFill>
              </a:rPr>
              <a:t>entre </a:t>
            </a:r>
            <a:r>
              <a:rPr lang="en-US" sz="1000" dirty="0" err="1">
                <a:solidFill>
                  <a:schemeClr val="tx1">
                    <a:alpha val="70000"/>
                  </a:schemeClr>
                </a:solidFill>
              </a:rPr>
              <a:t>vosotros</a:t>
            </a:r>
            <a:r>
              <a:rPr lang="en-US" sz="1000" dirty="0">
                <a:solidFill>
                  <a:schemeClr val="tx1">
                    <a:alpha val="70000"/>
                  </a:schemeClr>
                </a:solidFill>
              </a:rPr>
              <a:t>: alma.</a:t>
            </a:r>
            <a:br>
              <a:rPr lang="en-US" sz="1000" dirty="0"/>
            </a:br>
            <a:r>
              <a:rPr lang="en-US" sz="1000" dirty="0">
                <a:solidFill>
                  <a:schemeClr val="tx1">
                    <a:alpha val="70000"/>
                  </a:schemeClr>
                </a:solidFill>
              </a:rPr>
              <a:t>Vivid, la </a:t>
            </a:r>
            <a:r>
              <a:rPr lang="en-US" sz="1000" dirty="0" err="1">
                <a:solidFill>
                  <a:schemeClr val="tx1">
                    <a:alpha val="70000"/>
                  </a:schemeClr>
                </a:solidFill>
              </a:rPr>
              <a:t>vida</a:t>
            </a:r>
            <a:r>
              <a:rPr lang="en-US" sz="1000" dirty="0">
                <a:solidFill>
                  <a:schemeClr val="tx1">
                    <a:alpha val="70000"/>
                  </a:schemeClr>
                </a:solidFill>
              </a:rPr>
              <a:t> </a:t>
            </a:r>
            <a:r>
              <a:rPr lang="en-US" sz="1000" dirty="0" err="1">
                <a:solidFill>
                  <a:schemeClr val="tx1">
                    <a:alpha val="70000"/>
                  </a:schemeClr>
                </a:solidFill>
              </a:rPr>
              <a:t>sigue</a:t>
            </a:r>
            <a:r>
              <a:rPr lang="en-US" sz="1000" dirty="0">
                <a:solidFill>
                  <a:schemeClr val="tx1">
                    <a:alpha val="70000"/>
                  </a:schemeClr>
                </a:solidFill>
              </a:rPr>
              <a:t>,</a:t>
            </a:r>
            <a:br>
              <a:rPr lang="en-US" sz="1000" dirty="0"/>
            </a:br>
            <a:r>
              <a:rPr lang="en-US" sz="1000" dirty="0">
                <a:solidFill>
                  <a:schemeClr val="tx1">
                    <a:alpha val="70000"/>
                  </a:schemeClr>
                </a:solidFill>
              </a:rPr>
              <a:t>los </a:t>
            </a:r>
            <a:r>
              <a:rPr lang="en-US" sz="1000" dirty="0" err="1">
                <a:solidFill>
                  <a:schemeClr val="tx1">
                    <a:alpha val="70000"/>
                  </a:schemeClr>
                </a:solidFill>
              </a:rPr>
              <a:t>muertos</a:t>
            </a:r>
            <a:r>
              <a:rPr lang="en-US" sz="1000" dirty="0">
                <a:solidFill>
                  <a:schemeClr val="tx1">
                    <a:alpha val="70000"/>
                  </a:schemeClr>
                </a:solidFill>
              </a:rPr>
              <a:t> </a:t>
            </a:r>
            <a:r>
              <a:rPr lang="en-US" sz="1000" dirty="0" err="1">
                <a:solidFill>
                  <a:schemeClr val="tx1">
                    <a:alpha val="70000"/>
                  </a:schemeClr>
                </a:solidFill>
              </a:rPr>
              <a:t>mueren</a:t>
            </a:r>
            <a:r>
              <a:rPr lang="en-US" sz="1000" dirty="0">
                <a:solidFill>
                  <a:schemeClr val="tx1">
                    <a:alpha val="70000"/>
                  </a:schemeClr>
                </a:solidFill>
              </a:rPr>
              <a:t> y las sombras </a:t>
            </a:r>
            <a:r>
              <a:rPr lang="en-US" sz="1000" dirty="0" err="1">
                <a:solidFill>
                  <a:schemeClr val="tx1">
                    <a:alpha val="70000"/>
                  </a:schemeClr>
                </a:solidFill>
              </a:rPr>
              <a:t>pasan</a:t>
            </a:r>
            <a:r>
              <a:rPr lang="en-US" sz="1000" dirty="0">
                <a:solidFill>
                  <a:schemeClr val="tx1">
                    <a:alpha val="70000"/>
                  </a:schemeClr>
                </a:solidFill>
              </a:rPr>
              <a:t>;</a:t>
            </a:r>
            <a:br>
              <a:rPr lang="en-US" sz="1000" dirty="0"/>
            </a:br>
            <a:r>
              <a:rPr lang="en-US" sz="1000" dirty="0" err="1">
                <a:solidFill>
                  <a:schemeClr val="tx1">
                    <a:alpha val="70000"/>
                  </a:schemeClr>
                </a:solidFill>
              </a:rPr>
              <a:t>lleva</a:t>
            </a:r>
            <a:r>
              <a:rPr lang="en-US" sz="1000" dirty="0">
                <a:solidFill>
                  <a:schemeClr val="tx1">
                    <a:alpha val="70000"/>
                  </a:schemeClr>
                </a:solidFill>
              </a:rPr>
              <a:t> </a:t>
            </a:r>
            <a:r>
              <a:rPr lang="en-US" sz="1000" dirty="0" err="1">
                <a:solidFill>
                  <a:schemeClr val="tx1">
                    <a:alpha val="70000"/>
                  </a:schemeClr>
                </a:solidFill>
              </a:rPr>
              <a:t>quien</a:t>
            </a:r>
            <a:r>
              <a:rPr lang="en-US" sz="1000" dirty="0">
                <a:solidFill>
                  <a:schemeClr val="tx1">
                    <a:alpha val="70000"/>
                  </a:schemeClr>
                </a:solidFill>
              </a:rPr>
              <a:t> </a:t>
            </a:r>
            <a:r>
              <a:rPr lang="en-US" sz="1000" dirty="0" err="1">
                <a:solidFill>
                  <a:schemeClr val="tx1">
                    <a:alpha val="70000"/>
                  </a:schemeClr>
                </a:solidFill>
              </a:rPr>
              <a:t>deja</a:t>
            </a:r>
            <a:r>
              <a:rPr lang="en-US" sz="1000" dirty="0">
                <a:solidFill>
                  <a:schemeClr val="tx1">
                    <a:alpha val="70000"/>
                  </a:schemeClr>
                </a:solidFill>
              </a:rPr>
              <a:t> y </a:t>
            </a:r>
            <a:r>
              <a:rPr lang="en-US" sz="1000" dirty="0" err="1">
                <a:solidFill>
                  <a:schemeClr val="tx1">
                    <a:alpha val="70000"/>
                  </a:schemeClr>
                </a:solidFill>
              </a:rPr>
              <a:t>vive</a:t>
            </a:r>
            <a:r>
              <a:rPr lang="en-US" sz="1000" dirty="0">
                <a:solidFill>
                  <a:schemeClr val="tx1">
                    <a:alpha val="70000"/>
                  </a:schemeClr>
                </a:solidFill>
              </a:rPr>
              <a:t> el que ha </a:t>
            </a:r>
            <a:r>
              <a:rPr lang="en-US" sz="1000" dirty="0" err="1">
                <a:solidFill>
                  <a:schemeClr val="tx1">
                    <a:alpha val="70000"/>
                  </a:schemeClr>
                </a:solidFill>
              </a:rPr>
              <a:t>vivido</a:t>
            </a:r>
            <a:r>
              <a:rPr lang="en-US" sz="1000" dirty="0">
                <a:solidFill>
                  <a:schemeClr val="tx1">
                    <a:alpha val="70000"/>
                  </a:schemeClr>
                </a:solidFill>
              </a:rPr>
              <a:t>.</a:t>
            </a:r>
            <a:br>
              <a:rPr lang="en-US" sz="1000" dirty="0"/>
            </a:br>
            <a:r>
              <a:rPr lang="en-US" sz="1000" dirty="0">
                <a:solidFill>
                  <a:schemeClr val="tx1">
                    <a:alpha val="70000"/>
                  </a:schemeClr>
                </a:solidFill>
              </a:rPr>
              <a:t>¡</a:t>
            </a:r>
            <a:r>
              <a:rPr lang="en-US" sz="1000" dirty="0" err="1">
                <a:solidFill>
                  <a:schemeClr val="tx1">
                    <a:alpha val="70000"/>
                  </a:schemeClr>
                </a:solidFill>
              </a:rPr>
              <a:t>Yunques</a:t>
            </a:r>
            <a:r>
              <a:rPr lang="en-US" sz="1000" dirty="0">
                <a:solidFill>
                  <a:schemeClr val="tx1">
                    <a:alpha val="70000"/>
                  </a:schemeClr>
                </a:solidFill>
              </a:rPr>
              <a:t>, </a:t>
            </a:r>
            <a:r>
              <a:rPr lang="en-US" sz="1000" dirty="0" err="1">
                <a:solidFill>
                  <a:schemeClr val="tx1">
                    <a:alpha val="70000"/>
                  </a:schemeClr>
                </a:solidFill>
              </a:rPr>
              <a:t>sonad</a:t>
            </a:r>
            <a:r>
              <a:rPr lang="en-US" sz="1000" dirty="0">
                <a:solidFill>
                  <a:schemeClr val="tx1">
                    <a:alpha val="70000"/>
                  </a:schemeClr>
                </a:solidFill>
              </a:rPr>
              <a:t>; </a:t>
            </a:r>
            <a:r>
              <a:rPr lang="en-US" sz="1000" dirty="0" err="1">
                <a:solidFill>
                  <a:schemeClr val="tx1">
                    <a:alpha val="70000"/>
                  </a:schemeClr>
                </a:solidFill>
              </a:rPr>
              <a:t>enmudeced</a:t>
            </a:r>
            <a:r>
              <a:rPr lang="en-US" sz="1000" dirty="0">
                <a:solidFill>
                  <a:schemeClr val="tx1">
                    <a:alpha val="70000"/>
                  </a:schemeClr>
                </a:solidFill>
              </a:rPr>
              <a:t>, campanas!</a:t>
            </a:r>
            <a:br>
              <a:rPr lang="en-US" sz="1000" dirty="0"/>
            </a:br>
            <a:br>
              <a:rPr lang="en-US" sz="1000" dirty="0"/>
            </a:br>
            <a:r>
              <a:rPr lang="en-US" sz="1000" dirty="0">
                <a:solidFill>
                  <a:schemeClr val="tx1">
                    <a:alpha val="70000"/>
                  </a:schemeClr>
                </a:solidFill>
              </a:rPr>
              <a:t>Y </a:t>
            </a:r>
            <a:r>
              <a:rPr lang="en-US" sz="1000" dirty="0" err="1">
                <a:solidFill>
                  <a:schemeClr val="tx1">
                    <a:alpha val="70000"/>
                  </a:schemeClr>
                </a:solidFill>
              </a:rPr>
              <a:t>hacia</a:t>
            </a:r>
            <a:r>
              <a:rPr lang="en-US" sz="1000" dirty="0">
                <a:solidFill>
                  <a:schemeClr val="tx1">
                    <a:alpha val="70000"/>
                  </a:schemeClr>
                </a:solidFill>
              </a:rPr>
              <a:t> </a:t>
            </a:r>
            <a:r>
              <a:rPr lang="en-US" sz="1000" dirty="0" err="1">
                <a:solidFill>
                  <a:schemeClr val="tx1">
                    <a:alpha val="70000"/>
                  </a:schemeClr>
                </a:solidFill>
              </a:rPr>
              <a:t>otra</a:t>
            </a:r>
            <a:r>
              <a:rPr lang="en-US" sz="1000" dirty="0">
                <a:solidFill>
                  <a:schemeClr val="tx1">
                    <a:alpha val="70000"/>
                  </a:schemeClr>
                </a:solidFill>
              </a:rPr>
              <a:t> luz </a:t>
            </a:r>
            <a:r>
              <a:rPr lang="en-US" sz="1000" dirty="0" err="1">
                <a:solidFill>
                  <a:schemeClr val="tx1">
                    <a:alpha val="70000"/>
                  </a:schemeClr>
                </a:solidFill>
              </a:rPr>
              <a:t>más</a:t>
            </a:r>
            <a:r>
              <a:rPr lang="en-US" sz="1000" dirty="0">
                <a:solidFill>
                  <a:schemeClr val="tx1">
                    <a:alpha val="70000"/>
                  </a:schemeClr>
                </a:solidFill>
              </a:rPr>
              <a:t> </a:t>
            </a:r>
            <a:r>
              <a:rPr lang="en-US" sz="1000" dirty="0" err="1">
                <a:solidFill>
                  <a:schemeClr val="tx1">
                    <a:alpha val="70000"/>
                  </a:schemeClr>
                </a:solidFill>
              </a:rPr>
              <a:t>pura</a:t>
            </a:r>
            <a:br>
              <a:rPr lang="en-US" sz="1000" dirty="0"/>
            </a:br>
            <a:r>
              <a:rPr lang="en-US" sz="1000" dirty="0" err="1">
                <a:solidFill>
                  <a:schemeClr val="tx1">
                    <a:alpha val="70000"/>
                  </a:schemeClr>
                </a:solidFill>
              </a:rPr>
              <a:t>partió</a:t>
            </a:r>
            <a:r>
              <a:rPr lang="en-US" sz="1000" dirty="0">
                <a:solidFill>
                  <a:schemeClr val="tx1">
                    <a:alpha val="70000"/>
                  </a:schemeClr>
                </a:solidFill>
              </a:rPr>
              <a:t> el </a:t>
            </a:r>
            <a:r>
              <a:rPr lang="en-US" sz="1000" dirty="0" err="1">
                <a:solidFill>
                  <a:schemeClr val="tx1">
                    <a:alpha val="70000"/>
                  </a:schemeClr>
                </a:solidFill>
              </a:rPr>
              <a:t>hermanó</a:t>
            </a:r>
            <a:r>
              <a:rPr lang="en-US" sz="1000" dirty="0">
                <a:solidFill>
                  <a:schemeClr val="tx1">
                    <a:alpha val="70000"/>
                  </a:schemeClr>
                </a:solidFill>
              </a:rPr>
              <a:t> de la luz del alba,</a:t>
            </a:r>
            <a:br>
              <a:rPr lang="en-US" sz="1000" dirty="0"/>
            </a:br>
            <a:r>
              <a:rPr lang="en-US" sz="1000" dirty="0">
                <a:solidFill>
                  <a:schemeClr val="tx1">
                    <a:alpha val="70000"/>
                  </a:schemeClr>
                </a:solidFill>
              </a:rPr>
              <a:t>del sol de los </a:t>
            </a:r>
            <a:r>
              <a:rPr lang="en-US" sz="1000" dirty="0" err="1">
                <a:solidFill>
                  <a:schemeClr val="tx1">
                    <a:alpha val="70000"/>
                  </a:schemeClr>
                </a:solidFill>
              </a:rPr>
              <a:t>talleres</a:t>
            </a:r>
            <a:r>
              <a:rPr lang="en-US" sz="1000" dirty="0">
                <a:solidFill>
                  <a:schemeClr val="tx1">
                    <a:alpha val="70000"/>
                  </a:schemeClr>
                </a:solidFill>
              </a:rPr>
              <a:t>,</a:t>
            </a:r>
            <a:br>
              <a:rPr lang="en-US" sz="1000" dirty="0"/>
            </a:br>
            <a:r>
              <a:rPr lang="en-US" sz="1000" dirty="0">
                <a:solidFill>
                  <a:schemeClr val="tx1">
                    <a:alpha val="70000"/>
                  </a:schemeClr>
                </a:solidFill>
              </a:rPr>
              <a:t>el </a:t>
            </a:r>
            <a:r>
              <a:rPr lang="en-US" sz="1000" dirty="0" err="1">
                <a:solidFill>
                  <a:schemeClr val="tx1">
                    <a:alpha val="70000"/>
                  </a:schemeClr>
                </a:solidFill>
              </a:rPr>
              <a:t>viejo</a:t>
            </a:r>
            <a:r>
              <a:rPr lang="en-US" sz="1000" dirty="0">
                <a:solidFill>
                  <a:schemeClr val="tx1">
                    <a:alpha val="70000"/>
                  </a:schemeClr>
                </a:solidFill>
              </a:rPr>
              <a:t> </a:t>
            </a:r>
            <a:r>
              <a:rPr lang="en-US" sz="1000" dirty="0" err="1">
                <a:solidFill>
                  <a:schemeClr val="tx1">
                    <a:alpha val="70000"/>
                  </a:schemeClr>
                </a:solidFill>
              </a:rPr>
              <a:t>alegre</a:t>
            </a:r>
            <a:r>
              <a:rPr lang="en-US" sz="1000" dirty="0">
                <a:solidFill>
                  <a:schemeClr val="tx1">
                    <a:alpha val="70000"/>
                  </a:schemeClr>
                </a:solidFill>
              </a:rPr>
              <a:t> de la </a:t>
            </a:r>
            <a:r>
              <a:rPr lang="en-US" sz="1000" dirty="0" err="1">
                <a:solidFill>
                  <a:schemeClr val="tx1">
                    <a:alpha val="70000"/>
                  </a:schemeClr>
                </a:solidFill>
              </a:rPr>
              <a:t>vida</a:t>
            </a:r>
            <a:r>
              <a:rPr lang="en-US" sz="1000" dirty="0">
                <a:solidFill>
                  <a:schemeClr val="tx1">
                    <a:alpha val="70000"/>
                  </a:schemeClr>
                </a:solidFill>
              </a:rPr>
              <a:t> </a:t>
            </a:r>
            <a:r>
              <a:rPr lang="en-US" sz="1000" dirty="0" err="1">
                <a:solidFill>
                  <a:schemeClr val="tx1">
                    <a:alpha val="70000"/>
                  </a:schemeClr>
                </a:solidFill>
              </a:rPr>
              <a:t>santa</a:t>
            </a:r>
            <a:r>
              <a:rPr lang="en-US" sz="1000" dirty="0">
                <a:solidFill>
                  <a:schemeClr val="tx1">
                    <a:alpha val="70000"/>
                  </a:schemeClr>
                </a:solidFill>
              </a:rPr>
              <a:t>.</a:t>
            </a:r>
            <a:br>
              <a:rPr lang="en-US" sz="1000" dirty="0"/>
            </a:br>
            <a:r>
              <a:rPr lang="en-US" sz="1000" dirty="0">
                <a:solidFill>
                  <a:schemeClr val="tx1">
                    <a:alpha val="70000"/>
                  </a:schemeClr>
                </a:solidFill>
              </a:rPr>
              <a:t>... ¡Oh, </a:t>
            </a:r>
            <a:r>
              <a:rPr lang="en-US" sz="1000" dirty="0" err="1">
                <a:solidFill>
                  <a:schemeClr val="tx1">
                    <a:alpha val="70000"/>
                  </a:schemeClr>
                </a:solidFill>
              </a:rPr>
              <a:t>sí</a:t>
            </a:r>
            <a:r>
              <a:rPr lang="en-US" sz="1000" dirty="0">
                <a:solidFill>
                  <a:schemeClr val="tx1">
                    <a:alpha val="70000"/>
                  </a:schemeClr>
                </a:solidFill>
              </a:rPr>
              <a:t>!, </a:t>
            </a:r>
            <a:r>
              <a:rPr lang="en-US" sz="1000" dirty="0" err="1">
                <a:solidFill>
                  <a:schemeClr val="tx1">
                    <a:alpha val="70000"/>
                  </a:schemeClr>
                </a:solidFill>
              </a:rPr>
              <a:t>llevad</a:t>
            </a:r>
            <a:r>
              <a:rPr lang="en-US" sz="1000" dirty="0">
                <a:solidFill>
                  <a:schemeClr val="tx1">
                    <a:alpha val="70000"/>
                  </a:schemeClr>
                </a:solidFill>
              </a:rPr>
              <a:t>, amigos,</a:t>
            </a:r>
            <a:br>
              <a:rPr lang="en-US" sz="1000" dirty="0"/>
            </a:br>
            <a:r>
              <a:rPr lang="en-US" sz="1000" dirty="0" err="1">
                <a:solidFill>
                  <a:schemeClr val="tx1">
                    <a:alpha val="70000"/>
                  </a:schemeClr>
                </a:solidFill>
              </a:rPr>
              <a:t>su</a:t>
            </a:r>
            <a:r>
              <a:rPr lang="en-US" sz="1000" dirty="0">
                <a:solidFill>
                  <a:schemeClr val="tx1">
                    <a:alpha val="70000"/>
                  </a:schemeClr>
                </a:solidFill>
              </a:rPr>
              <a:t> </a:t>
            </a:r>
            <a:r>
              <a:rPr lang="en-US" sz="1000" dirty="0" err="1">
                <a:solidFill>
                  <a:schemeClr val="tx1">
                    <a:alpha val="70000"/>
                  </a:schemeClr>
                </a:solidFill>
              </a:rPr>
              <a:t>cuerpo</a:t>
            </a:r>
            <a:r>
              <a:rPr lang="en-US" sz="1000" dirty="0">
                <a:solidFill>
                  <a:schemeClr val="tx1">
                    <a:alpha val="70000"/>
                  </a:schemeClr>
                </a:solidFill>
              </a:rPr>
              <a:t> a la </a:t>
            </a:r>
            <a:r>
              <a:rPr lang="en-US" sz="1000" dirty="0" err="1">
                <a:solidFill>
                  <a:schemeClr val="tx1">
                    <a:alpha val="70000"/>
                  </a:schemeClr>
                </a:solidFill>
              </a:rPr>
              <a:t>montaña</a:t>
            </a:r>
            <a:r>
              <a:rPr lang="en-US" sz="1000" dirty="0">
                <a:solidFill>
                  <a:schemeClr val="tx1">
                    <a:alpha val="70000"/>
                  </a:schemeClr>
                </a:solidFill>
              </a:rPr>
              <a:t>,</a:t>
            </a:r>
            <a:br>
              <a:rPr lang="en-US" sz="1000" dirty="0"/>
            </a:br>
            <a:r>
              <a:rPr lang="en-US" sz="1000" dirty="0">
                <a:solidFill>
                  <a:schemeClr val="tx1">
                    <a:alpha val="70000"/>
                  </a:schemeClr>
                </a:solidFill>
              </a:rPr>
              <a:t>a los </a:t>
            </a:r>
            <a:r>
              <a:rPr lang="en-US" sz="1000" dirty="0" err="1">
                <a:solidFill>
                  <a:schemeClr val="tx1">
                    <a:alpha val="70000"/>
                  </a:schemeClr>
                </a:solidFill>
              </a:rPr>
              <a:t>azules</a:t>
            </a:r>
            <a:r>
              <a:rPr lang="en-US" sz="1000" dirty="0">
                <a:solidFill>
                  <a:schemeClr val="tx1">
                    <a:alpha val="70000"/>
                  </a:schemeClr>
                </a:solidFill>
              </a:rPr>
              <a:t> </a:t>
            </a:r>
            <a:r>
              <a:rPr lang="en-US" sz="1000" dirty="0" err="1">
                <a:solidFill>
                  <a:schemeClr val="tx1">
                    <a:alpha val="70000"/>
                  </a:schemeClr>
                </a:solidFill>
              </a:rPr>
              <a:t>montes</a:t>
            </a:r>
            <a:br>
              <a:rPr lang="en-US" sz="1000" dirty="0"/>
            </a:br>
            <a:r>
              <a:rPr lang="en-US" sz="1000" dirty="0">
                <a:solidFill>
                  <a:schemeClr val="tx1">
                    <a:alpha val="70000"/>
                  </a:schemeClr>
                </a:solidFill>
              </a:rPr>
              <a:t>del ancho Guadarrama.</a:t>
            </a:r>
            <a:br>
              <a:rPr lang="en-US" sz="1000" dirty="0"/>
            </a:br>
            <a:r>
              <a:rPr lang="en-US" sz="1000" dirty="0" err="1">
                <a:solidFill>
                  <a:schemeClr val="tx1">
                    <a:alpha val="70000"/>
                  </a:schemeClr>
                </a:solidFill>
              </a:rPr>
              <a:t>Allí</a:t>
            </a:r>
            <a:r>
              <a:rPr lang="en-US" sz="1000" dirty="0">
                <a:solidFill>
                  <a:schemeClr val="tx1">
                    <a:alpha val="70000"/>
                  </a:schemeClr>
                </a:solidFill>
              </a:rPr>
              <a:t> hay </a:t>
            </a:r>
            <a:r>
              <a:rPr lang="en-US" sz="1000" dirty="0" err="1">
                <a:solidFill>
                  <a:schemeClr val="tx1">
                    <a:alpha val="70000"/>
                  </a:schemeClr>
                </a:solidFill>
              </a:rPr>
              <a:t>barrancos</a:t>
            </a:r>
            <a:r>
              <a:rPr lang="en-US" sz="1000" dirty="0">
                <a:solidFill>
                  <a:schemeClr val="tx1">
                    <a:alpha val="70000"/>
                  </a:schemeClr>
                </a:solidFill>
              </a:rPr>
              <a:t> </a:t>
            </a:r>
            <a:r>
              <a:rPr lang="en-US" sz="1000" dirty="0" err="1">
                <a:solidFill>
                  <a:schemeClr val="tx1">
                    <a:alpha val="70000"/>
                  </a:schemeClr>
                </a:solidFill>
              </a:rPr>
              <a:t>hondos</a:t>
            </a:r>
            <a:br>
              <a:rPr lang="en-US" sz="1000" dirty="0"/>
            </a:br>
            <a:r>
              <a:rPr lang="en-US" sz="1000" dirty="0">
                <a:solidFill>
                  <a:schemeClr val="tx1">
                    <a:alpha val="70000"/>
                  </a:schemeClr>
                </a:solidFill>
              </a:rPr>
              <a:t>de </a:t>
            </a:r>
            <a:r>
              <a:rPr lang="en-US" sz="1000" dirty="0" err="1">
                <a:solidFill>
                  <a:schemeClr val="tx1">
                    <a:alpha val="70000"/>
                  </a:schemeClr>
                </a:solidFill>
              </a:rPr>
              <a:t>pinos</a:t>
            </a:r>
            <a:r>
              <a:rPr lang="en-US" sz="1000" dirty="0">
                <a:solidFill>
                  <a:schemeClr val="tx1">
                    <a:alpha val="70000"/>
                  </a:schemeClr>
                </a:solidFill>
              </a:rPr>
              <a:t> </a:t>
            </a:r>
            <a:r>
              <a:rPr lang="en-US" sz="1000" dirty="0" err="1">
                <a:solidFill>
                  <a:schemeClr val="tx1">
                    <a:alpha val="70000"/>
                  </a:schemeClr>
                </a:solidFill>
              </a:rPr>
              <a:t>verdes</a:t>
            </a:r>
            <a:r>
              <a:rPr lang="en-US" sz="1000" dirty="0">
                <a:solidFill>
                  <a:schemeClr val="tx1">
                    <a:alpha val="70000"/>
                  </a:schemeClr>
                </a:solidFill>
              </a:rPr>
              <a:t> </a:t>
            </a:r>
            <a:r>
              <a:rPr lang="en-US" sz="1000" dirty="0" err="1">
                <a:solidFill>
                  <a:schemeClr val="tx1">
                    <a:alpha val="70000"/>
                  </a:schemeClr>
                </a:solidFill>
              </a:rPr>
              <a:t>donde</a:t>
            </a:r>
            <a:r>
              <a:rPr lang="en-US" sz="1000" dirty="0">
                <a:solidFill>
                  <a:schemeClr val="tx1">
                    <a:alpha val="70000"/>
                  </a:schemeClr>
                </a:solidFill>
              </a:rPr>
              <a:t> el </a:t>
            </a:r>
            <a:r>
              <a:rPr lang="en-US" sz="1000" dirty="0" err="1">
                <a:solidFill>
                  <a:schemeClr val="tx1">
                    <a:alpha val="70000"/>
                  </a:schemeClr>
                </a:solidFill>
              </a:rPr>
              <a:t>viento</a:t>
            </a:r>
            <a:r>
              <a:rPr lang="en-US" sz="1000" dirty="0">
                <a:solidFill>
                  <a:schemeClr val="tx1">
                    <a:alpha val="70000"/>
                  </a:schemeClr>
                </a:solidFill>
              </a:rPr>
              <a:t> </a:t>
            </a:r>
            <a:r>
              <a:rPr lang="en-US" sz="1000" dirty="0" err="1">
                <a:solidFill>
                  <a:schemeClr val="tx1">
                    <a:alpha val="70000"/>
                  </a:schemeClr>
                </a:solidFill>
              </a:rPr>
              <a:t>canta</a:t>
            </a:r>
            <a:r>
              <a:rPr lang="en-US" sz="1000" dirty="0">
                <a:solidFill>
                  <a:schemeClr val="tx1">
                    <a:alpha val="70000"/>
                  </a:schemeClr>
                </a:solidFill>
              </a:rPr>
              <a:t>.</a:t>
            </a:r>
            <a:br>
              <a:rPr lang="en-US" sz="1000" dirty="0"/>
            </a:br>
            <a:r>
              <a:rPr lang="en-US" sz="1000" dirty="0" err="1">
                <a:solidFill>
                  <a:schemeClr val="tx1">
                    <a:alpha val="70000"/>
                  </a:schemeClr>
                </a:solidFill>
              </a:rPr>
              <a:t>Su</a:t>
            </a:r>
            <a:r>
              <a:rPr lang="en-US" sz="1000" dirty="0">
                <a:solidFill>
                  <a:schemeClr val="tx1">
                    <a:alpha val="70000"/>
                  </a:schemeClr>
                </a:solidFill>
              </a:rPr>
              <a:t> </a:t>
            </a:r>
            <a:r>
              <a:rPr lang="en-US" sz="1000" dirty="0" err="1">
                <a:solidFill>
                  <a:schemeClr val="tx1">
                    <a:alpha val="70000"/>
                  </a:schemeClr>
                </a:solidFill>
              </a:rPr>
              <a:t>corazón</a:t>
            </a:r>
            <a:r>
              <a:rPr lang="en-US" sz="1000" dirty="0">
                <a:solidFill>
                  <a:schemeClr val="tx1">
                    <a:alpha val="70000"/>
                  </a:schemeClr>
                </a:solidFill>
              </a:rPr>
              <a:t> repose</a:t>
            </a:r>
            <a:br>
              <a:rPr lang="en-US" sz="1000" dirty="0"/>
            </a:br>
            <a:r>
              <a:rPr lang="en-US" sz="1000" dirty="0">
                <a:solidFill>
                  <a:schemeClr val="tx1">
                    <a:alpha val="70000"/>
                  </a:schemeClr>
                </a:solidFill>
              </a:rPr>
              <a:t>bajo una encina </a:t>
            </a:r>
            <a:r>
              <a:rPr lang="en-US" sz="1000" dirty="0" err="1">
                <a:solidFill>
                  <a:schemeClr val="tx1">
                    <a:alpha val="70000"/>
                  </a:schemeClr>
                </a:solidFill>
              </a:rPr>
              <a:t>casta</a:t>
            </a:r>
            <a:r>
              <a:rPr lang="en-US" sz="1000" dirty="0">
                <a:solidFill>
                  <a:schemeClr val="tx1">
                    <a:alpha val="70000"/>
                  </a:schemeClr>
                </a:solidFill>
              </a:rPr>
              <a:t>,</a:t>
            </a:r>
            <a:br>
              <a:rPr lang="en-US" sz="1000" dirty="0"/>
            </a:br>
            <a:r>
              <a:rPr lang="en-US" sz="1000" dirty="0">
                <a:solidFill>
                  <a:schemeClr val="tx1">
                    <a:alpha val="70000"/>
                  </a:schemeClr>
                </a:solidFill>
              </a:rPr>
              <a:t>en tierra de </a:t>
            </a:r>
            <a:r>
              <a:rPr lang="en-US" sz="1000" dirty="0" err="1">
                <a:solidFill>
                  <a:schemeClr val="tx1">
                    <a:alpha val="70000"/>
                  </a:schemeClr>
                </a:solidFill>
              </a:rPr>
              <a:t>tomillos</a:t>
            </a:r>
            <a:r>
              <a:rPr lang="en-US" sz="1000" dirty="0">
                <a:solidFill>
                  <a:schemeClr val="tx1">
                    <a:alpha val="70000"/>
                  </a:schemeClr>
                </a:solidFill>
              </a:rPr>
              <a:t>, </a:t>
            </a:r>
            <a:r>
              <a:rPr lang="en-US" sz="1000" dirty="0" err="1">
                <a:solidFill>
                  <a:schemeClr val="tx1">
                    <a:alpha val="70000"/>
                  </a:schemeClr>
                </a:solidFill>
              </a:rPr>
              <a:t>donde</a:t>
            </a:r>
            <a:r>
              <a:rPr lang="en-US" sz="1000" dirty="0">
                <a:solidFill>
                  <a:schemeClr val="tx1">
                    <a:alpha val="70000"/>
                  </a:schemeClr>
                </a:solidFill>
              </a:rPr>
              <a:t> </a:t>
            </a:r>
            <a:r>
              <a:rPr lang="en-US" sz="1000" dirty="0" err="1">
                <a:solidFill>
                  <a:schemeClr val="tx1">
                    <a:alpha val="70000"/>
                  </a:schemeClr>
                </a:solidFill>
              </a:rPr>
              <a:t>juegan</a:t>
            </a:r>
            <a:br>
              <a:rPr lang="en-US" sz="1000" dirty="0"/>
            </a:br>
            <a:r>
              <a:rPr lang="en-US" sz="1000" dirty="0">
                <a:solidFill>
                  <a:schemeClr val="tx1">
                    <a:alpha val="70000"/>
                  </a:schemeClr>
                </a:solidFill>
              </a:rPr>
              <a:t>mariposas </a:t>
            </a:r>
            <a:r>
              <a:rPr lang="en-US" sz="1000" dirty="0" err="1">
                <a:solidFill>
                  <a:schemeClr val="tx1">
                    <a:alpha val="70000"/>
                  </a:schemeClr>
                </a:solidFill>
              </a:rPr>
              <a:t>doradas</a:t>
            </a:r>
            <a:r>
              <a:rPr lang="en-US" sz="1000" dirty="0">
                <a:solidFill>
                  <a:schemeClr val="tx1">
                    <a:alpha val="70000"/>
                  </a:schemeClr>
                </a:solidFill>
              </a:rPr>
              <a:t>...</a:t>
            </a:r>
            <a:br>
              <a:rPr lang="en-US" sz="1000" dirty="0"/>
            </a:br>
            <a:br>
              <a:rPr lang="en-US" sz="1000" dirty="0"/>
            </a:br>
            <a:r>
              <a:rPr lang="en-US" sz="1000" dirty="0" err="1">
                <a:solidFill>
                  <a:schemeClr val="tx1">
                    <a:alpha val="70000"/>
                  </a:schemeClr>
                </a:solidFill>
              </a:rPr>
              <a:t>Allí</a:t>
            </a:r>
            <a:r>
              <a:rPr lang="en-US" sz="1000" dirty="0">
                <a:solidFill>
                  <a:schemeClr val="tx1">
                    <a:alpha val="70000"/>
                  </a:schemeClr>
                </a:solidFill>
              </a:rPr>
              <a:t> el maestro un día</a:t>
            </a:r>
            <a:br>
              <a:rPr lang="en-US" sz="1000" dirty="0"/>
            </a:br>
            <a:r>
              <a:rPr lang="en-US" sz="1000" dirty="0" err="1">
                <a:solidFill>
                  <a:schemeClr val="tx1">
                    <a:alpha val="70000"/>
                  </a:schemeClr>
                </a:solidFill>
              </a:rPr>
              <a:t>soñaba</a:t>
            </a:r>
            <a:r>
              <a:rPr lang="en-US" sz="1000" dirty="0">
                <a:solidFill>
                  <a:schemeClr val="tx1">
                    <a:alpha val="70000"/>
                  </a:schemeClr>
                </a:solidFill>
              </a:rPr>
              <a:t> un nuevo </a:t>
            </a:r>
            <a:r>
              <a:rPr lang="en-US" sz="1000" dirty="0" err="1">
                <a:solidFill>
                  <a:schemeClr val="tx1">
                    <a:alpha val="70000"/>
                  </a:schemeClr>
                </a:solidFill>
              </a:rPr>
              <a:t>florecer</a:t>
            </a:r>
            <a:r>
              <a:rPr lang="en-US" sz="1000" dirty="0">
                <a:solidFill>
                  <a:schemeClr val="tx1">
                    <a:alpha val="70000"/>
                  </a:schemeClr>
                </a:solidFill>
              </a:rPr>
              <a:t> de España.</a:t>
            </a:r>
            <a:br>
              <a:rPr lang="en-US" sz="1000" dirty="0"/>
            </a:br>
            <a:br>
              <a:rPr lang="en-US" sz="1000" dirty="0"/>
            </a:br>
            <a:r>
              <a:rPr lang="en-US" sz="1000" dirty="0">
                <a:solidFill>
                  <a:schemeClr val="tx1">
                    <a:alpha val="70000"/>
                  </a:schemeClr>
                </a:solidFill>
              </a:rPr>
              <a:t>Antonio Machado</a:t>
            </a:r>
            <a:br>
              <a:rPr lang="en-US" sz="1000" dirty="0"/>
            </a:br>
            <a:r>
              <a:rPr lang="en-US" sz="1000" i="1" dirty="0">
                <a:solidFill>
                  <a:schemeClr val="tx1">
                    <a:alpha val="70000"/>
                  </a:schemeClr>
                </a:solidFill>
              </a:rPr>
              <a:t>Baeza, 21 de </a:t>
            </a:r>
            <a:r>
              <a:rPr lang="en-US" sz="1000" i="1" dirty="0" err="1">
                <a:solidFill>
                  <a:schemeClr val="tx1">
                    <a:alpha val="70000"/>
                  </a:schemeClr>
                </a:solidFill>
              </a:rPr>
              <a:t>febrero</a:t>
            </a:r>
            <a:r>
              <a:rPr lang="en-US" sz="1000" i="1" dirty="0">
                <a:solidFill>
                  <a:schemeClr val="tx1">
                    <a:alpha val="70000"/>
                  </a:schemeClr>
                </a:solidFill>
              </a:rPr>
              <a:t> de 1915</a:t>
            </a:r>
          </a:p>
        </p:txBody>
      </p:sp>
    </p:spTree>
    <p:extLst>
      <p:ext uri="{BB962C8B-B14F-4D97-AF65-F5344CB8AC3E}">
        <p14:creationId xmlns:p14="http://schemas.microsoft.com/office/powerpoint/2010/main" val="403293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6">
            <a:extLst>
              <a:ext uri="{FF2B5EF4-FFF2-40B4-BE49-F238E27FC236}">
                <a16:creationId xmlns:a16="http://schemas.microsoft.com/office/drawing/2014/main" id="{F69973DE-4A24-483F-A51B-192085BD4B73}"/>
              </a:ext>
            </a:extLst>
          </p:cNvPr>
          <p:cNvPicPr>
            <a:picLocks noChangeAspect="1"/>
          </p:cNvPicPr>
          <p:nvPr/>
        </p:nvPicPr>
        <p:blipFill rotWithShape="1">
          <a:blip r:embed="rId2"/>
          <a:srcRect l="16657" r="13666"/>
          <a:stretch/>
        </p:blipFill>
        <p:spPr>
          <a:xfrm>
            <a:off x="6613174" y="10"/>
            <a:ext cx="5578824" cy="6028246"/>
          </a:xfrm>
          <a:custGeom>
            <a:avLst/>
            <a:gdLst/>
            <a:ahLst/>
            <a:cxnLst/>
            <a:rect l="l" t="t" r="r" b="b"/>
            <a:pathLst>
              <a:path w="5578824" h="6028256">
                <a:moveTo>
                  <a:pt x="1681218" y="0"/>
                </a:moveTo>
                <a:lnTo>
                  <a:pt x="5578824" y="0"/>
                </a:lnTo>
                <a:lnTo>
                  <a:pt x="5578824" y="5760161"/>
                </a:lnTo>
                <a:lnTo>
                  <a:pt x="5441231" y="5804042"/>
                </a:lnTo>
                <a:cubicBezTo>
                  <a:pt x="5079089" y="5907589"/>
                  <a:pt x="4674877" y="5944442"/>
                  <a:pt x="4253224" y="5980388"/>
                </a:cubicBezTo>
                <a:cubicBezTo>
                  <a:pt x="2813852" y="6102970"/>
                  <a:pt x="1551586" y="6071494"/>
                  <a:pt x="837278" y="4877588"/>
                </a:cubicBezTo>
                <a:cubicBezTo>
                  <a:pt x="529862" y="4363935"/>
                  <a:pt x="255162" y="3847185"/>
                  <a:pt x="109626" y="3329255"/>
                </a:cubicBezTo>
                <a:cubicBezTo>
                  <a:pt x="-35907" y="2811325"/>
                  <a:pt x="-52277" y="2292214"/>
                  <a:pt x="156962" y="1773839"/>
                </a:cubicBezTo>
                <a:cubicBezTo>
                  <a:pt x="296494" y="1428108"/>
                  <a:pt x="536161" y="1082881"/>
                  <a:pt x="904890" y="738354"/>
                </a:cubicBezTo>
                <a:cubicBezTo>
                  <a:pt x="1036690" y="615181"/>
                  <a:pt x="1169968" y="488910"/>
                  <a:pt x="1304592" y="360545"/>
                </a:cubicBezTo>
                <a:close/>
              </a:path>
            </a:pathLst>
          </a:custGeom>
        </p:spPr>
      </p:pic>
      <p:sp>
        <p:nvSpPr>
          <p:cNvPr id="42" name="Freeform: Shape 41">
            <a:extLst>
              <a:ext uri="{FF2B5EF4-FFF2-40B4-BE49-F238E27FC236}">
                <a16:creationId xmlns:a16="http://schemas.microsoft.com/office/drawing/2014/main" id="{3362A0EA-3E81-4464-94B8-70BE5870E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87883"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3" name="Marcador de contenido 2">
            <a:extLst>
              <a:ext uri="{FF2B5EF4-FFF2-40B4-BE49-F238E27FC236}">
                <a16:creationId xmlns:a16="http://schemas.microsoft.com/office/drawing/2014/main" id="{E191AE16-31C7-4E87-AC69-D985F88C65AF}"/>
              </a:ext>
            </a:extLst>
          </p:cNvPr>
          <p:cNvSpPr>
            <a:spLocks noGrp="1"/>
          </p:cNvSpPr>
          <p:nvPr>
            <p:ph idx="1"/>
          </p:nvPr>
        </p:nvSpPr>
        <p:spPr>
          <a:xfrm>
            <a:off x="762000" y="2286000"/>
            <a:ext cx="5334000" cy="3982529"/>
          </a:xfrm>
        </p:spPr>
        <p:txBody>
          <a:bodyPr vert="horz" lIns="91440" tIns="45720" rIns="91440" bIns="45720" rtlCol="0">
            <a:normAutofit/>
          </a:bodyPr>
          <a:lstStyle/>
          <a:p>
            <a:pPr marL="0" indent="0">
              <a:lnSpc>
                <a:spcPct val="115000"/>
              </a:lnSpc>
              <a:buNone/>
            </a:pPr>
            <a:r>
              <a:rPr lang="es-ES" sz="1700">
                <a:ea typeface="+mn-lt"/>
                <a:cs typeface="+mn-lt"/>
              </a:rPr>
              <a:t>Las reformas educativas que nacen en la España de los años treinta del siglo XX, tienen un origen anterior, en los movimientos educativos de finales del siglo XIX. </a:t>
            </a:r>
            <a:endParaRPr lang="es-ES" sz="1700"/>
          </a:p>
          <a:p>
            <a:pPr marL="0" indent="0">
              <a:lnSpc>
                <a:spcPct val="115000"/>
              </a:lnSpc>
              <a:buNone/>
            </a:pPr>
            <a:endParaRPr lang="es-ES" sz="1700">
              <a:ea typeface="+mn-lt"/>
              <a:cs typeface="+mn-lt"/>
            </a:endParaRPr>
          </a:p>
          <a:p>
            <a:pPr marL="0" indent="0">
              <a:lnSpc>
                <a:spcPct val="115000"/>
              </a:lnSpc>
              <a:buNone/>
            </a:pPr>
            <a:r>
              <a:rPr lang="es-ES" sz="1700">
                <a:ea typeface="+mn-lt"/>
                <a:cs typeface="+mn-lt"/>
              </a:rPr>
              <a:t>El deseo de desarrollar una verdadera libertad de enseñanza, de finales del siglo XIX, se traduce en intentos de crear nuevas políticas educativas, que provocan el nacimiento de instituciones educativas, de las cuales nace el currículo social. </a:t>
            </a:r>
            <a:endParaRPr lang="es-ES" sz="1700"/>
          </a:p>
          <a:p>
            <a:pPr>
              <a:lnSpc>
                <a:spcPct val="115000"/>
              </a:lnSpc>
            </a:pPr>
            <a:endParaRPr lang="es-ES" sz="1700"/>
          </a:p>
        </p:txBody>
      </p:sp>
      <p:sp>
        <p:nvSpPr>
          <p:cNvPr id="2" name="Título 1">
            <a:extLst>
              <a:ext uri="{FF2B5EF4-FFF2-40B4-BE49-F238E27FC236}">
                <a16:creationId xmlns:a16="http://schemas.microsoft.com/office/drawing/2014/main" id="{CAA39AD7-53F6-48E3-A754-D61D05A820F9}"/>
              </a:ext>
            </a:extLst>
          </p:cNvPr>
          <p:cNvSpPr>
            <a:spLocks noGrp="1"/>
          </p:cNvSpPr>
          <p:nvPr>
            <p:ph type="title"/>
          </p:nvPr>
        </p:nvSpPr>
        <p:spPr>
          <a:xfrm>
            <a:off x="762000" y="762000"/>
            <a:ext cx="5334000" cy="1524000"/>
          </a:xfrm>
        </p:spPr>
        <p:txBody>
          <a:bodyPr>
            <a:normAutofit/>
          </a:bodyPr>
          <a:lstStyle/>
          <a:p>
            <a:r>
              <a:rPr lang="es-ES" sz="2500" b="1" i="1" dirty="0">
                <a:ea typeface="+mj-lt"/>
                <a:cs typeface="+mj-lt"/>
              </a:rPr>
              <a:t>Lo que pudo ser y no fue… Origen de un sueño</a:t>
            </a:r>
            <a:br>
              <a:rPr lang="es-ES" sz="2500" dirty="0">
                <a:ea typeface="+mj-lt"/>
                <a:cs typeface="+mj-lt"/>
              </a:rPr>
            </a:br>
            <a:br>
              <a:rPr lang="es-ES" sz="2500" dirty="0">
                <a:ea typeface="+mj-lt"/>
                <a:cs typeface="+mj-lt"/>
              </a:rPr>
            </a:br>
            <a:r>
              <a:rPr lang="es-ES" sz="2500" dirty="0">
                <a:ea typeface="+mj-lt"/>
                <a:cs typeface="+mj-lt"/>
                <a:hlinkClick r:id="rId3"/>
              </a:rPr>
              <a:t>El nuevo sueño...</a:t>
            </a:r>
            <a:endParaRPr lang="es-ES" sz="2500" dirty="0"/>
          </a:p>
        </p:txBody>
      </p:sp>
    </p:spTree>
    <p:extLst>
      <p:ext uri="{BB962C8B-B14F-4D97-AF65-F5344CB8AC3E}">
        <p14:creationId xmlns:p14="http://schemas.microsoft.com/office/powerpoint/2010/main" val="2552095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4">
            <a:extLst>
              <a:ext uri="{FF2B5EF4-FFF2-40B4-BE49-F238E27FC236}">
                <a16:creationId xmlns:a16="http://schemas.microsoft.com/office/drawing/2014/main" id="{9334A9D5-AE88-4699-8BF5-4FBFDA4AA86D}"/>
              </a:ext>
            </a:extLst>
          </p:cNvPr>
          <p:cNvPicPr>
            <a:picLocks noChangeAspect="1"/>
          </p:cNvPicPr>
          <p:nvPr/>
        </p:nvPicPr>
        <p:blipFill rotWithShape="1">
          <a:blip r:embed="rId2"/>
          <a:srcRect l="19329" r="21211" b="-1"/>
          <a:stretch/>
        </p:blipFill>
        <p:spPr>
          <a:xfrm>
            <a:off x="6613174" y="10"/>
            <a:ext cx="5578824" cy="6028246"/>
          </a:xfrm>
          <a:custGeom>
            <a:avLst/>
            <a:gdLst/>
            <a:ahLst/>
            <a:cxnLst/>
            <a:rect l="l" t="t" r="r" b="b"/>
            <a:pathLst>
              <a:path w="5578824" h="6028256">
                <a:moveTo>
                  <a:pt x="1681218" y="0"/>
                </a:moveTo>
                <a:lnTo>
                  <a:pt x="5578824" y="0"/>
                </a:lnTo>
                <a:lnTo>
                  <a:pt x="5578824" y="5760161"/>
                </a:lnTo>
                <a:lnTo>
                  <a:pt x="5441231" y="5804042"/>
                </a:lnTo>
                <a:cubicBezTo>
                  <a:pt x="5079089" y="5907589"/>
                  <a:pt x="4674877" y="5944442"/>
                  <a:pt x="4253224" y="5980388"/>
                </a:cubicBezTo>
                <a:cubicBezTo>
                  <a:pt x="2813852" y="6102970"/>
                  <a:pt x="1551586" y="6071494"/>
                  <a:pt x="837278" y="4877588"/>
                </a:cubicBezTo>
                <a:cubicBezTo>
                  <a:pt x="529862" y="4363935"/>
                  <a:pt x="255162" y="3847185"/>
                  <a:pt x="109626" y="3329255"/>
                </a:cubicBezTo>
                <a:cubicBezTo>
                  <a:pt x="-35907" y="2811325"/>
                  <a:pt x="-52277" y="2292214"/>
                  <a:pt x="156962" y="1773839"/>
                </a:cubicBezTo>
                <a:cubicBezTo>
                  <a:pt x="296494" y="1428108"/>
                  <a:pt x="536161" y="1082881"/>
                  <a:pt x="904890" y="738354"/>
                </a:cubicBezTo>
                <a:cubicBezTo>
                  <a:pt x="1036690" y="615181"/>
                  <a:pt x="1169968" y="488910"/>
                  <a:pt x="1304592" y="360545"/>
                </a:cubicBezTo>
                <a:close/>
              </a:path>
            </a:pathLst>
          </a:custGeom>
        </p:spPr>
      </p:pic>
      <p:sp>
        <p:nvSpPr>
          <p:cNvPr id="19" name="Freeform: Shape 18">
            <a:extLst>
              <a:ext uri="{FF2B5EF4-FFF2-40B4-BE49-F238E27FC236}">
                <a16:creationId xmlns:a16="http://schemas.microsoft.com/office/drawing/2014/main" id="{3362A0EA-3E81-4464-94B8-70BE5870E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87883"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3" name="Marcador de contenido 2">
            <a:extLst>
              <a:ext uri="{FF2B5EF4-FFF2-40B4-BE49-F238E27FC236}">
                <a16:creationId xmlns:a16="http://schemas.microsoft.com/office/drawing/2014/main" id="{A2DDD2A2-A209-4CDB-AFBC-893FBFF4AEFB}"/>
              </a:ext>
            </a:extLst>
          </p:cNvPr>
          <p:cNvSpPr>
            <a:spLocks noGrp="1"/>
          </p:cNvSpPr>
          <p:nvPr>
            <p:ph idx="1"/>
          </p:nvPr>
        </p:nvSpPr>
        <p:spPr>
          <a:xfrm>
            <a:off x="762000" y="2286000"/>
            <a:ext cx="5334000" cy="3810001"/>
          </a:xfrm>
        </p:spPr>
        <p:txBody>
          <a:bodyPr vert="horz" lIns="91440" tIns="45720" rIns="91440" bIns="45720" rtlCol="0" anchor="t">
            <a:normAutofit/>
          </a:bodyPr>
          <a:lstStyle/>
          <a:p>
            <a:pPr marL="0" indent="0" algn="just">
              <a:lnSpc>
                <a:spcPct val="115000"/>
              </a:lnSpc>
              <a:buNone/>
            </a:pPr>
            <a:r>
              <a:rPr lang="es-ES" sz="1900" dirty="0">
                <a:ea typeface="+mn-lt"/>
                <a:cs typeface="+mn-lt"/>
              </a:rPr>
              <a:t>La política educativa de finales del siglo XIX nace de la Ley Moyano (1857) y se cierra con la liquidación de la segunda “cuestión universitaria” (1881) o desde otra perspectiva, con el final del reinado de Alfonso XII (1885). Fue un difícil camino de indecisiones, aciertos y retrocesos. Es en este periodo donde nace la llamada libertad de enseñanza, que no será entendida del mismo modo por moderados o progresistas, por conservadores o liberales, por republicanos o liberales-demócratas... </a:t>
            </a:r>
            <a:endParaRPr lang="es-ES" sz="1900" dirty="0">
              <a:solidFill>
                <a:srgbClr val="FFFFFF">
                  <a:alpha val="70000"/>
                </a:srgbClr>
              </a:solidFill>
            </a:endParaRPr>
          </a:p>
        </p:txBody>
      </p:sp>
      <p:sp>
        <p:nvSpPr>
          <p:cNvPr id="2" name="Título 1">
            <a:extLst>
              <a:ext uri="{FF2B5EF4-FFF2-40B4-BE49-F238E27FC236}">
                <a16:creationId xmlns:a16="http://schemas.microsoft.com/office/drawing/2014/main" id="{B5DB35F3-218A-46EB-9FAF-F3AA5142B7C2}"/>
              </a:ext>
            </a:extLst>
          </p:cNvPr>
          <p:cNvSpPr>
            <a:spLocks noGrp="1"/>
          </p:cNvSpPr>
          <p:nvPr>
            <p:ph type="title"/>
          </p:nvPr>
        </p:nvSpPr>
        <p:spPr>
          <a:xfrm>
            <a:off x="762000" y="762000"/>
            <a:ext cx="5334000" cy="1524000"/>
          </a:xfrm>
        </p:spPr>
        <p:txBody>
          <a:bodyPr>
            <a:normAutofit/>
          </a:bodyPr>
          <a:lstStyle/>
          <a:p>
            <a:r>
              <a:rPr lang="es-ES" sz="3200"/>
              <a:t>El origen...</a:t>
            </a:r>
          </a:p>
        </p:txBody>
      </p:sp>
    </p:spTree>
    <p:extLst>
      <p:ext uri="{BB962C8B-B14F-4D97-AF65-F5344CB8AC3E}">
        <p14:creationId xmlns:p14="http://schemas.microsoft.com/office/powerpoint/2010/main" val="78729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Imagen 13">
            <a:extLst>
              <a:ext uri="{FF2B5EF4-FFF2-40B4-BE49-F238E27FC236}">
                <a16:creationId xmlns:a16="http://schemas.microsoft.com/office/drawing/2014/main" id="{0EEB91BE-1D1F-4B32-BA9D-0F13D5C2F56A}"/>
              </a:ext>
            </a:extLst>
          </p:cNvPr>
          <p:cNvPicPr>
            <a:picLocks noChangeAspect="1"/>
          </p:cNvPicPr>
          <p:nvPr/>
        </p:nvPicPr>
        <p:blipFill rotWithShape="1">
          <a:blip r:embed="rId2"/>
          <a:srcRect l="16057" r="27259"/>
          <a:stretch/>
        </p:blipFill>
        <p:spPr>
          <a:xfrm>
            <a:off x="2" y="10"/>
            <a:ext cx="5578823" cy="6028246"/>
          </a:xfrm>
          <a:custGeom>
            <a:avLst/>
            <a:gdLst/>
            <a:ahLst/>
            <a:cxnLst/>
            <a:rect l="l" t="t" r="r" b="b"/>
            <a:pathLst>
              <a:path w="5578823" h="6028256">
                <a:moveTo>
                  <a:pt x="0" y="0"/>
                </a:moveTo>
                <a:lnTo>
                  <a:pt x="3897606" y="0"/>
                </a:lnTo>
                <a:lnTo>
                  <a:pt x="4274232" y="360545"/>
                </a:lnTo>
                <a:cubicBezTo>
                  <a:pt x="4408856" y="488910"/>
                  <a:pt x="4542134" y="615181"/>
                  <a:pt x="4673934" y="738354"/>
                </a:cubicBezTo>
                <a:cubicBezTo>
                  <a:pt x="5042663" y="1082881"/>
                  <a:pt x="5282330" y="1428108"/>
                  <a:pt x="5421862" y="1773839"/>
                </a:cubicBezTo>
                <a:cubicBezTo>
                  <a:pt x="5631101" y="2292214"/>
                  <a:pt x="5614731" y="2811325"/>
                  <a:pt x="5469198" y="3329255"/>
                </a:cubicBezTo>
                <a:cubicBezTo>
                  <a:pt x="5323662" y="3847185"/>
                  <a:pt x="5048962" y="4363935"/>
                  <a:pt x="4741546" y="4877588"/>
                </a:cubicBezTo>
                <a:cubicBezTo>
                  <a:pt x="4027238" y="6071494"/>
                  <a:pt x="2764972" y="6102970"/>
                  <a:pt x="1325600" y="5980388"/>
                </a:cubicBezTo>
                <a:cubicBezTo>
                  <a:pt x="903947" y="5944442"/>
                  <a:pt x="499735" y="5907589"/>
                  <a:pt x="137593" y="5804042"/>
                </a:cubicBezTo>
                <a:lnTo>
                  <a:pt x="0" y="5760161"/>
                </a:lnTo>
                <a:close/>
              </a:path>
            </a:pathLst>
          </a:custGeom>
        </p:spPr>
      </p:pic>
      <p:sp>
        <p:nvSpPr>
          <p:cNvPr id="62" name="Freeform: Shape 61">
            <a:extLst>
              <a:ext uri="{FF2B5EF4-FFF2-40B4-BE49-F238E27FC236}">
                <a16:creationId xmlns:a16="http://schemas.microsoft.com/office/drawing/2014/main" id="{E633B38B-B87A-4288-A20F-0223A6C27A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3" name="Marcador de contenido 2">
            <a:extLst>
              <a:ext uri="{FF2B5EF4-FFF2-40B4-BE49-F238E27FC236}">
                <a16:creationId xmlns:a16="http://schemas.microsoft.com/office/drawing/2014/main" id="{E5F79AC4-11EB-497E-AE0C-B384285EC30B}"/>
              </a:ext>
            </a:extLst>
          </p:cNvPr>
          <p:cNvSpPr>
            <a:spLocks noGrp="1"/>
          </p:cNvSpPr>
          <p:nvPr>
            <p:ph idx="1"/>
          </p:nvPr>
        </p:nvSpPr>
        <p:spPr>
          <a:xfrm>
            <a:off x="5937850" y="373813"/>
            <a:ext cx="5492150" cy="4773283"/>
          </a:xfrm>
        </p:spPr>
        <p:txBody>
          <a:bodyPr vert="horz" lIns="91440" tIns="45720" rIns="91440" bIns="45720" rtlCol="0" anchor="t">
            <a:noAutofit/>
          </a:bodyPr>
          <a:lstStyle/>
          <a:p>
            <a:pPr marL="0" indent="0" algn="just">
              <a:lnSpc>
                <a:spcPct val="115000"/>
              </a:lnSpc>
              <a:buNone/>
            </a:pPr>
            <a:r>
              <a:rPr lang="es-ES" sz="1800" dirty="0">
                <a:solidFill>
                  <a:srgbClr val="FFFFFF"/>
                </a:solidFill>
                <a:ea typeface="+mn-lt"/>
                <a:cs typeface="+mn-lt"/>
              </a:rPr>
              <a:t>Transcurren los primeros años de la Restauración de la monarquía en la figura de Alfonso XII. La Constitución de 1876 lleva consigo el nacimiento de la Institución Libre de Enseñanza (ILE). La política educativa se turnó entre liberales (1881-1884) y conservadores (1884-1885) que arbitró soluciones diferentes en temas como “la libertad de ciencia” o la enseñanza pública y la privada. Entre los liberales y conservadores mediaba bastante trecho, pero en la práctica escolar y en la administración educativa  apenas se notaron diferencias graves. </a:t>
            </a:r>
            <a:endParaRPr lang="es-ES" sz="1800" dirty="0">
              <a:solidFill>
                <a:srgbClr val="FFFFFF"/>
              </a:solidFill>
            </a:endParaRPr>
          </a:p>
          <a:p>
            <a:pPr marL="0" indent="0" algn="just">
              <a:lnSpc>
                <a:spcPct val="115000"/>
              </a:lnSpc>
              <a:buNone/>
            </a:pPr>
            <a:r>
              <a:rPr lang="es-ES" sz="1800" dirty="0">
                <a:solidFill>
                  <a:srgbClr val="FFFFFF"/>
                </a:solidFill>
                <a:ea typeface="+mn-lt"/>
                <a:cs typeface="+mn-lt"/>
              </a:rPr>
              <a:t>El ambiente intelectual era vario y plural. A partir de mediados del siglo XIX la universidad española, ateneos, sociedades cultuales y otros círculos de opinión y debate crecen en importancia gracias a cierta libertad y tolerancia académicas que propiciaban la presencia de diferentes escuelas o sistemas filosóficos o científicos. </a:t>
            </a:r>
            <a:endParaRPr lang="es-ES" sz="1800" dirty="0">
              <a:solidFill>
                <a:srgbClr val="FFFFFF"/>
              </a:solidFill>
            </a:endParaRPr>
          </a:p>
          <a:p>
            <a:pPr marL="0" indent="0">
              <a:lnSpc>
                <a:spcPct val="115000"/>
              </a:lnSpc>
              <a:buNone/>
            </a:pPr>
            <a:endParaRPr lang="es-ES" sz="1300"/>
          </a:p>
        </p:txBody>
      </p:sp>
    </p:spTree>
    <p:extLst>
      <p:ext uri="{BB962C8B-B14F-4D97-AF65-F5344CB8AC3E}">
        <p14:creationId xmlns:p14="http://schemas.microsoft.com/office/powerpoint/2010/main" val="4095590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4">
            <a:extLst>
              <a:ext uri="{FF2B5EF4-FFF2-40B4-BE49-F238E27FC236}">
                <a16:creationId xmlns:a16="http://schemas.microsoft.com/office/drawing/2014/main" id="{08C09D6C-3E88-4054-BA2B-B1600883AE6D}"/>
              </a:ext>
            </a:extLst>
          </p:cNvPr>
          <p:cNvPicPr>
            <a:picLocks noChangeAspect="1"/>
          </p:cNvPicPr>
          <p:nvPr/>
        </p:nvPicPr>
        <p:blipFill rotWithShape="1">
          <a:blip r:embed="rId2"/>
          <a:srcRect l="14641" r="4956"/>
          <a:stretch/>
        </p:blipFill>
        <p:spPr>
          <a:xfrm>
            <a:off x="-87922" y="-58605"/>
            <a:ext cx="5265919" cy="6857990"/>
          </a:xfrm>
          <a:custGeom>
            <a:avLst/>
            <a:gdLst/>
            <a:ahLst/>
            <a:cxnLst/>
            <a:rect l="l" t="t" r="r" b="b"/>
            <a:pathLst>
              <a:path w="5265919" h="6858000">
                <a:moveTo>
                  <a:pt x="0" y="0"/>
                </a:moveTo>
                <a:lnTo>
                  <a:pt x="1928158" y="0"/>
                </a:lnTo>
                <a:lnTo>
                  <a:pt x="2086666" y="218181"/>
                </a:lnTo>
                <a:cubicBezTo>
                  <a:pt x="2695854" y="1023180"/>
                  <a:pt x="3451052" y="1818277"/>
                  <a:pt x="4009668" y="2631787"/>
                </a:cubicBezTo>
                <a:cubicBezTo>
                  <a:pt x="4741122" y="3696928"/>
                  <a:pt x="5292623" y="4799581"/>
                  <a:pt x="5264920" y="5672947"/>
                </a:cubicBezTo>
                <a:cubicBezTo>
                  <a:pt x="5253483" y="6040467"/>
                  <a:pt x="5142899" y="6348559"/>
                  <a:pt x="4962841" y="6612444"/>
                </a:cubicBezTo>
                <a:cubicBezTo>
                  <a:pt x="4925329" y="6667420"/>
                  <a:pt x="4884801" y="6720477"/>
                  <a:pt x="4841526" y="6771753"/>
                </a:cubicBezTo>
                <a:lnTo>
                  <a:pt x="4761562" y="6858000"/>
                </a:lnTo>
                <a:lnTo>
                  <a:pt x="0" y="6858000"/>
                </a:lnTo>
                <a:close/>
              </a:path>
            </a:pathLst>
          </a:custGeom>
        </p:spPr>
      </p:pic>
      <p:sp>
        <p:nvSpPr>
          <p:cNvPr id="19" name="Freeform: Shape 18">
            <a:extLst>
              <a:ext uri="{FF2B5EF4-FFF2-40B4-BE49-F238E27FC236}">
                <a16:creationId xmlns:a16="http://schemas.microsoft.com/office/drawing/2014/main" id="{E3588014-99E8-44C1-BB9D-26C13B241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789134">
            <a:off x="1570515" y="454890"/>
            <a:ext cx="3969651" cy="5948221"/>
          </a:xfrm>
          <a:custGeom>
            <a:avLst/>
            <a:gdLst>
              <a:gd name="connsiteX0" fmla="*/ 4594048 w 9861488"/>
              <a:gd name="connsiteY0" fmla="*/ 11458472 h 11458472"/>
              <a:gd name="connsiteX1" fmla="*/ 0 w 9861488"/>
              <a:gd name="connsiteY1" fmla="*/ 5948221 h 11458472"/>
              <a:gd name="connsiteX2" fmla="*/ 1863 w 9861488"/>
              <a:gd name="connsiteY2" fmla="*/ 5698862 h 11458472"/>
              <a:gd name="connsiteX3" fmla="*/ 320025 w 9861488"/>
              <a:gd name="connsiteY3" fmla="*/ 3799836 h 11458472"/>
              <a:gd name="connsiteX4" fmla="*/ 3430486 w 9861488"/>
              <a:gd name="connsiteY4" fmla="*/ 295907 h 11458472"/>
              <a:gd name="connsiteX5" fmla="*/ 3863859 w 9861488"/>
              <a:gd name="connsiteY5" fmla="*/ 55612 h 11458472"/>
              <a:gd name="connsiteX6" fmla="*/ 3969651 w 9861488"/>
              <a:gd name="connsiteY6" fmla="*/ 0 h 11458472"/>
              <a:gd name="connsiteX7" fmla="*/ 9861488 w 9861488"/>
              <a:gd name="connsiteY7" fmla="*/ 7066862 h 11458472"/>
              <a:gd name="connsiteX8" fmla="*/ 4594048 w 9861488"/>
              <a:gd name="connsiteY8" fmla="*/ 11458472 h 11458472"/>
              <a:gd name="connsiteX0" fmla="*/ 0 w 9861488"/>
              <a:gd name="connsiteY0" fmla="*/ 5948221 h 11549912"/>
              <a:gd name="connsiteX1" fmla="*/ 1863 w 9861488"/>
              <a:gd name="connsiteY1" fmla="*/ 5698862 h 11549912"/>
              <a:gd name="connsiteX2" fmla="*/ 320025 w 9861488"/>
              <a:gd name="connsiteY2" fmla="*/ 3799836 h 11549912"/>
              <a:gd name="connsiteX3" fmla="*/ 3430486 w 9861488"/>
              <a:gd name="connsiteY3" fmla="*/ 295907 h 11549912"/>
              <a:gd name="connsiteX4" fmla="*/ 3863859 w 9861488"/>
              <a:gd name="connsiteY4" fmla="*/ 55612 h 11549912"/>
              <a:gd name="connsiteX5" fmla="*/ 3969651 w 9861488"/>
              <a:gd name="connsiteY5" fmla="*/ 0 h 11549912"/>
              <a:gd name="connsiteX6" fmla="*/ 9861488 w 9861488"/>
              <a:gd name="connsiteY6" fmla="*/ 7066862 h 11549912"/>
              <a:gd name="connsiteX7" fmla="*/ 4685488 w 9861488"/>
              <a:gd name="connsiteY7" fmla="*/ 11549912 h 11549912"/>
              <a:gd name="connsiteX0" fmla="*/ 0 w 9861488"/>
              <a:gd name="connsiteY0" fmla="*/ 5948221 h 7066862"/>
              <a:gd name="connsiteX1" fmla="*/ 1863 w 9861488"/>
              <a:gd name="connsiteY1" fmla="*/ 5698862 h 7066862"/>
              <a:gd name="connsiteX2" fmla="*/ 320025 w 9861488"/>
              <a:gd name="connsiteY2" fmla="*/ 3799836 h 7066862"/>
              <a:gd name="connsiteX3" fmla="*/ 3430486 w 9861488"/>
              <a:gd name="connsiteY3" fmla="*/ 295907 h 7066862"/>
              <a:gd name="connsiteX4" fmla="*/ 3863859 w 9861488"/>
              <a:gd name="connsiteY4" fmla="*/ 55612 h 7066862"/>
              <a:gd name="connsiteX5" fmla="*/ 3969651 w 9861488"/>
              <a:gd name="connsiteY5" fmla="*/ 0 h 7066862"/>
              <a:gd name="connsiteX6" fmla="*/ 9861488 w 9861488"/>
              <a:gd name="connsiteY6" fmla="*/ 7066862 h 7066862"/>
              <a:gd name="connsiteX0" fmla="*/ 0 w 3969651"/>
              <a:gd name="connsiteY0" fmla="*/ 5948221 h 5948221"/>
              <a:gd name="connsiteX1" fmla="*/ 1863 w 3969651"/>
              <a:gd name="connsiteY1" fmla="*/ 5698862 h 5948221"/>
              <a:gd name="connsiteX2" fmla="*/ 320025 w 3969651"/>
              <a:gd name="connsiteY2" fmla="*/ 3799836 h 5948221"/>
              <a:gd name="connsiteX3" fmla="*/ 3430486 w 3969651"/>
              <a:gd name="connsiteY3" fmla="*/ 295907 h 5948221"/>
              <a:gd name="connsiteX4" fmla="*/ 3863859 w 3969651"/>
              <a:gd name="connsiteY4" fmla="*/ 55612 h 5948221"/>
              <a:gd name="connsiteX5" fmla="*/ 3969651 w 3969651"/>
              <a:gd name="connsiteY5" fmla="*/ 0 h 594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69651" h="5948221">
                <a:moveTo>
                  <a:pt x="0" y="5948221"/>
                </a:moveTo>
                <a:lnTo>
                  <a:pt x="1863" y="5698862"/>
                </a:lnTo>
                <a:cubicBezTo>
                  <a:pt x="27184" y="5017139"/>
                  <a:pt x="133214" y="4368297"/>
                  <a:pt x="320025" y="3799836"/>
                </a:cubicBezTo>
                <a:cubicBezTo>
                  <a:pt x="810579" y="2305232"/>
                  <a:pt x="2027133" y="1118138"/>
                  <a:pt x="3430486" y="295907"/>
                </a:cubicBezTo>
                <a:cubicBezTo>
                  <a:pt x="3545941" y="228312"/>
                  <a:pt x="3692079" y="146862"/>
                  <a:pt x="3863859" y="55612"/>
                </a:cubicBezTo>
                <a:lnTo>
                  <a:pt x="3969651" y="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ítulo 1">
            <a:extLst>
              <a:ext uri="{FF2B5EF4-FFF2-40B4-BE49-F238E27FC236}">
                <a16:creationId xmlns:a16="http://schemas.microsoft.com/office/drawing/2014/main" id="{4562A560-B40F-4C71-84CD-C8F9FF75989D}"/>
              </a:ext>
            </a:extLst>
          </p:cNvPr>
          <p:cNvSpPr>
            <a:spLocks noGrp="1"/>
          </p:cNvSpPr>
          <p:nvPr>
            <p:ph type="title"/>
          </p:nvPr>
        </p:nvSpPr>
        <p:spPr>
          <a:xfrm>
            <a:off x="4708770" y="254000"/>
            <a:ext cx="4825632" cy="1025770"/>
          </a:xfrm>
        </p:spPr>
        <p:txBody>
          <a:bodyPr anchor="t">
            <a:normAutofit/>
          </a:bodyPr>
          <a:lstStyle/>
          <a:p>
            <a:r>
              <a:rPr lang="es-ES" sz="3200">
                <a:hlinkClick r:id="rId3"/>
              </a:rPr>
              <a:t>Un rayo de luz...</a:t>
            </a:r>
            <a:endParaRPr lang="es-ES" sz="3200"/>
          </a:p>
        </p:txBody>
      </p:sp>
      <p:sp>
        <p:nvSpPr>
          <p:cNvPr id="3" name="Marcador de contenido 2">
            <a:extLst>
              <a:ext uri="{FF2B5EF4-FFF2-40B4-BE49-F238E27FC236}">
                <a16:creationId xmlns:a16="http://schemas.microsoft.com/office/drawing/2014/main" id="{6821D0A0-CB0D-424A-AED3-CCC265926DD5}"/>
              </a:ext>
            </a:extLst>
          </p:cNvPr>
          <p:cNvSpPr>
            <a:spLocks noGrp="1"/>
          </p:cNvSpPr>
          <p:nvPr>
            <p:ph idx="1"/>
          </p:nvPr>
        </p:nvSpPr>
        <p:spPr>
          <a:xfrm>
            <a:off x="5451599" y="1524000"/>
            <a:ext cx="5978401" cy="4572001"/>
          </a:xfrm>
        </p:spPr>
        <p:txBody>
          <a:bodyPr vert="horz" lIns="91440" tIns="45720" rIns="91440" bIns="45720" rtlCol="0" anchor="t">
            <a:noAutofit/>
          </a:bodyPr>
          <a:lstStyle/>
          <a:p>
            <a:pPr marL="0" indent="0" algn="just">
              <a:lnSpc>
                <a:spcPct val="115000"/>
              </a:lnSpc>
              <a:buNone/>
            </a:pPr>
            <a:r>
              <a:rPr lang="es-ES" sz="1600" dirty="0">
                <a:solidFill>
                  <a:srgbClr val="FFFFFF"/>
                </a:solidFill>
                <a:ea typeface="+mn-lt"/>
                <a:cs typeface="+mn-lt"/>
              </a:rPr>
              <a:t>Francisco Giner de los Ríos (Ronda, Málaga, 10 de octubre de 1839-Madrid, 18 de febrero de 1915) fue un pedagogo, filósofo y ensayista español, creador y director de la Institución Libre de Enseñanza (ILE), impulsó también proyectos complementarios como el Museo Pedagógico Nacional (1882-1941), la Junta para Ampliación de Estudios (1907-1938), la Residencia de Estudiantes (1910-1939) o las Colonias Escolares, y proyectos como las Misiones Pedagógicas (1931-1937), concebidas en su origen como Misiones Ambulantes. </a:t>
            </a:r>
            <a:endParaRPr lang="es-ES" sz="1600">
              <a:solidFill>
                <a:srgbClr val="FFFFFF"/>
              </a:solidFill>
            </a:endParaRPr>
          </a:p>
          <a:p>
            <a:pPr marL="0" indent="0" algn="just">
              <a:lnSpc>
                <a:spcPct val="115000"/>
              </a:lnSpc>
              <a:buNone/>
            </a:pPr>
            <a:r>
              <a:rPr lang="es-ES" sz="1600" dirty="0">
                <a:solidFill>
                  <a:srgbClr val="FFFFFF"/>
                </a:solidFill>
                <a:ea typeface="+mn-lt"/>
                <a:cs typeface="+mn-lt"/>
              </a:rPr>
              <a:t>La ILE abría sus puertas el 29 de octubre de 1876, una vez aprobados los Estatutos el 16 de agosto anterior. La ILE llegaría a ser pronto más que una comunidad pedagógica, un símbolo espiritual de su tiempo, que se erigiría con los años en una de las referencias claves de la cultura española durante más de medio siglo. </a:t>
            </a:r>
            <a:endParaRPr lang="es-ES" sz="1600">
              <a:solidFill>
                <a:srgbClr val="FFFFFF"/>
              </a:solidFill>
            </a:endParaRPr>
          </a:p>
        </p:txBody>
      </p:sp>
    </p:spTree>
    <p:extLst>
      <p:ext uri="{BB962C8B-B14F-4D97-AF65-F5344CB8AC3E}">
        <p14:creationId xmlns:p14="http://schemas.microsoft.com/office/powerpoint/2010/main" val="4168002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9110B9-F133-49AB-9354-4D73E55B05BC}"/>
              </a:ext>
            </a:extLst>
          </p:cNvPr>
          <p:cNvSpPr>
            <a:spLocks noGrp="1"/>
          </p:cNvSpPr>
          <p:nvPr>
            <p:ph idx="1"/>
          </p:nvPr>
        </p:nvSpPr>
        <p:spPr>
          <a:xfrm>
            <a:off x="762000" y="810847"/>
            <a:ext cx="10668000" cy="5293236"/>
          </a:xfrm>
        </p:spPr>
        <p:txBody>
          <a:bodyPr vert="horz" lIns="91440" tIns="45720" rIns="91440" bIns="45720" rtlCol="0" anchor="t">
            <a:normAutofit fontScale="62500" lnSpcReduction="20000"/>
          </a:bodyPr>
          <a:lstStyle/>
          <a:p>
            <a:pPr marL="0" indent="0" algn="just">
              <a:buNone/>
            </a:pPr>
            <a:r>
              <a:rPr lang="es-ES" dirty="0">
                <a:solidFill>
                  <a:srgbClr val="FFFFFF"/>
                </a:solidFill>
                <a:ea typeface="+mn-lt"/>
                <a:cs typeface="+mn-lt"/>
              </a:rPr>
              <a:t>Para hablar de la fundación de la ILE debemos situarnos en el contexto histórico. En 1873 se proclama la I República. Cuando regresa Alfonso XII, que estaban los conservadores en el ministerio de Fomento, el Ministro estableció la libertad de cátedra, pero con dos limitaciones: no atacar a la iglesia católica ni a la monarquía. Esto no cayó bien a algunos catedráticos y fueron despojados de sus cátedras. Uno de estos catedráticos fue Giner de los Ríos. Se le envía a Cádiz (Castillo de Santa Catalina). Aquí debió asumir en su mente la idea de crear en Madrid una Institución libre, que no fuera del Estado. Nace con la intención de no someterse a las leyes del Estado. La ILE logra aprobar 21 artículos el 16 de Agosto de 1876. Estos 21 artículos se aprueban en agosto, pero la institución abre sus puertas el 29 de octubre de 1876. </a:t>
            </a:r>
            <a:endParaRPr lang="es-ES">
              <a:solidFill>
                <a:srgbClr val="FFFFFF">
                  <a:alpha val="70000"/>
                </a:srgbClr>
              </a:solidFill>
            </a:endParaRPr>
          </a:p>
          <a:p>
            <a:pPr marL="0" indent="0" algn="just">
              <a:buNone/>
            </a:pPr>
            <a:endParaRPr lang="es-ES" dirty="0">
              <a:solidFill>
                <a:srgbClr val="FFFFFF">
                  <a:alpha val="70000"/>
                </a:srgbClr>
              </a:solidFill>
            </a:endParaRPr>
          </a:p>
          <a:p>
            <a:pPr marL="0" indent="0" algn="ctr">
              <a:buNone/>
            </a:pPr>
            <a:r>
              <a:rPr lang="es-ES" i="1" dirty="0">
                <a:solidFill>
                  <a:srgbClr val="FFFFFF"/>
                </a:solidFill>
                <a:ea typeface="+mn-lt"/>
                <a:cs typeface="+mn-lt"/>
              </a:rPr>
              <a:t>“La ILE es completamente ajena a todo espíritu e interés de comunión religiosa, escuela filosófica o partido político; proclamando tan solo el principio de la libertad e inviolabilidad de la ciencia, y de la consiguiente independencia de su indagación y exposición respecto de cualquier otra autoridad que la de la propia conciencia del profesor, único responsable de sus doctrinas”. </a:t>
            </a:r>
            <a:endParaRPr lang="es-ES">
              <a:solidFill>
                <a:srgbClr val="FFFFFF">
                  <a:alpha val="70000"/>
                </a:srgbClr>
              </a:solidFill>
            </a:endParaRPr>
          </a:p>
        </p:txBody>
      </p:sp>
    </p:spTree>
    <p:extLst>
      <p:ext uri="{BB962C8B-B14F-4D97-AF65-F5344CB8AC3E}">
        <p14:creationId xmlns:p14="http://schemas.microsoft.com/office/powerpoint/2010/main" val="2690872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4" descr="Foto en blanco y negro de un grupo de personas alrededor de una casa&#10;&#10;Descripción generada automáticamente">
            <a:extLst>
              <a:ext uri="{FF2B5EF4-FFF2-40B4-BE49-F238E27FC236}">
                <a16:creationId xmlns:a16="http://schemas.microsoft.com/office/drawing/2014/main" id="{3E8CE89E-8DEA-45BE-BA81-A44643BD5E90}"/>
              </a:ext>
            </a:extLst>
          </p:cNvPr>
          <p:cNvPicPr>
            <a:picLocks noChangeAspect="1"/>
          </p:cNvPicPr>
          <p:nvPr/>
        </p:nvPicPr>
        <p:blipFill rotWithShape="1">
          <a:blip r:embed="rId2"/>
          <a:srcRect l="17572" r="23942" b="1"/>
          <a:stretch/>
        </p:blipFill>
        <p:spPr>
          <a:xfrm>
            <a:off x="6613174" y="10"/>
            <a:ext cx="5578824" cy="6028246"/>
          </a:xfrm>
          <a:custGeom>
            <a:avLst/>
            <a:gdLst/>
            <a:ahLst/>
            <a:cxnLst/>
            <a:rect l="l" t="t" r="r" b="b"/>
            <a:pathLst>
              <a:path w="5578824" h="6028256">
                <a:moveTo>
                  <a:pt x="1681218" y="0"/>
                </a:moveTo>
                <a:lnTo>
                  <a:pt x="5578824" y="0"/>
                </a:lnTo>
                <a:lnTo>
                  <a:pt x="5578824" y="5760161"/>
                </a:lnTo>
                <a:lnTo>
                  <a:pt x="5441231" y="5804042"/>
                </a:lnTo>
                <a:cubicBezTo>
                  <a:pt x="5079089" y="5907589"/>
                  <a:pt x="4674877" y="5944442"/>
                  <a:pt x="4253224" y="5980388"/>
                </a:cubicBezTo>
                <a:cubicBezTo>
                  <a:pt x="2813852" y="6102970"/>
                  <a:pt x="1551586" y="6071494"/>
                  <a:pt x="837278" y="4877588"/>
                </a:cubicBezTo>
                <a:cubicBezTo>
                  <a:pt x="529862" y="4363935"/>
                  <a:pt x="255162" y="3847185"/>
                  <a:pt x="109626" y="3329255"/>
                </a:cubicBezTo>
                <a:cubicBezTo>
                  <a:pt x="-35907" y="2811325"/>
                  <a:pt x="-52277" y="2292214"/>
                  <a:pt x="156962" y="1773839"/>
                </a:cubicBezTo>
                <a:cubicBezTo>
                  <a:pt x="296494" y="1428108"/>
                  <a:pt x="536161" y="1082881"/>
                  <a:pt x="904890" y="738354"/>
                </a:cubicBezTo>
                <a:cubicBezTo>
                  <a:pt x="1036690" y="615181"/>
                  <a:pt x="1169968" y="488910"/>
                  <a:pt x="1304592" y="360545"/>
                </a:cubicBezTo>
                <a:close/>
              </a:path>
            </a:pathLst>
          </a:custGeom>
        </p:spPr>
      </p:pic>
      <p:sp>
        <p:nvSpPr>
          <p:cNvPr id="19" name="Freeform: Shape 18">
            <a:extLst>
              <a:ext uri="{FF2B5EF4-FFF2-40B4-BE49-F238E27FC236}">
                <a16:creationId xmlns:a16="http://schemas.microsoft.com/office/drawing/2014/main" id="{3362A0EA-3E81-4464-94B8-70BE5870E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87883"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
        <p:nvSpPr>
          <p:cNvPr id="3" name="Marcador de contenido 2">
            <a:extLst>
              <a:ext uri="{FF2B5EF4-FFF2-40B4-BE49-F238E27FC236}">
                <a16:creationId xmlns:a16="http://schemas.microsoft.com/office/drawing/2014/main" id="{7E26CA15-CF10-469F-BD6A-710E6602F261}"/>
              </a:ext>
            </a:extLst>
          </p:cNvPr>
          <p:cNvSpPr>
            <a:spLocks noGrp="1"/>
          </p:cNvSpPr>
          <p:nvPr>
            <p:ph idx="1"/>
          </p:nvPr>
        </p:nvSpPr>
        <p:spPr>
          <a:xfrm>
            <a:off x="762000" y="967154"/>
            <a:ext cx="5334000" cy="5128847"/>
          </a:xfrm>
        </p:spPr>
        <p:txBody>
          <a:bodyPr vert="horz" lIns="91440" tIns="45720" rIns="91440" bIns="45720" rtlCol="0" anchor="t">
            <a:noAutofit/>
          </a:bodyPr>
          <a:lstStyle/>
          <a:p>
            <a:pPr marL="0" indent="0" algn="just">
              <a:lnSpc>
                <a:spcPct val="115000"/>
              </a:lnSpc>
              <a:buNone/>
            </a:pPr>
            <a:r>
              <a:rPr lang="es-ES" sz="1800" dirty="0">
                <a:solidFill>
                  <a:srgbClr val="FFFFFF"/>
                </a:solidFill>
                <a:ea typeface="+mn-lt"/>
                <a:cs typeface="+mn-lt"/>
              </a:rPr>
              <a:t>La ILE no nace con ningún carácter religioso, filosófico o político. Al margen de cualquier ideología busca la independencia y exclusión de lo conflictivo para los hombres. Esto no quiere decir que como ciudadano no tengas tus propias ideas políticas o religiosas, pero si afirma que no se tendrán en cuenta en la educación. Sólo el saber, la búsqueda del conocimiento y la verdad, serán sus pilares. </a:t>
            </a:r>
            <a:endParaRPr lang="es-ES" sz="1800">
              <a:solidFill>
                <a:srgbClr val="FFFFFF"/>
              </a:solidFill>
            </a:endParaRPr>
          </a:p>
          <a:p>
            <a:pPr marL="0" indent="0" algn="just">
              <a:lnSpc>
                <a:spcPct val="115000"/>
              </a:lnSpc>
              <a:buNone/>
            </a:pPr>
            <a:r>
              <a:rPr lang="es-ES" sz="1800" dirty="0">
                <a:solidFill>
                  <a:srgbClr val="FFFFFF"/>
                </a:solidFill>
                <a:ea typeface="+mn-lt"/>
                <a:cs typeface="+mn-lt"/>
              </a:rPr>
              <a:t>La ciencia a la que se refiere es la ciencia que se investiga y se enseña. La ciencia es la libertad, pero también es inviolable.  Todo profesor que se precie investiga, enseña, indaga y expone. Aparece la conciencia del profesor que se responsabiliza  de lo que indaga y expone.</a:t>
            </a:r>
            <a:endParaRPr lang="es-ES" sz="1800" dirty="0">
              <a:solidFill>
                <a:srgbClr val="FFFFFF"/>
              </a:solidFill>
            </a:endParaRPr>
          </a:p>
        </p:txBody>
      </p:sp>
    </p:spTree>
    <p:extLst>
      <p:ext uri="{BB962C8B-B14F-4D97-AF65-F5344CB8AC3E}">
        <p14:creationId xmlns:p14="http://schemas.microsoft.com/office/powerpoint/2010/main" val="4159981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EC53025-358B-4B6D-ABC0-4EE659ADFAEE}"/>
              </a:ext>
            </a:extLst>
          </p:cNvPr>
          <p:cNvSpPr>
            <a:spLocks noGrp="1"/>
          </p:cNvSpPr>
          <p:nvPr>
            <p:ph idx="1"/>
          </p:nvPr>
        </p:nvSpPr>
        <p:spPr>
          <a:xfrm>
            <a:off x="762000" y="293077"/>
            <a:ext cx="10668000" cy="5811006"/>
          </a:xfrm>
        </p:spPr>
        <p:txBody>
          <a:bodyPr vert="horz" lIns="91440" tIns="45720" rIns="91440" bIns="45720" rtlCol="0" anchor="t">
            <a:normAutofit fontScale="77500" lnSpcReduction="20000"/>
          </a:bodyPr>
          <a:lstStyle/>
          <a:p>
            <a:pPr marL="0" indent="0" algn="just">
              <a:buNone/>
            </a:pPr>
            <a:r>
              <a:rPr lang="es-ES" dirty="0">
                <a:solidFill>
                  <a:srgbClr val="FFFFFF"/>
                </a:solidFill>
                <a:ea typeface="+mn-lt"/>
                <a:cs typeface="+mn-lt"/>
              </a:rPr>
              <a:t>El método intuitivo mejora cualitativamente la enseñanza, forja la formación indagadora, y hace de la educación una vivencia personal y propia. Exige del discípulo que piense y reflexione por sí, en la medida de sus fuerzas. Que investigue, que cuestione, que intente, que dude, que falle... Giner considera la intuición como el único método autorizado en todo linaje de enseñanza no sólo para la infancia. Para el, la escuela ha de ser escuela activa, donde los escolares piensan, hablen, discutan, se mueven, tocan, juegan.... La actividad que realiza el alumno es para llegar por sí mismo a la realidad. El maestro educa, forma y ayuda a esa personalidad, a ese proceso. </a:t>
            </a:r>
            <a:endParaRPr lang="es-ES">
              <a:solidFill>
                <a:srgbClr val="FFFFFF">
                  <a:alpha val="70000"/>
                </a:srgbClr>
              </a:solidFill>
            </a:endParaRPr>
          </a:p>
          <a:p>
            <a:pPr marL="0" indent="0" algn="just">
              <a:buNone/>
            </a:pPr>
            <a:r>
              <a:rPr lang="es-ES" dirty="0">
                <a:solidFill>
                  <a:srgbClr val="FFFFFF"/>
                </a:solidFill>
                <a:ea typeface="+mn-lt"/>
                <a:cs typeface="+mn-lt"/>
              </a:rPr>
              <a:t>El fin de la enseñanza es “la educación, no la mera instrucción”, de modo que la instrucción sólo tiene verdadera razón de ser si coopera a </a:t>
            </a:r>
            <a:r>
              <a:rPr lang="es-ES" i="1" dirty="0">
                <a:solidFill>
                  <a:srgbClr val="FFFFFF"/>
                </a:solidFill>
                <a:ea typeface="+mn-lt"/>
                <a:cs typeface="+mn-lt"/>
              </a:rPr>
              <a:t>formar hombres. </a:t>
            </a:r>
            <a:r>
              <a:rPr lang="es-ES" dirty="0">
                <a:solidFill>
                  <a:srgbClr val="FFFFFF"/>
                </a:solidFill>
                <a:ea typeface="+mn-lt"/>
                <a:cs typeface="+mn-lt"/>
              </a:rPr>
              <a:t>Hay maestros que enseñan y forman, pero no educan. Aprender para vivir, el verdadero fin de la educación es la vida.</a:t>
            </a:r>
          </a:p>
          <a:p>
            <a:pPr marL="0" indent="0" algn="ctr">
              <a:buNone/>
            </a:pPr>
            <a:r>
              <a:rPr lang="es-ES" dirty="0">
                <a:solidFill>
                  <a:srgbClr val="FFFFFF"/>
                </a:solidFill>
                <a:ea typeface="+mn-lt"/>
                <a:cs typeface="+mn-lt"/>
              </a:rPr>
              <a:t>“La mitad del problema español está en la escuela”</a:t>
            </a:r>
            <a:endParaRPr lang="es-ES" dirty="0">
              <a:solidFill>
                <a:srgbClr val="FFFFFF"/>
              </a:solidFill>
            </a:endParaRPr>
          </a:p>
        </p:txBody>
      </p:sp>
    </p:spTree>
    <p:extLst>
      <p:ext uri="{BB962C8B-B14F-4D97-AF65-F5344CB8AC3E}">
        <p14:creationId xmlns:p14="http://schemas.microsoft.com/office/powerpoint/2010/main" val="3320167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87A0FBA-CC04-4256-A8EB-BB3C543E9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66FC6F62-FEC6-45C4-B697-39FDA62A9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653162" y="-776838"/>
            <a:ext cx="762001"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prstClr val="white"/>
              </a:solidFill>
              <a:latin typeface="Avenir Next LT Pro" panose="020B0504020202020204" pitchFamily="34" charset="0"/>
            </a:endParaRPr>
          </a:p>
        </p:txBody>
      </p:sp>
      <p:grpSp>
        <p:nvGrpSpPr>
          <p:cNvPr id="21" name="Group 20">
            <a:extLst>
              <a:ext uri="{FF2B5EF4-FFF2-40B4-BE49-F238E27FC236}">
                <a16:creationId xmlns:a16="http://schemas.microsoft.com/office/drawing/2014/main" id="{F8D7210F-BCFD-46C1-9A2C-3717368B1A7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5829359"/>
            <a:ext cx="4333875" cy="1028642"/>
            <a:chOff x="7153921" y="5829359"/>
            <a:chExt cx="5038079" cy="1028642"/>
          </a:xfrm>
        </p:grpSpPr>
        <p:sp>
          <p:nvSpPr>
            <p:cNvPr id="22" name="Freeform: Shape 21">
              <a:extLst>
                <a:ext uri="{FF2B5EF4-FFF2-40B4-BE49-F238E27FC236}">
                  <a16:creationId xmlns:a16="http://schemas.microsoft.com/office/drawing/2014/main" id="{2C96BB9F-FD85-4689-A888-9A5AA0A14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63906" y="5913098"/>
              <a:ext cx="4228094" cy="944903"/>
            </a:xfrm>
            <a:custGeom>
              <a:avLst/>
              <a:gdLst>
                <a:gd name="connsiteX0" fmla="*/ 1673074 w 4228094"/>
                <a:gd name="connsiteY0" fmla="*/ 230 h 1137038"/>
                <a:gd name="connsiteX1" fmla="*/ 3676781 w 4228094"/>
                <a:gd name="connsiteY1" fmla="*/ 298555 h 1137038"/>
                <a:gd name="connsiteX2" fmla="*/ 4025527 w 4228094"/>
                <a:gd name="connsiteY2" fmla="*/ 425010 h 1137038"/>
                <a:gd name="connsiteX3" fmla="*/ 4228094 w 4228094"/>
                <a:gd name="connsiteY3" fmla="*/ 494088 h 1137038"/>
                <a:gd name="connsiteX4" fmla="*/ 4228094 w 4228094"/>
                <a:gd name="connsiteY4" fmla="*/ 1137038 h 1137038"/>
                <a:gd name="connsiteX5" fmla="*/ 0 w 4228094"/>
                <a:gd name="connsiteY5" fmla="*/ 1137038 h 1137038"/>
                <a:gd name="connsiteX6" fmla="*/ 18109 w 4228094"/>
                <a:gd name="connsiteY6" fmla="*/ 1068877 h 1137038"/>
                <a:gd name="connsiteX7" fmla="*/ 362264 w 4228094"/>
                <a:gd name="connsiteY7" fmla="*/ 366637 h 1137038"/>
                <a:gd name="connsiteX8" fmla="*/ 1386499 w 4228094"/>
                <a:gd name="connsiteY8" fmla="*/ 1522 h 1137038"/>
                <a:gd name="connsiteX9" fmla="*/ 1673074 w 4228094"/>
                <a:gd name="connsiteY9" fmla="*/ 230 h 1137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28094" h="1137038">
                  <a:moveTo>
                    <a:pt x="1673074" y="230"/>
                  </a:moveTo>
                  <a:cubicBezTo>
                    <a:pt x="2346512" y="4287"/>
                    <a:pt x="3048424" y="63583"/>
                    <a:pt x="3676781" y="298555"/>
                  </a:cubicBezTo>
                  <a:cubicBezTo>
                    <a:pt x="3793275" y="342114"/>
                    <a:pt x="3909477" y="384216"/>
                    <a:pt x="4025527" y="425010"/>
                  </a:cubicBezTo>
                  <a:lnTo>
                    <a:pt x="4228094" y="494088"/>
                  </a:lnTo>
                  <a:lnTo>
                    <a:pt x="4228094" y="1137038"/>
                  </a:lnTo>
                  <a:lnTo>
                    <a:pt x="0" y="1137038"/>
                  </a:lnTo>
                  <a:lnTo>
                    <a:pt x="18109" y="1068877"/>
                  </a:lnTo>
                  <a:cubicBezTo>
                    <a:pt x="95047" y="799139"/>
                    <a:pt x="194962" y="542008"/>
                    <a:pt x="362264" y="366637"/>
                  </a:cubicBezTo>
                  <a:cubicBezTo>
                    <a:pt x="622229" y="94062"/>
                    <a:pt x="1015836" y="6565"/>
                    <a:pt x="1386499" y="1522"/>
                  </a:cubicBezTo>
                  <a:cubicBezTo>
                    <a:pt x="1481245" y="198"/>
                    <a:pt x="1576869" y="-349"/>
                    <a:pt x="1673074"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500">
                <a:solidFill>
                  <a:schemeClr val="bg1"/>
                </a:solidFill>
                <a:latin typeface="Avenir Next LT Pro" panose="020B0504020202020204" pitchFamily="34" charset="0"/>
              </a:endParaRPr>
            </a:p>
          </p:txBody>
        </p:sp>
        <p:sp>
          <p:nvSpPr>
            <p:cNvPr id="23" name="Freeform: Shape 22">
              <a:extLst>
                <a:ext uri="{FF2B5EF4-FFF2-40B4-BE49-F238E27FC236}">
                  <a16:creationId xmlns:a16="http://schemas.microsoft.com/office/drawing/2014/main" id="{78545FC7-27EF-4BF9-A88F-35F089DF69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53921" y="5829359"/>
              <a:ext cx="5038078" cy="1028642"/>
            </a:xfrm>
            <a:custGeom>
              <a:avLst/>
              <a:gdLst>
                <a:gd name="connsiteX0" fmla="*/ 1576991 w 5038078"/>
                <a:gd name="connsiteY0" fmla="*/ 210 h 1238015"/>
                <a:gd name="connsiteX1" fmla="*/ 3403320 w 5038078"/>
                <a:gd name="connsiteY1" fmla="*/ 272125 h 1238015"/>
                <a:gd name="connsiteX2" fmla="*/ 4672870 w 5038078"/>
                <a:gd name="connsiteY2" fmla="*/ 693604 h 1238015"/>
                <a:gd name="connsiteX3" fmla="*/ 5038078 w 5038078"/>
                <a:gd name="connsiteY3" fmla="*/ 795929 h 1238015"/>
                <a:gd name="connsiteX4" fmla="*/ 5038078 w 5038078"/>
                <a:gd name="connsiteY4" fmla="*/ 1238015 h 1238015"/>
                <a:gd name="connsiteX5" fmla="*/ 0 w 5038078"/>
                <a:gd name="connsiteY5" fmla="*/ 1238015 h 1238015"/>
                <a:gd name="connsiteX6" fmla="*/ 19230 w 5038078"/>
                <a:gd name="connsiteY6" fmla="*/ 1159819 h 1238015"/>
                <a:gd name="connsiteX7" fmla="*/ 382219 w 5038078"/>
                <a:gd name="connsiteY7" fmla="*/ 334180 h 1238015"/>
                <a:gd name="connsiteX8" fmla="*/ 1315784 w 5038078"/>
                <a:gd name="connsiteY8" fmla="*/ 1388 h 1238015"/>
                <a:gd name="connsiteX9" fmla="*/ 1576991 w 5038078"/>
                <a:gd name="connsiteY9" fmla="*/ 210 h 1238015"/>
                <a:gd name="connsiteX0" fmla="*/ 0 w 5129518"/>
                <a:gd name="connsiteY0" fmla="*/ 1237805 h 1329245"/>
                <a:gd name="connsiteX1" fmla="*/ 19230 w 5129518"/>
                <a:gd name="connsiteY1" fmla="*/ 1159609 h 1329245"/>
                <a:gd name="connsiteX2" fmla="*/ 382219 w 5129518"/>
                <a:gd name="connsiteY2" fmla="*/ 333970 h 1329245"/>
                <a:gd name="connsiteX3" fmla="*/ 1315784 w 5129518"/>
                <a:gd name="connsiteY3" fmla="*/ 1178 h 1329245"/>
                <a:gd name="connsiteX4" fmla="*/ 1576991 w 5129518"/>
                <a:gd name="connsiteY4" fmla="*/ 0 h 1329245"/>
                <a:gd name="connsiteX5" fmla="*/ 3403320 w 5129518"/>
                <a:gd name="connsiteY5" fmla="*/ 271915 h 1329245"/>
                <a:gd name="connsiteX6" fmla="*/ 4672870 w 5129518"/>
                <a:gd name="connsiteY6" fmla="*/ 693394 h 1329245"/>
                <a:gd name="connsiteX7" fmla="*/ 5038078 w 5129518"/>
                <a:gd name="connsiteY7" fmla="*/ 795719 h 1329245"/>
                <a:gd name="connsiteX8" fmla="*/ 5129518 w 5129518"/>
                <a:gd name="connsiteY8" fmla="*/ 1329245 h 1329245"/>
                <a:gd name="connsiteX0" fmla="*/ 0 w 5129518"/>
                <a:gd name="connsiteY0" fmla="*/ 1237805 h 1329245"/>
                <a:gd name="connsiteX1" fmla="*/ 19230 w 5129518"/>
                <a:gd name="connsiteY1" fmla="*/ 1159609 h 1329245"/>
                <a:gd name="connsiteX2" fmla="*/ 382219 w 5129518"/>
                <a:gd name="connsiteY2" fmla="*/ 333970 h 1329245"/>
                <a:gd name="connsiteX3" fmla="*/ 1315784 w 5129518"/>
                <a:gd name="connsiteY3" fmla="*/ 1178 h 1329245"/>
                <a:gd name="connsiteX4" fmla="*/ 1576991 w 5129518"/>
                <a:gd name="connsiteY4" fmla="*/ 0 h 1329245"/>
                <a:gd name="connsiteX5" fmla="*/ 3403320 w 5129518"/>
                <a:gd name="connsiteY5" fmla="*/ 271915 h 1329245"/>
                <a:gd name="connsiteX6" fmla="*/ 4672870 w 5129518"/>
                <a:gd name="connsiteY6" fmla="*/ 693394 h 1329245"/>
                <a:gd name="connsiteX7" fmla="*/ 5038078 w 5129518"/>
                <a:gd name="connsiteY7" fmla="*/ 795719 h 1329245"/>
                <a:gd name="connsiteX8" fmla="*/ 5129518 w 5129518"/>
                <a:gd name="connsiteY8" fmla="*/ 1329245 h 1329245"/>
                <a:gd name="connsiteX0" fmla="*/ 0 w 5049689"/>
                <a:gd name="connsiteY0" fmla="*/ 1237805 h 1423588"/>
                <a:gd name="connsiteX1" fmla="*/ 19230 w 5049689"/>
                <a:gd name="connsiteY1" fmla="*/ 1159609 h 1423588"/>
                <a:gd name="connsiteX2" fmla="*/ 382219 w 5049689"/>
                <a:gd name="connsiteY2" fmla="*/ 333970 h 1423588"/>
                <a:gd name="connsiteX3" fmla="*/ 1315784 w 5049689"/>
                <a:gd name="connsiteY3" fmla="*/ 1178 h 1423588"/>
                <a:gd name="connsiteX4" fmla="*/ 1576991 w 5049689"/>
                <a:gd name="connsiteY4" fmla="*/ 0 h 1423588"/>
                <a:gd name="connsiteX5" fmla="*/ 3403320 w 5049689"/>
                <a:gd name="connsiteY5" fmla="*/ 271915 h 1423588"/>
                <a:gd name="connsiteX6" fmla="*/ 4672870 w 5049689"/>
                <a:gd name="connsiteY6" fmla="*/ 693394 h 1423588"/>
                <a:gd name="connsiteX7" fmla="*/ 5038078 w 5049689"/>
                <a:gd name="connsiteY7" fmla="*/ 795719 h 1423588"/>
                <a:gd name="connsiteX8" fmla="*/ 5049689 w 5049689"/>
                <a:gd name="connsiteY8" fmla="*/ 1423588 h 1423588"/>
                <a:gd name="connsiteX0" fmla="*/ 0 w 5038078"/>
                <a:gd name="connsiteY0" fmla="*/ 1237805 h 1237805"/>
                <a:gd name="connsiteX1" fmla="*/ 19230 w 5038078"/>
                <a:gd name="connsiteY1" fmla="*/ 1159609 h 1237805"/>
                <a:gd name="connsiteX2" fmla="*/ 382219 w 5038078"/>
                <a:gd name="connsiteY2" fmla="*/ 333970 h 1237805"/>
                <a:gd name="connsiteX3" fmla="*/ 1315784 w 5038078"/>
                <a:gd name="connsiteY3" fmla="*/ 1178 h 1237805"/>
                <a:gd name="connsiteX4" fmla="*/ 1576991 w 5038078"/>
                <a:gd name="connsiteY4" fmla="*/ 0 h 1237805"/>
                <a:gd name="connsiteX5" fmla="*/ 3403320 w 5038078"/>
                <a:gd name="connsiteY5" fmla="*/ 271915 h 1237805"/>
                <a:gd name="connsiteX6" fmla="*/ 4672870 w 5038078"/>
                <a:gd name="connsiteY6" fmla="*/ 693394 h 1237805"/>
                <a:gd name="connsiteX7" fmla="*/ 5038078 w 5038078"/>
                <a:gd name="connsiteY7" fmla="*/ 795719 h 1237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38078" h="1237805">
                  <a:moveTo>
                    <a:pt x="0" y="1237805"/>
                  </a:moveTo>
                  <a:lnTo>
                    <a:pt x="19230" y="1159609"/>
                  </a:lnTo>
                  <a:cubicBezTo>
                    <a:pt x="96961" y="850027"/>
                    <a:pt x="191605" y="533778"/>
                    <a:pt x="382219" y="333970"/>
                  </a:cubicBezTo>
                  <a:cubicBezTo>
                    <a:pt x="619171" y="85526"/>
                    <a:pt x="977934" y="5774"/>
                    <a:pt x="1315784" y="1178"/>
                  </a:cubicBezTo>
                  <a:lnTo>
                    <a:pt x="1576991" y="0"/>
                  </a:lnTo>
                  <a:cubicBezTo>
                    <a:pt x="2190813" y="3698"/>
                    <a:pt x="2830589" y="57744"/>
                    <a:pt x="3403320" y="271915"/>
                  </a:cubicBezTo>
                  <a:cubicBezTo>
                    <a:pt x="3828046" y="430728"/>
                    <a:pt x="4248519" y="568281"/>
                    <a:pt x="4672870" y="693394"/>
                  </a:cubicBezTo>
                  <a:lnTo>
                    <a:pt x="5038078" y="795719"/>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grpSp>
      <p:sp>
        <p:nvSpPr>
          <p:cNvPr id="3" name="Marcador de contenido 2">
            <a:extLst>
              <a:ext uri="{FF2B5EF4-FFF2-40B4-BE49-F238E27FC236}">
                <a16:creationId xmlns:a16="http://schemas.microsoft.com/office/drawing/2014/main" id="{EF57976D-0C18-49C4-9151-4C66F953E614}"/>
              </a:ext>
            </a:extLst>
          </p:cNvPr>
          <p:cNvSpPr>
            <a:spLocks noGrp="1"/>
          </p:cNvSpPr>
          <p:nvPr>
            <p:ph idx="1"/>
          </p:nvPr>
        </p:nvSpPr>
        <p:spPr>
          <a:xfrm>
            <a:off x="6096000" y="2286000"/>
            <a:ext cx="5334000" cy="3810001"/>
          </a:xfrm>
        </p:spPr>
        <p:txBody>
          <a:bodyPr vert="horz" lIns="91440" tIns="45720" rIns="91440" bIns="45720" rtlCol="0" anchor="t">
            <a:normAutofit/>
          </a:bodyPr>
          <a:lstStyle/>
          <a:p>
            <a:pPr marL="0" indent="0" algn="just">
              <a:lnSpc>
                <a:spcPct val="115000"/>
              </a:lnSpc>
              <a:buNone/>
            </a:pPr>
            <a:r>
              <a:rPr lang="es-ES" sz="1300" dirty="0">
                <a:solidFill>
                  <a:srgbClr val="FFFFFF"/>
                </a:solidFill>
                <a:ea typeface="+mn-lt"/>
                <a:cs typeface="+mn-lt"/>
              </a:rPr>
              <a:t>En 1882 comienza la verdadera reforma de la pedagogía, porque se crea una institución que pate de la ILE, el Museo Pedagógico Nacional, de la mano de Bartolomé Cossío. Pero el espíritu fundador de la ILE Giner de los Ríos, fue su gran promotor.   </a:t>
            </a:r>
            <a:endParaRPr lang="es-ES" sz="1300" dirty="0">
              <a:solidFill>
                <a:srgbClr val="FFFFFF"/>
              </a:solidFill>
            </a:endParaRPr>
          </a:p>
          <a:p>
            <a:pPr marL="0" indent="0" algn="just">
              <a:lnSpc>
                <a:spcPct val="115000"/>
              </a:lnSpc>
              <a:buNone/>
            </a:pPr>
            <a:r>
              <a:rPr lang="es-ES" sz="1300" dirty="0">
                <a:solidFill>
                  <a:srgbClr val="FFFFFF"/>
                </a:solidFill>
                <a:ea typeface="+mn-lt"/>
                <a:cs typeface="+mn-lt"/>
              </a:rPr>
              <a:t>La causa eficiente de la ILE son los maestros y los alumnos. Por primera vez se da importancia al alumno. El maestro educa y el alumno se educa, pero en una educación integral, que responde a sus intereses.  </a:t>
            </a:r>
            <a:endParaRPr lang="es-ES" sz="1300" dirty="0">
              <a:solidFill>
                <a:srgbClr val="FFFFFF"/>
              </a:solidFill>
            </a:endParaRPr>
          </a:p>
          <a:p>
            <a:pPr marL="0" indent="0">
              <a:lnSpc>
                <a:spcPct val="115000"/>
              </a:lnSpc>
              <a:buNone/>
            </a:pPr>
            <a:endParaRPr lang="es-ES" sz="1300">
              <a:ea typeface="+mn-lt"/>
              <a:cs typeface="+mn-lt"/>
            </a:endParaRPr>
          </a:p>
          <a:p>
            <a:pPr marL="0" indent="0" algn="ctr">
              <a:lnSpc>
                <a:spcPct val="115000"/>
              </a:lnSpc>
              <a:buNone/>
            </a:pPr>
            <a:r>
              <a:rPr lang="es-ES" sz="1300" i="1" dirty="0">
                <a:solidFill>
                  <a:srgbClr val="FFFFFF"/>
                </a:solidFill>
                <a:ea typeface="+mn-lt"/>
                <a:cs typeface="+mn-lt"/>
              </a:rPr>
              <a:t>"La educación será integral y deberá atender  no sólo al desarrollo de la inteligencia sino al de todas las facultades humanas, porque el hombre es principio y unidad orgánica que ha de desarrollarse conforme a ésta."</a:t>
            </a:r>
            <a:r>
              <a:rPr lang="es-ES" sz="1300" dirty="0">
                <a:solidFill>
                  <a:srgbClr val="FFFFFF"/>
                </a:solidFill>
                <a:ea typeface="+mn-lt"/>
                <a:cs typeface="+mn-lt"/>
              </a:rPr>
              <a:t> </a:t>
            </a:r>
            <a:endParaRPr lang="es-ES" sz="1300" dirty="0">
              <a:solidFill>
                <a:srgbClr val="FFFFFF"/>
              </a:solidFill>
            </a:endParaRPr>
          </a:p>
          <a:p>
            <a:pPr marL="0" indent="0">
              <a:lnSpc>
                <a:spcPct val="115000"/>
              </a:lnSpc>
              <a:buNone/>
            </a:pPr>
            <a:endParaRPr lang="es-ES" sz="1300" i="1"/>
          </a:p>
        </p:txBody>
      </p:sp>
      <p:sp>
        <p:nvSpPr>
          <p:cNvPr id="2" name="Título 1">
            <a:extLst>
              <a:ext uri="{FF2B5EF4-FFF2-40B4-BE49-F238E27FC236}">
                <a16:creationId xmlns:a16="http://schemas.microsoft.com/office/drawing/2014/main" id="{5B6840A3-F35A-4348-AFC7-284C3E6B6606}"/>
              </a:ext>
            </a:extLst>
          </p:cNvPr>
          <p:cNvSpPr>
            <a:spLocks noGrp="1"/>
          </p:cNvSpPr>
          <p:nvPr>
            <p:ph type="title"/>
          </p:nvPr>
        </p:nvSpPr>
        <p:spPr>
          <a:xfrm>
            <a:off x="5685693" y="762000"/>
            <a:ext cx="6144845" cy="1524000"/>
          </a:xfrm>
        </p:spPr>
        <p:txBody>
          <a:bodyPr>
            <a:normAutofit/>
          </a:bodyPr>
          <a:lstStyle/>
          <a:p>
            <a:r>
              <a:rPr lang="es-ES" sz="3200" dirty="0">
                <a:ea typeface="+mj-lt"/>
                <a:cs typeface="+mj-lt"/>
                <a:hlinkClick r:id="rId2"/>
              </a:rPr>
              <a:t>El Museo Pedagógico Nacional</a:t>
            </a:r>
            <a:endParaRPr lang="es-ES" sz="3200"/>
          </a:p>
        </p:txBody>
      </p:sp>
      <p:pic>
        <p:nvPicPr>
          <p:cNvPr id="5" name="Imagen 5" descr="Foto en blanco y negro de un grupo de personas sentadas&#10;&#10;Descripción generada automáticamente">
            <a:extLst>
              <a:ext uri="{FF2B5EF4-FFF2-40B4-BE49-F238E27FC236}">
                <a16:creationId xmlns:a16="http://schemas.microsoft.com/office/drawing/2014/main" id="{37E767AA-61D5-47A3-971E-84D1C7DDEDB5}"/>
              </a:ext>
            </a:extLst>
          </p:cNvPr>
          <p:cNvPicPr>
            <a:picLocks noChangeAspect="1"/>
          </p:cNvPicPr>
          <p:nvPr/>
        </p:nvPicPr>
        <p:blipFill>
          <a:blip r:embed="rId3"/>
          <a:stretch>
            <a:fillRect/>
          </a:stretch>
        </p:blipFill>
        <p:spPr>
          <a:xfrm>
            <a:off x="513862" y="1716454"/>
            <a:ext cx="4550507" cy="3288323"/>
          </a:xfrm>
          <a:prstGeom prst="rect">
            <a:avLst/>
          </a:prstGeom>
        </p:spPr>
      </p:pic>
    </p:spTree>
    <p:extLst>
      <p:ext uri="{BB962C8B-B14F-4D97-AF65-F5344CB8AC3E}">
        <p14:creationId xmlns:p14="http://schemas.microsoft.com/office/powerpoint/2010/main" val="3052679080"/>
      </p:ext>
    </p:extLst>
  </p:cSld>
  <p:clrMapOvr>
    <a:masterClrMapping/>
  </p:clrMapOvr>
</p:sld>
</file>

<file path=ppt/theme/theme1.xml><?xml version="1.0" encoding="utf-8"?>
<a:theme xmlns:a="http://schemas.openxmlformats.org/drawingml/2006/main" name="PebbleVTI">
  <a:themeElements>
    <a:clrScheme name="Blush 3">
      <a:dk1>
        <a:sysClr val="windowText" lastClr="000000"/>
      </a:dk1>
      <a:lt1>
        <a:sysClr val="window" lastClr="FFFFFF"/>
      </a:lt1>
      <a:dk2>
        <a:srgbClr val="B15E4E"/>
      </a:dk2>
      <a:lt2>
        <a:srgbClr val="FFFFFF"/>
      </a:lt2>
      <a:accent1>
        <a:srgbClr val="C5B096"/>
      </a:accent1>
      <a:accent2>
        <a:srgbClr val="ECA855"/>
      </a:accent2>
      <a:accent3>
        <a:srgbClr val="9BBFB0"/>
      </a:accent3>
      <a:accent4>
        <a:srgbClr val="A9AEA7"/>
      </a:accent4>
      <a:accent5>
        <a:srgbClr val="6A787C"/>
      </a:accent5>
      <a:accent6>
        <a:srgbClr val="3B4345"/>
      </a:accent6>
      <a:hlink>
        <a:srgbClr val="ECA855"/>
      </a:hlink>
      <a:folHlink>
        <a:srgbClr val="6A392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Panorámica</PresentationFormat>
  <Paragraphs>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PebbleVTI</vt:lpstr>
      <vt:lpstr>  Todas las personas grandes  han sido niños antes.  </vt:lpstr>
      <vt:lpstr>Lo que pudo ser y no fue… Origen de un sueño  El nuevo sueño...</vt:lpstr>
      <vt:lpstr>El origen...</vt:lpstr>
      <vt:lpstr>Presentación de PowerPoint</vt:lpstr>
      <vt:lpstr>Un rayo de luz...</vt:lpstr>
      <vt:lpstr>Presentación de PowerPoint</vt:lpstr>
      <vt:lpstr>Presentación de PowerPoint</vt:lpstr>
      <vt:lpstr>Presentación de PowerPoint</vt:lpstr>
      <vt:lpstr>El Museo Pedagógico Nacional</vt:lpstr>
      <vt:lpstr>La Nueva Escuela y la Escuela Nueva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
  <cp:revision>417</cp:revision>
  <dcterms:created xsi:type="dcterms:W3CDTF">2021-05-04T19:08:49Z</dcterms:created>
  <dcterms:modified xsi:type="dcterms:W3CDTF">2021-06-14T13:21:23Z</dcterms:modified>
</cp:coreProperties>
</file>