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0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>
        <p:scale>
          <a:sx n="81" d="100"/>
          <a:sy n="81" d="100"/>
        </p:scale>
        <p:origin x="-30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33E502-39F9-47DF-9E55-54BA79EB095E}" type="doc">
      <dgm:prSet loTypeId="urn:microsoft.com/office/officeart/2008/layout/LinedLis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F72BDC0-9314-43D8-B72D-E13F4B0555B4}">
      <dgm:prSet/>
      <dgm:spPr/>
      <dgm:t>
        <a:bodyPr/>
        <a:lstStyle/>
        <a:p>
          <a:r>
            <a:rPr lang="es-ES" dirty="0"/>
            <a:t>Diferencias entre el agua del río y del mar.</a:t>
          </a:r>
          <a:endParaRPr lang="en-US" dirty="0"/>
        </a:p>
      </dgm:t>
    </dgm:pt>
    <dgm:pt modelId="{F9F2AE09-7744-4424-B86B-F10B2E95C36E}" type="parTrans" cxnId="{3A4BA0C7-C402-45CD-BA49-CAA51273B111}">
      <dgm:prSet/>
      <dgm:spPr/>
      <dgm:t>
        <a:bodyPr/>
        <a:lstStyle/>
        <a:p>
          <a:endParaRPr lang="en-US"/>
        </a:p>
      </dgm:t>
    </dgm:pt>
    <dgm:pt modelId="{500F725B-6930-4BB5-B6EB-17B86C74D035}" type="sibTrans" cxnId="{3A4BA0C7-C402-45CD-BA49-CAA51273B111}">
      <dgm:prSet/>
      <dgm:spPr/>
      <dgm:t>
        <a:bodyPr/>
        <a:lstStyle/>
        <a:p>
          <a:endParaRPr lang="en-US"/>
        </a:p>
      </dgm:t>
    </dgm:pt>
    <dgm:pt modelId="{19763047-D075-423C-9E10-11FE2C83FFD1}">
      <dgm:prSet/>
      <dgm:spPr/>
      <dgm:t>
        <a:bodyPr/>
        <a:lstStyle/>
        <a:p>
          <a:r>
            <a:rPr lang="es-ES" dirty="0"/>
            <a:t>Explicación de porqué es más fácil flotar en el mar.</a:t>
          </a:r>
          <a:endParaRPr lang="en-US" dirty="0"/>
        </a:p>
      </dgm:t>
    </dgm:pt>
    <dgm:pt modelId="{E648A08B-5D2B-4D66-878B-68133C2295B0}" type="parTrans" cxnId="{9AAFF029-0436-4D22-82B8-D9A6F5031219}">
      <dgm:prSet/>
      <dgm:spPr/>
      <dgm:t>
        <a:bodyPr/>
        <a:lstStyle/>
        <a:p>
          <a:endParaRPr lang="en-US"/>
        </a:p>
      </dgm:t>
    </dgm:pt>
    <dgm:pt modelId="{686E5E3E-9A1F-4AF0-8EBE-4D88E9B4428B}" type="sibTrans" cxnId="{9AAFF029-0436-4D22-82B8-D9A6F5031219}">
      <dgm:prSet/>
      <dgm:spPr/>
      <dgm:t>
        <a:bodyPr/>
        <a:lstStyle/>
        <a:p>
          <a:endParaRPr lang="en-US"/>
        </a:p>
      </dgm:t>
    </dgm:pt>
    <dgm:pt modelId="{7C4DB850-90B8-480A-8EB7-FF17B85A1A00}">
      <dgm:prSet/>
      <dgm:spPr/>
      <dgm:t>
        <a:bodyPr/>
        <a:lstStyle/>
        <a:p>
          <a:r>
            <a:rPr lang="es-ES" dirty="0"/>
            <a:t>De dónde proceden los huevos, qué contienen dentro, de qué manera se pueden consumir…</a:t>
          </a:r>
          <a:endParaRPr lang="en-US" dirty="0"/>
        </a:p>
      </dgm:t>
    </dgm:pt>
    <dgm:pt modelId="{A6516E71-6839-44CC-BD07-6516A8331C5D}" type="parTrans" cxnId="{1B99BAA3-47B3-4814-9443-B37F600D89A3}">
      <dgm:prSet/>
      <dgm:spPr/>
      <dgm:t>
        <a:bodyPr/>
        <a:lstStyle/>
        <a:p>
          <a:endParaRPr lang="en-US"/>
        </a:p>
      </dgm:t>
    </dgm:pt>
    <dgm:pt modelId="{C9BBB320-6EA7-4017-8AC8-7F934A89C1D7}" type="sibTrans" cxnId="{1B99BAA3-47B3-4814-9443-B37F600D89A3}">
      <dgm:prSet/>
      <dgm:spPr/>
      <dgm:t>
        <a:bodyPr/>
        <a:lstStyle/>
        <a:p>
          <a:endParaRPr lang="en-US"/>
        </a:p>
      </dgm:t>
    </dgm:pt>
    <dgm:pt modelId="{4FEC4622-5826-4537-8D88-E877EAA33799}">
      <dgm:prSet/>
      <dgm:spPr/>
      <dgm:t>
        <a:bodyPr/>
        <a:lstStyle/>
        <a:p>
          <a:r>
            <a:rPr lang="es-ES" dirty="0"/>
            <a:t>Interés  y curiosidad por la ciencia y  los experimentos.</a:t>
          </a:r>
          <a:endParaRPr lang="en-US" dirty="0"/>
        </a:p>
      </dgm:t>
    </dgm:pt>
    <dgm:pt modelId="{B5C9593B-1800-4282-AFCA-90B6C9E33C2B}" type="parTrans" cxnId="{91313F11-5443-4717-95FE-54113ECFEDF6}">
      <dgm:prSet/>
      <dgm:spPr/>
      <dgm:t>
        <a:bodyPr/>
        <a:lstStyle/>
        <a:p>
          <a:endParaRPr lang="en-US"/>
        </a:p>
      </dgm:t>
    </dgm:pt>
    <dgm:pt modelId="{8132FD1A-223A-4035-AB9D-97702C06D4F4}" type="sibTrans" cxnId="{91313F11-5443-4717-95FE-54113ECFEDF6}">
      <dgm:prSet/>
      <dgm:spPr/>
      <dgm:t>
        <a:bodyPr/>
        <a:lstStyle/>
        <a:p>
          <a:endParaRPr lang="en-US"/>
        </a:p>
      </dgm:t>
    </dgm:pt>
    <dgm:pt modelId="{D13F535F-1FFD-472A-8A03-A0EB9A140E9F}" type="pres">
      <dgm:prSet presAssocID="{F833E502-39F9-47DF-9E55-54BA79EB095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AB39772E-870A-44D6-B96E-F2C5627F4E24}" type="pres">
      <dgm:prSet presAssocID="{FF72BDC0-9314-43D8-B72D-E13F4B0555B4}" presName="thickLine" presStyleLbl="alignNode1" presStyleIdx="0" presStyleCnt="4"/>
      <dgm:spPr/>
    </dgm:pt>
    <dgm:pt modelId="{8A36D952-396B-4292-9203-0CB8D3F39616}" type="pres">
      <dgm:prSet presAssocID="{FF72BDC0-9314-43D8-B72D-E13F4B0555B4}" presName="horz1" presStyleCnt="0"/>
      <dgm:spPr/>
    </dgm:pt>
    <dgm:pt modelId="{35FB0039-B012-45CA-B0D2-B3C5384FDD46}" type="pres">
      <dgm:prSet presAssocID="{FF72BDC0-9314-43D8-B72D-E13F4B0555B4}" presName="tx1" presStyleLbl="revTx" presStyleIdx="0" presStyleCnt="4"/>
      <dgm:spPr/>
      <dgm:t>
        <a:bodyPr/>
        <a:lstStyle/>
        <a:p>
          <a:endParaRPr lang="es-ES"/>
        </a:p>
      </dgm:t>
    </dgm:pt>
    <dgm:pt modelId="{2009E732-9FDC-4C7D-B1A1-99FD99FC4E90}" type="pres">
      <dgm:prSet presAssocID="{FF72BDC0-9314-43D8-B72D-E13F4B0555B4}" presName="vert1" presStyleCnt="0"/>
      <dgm:spPr/>
    </dgm:pt>
    <dgm:pt modelId="{41E9D236-4F77-4581-B293-BF69E99DA58B}" type="pres">
      <dgm:prSet presAssocID="{19763047-D075-423C-9E10-11FE2C83FFD1}" presName="thickLine" presStyleLbl="alignNode1" presStyleIdx="1" presStyleCnt="4"/>
      <dgm:spPr/>
    </dgm:pt>
    <dgm:pt modelId="{BB0AE12F-17ED-4A1A-BD1F-ABBAF08CA3BC}" type="pres">
      <dgm:prSet presAssocID="{19763047-D075-423C-9E10-11FE2C83FFD1}" presName="horz1" presStyleCnt="0"/>
      <dgm:spPr/>
    </dgm:pt>
    <dgm:pt modelId="{A66CC5DB-AEE1-4DA7-9259-E34414483125}" type="pres">
      <dgm:prSet presAssocID="{19763047-D075-423C-9E10-11FE2C83FFD1}" presName="tx1" presStyleLbl="revTx" presStyleIdx="1" presStyleCnt="4"/>
      <dgm:spPr/>
      <dgm:t>
        <a:bodyPr/>
        <a:lstStyle/>
        <a:p>
          <a:endParaRPr lang="es-ES"/>
        </a:p>
      </dgm:t>
    </dgm:pt>
    <dgm:pt modelId="{A047ED1F-B00F-401E-AE4C-CD26C397DFA9}" type="pres">
      <dgm:prSet presAssocID="{19763047-D075-423C-9E10-11FE2C83FFD1}" presName="vert1" presStyleCnt="0"/>
      <dgm:spPr/>
    </dgm:pt>
    <dgm:pt modelId="{BC908EE6-D971-4DA4-B82F-E739512F49C0}" type="pres">
      <dgm:prSet presAssocID="{7C4DB850-90B8-480A-8EB7-FF17B85A1A00}" presName="thickLine" presStyleLbl="alignNode1" presStyleIdx="2" presStyleCnt="4"/>
      <dgm:spPr/>
    </dgm:pt>
    <dgm:pt modelId="{5F8274E5-E92E-48A4-A86A-7EF8871FF729}" type="pres">
      <dgm:prSet presAssocID="{7C4DB850-90B8-480A-8EB7-FF17B85A1A00}" presName="horz1" presStyleCnt="0"/>
      <dgm:spPr/>
    </dgm:pt>
    <dgm:pt modelId="{541C444F-B75F-44CC-9951-0C93D87FB32A}" type="pres">
      <dgm:prSet presAssocID="{7C4DB850-90B8-480A-8EB7-FF17B85A1A00}" presName="tx1" presStyleLbl="revTx" presStyleIdx="2" presStyleCnt="4"/>
      <dgm:spPr/>
      <dgm:t>
        <a:bodyPr/>
        <a:lstStyle/>
        <a:p>
          <a:endParaRPr lang="es-ES"/>
        </a:p>
      </dgm:t>
    </dgm:pt>
    <dgm:pt modelId="{EFAACCEC-7270-4592-9A86-83A78B3260BD}" type="pres">
      <dgm:prSet presAssocID="{7C4DB850-90B8-480A-8EB7-FF17B85A1A00}" presName="vert1" presStyleCnt="0"/>
      <dgm:spPr/>
    </dgm:pt>
    <dgm:pt modelId="{AD768CBC-A48A-4D42-AF29-E337003DEDB7}" type="pres">
      <dgm:prSet presAssocID="{4FEC4622-5826-4537-8D88-E877EAA33799}" presName="thickLine" presStyleLbl="alignNode1" presStyleIdx="3" presStyleCnt="4"/>
      <dgm:spPr/>
    </dgm:pt>
    <dgm:pt modelId="{5775A66C-6D87-4312-AFC7-047164A0A80B}" type="pres">
      <dgm:prSet presAssocID="{4FEC4622-5826-4537-8D88-E877EAA33799}" presName="horz1" presStyleCnt="0"/>
      <dgm:spPr/>
    </dgm:pt>
    <dgm:pt modelId="{94FDEF82-1EED-4B99-9BC2-967FE5A253E2}" type="pres">
      <dgm:prSet presAssocID="{4FEC4622-5826-4537-8D88-E877EAA33799}" presName="tx1" presStyleLbl="revTx" presStyleIdx="3" presStyleCnt="4"/>
      <dgm:spPr/>
      <dgm:t>
        <a:bodyPr/>
        <a:lstStyle/>
        <a:p>
          <a:endParaRPr lang="es-ES"/>
        </a:p>
      </dgm:t>
    </dgm:pt>
    <dgm:pt modelId="{CB56776B-E067-400E-AE18-4630BABE2DB3}" type="pres">
      <dgm:prSet presAssocID="{4FEC4622-5826-4537-8D88-E877EAA33799}" presName="vert1" presStyleCnt="0"/>
      <dgm:spPr/>
    </dgm:pt>
  </dgm:ptLst>
  <dgm:cxnLst>
    <dgm:cxn modelId="{91313F11-5443-4717-95FE-54113ECFEDF6}" srcId="{F833E502-39F9-47DF-9E55-54BA79EB095E}" destId="{4FEC4622-5826-4537-8D88-E877EAA33799}" srcOrd="3" destOrd="0" parTransId="{B5C9593B-1800-4282-AFCA-90B6C9E33C2B}" sibTransId="{8132FD1A-223A-4035-AB9D-97702C06D4F4}"/>
    <dgm:cxn modelId="{C2933252-6C57-405B-87A4-EABF8A4A8EE0}" type="presOf" srcId="{4FEC4622-5826-4537-8D88-E877EAA33799}" destId="{94FDEF82-1EED-4B99-9BC2-967FE5A253E2}" srcOrd="0" destOrd="0" presId="urn:microsoft.com/office/officeart/2008/layout/LinedList"/>
    <dgm:cxn modelId="{1B99BAA3-47B3-4814-9443-B37F600D89A3}" srcId="{F833E502-39F9-47DF-9E55-54BA79EB095E}" destId="{7C4DB850-90B8-480A-8EB7-FF17B85A1A00}" srcOrd="2" destOrd="0" parTransId="{A6516E71-6839-44CC-BD07-6516A8331C5D}" sibTransId="{C9BBB320-6EA7-4017-8AC8-7F934A89C1D7}"/>
    <dgm:cxn modelId="{3A4BA0C7-C402-45CD-BA49-CAA51273B111}" srcId="{F833E502-39F9-47DF-9E55-54BA79EB095E}" destId="{FF72BDC0-9314-43D8-B72D-E13F4B0555B4}" srcOrd="0" destOrd="0" parTransId="{F9F2AE09-7744-4424-B86B-F10B2E95C36E}" sibTransId="{500F725B-6930-4BB5-B6EB-17B86C74D035}"/>
    <dgm:cxn modelId="{0B93EE50-E35A-43C4-B0F7-9F2F316CEEB0}" type="presOf" srcId="{7C4DB850-90B8-480A-8EB7-FF17B85A1A00}" destId="{541C444F-B75F-44CC-9951-0C93D87FB32A}" srcOrd="0" destOrd="0" presId="urn:microsoft.com/office/officeart/2008/layout/LinedList"/>
    <dgm:cxn modelId="{9AAFF029-0436-4D22-82B8-D9A6F5031219}" srcId="{F833E502-39F9-47DF-9E55-54BA79EB095E}" destId="{19763047-D075-423C-9E10-11FE2C83FFD1}" srcOrd="1" destOrd="0" parTransId="{E648A08B-5D2B-4D66-878B-68133C2295B0}" sibTransId="{686E5E3E-9A1F-4AF0-8EBE-4D88E9B4428B}"/>
    <dgm:cxn modelId="{0C5AD3B2-F8B2-4A3F-BE27-0449E5CDD609}" type="presOf" srcId="{19763047-D075-423C-9E10-11FE2C83FFD1}" destId="{A66CC5DB-AEE1-4DA7-9259-E34414483125}" srcOrd="0" destOrd="0" presId="urn:microsoft.com/office/officeart/2008/layout/LinedList"/>
    <dgm:cxn modelId="{7A3130D2-8503-4399-8030-B22E0D0E2A72}" type="presOf" srcId="{F833E502-39F9-47DF-9E55-54BA79EB095E}" destId="{D13F535F-1FFD-472A-8A03-A0EB9A140E9F}" srcOrd="0" destOrd="0" presId="urn:microsoft.com/office/officeart/2008/layout/LinedList"/>
    <dgm:cxn modelId="{80AEE6B5-9544-4C20-84F3-414AFE21CA2C}" type="presOf" srcId="{FF72BDC0-9314-43D8-B72D-E13F4B0555B4}" destId="{35FB0039-B012-45CA-B0D2-B3C5384FDD46}" srcOrd="0" destOrd="0" presId="urn:microsoft.com/office/officeart/2008/layout/LinedList"/>
    <dgm:cxn modelId="{219AB87E-49E5-4D5E-8843-82BC53191F5A}" type="presParOf" srcId="{D13F535F-1FFD-472A-8A03-A0EB9A140E9F}" destId="{AB39772E-870A-44D6-B96E-F2C5627F4E24}" srcOrd="0" destOrd="0" presId="urn:microsoft.com/office/officeart/2008/layout/LinedList"/>
    <dgm:cxn modelId="{92385308-4391-447D-814E-B42A0CDE0712}" type="presParOf" srcId="{D13F535F-1FFD-472A-8A03-A0EB9A140E9F}" destId="{8A36D952-396B-4292-9203-0CB8D3F39616}" srcOrd="1" destOrd="0" presId="urn:microsoft.com/office/officeart/2008/layout/LinedList"/>
    <dgm:cxn modelId="{10DBD09F-B18A-40E6-BC29-82AC234E8339}" type="presParOf" srcId="{8A36D952-396B-4292-9203-0CB8D3F39616}" destId="{35FB0039-B012-45CA-B0D2-B3C5384FDD46}" srcOrd="0" destOrd="0" presId="urn:microsoft.com/office/officeart/2008/layout/LinedList"/>
    <dgm:cxn modelId="{86098F51-6152-4500-890C-6BF9DBC33818}" type="presParOf" srcId="{8A36D952-396B-4292-9203-0CB8D3F39616}" destId="{2009E732-9FDC-4C7D-B1A1-99FD99FC4E90}" srcOrd="1" destOrd="0" presId="urn:microsoft.com/office/officeart/2008/layout/LinedList"/>
    <dgm:cxn modelId="{9652BD66-5E43-437B-8E98-579A21BC2ED4}" type="presParOf" srcId="{D13F535F-1FFD-472A-8A03-A0EB9A140E9F}" destId="{41E9D236-4F77-4581-B293-BF69E99DA58B}" srcOrd="2" destOrd="0" presId="urn:microsoft.com/office/officeart/2008/layout/LinedList"/>
    <dgm:cxn modelId="{C088BEC9-574D-48A6-8513-A69A4C2E2B49}" type="presParOf" srcId="{D13F535F-1FFD-472A-8A03-A0EB9A140E9F}" destId="{BB0AE12F-17ED-4A1A-BD1F-ABBAF08CA3BC}" srcOrd="3" destOrd="0" presId="urn:microsoft.com/office/officeart/2008/layout/LinedList"/>
    <dgm:cxn modelId="{050400B1-DD9B-4C4B-8DEA-73D3C8939E38}" type="presParOf" srcId="{BB0AE12F-17ED-4A1A-BD1F-ABBAF08CA3BC}" destId="{A66CC5DB-AEE1-4DA7-9259-E34414483125}" srcOrd="0" destOrd="0" presId="urn:microsoft.com/office/officeart/2008/layout/LinedList"/>
    <dgm:cxn modelId="{6EF147B6-EC65-4E27-AD0B-D31137605ABC}" type="presParOf" srcId="{BB0AE12F-17ED-4A1A-BD1F-ABBAF08CA3BC}" destId="{A047ED1F-B00F-401E-AE4C-CD26C397DFA9}" srcOrd="1" destOrd="0" presId="urn:microsoft.com/office/officeart/2008/layout/LinedList"/>
    <dgm:cxn modelId="{83AD51AA-11D0-462F-A35B-2F5AEF68ADF6}" type="presParOf" srcId="{D13F535F-1FFD-472A-8A03-A0EB9A140E9F}" destId="{BC908EE6-D971-4DA4-B82F-E739512F49C0}" srcOrd="4" destOrd="0" presId="urn:microsoft.com/office/officeart/2008/layout/LinedList"/>
    <dgm:cxn modelId="{DD426EAE-7132-46E1-ADCE-FE66CA785542}" type="presParOf" srcId="{D13F535F-1FFD-472A-8A03-A0EB9A140E9F}" destId="{5F8274E5-E92E-48A4-A86A-7EF8871FF729}" srcOrd="5" destOrd="0" presId="urn:microsoft.com/office/officeart/2008/layout/LinedList"/>
    <dgm:cxn modelId="{2904F98D-DD1B-41A7-A421-9DF60FA8EBDD}" type="presParOf" srcId="{5F8274E5-E92E-48A4-A86A-7EF8871FF729}" destId="{541C444F-B75F-44CC-9951-0C93D87FB32A}" srcOrd="0" destOrd="0" presId="urn:microsoft.com/office/officeart/2008/layout/LinedList"/>
    <dgm:cxn modelId="{7F38D061-2760-4913-81A4-15B39DAC4686}" type="presParOf" srcId="{5F8274E5-E92E-48A4-A86A-7EF8871FF729}" destId="{EFAACCEC-7270-4592-9A86-83A78B3260BD}" srcOrd="1" destOrd="0" presId="urn:microsoft.com/office/officeart/2008/layout/LinedList"/>
    <dgm:cxn modelId="{16A4D9B9-9232-4BA6-B215-C690B8D06863}" type="presParOf" srcId="{D13F535F-1FFD-472A-8A03-A0EB9A140E9F}" destId="{AD768CBC-A48A-4D42-AF29-E337003DEDB7}" srcOrd="6" destOrd="0" presId="urn:microsoft.com/office/officeart/2008/layout/LinedList"/>
    <dgm:cxn modelId="{46C0055A-7EC6-44A5-B82B-DB9835B6BB77}" type="presParOf" srcId="{D13F535F-1FFD-472A-8A03-A0EB9A140E9F}" destId="{5775A66C-6D87-4312-AFC7-047164A0A80B}" srcOrd="7" destOrd="0" presId="urn:microsoft.com/office/officeart/2008/layout/LinedList"/>
    <dgm:cxn modelId="{DFFBA63F-7210-40DC-9374-197001FB2E3D}" type="presParOf" srcId="{5775A66C-6D87-4312-AFC7-047164A0A80B}" destId="{94FDEF82-1EED-4B99-9BC2-967FE5A253E2}" srcOrd="0" destOrd="0" presId="urn:microsoft.com/office/officeart/2008/layout/LinedList"/>
    <dgm:cxn modelId="{58ADC7F2-5DC7-4389-9FB1-3DCD42310CBA}" type="presParOf" srcId="{5775A66C-6D87-4312-AFC7-047164A0A80B}" destId="{CB56776B-E067-400E-AE18-4630BABE2DB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39772E-870A-44D6-B96E-F2C5627F4E24}">
      <dsp:nvSpPr>
        <dsp:cNvPr id="0" name=""/>
        <dsp:cNvSpPr/>
      </dsp:nvSpPr>
      <dsp:spPr>
        <a:xfrm>
          <a:off x="0" y="0"/>
          <a:ext cx="4302125" cy="0"/>
        </a:xfrm>
        <a:prstGeom prst="line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5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FB0039-B012-45CA-B0D2-B3C5384FDD46}">
      <dsp:nvSpPr>
        <dsp:cNvPr id="0" name=""/>
        <dsp:cNvSpPr/>
      </dsp:nvSpPr>
      <dsp:spPr>
        <a:xfrm>
          <a:off x="0" y="0"/>
          <a:ext cx="4302125" cy="1211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Diferencias entre el agua del río y del mar.</a:t>
          </a:r>
          <a:endParaRPr lang="en-US" sz="2400" kern="1200" dirty="0"/>
        </a:p>
      </dsp:txBody>
      <dsp:txXfrm>
        <a:off x="0" y="0"/>
        <a:ext cx="4302125" cy="1211659"/>
      </dsp:txXfrm>
    </dsp:sp>
    <dsp:sp modelId="{41E9D236-4F77-4581-B293-BF69E99DA58B}">
      <dsp:nvSpPr>
        <dsp:cNvPr id="0" name=""/>
        <dsp:cNvSpPr/>
      </dsp:nvSpPr>
      <dsp:spPr>
        <a:xfrm>
          <a:off x="0" y="1211659"/>
          <a:ext cx="4302125" cy="0"/>
        </a:xfrm>
        <a:prstGeom prst="line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1006218"/>
                <a:satOff val="-7674"/>
                <a:lumOff val="-3399"/>
                <a:alphaOff val="0"/>
                <a:shade val="88000"/>
                <a:lumMod val="88000"/>
              </a:schemeClr>
              <a:schemeClr val="accent5">
                <a:hueOff val="1006218"/>
                <a:satOff val="-7674"/>
                <a:lumOff val="-3399"/>
                <a:alphaOff val="0"/>
              </a:schemeClr>
            </a:duotone>
          </a:blip>
          <a:tile tx="0" ty="0" sx="100000" sy="100000" flip="none" algn="tl"/>
        </a:blipFill>
        <a:ln w="9525" cap="flat" cmpd="sng" algn="ctr">
          <a:solidFill>
            <a:schemeClr val="accent5">
              <a:hueOff val="1006218"/>
              <a:satOff val="-7674"/>
              <a:lumOff val="-339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6CC5DB-AEE1-4DA7-9259-E34414483125}">
      <dsp:nvSpPr>
        <dsp:cNvPr id="0" name=""/>
        <dsp:cNvSpPr/>
      </dsp:nvSpPr>
      <dsp:spPr>
        <a:xfrm>
          <a:off x="0" y="1211659"/>
          <a:ext cx="4302125" cy="1211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Explicación de porqué es más fácil flotar en el mar.</a:t>
          </a:r>
          <a:endParaRPr lang="en-US" sz="2400" kern="1200" dirty="0"/>
        </a:p>
      </dsp:txBody>
      <dsp:txXfrm>
        <a:off x="0" y="1211659"/>
        <a:ext cx="4302125" cy="1211659"/>
      </dsp:txXfrm>
    </dsp:sp>
    <dsp:sp modelId="{BC908EE6-D971-4DA4-B82F-E739512F49C0}">
      <dsp:nvSpPr>
        <dsp:cNvPr id="0" name=""/>
        <dsp:cNvSpPr/>
      </dsp:nvSpPr>
      <dsp:spPr>
        <a:xfrm>
          <a:off x="0" y="2423319"/>
          <a:ext cx="4302125" cy="0"/>
        </a:xfrm>
        <a:prstGeom prst="line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2012435"/>
                <a:satOff val="-15348"/>
                <a:lumOff val="-6797"/>
                <a:alphaOff val="0"/>
                <a:shade val="88000"/>
                <a:lumMod val="88000"/>
              </a:schemeClr>
              <a:schemeClr val="accent5">
                <a:hueOff val="2012435"/>
                <a:satOff val="-15348"/>
                <a:lumOff val="-6797"/>
                <a:alphaOff val="0"/>
              </a:schemeClr>
            </a:duotone>
          </a:blip>
          <a:tile tx="0" ty="0" sx="100000" sy="100000" flip="none" algn="tl"/>
        </a:blipFill>
        <a:ln w="9525" cap="flat" cmpd="sng" algn="ctr">
          <a:solidFill>
            <a:schemeClr val="accent5">
              <a:hueOff val="2012435"/>
              <a:satOff val="-15348"/>
              <a:lumOff val="-679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1C444F-B75F-44CC-9951-0C93D87FB32A}">
      <dsp:nvSpPr>
        <dsp:cNvPr id="0" name=""/>
        <dsp:cNvSpPr/>
      </dsp:nvSpPr>
      <dsp:spPr>
        <a:xfrm>
          <a:off x="0" y="2423319"/>
          <a:ext cx="4302125" cy="1211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De dónde proceden los huevos, qué contienen dentro, de qué manera se pueden consumir…</a:t>
          </a:r>
          <a:endParaRPr lang="en-US" sz="2400" kern="1200" dirty="0"/>
        </a:p>
      </dsp:txBody>
      <dsp:txXfrm>
        <a:off x="0" y="2423319"/>
        <a:ext cx="4302125" cy="1211659"/>
      </dsp:txXfrm>
    </dsp:sp>
    <dsp:sp modelId="{AD768CBC-A48A-4D42-AF29-E337003DEDB7}">
      <dsp:nvSpPr>
        <dsp:cNvPr id="0" name=""/>
        <dsp:cNvSpPr/>
      </dsp:nvSpPr>
      <dsp:spPr>
        <a:xfrm>
          <a:off x="0" y="3634978"/>
          <a:ext cx="4302125" cy="0"/>
        </a:xfrm>
        <a:prstGeom prst="line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3018653"/>
                <a:satOff val="-23022"/>
                <a:lumOff val="-10196"/>
                <a:alphaOff val="0"/>
                <a:shade val="88000"/>
                <a:lumMod val="88000"/>
              </a:schemeClr>
              <a:schemeClr val="accent5">
                <a:hueOff val="3018653"/>
                <a:satOff val="-23022"/>
                <a:lumOff val="-10196"/>
                <a:alphaOff val="0"/>
              </a:schemeClr>
            </a:duotone>
          </a:blip>
          <a:tile tx="0" ty="0" sx="100000" sy="100000" flip="none" algn="tl"/>
        </a:blipFill>
        <a:ln w="9525" cap="flat" cmpd="sng" algn="ctr">
          <a:solidFill>
            <a:schemeClr val="accent5">
              <a:hueOff val="3018653"/>
              <a:satOff val="-23022"/>
              <a:lumOff val="-1019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FDEF82-1EED-4B99-9BC2-967FE5A253E2}">
      <dsp:nvSpPr>
        <dsp:cNvPr id="0" name=""/>
        <dsp:cNvSpPr/>
      </dsp:nvSpPr>
      <dsp:spPr>
        <a:xfrm>
          <a:off x="0" y="3634978"/>
          <a:ext cx="4302125" cy="1211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/>
            <a:t>Interés  y curiosidad por la ciencia y  los experimentos.</a:t>
          </a:r>
          <a:endParaRPr lang="en-US" sz="2400" kern="1200" dirty="0"/>
        </a:p>
      </dsp:txBody>
      <dsp:txXfrm>
        <a:off x="0" y="3634978"/>
        <a:ext cx="4302125" cy="12116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11/30/2021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80ED2D1-BA0B-4CF2-9F99-B76E388735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EXPERIMENTOS PARA INFANTIL Y PRIMARIA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F8A389F-4324-428F-83E0-B0EDC60B2C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sz="4400" dirty="0"/>
              <a:t>TAREA 3</a:t>
            </a:r>
          </a:p>
          <a:p>
            <a:endParaRPr lang="es-E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s-E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M. Luisa Paredes Escalada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6524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0E22BDB9-73E9-4330-B614-52C34F07E7BE}"/>
              </a:ext>
            </a:extLst>
          </p:cNvPr>
          <p:cNvSpPr txBox="1"/>
          <p:nvPr/>
        </p:nvSpPr>
        <p:spPr>
          <a:xfrm>
            <a:off x="394447" y="358588"/>
            <a:ext cx="10022541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PROCEDIMIENTO DEL EXPERIMENTO</a:t>
            </a:r>
          </a:p>
          <a:p>
            <a:endParaRPr lang="es-ES" sz="2800" dirty="0"/>
          </a:p>
          <a:p>
            <a:r>
              <a:rPr lang="es-ES" sz="2800" dirty="0"/>
              <a:t>Nivel: </a:t>
            </a:r>
            <a:r>
              <a:rPr lang="es-ES" sz="2800" dirty="0">
                <a:latin typeface="Agency FB" panose="020B0503020202020204" pitchFamily="34" charset="0"/>
              </a:rPr>
              <a:t>1º de Infantil. Debido al nivel de los alumnos veo la necesidad de adaptar el contenido del experimento y trabajar contenidos a su nivel de entendimiento.</a:t>
            </a:r>
          </a:p>
          <a:p>
            <a:endParaRPr lang="es-ES" sz="2800" dirty="0">
              <a:latin typeface="+mj-lt"/>
            </a:endParaRPr>
          </a:p>
          <a:p>
            <a:r>
              <a:rPr lang="es-ES" sz="2800" dirty="0">
                <a:latin typeface="+mj-lt"/>
              </a:rPr>
              <a:t>Proceso</a:t>
            </a:r>
            <a:r>
              <a:rPr lang="es-ES" sz="2800" dirty="0">
                <a:latin typeface="Agency FB" panose="020B0503020202020204" pitchFamily="34" charset="0"/>
              </a:rPr>
              <a:t>:</a:t>
            </a:r>
          </a:p>
          <a:p>
            <a:pPr marL="514350" indent="-514350">
              <a:buAutoNum type="arabicPeriod"/>
            </a:pPr>
            <a:r>
              <a:rPr lang="es-ES" sz="2800" dirty="0">
                <a:latin typeface="Agency FB" panose="020B0503020202020204" pitchFamily="34" charset="0"/>
              </a:rPr>
              <a:t>Aparece la científica llamada “</a:t>
            </a:r>
            <a:r>
              <a:rPr lang="es-ES" sz="2800" dirty="0" err="1">
                <a:latin typeface="Agency FB" panose="020B0503020202020204" pitchFamily="34" charset="0"/>
              </a:rPr>
              <a:t>Expe</a:t>
            </a:r>
            <a:r>
              <a:rPr lang="es-ES" sz="2800" dirty="0">
                <a:latin typeface="Agency FB" panose="020B0503020202020204" pitchFamily="34" charset="0"/>
              </a:rPr>
              <a:t>” para realizar un nuevo experimento.</a:t>
            </a:r>
          </a:p>
          <a:p>
            <a:pPr marL="514350" indent="-514350">
              <a:buAutoNum type="arabicPeriod"/>
            </a:pPr>
            <a:r>
              <a:rPr lang="es-ES" sz="2800" dirty="0">
                <a:latin typeface="Agency FB" panose="020B0503020202020204" pitchFamily="34" charset="0"/>
              </a:rPr>
              <a:t>Se presentan los materiales necesarios y se habla sobre ellos.</a:t>
            </a:r>
          </a:p>
          <a:p>
            <a:pPr marL="514350" indent="-514350">
              <a:buAutoNum type="arabicPeriod"/>
            </a:pPr>
            <a:r>
              <a:rPr lang="es-ES" sz="2800" dirty="0">
                <a:latin typeface="Agency FB" panose="020B0503020202020204" pitchFamily="34" charset="0"/>
              </a:rPr>
              <a:t>Se realiza el experimento varias veces y se hacen preguntas a los alumnos para comprobar que lo están entendiendo. Además, se les pregunta que creen que pasará antes de introducir los huevos en el agua, favoreciendo el concepto de “hipótesis”.</a:t>
            </a:r>
          </a:p>
          <a:p>
            <a:r>
              <a:rPr lang="es-ES" sz="2800" dirty="0"/>
              <a:t> 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62748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74B4704-C14B-44B6-ACA4-203377B66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0CC1B74-F244-4246-8F34-3166F4D84B9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s-ES" cap="none" dirty="0">
                <a:latin typeface="Abadi Extra Light" panose="020B0604020202020204" pitchFamily="34" charset="0"/>
              </a:rPr>
              <a:t>El experimento ha resultado una experiencia positiva y motivadora. En todo momento los alumnos han estado atentos y a la expectativa de qué iba a ocurrir.</a:t>
            </a:r>
          </a:p>
          <a:p>
            <a:r>
              <a:rPr lang="es-ES" cap="none" dirty="0">
                <a:latin typeface="Abadi Extra Light" panose="020B0604020202020204" pitchFamily="34" charset="0"/>
              </a:rPr>
              <a:t>Los niños han podido descubrir y aprender los objetivos propuestos.</a:t>
            </a:r>
          </a:p>
          <a:p>
            <a:r>
              <a:rPr lang="es-ES" cap="none" dirty="0">
                <a:latin typeface="Abadi Extra Light" panose="020B0604020202020204" pitchFamily="34" charset="0"/>
              </a:rPr>
              <a:t>Se han quedado con las ganas de seguir descubriendo y aprendiendo con otros experimentos.</a:t>
            </a:r>
          </a:p>
          <a:p>
            <a:r>
              <a:rPr lang="es-ES" cap="none" dirty="0">
                <a:latin typeface="Abadi Extra Light" panose="020B0604020202020204" pitchFamily="34" charset="0"/>
              </a:rPr>
              <a:t>He seleccionado y adaptado en gran medida este experimento al nivel de los alumnos, por lo que no he percibido grandes </a:t>
            </a:r>
            <a:r>
              <a:rPr lang="es-ES" b="1" cap="none" dirty="0">
                <a:latin typeface="Abadi Extra Light" panose="020B0604020202020204" pitchFamily="34" charset="0"/>
              </a:rPr>
              <a:t>dificultades</a:t>
            </a:r>
            <a:r>
              <a:rPr lang="es-ES" cap="none" dirty="0">
                <a:latin typeface="Abadi Extra Light" panose="020B0604020202020204" pitchFamily="34" charset="0"/>
              </a:rPr>
              <a:t>. Únicamente quizá pueda reseñar que no todos los alumnos son igual de despiertos y no todos tienen la misma capacidad de entendimiento, pero en general todo ha sido muy satisfactorio.</a:t>
            </a:r>
          </a:p>
        </p:txBody>
      </p:sp>
    </p:spTree>
    <p:extLst>
      <p:ext uri="{BB962C8B-B14F-4D97-AF65-F5344CB8AC3E}">
        <p14:creationId xmlns:p14="http://schemas.microsoft.com/office/powerpoint/2010/main" val="3086952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4C886762-16F0-4868-B83A-261746214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3" name="Freeform 11">
            <a:extLst>
              <a:ext uri="{FF2B5EF4-FFF2-40B4-BE49-F238E27FC236}">
                <a16:creationId xmlns:a16="http://schemas.microsoft.com/office/drawing/2014/main" xmlns="" id="{D2B54B4E-3454-4B76-B85A-8512B77298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3">
            <a:extLst>
              <a:ext uri="{FF2B5EF4-FFF2-40B4-BE49-F238E27FC236}">
                <a16:creationId xmlns:a16="http://schemas.microsoft.com/office/drawing/2014/main" xmlns="" id="{7EFFE965-5586-4889-A74D-3A6080D04B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25">
            <a:extLst>
              <a:ext uri="{FF2B5EF4-FFF2-40B4-BE49-F238E27FC236}">
                <a16:creationId xmlns:a16="http://schemas.microsoft.com/office/drawing/2014/main" xmlns="" id="{5BC4125D-18D9-4A65-82B6-C24FE9434F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xmlns="" id="{A86DE327-0F45-4F54-BB6C-68A093CE55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81" name="5-Point Star 24">
            <a:extLst>
              <a:ext uri="{FF2B5EF4-FFF2-40B4-BE49-F238E27FC236}">
                <a16:creationId xmlns:a16="http://schemas.microsoft.com/office/drawing/2014/main" xmlns="" id="{795857C2-E6E7-405A-B5A3-4DE3B50A7B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E0CD119-4553-48A2-8AE9-1291A10BE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4936484" y="390774"/>
            <a:ext cx="5683314" cy="2421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400"/>
              <a:t>EXPERIMENTOS EN LA COCINA</a:t>
            </a:r>
            <a:endParaRPr lang="en-US" sz="7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B5B29D2-38A5-448B-A8A7-C886639E59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rot="21420000">
            <a:off x="5044399" y="2950406"/>
            <a:ext cx="5681180" cy="14364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4400">
                <a:solidFill>
                  <a:schemeClr val="bg1">
                    <a:lumMod val="50000"/>
                  </a:schemeClr>
                </a:solidFill>
              </a:rPr>
              <a:t>EL HUEVO QUE FLOTA</a:t>
            </a:r>
            <a:endParaRPr lang="en-US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Cómo hacer que un huevo flote. Experimento para niños">
            <a:extLst>
              <a:ext uri="{FF2B5EF4-FFF2-40B4-BE49-F238E27FC236}">
                <a16:creationId xmlns:a16="http://schemas.microsoft.com/office/drawing/2014/main" xmlns="" id="{CBE87978-0271-408F-9C76-D2CB5F413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" r="-2" b="-2"/>
          <a:stretch/>
        </p:blipFill>
        <p:spPr bwMode="auto">
          <a:xfrm rot="21420000">
            <a:off x="-68092" y="212331"/>
            <a:ext cx="4633277" cy="4518254"/>
          </a:xfrm>
          <a:custGeom>
            <a:avLst/>
            <a:gdLst/>
            <a:ahLst/>
            <a:cxnLst/>
            <a:rect l="l" t="t" r="r" b="b"/>
            <a:pathLst>
              <a:path w="4633277" h="4410442">
                <a:moveTo>
                  <a:pt x="4633277" y="0"/>
                </a:moveTo>
                <a:lnTo>
                  <a:pt x="4633277" y="4410442"/>
                </a:lnTo>
                <a:lnTo>
                  <a:pt x="0" y="4410442"/>
                </a:lnTo>
                <a:lnTo>
                  <a:pt x="23114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 25">
            <a:extLst>
              <a:ext uri="{FF2B5EF4-FFF2-40B4-BE49-F238E27FC236}">
                <a16:creationId xmlns:a16="http://schemas.microsoft.com/office/drawing/2014/main" xmlns="" id="{07280DB5-560C-4CF6-A5D0-61550AAA6E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868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91BDF7-74ED-406A-8A22-22721EE5FB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3544B1A-9E28-4189-AE12-8CDBA2C0FA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2B6A25A0-6CD9-45B3-A42D-509D3E2F2C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xmlns="" id="{28AFC8E5-EE69-4EDA-9BAA-D9650668BF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F71EE848-149F-4FB9-B7EF-229308554F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C9D2FF5-C78D-4D0F-A2C2-55D9A33B0A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1DABCD50-2A43-4A08-8C91-7149DE0568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xmlns="" id="{0B66C21B-84DF-40D9-824D-29F01DB171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607EC9A-1A49-428D-BC58-912B66DEC2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00EC7F0-5E46-48D2-9836-BECA1E0AD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4858965" cy="48469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CONTENIDOS</a:t>
            </a:r>
          </a:p>
        </p:txBody>
      </p:sp>
      <p:graphicFrame>
        <p:nvGraphicFramePr>
          <p:cNvPr id="7" name="CuadroTexto 2">
            <a:extLst>
              <a:ext uri="{FF2B5EF4-FFF2-40B4-BE49-F238E27FC236}">
                <a16:creationId xmlns:a16="http://schemas.microsoft.com/office/drawing/2014/main" xmlns="" id="{6D002FD4-3690-4A48-B47A-F628578031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0550851"/>
              </p:ext>
            </p:extLst>
          </p:nvPr>
        </p:nvGraphicFramePr>
        <p:xfrm>
          <a:off x="6913003" y="1005681"/>
          <a:ext cx="4302125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85806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C886762-16F0-4868-B83A-261746214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Freeform 11">
            <a:extLst>
              <a:ext uri="{FF2B5EF4-FFF2-40B4-BE49-F238E27FC236}">
                <a16:creationId xmlns:a16="http://schemas.microsoft.com/office/drawing/2014/main" xmlns="" id="{D2B54B4E-3454-4B76-B85A-8512B77298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7EFFE965-5586-4889-A74D-3A6080D04B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25">
            <a:extLst>
              <a:ext uri="{FF2B5EF4-FFF2-40B4-BE49-F238E27FC236}">
                <a16:creationId xmlns:a16="http://schemas.microsoft.com/office/drawing/2014/main" xmlns="" id="{5BC4125D-18D9-4A65-82B6-C24FE9434F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xmlns="" id="{A86DE327-0F45-4F54-BB6C-68A093CE55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8" name="5-Point Star 24">
            <a:extLst>
              <a:ext uri="{FF2B5EF4-FFF2-40B4-BE49-F238E27FC236}">
                <a16:creationId xmlns:a16="http://schemas.microsoft.com/office/drawing/2014/main" xmlns="" id="{795857C2-E6E7-405A-B5A3-4DE3B50A7B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A2EA09A-CD65-43DF-B5D7-DAE951FD0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4959072" y="390182"/>
            <a:ext cx="5683314" cy="32849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200"/>
              <a:t>DOCUMENTACIÓN</a:t>
            </a:r>
          </a:p>
        </p:txBody>
      </p:sp>
      <p:pic>
        <p:nvPicPr>
          <p:cNvPr id="4" name="Picture 3" descr="Pila de archivos">
            <a:extLst>
              <a:ext uri="{FF2B5EF4-FFF2-40B4-BE49-F238E27FC236}">
                <a16:creationId xmlns:a16="http://schemas.microsoft.com/office/drawing/2014/main" xmlns="" id="{3E2095A4-2CBE-4C90-99DC-F169162016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10" r="14240" b="-2"/>
          <a:stretch/>
        </p:blipFill>
        <p:spPr>
          <a:xfrm rot="21420000">
            <a:off x="-118586" y="237518"/>
            <a:ext cx="4633277" cy="4518254"/>
          </a:xfrm>
          <a:custGeom>
            <a:avLst/>
            <a:gdLst/>
            <a:ahLst/>
            <a:cxnLst/>
            <a:rect l="l" t="t" r="r" b="b"/>
            <a:pathLst>
              <a:path w="4633277" h="4410442">
                <a:moveTo>
                  <a:pt x="4633277" y="0"/>
                </a:moveTo>
                <a:lnTo>
                  <a:pt x="4633277" y="4410442"/>
                </a:lnTo>
                <a:lnTo>
                  <a:pt x="0" y="4410442"/>
                </a:lnTo>
                <a:lnTo>
                  <a:pt x="231142" y="0"/>
                </a:lnTo>
                <a:close/>
              </a:path>
            </a:pathLst>
          </a:custGeom>
        </p:spPr>
      </p:pic>
      <p:sp>
        <p:nvSpPr>
          <p:cNvPr id="20" name="Freeform 25">
            <a:extLst>
              <a:ext uri="{FF2B5EF4-FFF2-40B4-BE49-F238E27FC236}">
                <a16:creationId xmlns:a16="http://schemas.microsoft.com/office/drawing/2014/main" xmlns="" id="{07280DB5-560C-4CF6-A5D0-61550AAA6E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6084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15DA87D-133C-4F77-8863-8B66D40F99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C436ED1-B374-4FA9-AC69-CA9B086E4F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BF795C8-C503-458A-B6C7-5C3B78FA66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xmlns="" id="{29605B65-A1AD-48AA-9FA4-0239C3E346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C158A24C-9ADB-45F1-90ED-8B0C00DF8C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" name="Marcador de contenido 7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xmlns="" id="{7C9C6219-89D7-4B2C-89F1-532858FDA38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t="19067" b="59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xmlns="" id="{0E9D3767-FCE0-4D04-B4D1-377B0F91F560}"/>
              </a:ext>
            </a:extLst>
          </p:cNvPr>
          <p:cNvSpPr/>
          <p:nvPr/>
        </p:nvSpPr>
        <p:spPr>
          <a:xfrm>
            <a:off x="1219200" y="213919"/>
            <a:ext cx="10487313" cy="13459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MATERIALES</a:t>
            </a:r>
          </a:p>
        </p:txBody>
      </p:sp>
    </p:spTree>
    <p:extLst>
      <p:ext uri="{BB962C8B-B14F-4D97-AF65-F5344CB8AC3E}">
        <p14:creationId xmlns:p14="http://schemas.microsoft.com/office/powerpoint/2010/main" val="1533821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B78EDDD3-C548-48EF-B3CA-B290B17192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F36A512-106C-4C85-943D-F275D5F550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54" r="9197" b="-2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2DEDA8F-D0A2-43C1-8AC3-EF14EC49A9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83" r="8813" b="-2"/>
          <a:stretch/>
        </p:blipFill>
        <p:spPr>
          <a:xfrm rot="21600000"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86E3E1D-0FA1-4BC9-9FE0-FF0E09AC0F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381" r="2" b="18612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A7CEAA5-2821-49B6-839A-286F90B302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682" r="2" b="838"/>
          <a:stretch/>
        </p:blipFill>
        <p:spPr>
          <a:xfrm>
            <a:off x="8183346" y="3493719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13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754DE59E-B5D4-459B-9B25-926B381695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5720BE6-2514-406D-8C93-C0F40A74EE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502D272-EF07-4790-9C69-172663D44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0000">
            <a:off x="1139393" y="1670571"/>
            <a:ext cx="4810608" cy="360795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A469BAEB-A09B-4FF7-83C1-06399DAF6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80000">
            <a:off x="6856760" y="913540"/>
            <a:ext cx="357329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55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2B09728-F32B-4267-80A0-31D649A1D8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00514C6-47AD-44EA-A497-CC342B7EF8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D45AB4F-A152-48DD-9A15-0F036D1D8A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6" r="9985" b="-2"/>
          <a:stretch/>
        </p:blipFill>
        <p:spPr>
          <a:xfrm rot="21480000">
            <a:off x="1139351" y="1089946"/>
            <a:ext cx="4948454" cy="476439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4D20E52-D51E-4A54-9142-4B44BF0006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05" r="4496" b="-2"/>
          <a:stretch/>
        </p:blipFill>
        <p:spPr>
          <a:xfrm rot="21480000">
            <a:off x="6079997" y="916654"/>
            <a:ext cx="4948454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79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C886762-16F0-4868-B83A-261746214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Freeform 11">
            <a:extLst>
              <a:ext uri="{FF2B5EF4-FFF2-40B4-BE49-F238E27FC236}">
                <a16:creationId xmlns:a16="http://schemas.microsoft.com/office/drawing/2014/main" xmlns="" id="{D2B54B4E-3454-4B76-B85A-8512B77298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7EFFE965-5586-4889-A74D-3A6080D04B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25">
            <a:extLst>
              <a:ext uri="{FF2B5EF4-FFF2-40B4-BE49-F238E27FC236}">
                <a16:creationId xmlns:a16="http://schemas.microsoft.com/office/drawing/2014/main" xmlns="" id="{5BC4125D-18D9-4A65-82B6-C24FE9434F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xmlns="" id="{A86DE327-0F45-4F54-BB6C-68A093CE55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8" name="5-Point Star 24">
            <a:extLst>
              <a:ext uri="{FF2B5EF4-FFF2-40B4-BE49-F238E27FC236}">
                <a16:creationId xmlns:a16="http://schemas.microsoft.com/office/drawing/2014/main" xmlns="" id="{795857C2-E6E7-405A-B5A3-4DE3B50A7B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0BF1F1D-D358-42A6-8671-6655A0AA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4959072" y="390182"/>
            <a:ext cx="5683314" cy="32849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800" dirty="0"/>
              <a:t>CONCLUSIONES EDUCATIVAS</a:t>
            </a:r>
          </a:p>
        </p:txBody>
      </p:sp>
      <p:pic>
        <p:nvPicPr>
          <p:cNvPr id="4" name="Picture 3" descr="Bombilla en fondo amarillo con rayos de luz y cable pintados">
            <a:extLst>
              <a:ext uri="{FF2B5EF4-FFF2-40B4-BE49-F238E27FC236}">
                <a16:creationId xmlns:a16="http://schemas.microsoft.com/office/drawing/2014/main" xmlns="" id="{708462D2-C61D-4B7C-B4E4-7C9C080409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34" r="1" b="1"/>
          <a:stretch/>
        </p:blipFill>
        <p:spPr>
          <a:xfrm rot="21420000">
            <a:off x="-118586" y="237518"/>
            <a:ext cx="4633277" cy="4518254"/>
          </a:xfrm>
          <a:custGeom>
            <a:avLst/>
            <a:gdLst/>
            <a:ahLst/>
            <a:cxnLst/>
            <a:rect l="l" t="t" r="r" b="b"/>
            <a:pathLst>
              <a:path w="4633277" h="4410442">
                <a:moveTo>
                  <a:pt x="4633277" y="0"/>
                </a:moveTo>
                <a:lnTo>
                  <a:pt x="4633277" y="4410442"/>
                </a:lnTo>
                <a:lnTo>
                  <a:pt x="0" y="4410442"/>
                </a:lnTo>
                <a:lnTo>
                  <a:pt x="231142" y="0"/>
                </a:lnTo>
                <a:close/>
              </a:path>
            </a:pathLst>
          </a:custGeom>
        </p:spPr>
      </p:pic>
      <p:sp>
        <p:nvSpPr>
          <p:cNvPr id="20" name="Freeform 25">
            <a:extLst>
              <a:ext uri="{FF2B5EF4-FFF2-40B4-BE49-F238E27FC236}">
                <a16:creationId xmlns:a16="http://schemas.microsoft.com/office/drawing/2014/main" xmlns="" id="{07280DB5-560C-4CF6-A5D0-61550AAA6E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2855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4147</TotalTime>
  <Words>289</Words>
  <Application>Microsoft Office PowerPoint</Application>
  <PresentationFormat>Personalizado</PresentationFormat>
  <Paragraphs>34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Evento principal</vt:lpstr>
      <vt:lpstr>EXPERIMENTOS PARA INFANTIL Y PRIMARIA</vt:lpstr>
      <vt:lpstr>EXPERIMENTOS EN LA COCINA</vt:lpstr>
      <vt:lpstr>CONTENIDOS</vt:lpstr>
      <vt:lpstr>DOCUMENTACIÓN</vt:lpstr>
      <vt:lpstr>Presentación de PowerPoint</vt:lpstr>
      <vt:lpstr>Presentación de PowerPoint</vt:lpstr>
      <vt:lpstr>Presentación de PowerPoint</vt:lpstr>
      <vt:lpstr>Presentación de PowerPoint</vt:lpstr>
      <vt:lpstr>CONCLUSIONES EDUCATIVAS</vt:lpstr>
      <vt:lpstr>Presentación de PowerPoint</vt:lpstr>
      <vt:lpstr>CONCLUSIONES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EXPERIMENTOS PARA INFANTIL Y PRIMARIA</dc:title>
  <dc:creator>MARIA LUISA PAREDES ESCALADA</dc:creator>
  <cp:lastModifiedBy>cesar grande</cp:lastModifiedBy>
  <cp:revision>4</cp:revision>
  <dcterms:created xsi:type="dcterms:W3CDTF">2021-11-11T21:44:10Z</dcterms:created>
  <dcterms:modified xsi:type="dcterms:W3CDTF">2021-11-30T13:12:07Z</dcterms:modified>
</cp:coreProperties>
</file>