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9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80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346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981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081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716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802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83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00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086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900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3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308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313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535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46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682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D6A9D1-D985-47DC-A563-CA172DC851C6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642E-8731-46B3-9CE9-0CE25BB89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9496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APRENDIZAJE COOPERATIVO</a:t>
            </a:r>
            <a:r>
              <a:rPr lang="es-ES" sz="2000" dirty="0" smtClean="0"/>
              <a:t>(PRÁCTICA)</a:t>
            </a:r>
            <a:endParaRPr lang="es-ES" sz="2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JUNTOS APRENDEMOS A HACER LAS COSAS SOLOS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231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4563526"/>
            <a:ext cx="8825657" cy="566738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2800" dirty="0" smtClean="0"/>
              <a:t>ESCUCHA MICHAEL:</a:t>
            </a:r>
            <a:endParaRPr lang="es-ES" sz="2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165733"/>
            <a:ext cx="8825656" cy="1157793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PODEMOS EMPEZAR CON ALGO QUE TU HACES CON REGULARIDAD: EL </a:t>
            </a:r>
            <a:r>
              <a:rPr lang="es-ES" sz="2400" dirty="0" smtClean="0"/>
              <a:t>DICTADO  O RESOLUCIÓN DE PROBLEMAS MATEMÁTICOS</a:t>
            </a:r>
            <a:endParaRPr lang="es-ES" sz="2400" dirty="0"/>
          </a:p>
          <a:p>
            <a:pPr algn="ctr"/>
            <a:endParaRPr lang="es-ES" sz="2400" dirty="0"/>
          </a:p>
        </p:txBody>
      </p:sp>
      <p:pic>
        <p:nvPicPr>
          <p:cNvPr id="5" name="Marcador de posición de imagen 4" descr="Resultado de imagen de catherine z jones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10" b="133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579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443211"/>
            <a:ext cx="8825657" cy="924114"/>
          </a:xfrm>
        </p:spPr>
        <p:txBody>
          <a:bodyPr>
            <a:noAutofit/>
          </a:bodyPr>
          <a:lstStyle/>
          <a:p>
            <a:r>
              <a:rPr lang="es-ES" sz="1800" dirty="0"/>
              <a:t>1.- DICTADO COOPERATIVO SEMANALMENTE EN UNA DE LAS HORAS DE LENGUA QUE YO ENTRO A TU AULA</a:t>
            </a:r>
            <a:br>
              <a:rPr lang="es-ES" sz="1800" dirty="0"/>
            </a:br>
            <a:endParaRPr lang="es-ES" sz="1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164428"/>
            <a:ext cx="8825656" cy="696609"/>
          </a:xfrm>
        </p:spPr>
        <p:txBody>
          <a:bodyPr>
            <a:normAutofit/>
          </a:bodyPr>
          <a:lstStyle/>
          <a:p>
            <a:r>
              <a:rPr lang="es-ES" sz="1800" dirty="0"/>
              <a:t>2.- AÑADIR RESOLUCIÓN DE PROBLEMAS POR </a:t>
            </a:r>
            <a:r>
              <a:rPr lang="es-ES" sz="1800" dirty="0" smtClean="0"/>
              <a:t>PAREJAS DE LECTURA </a:t>
            </a:r>
            <a:r>
              <a:rPr lang="es-ES" sz="1800" dirty="0"/>
              <a:t>EN UNA DE LAS HORAS DE MATEMÁTICAS QUE YO ENTRO A TU AULA.</a:t>
            </a:r>
          </a:p>
          <a:p>
            <a:endParaRPr lang="es-ES" sz="1800" dirty="0"/>
          </a:p>
        </p:txBody>
      </p:sp>
      <p:pic>
        <p:nvPicPr>
          <p:cNvPr id="4098" name="Picture 2" descr="Resultado de imagen de UN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1" b="225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07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415357"/>
          </a:xfrm>
        </p:spPr>
        <p:txBody>
          <a:bodyPr>
            <a:noAutofit/>
          </a:bodyPr>
          <a:lstStyle/>
          <a:p>
            <a:r>
              <a:rPr lang="es-ES" sz="1800" dirty="0" smtClean="0"/>
              <a:t>UN PASITO MÁS:</a:t>
            </a:r>
            <a:endParaRPr lang="es-ES" sz="1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698624"/>
          </a:xfrm>
        </p:spPr>
        <p:txBody>
          <a:bodyPr>
            <a:noAutofit/>
          </a:bodyPr>
          <a:lstStyle/>
          <a:p>
            <a:r>
              <a:rPr lang="es-ES" sz="1800" dirty="0"/>
              <a:t>3.- INCLUIR UNA ENTREVISTA SIMULTÁNEA PARA ACTIVAR CONOCIMENTOS PREVIOS </a:t>
            </a:r>
            <a:r>
              <a:rPr lang="es-ES" sz="1800" dirty="0" smtClean="0"/>
              <a:t>SOBRE </a:t>
            </a:r>
            <a:r>
              <a:rPr lang="es-ES" sz="1800" dirty="0"/>
              <a:t>LOS CONTENIDOS QUE SE TRABAJARÁN EN LA SESIÓN.</a:t>
            </a:r>
          </a:p>
          <a:p>
            <a:endParaRPr lang="es-ES" sz="1800" dirty="0"/>
          </a:p>
        </p:txBody>
      </p:sp>
      <p:pic>
        <p:nvPicPr>
          <p:cNvPr id="5124" name="Picture 4" descr="Resultado de imagen de numero d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84" b="292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823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649273"/>
            <a:ext cx="8825657" cy="718052"/>
          </a:xfrm>
        </p:spPr>
        <p:txBody>
          <a:bodyPr>
            <a:normAutofit/>
          </a:bodyPr>
          <a:lstStyle/>
          <a:p>
            <a:r>
              <a:rPr lang="es-ES" sz="1800" dirty="0"/>
              <a:t>4.- </a:t>
            </a:r>
            <a:r>
              <a:rPr lang="es-ES" sz="1800" dirty="0" smtClean="0"/>
              <a:t>PARA </a:t>
            </a:r>
            <a:r>
              <a:rPr lang="es-ES" sz="1800" dirty="0"/>
              <a:t>EL PROCESAMIENTO DE LA NUEVA </a:t>
            </a:r>
            <a:r>
              <a:rPr lang="es-ES" sz="1800" dirty="0" smtClean="0"/>
              <a:t>INFORMACIÓN: </a:t>
            </a:r>
            <a:r>
              <a:rPr lang="es-ES" sz="1800" dirty="0"/>
              <a:t>TWITER COOPERATIVO POR </a:t>
            </a:r>
            <a:r>
              <a:rPr lang="es-ES" sz="1800" dirty="0" smtClean="0"/>
              <a:t>PAREJAS.</a:t>
            </a:r>
            <a:endParaRPr lang="es-ES" sz="1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5.- INTRODUCIR PANELES DE TRANSFERENCIA AL FINALIZAR UN TEMA.</a:t>
            </a:r>
          </a:p>
        </p:txBody>
      </p:sp>
      <p:pic>
        <p:nvPicPr>
          <p:cNvPr id="6146" name="Picture 2" descr="Resultado de imagen de TR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76" b="293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36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864" y="507642"/>
            <a:ext cx="8825659" cy="1981200"/>
          </a:xfrm>
        </p:spPr>
        <p:txBody>
          <a:bodyPr/>
          <a:lstStyle/>
          <a:p>
            <a:pPr algn="ctr"/>
            <a:r>
              <a:rPr lang="es-ES" dirty="0" smtClean="0"/>
              <a:t>PARA COMENZAR </a:t>
            </a:r>
            <a:br>
              <a:rPr lang="es-ES" dirty="0" smtClean="0"/>
            </a:br>
            <a:r>
              <a:rPr lang="es-ES" dirty="0" smtClean="0"/>
              <a:t>NECESITAMOS…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48892" y="1983346"/>
            <a:ext cx="8825659" cy="3992451"/>
          </a:xfrm>
        </p:spPr>
        <p:txBody>
          <a:bodyPr>
            <a:noAutofit/>
          </a:bodyPr>
          <a:lstStyle/>
          <a:p>
            <a:r>
              <a:rPr lang="es-ES" dirty="0"/>
              <a:t>1.- Disponer el aula </a:t>
            </a:r>
            <a:r>
              <a:rPr lang="es-ES" sz="2400" dirty="0"/>
              <a:t>por parejas</a:t>
            </a:r>
            <a:r>
              <a:rPr lang="es-ES" dirty="0"/>
              <a:t>: un alumno + capaz con otro menos capaz. Evitar los extremos en función de las zonas de desarrollo próximo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2.- Establecer TRES </a:t>
            </a:r>
            <a:r>
              <a:rPr lang="es-ES" sz="2400" dirty="0"/>
              <a:t>NORMAS</a:t>
            </a:r>
            <a:r>
              <a:rPr lang="es-ES" dirty="0"/>
              <a:t> :</a:t>
            </a:r>
          </a:p>
          <a:p>
            <a:pPr lvl="0"/>
            <a:r>
              <a:rPr lang="es-ES" dirty="0"/>
              <a:t> </a:t>
            </a:r>
            <a:r>
              <a:rPr lang="es-ES" dirty="0" smtClean="0"/>
              <a:t>* señal </a:t>
            </a:r>
            <a:r>
              <a:rPr lang="es-ES" dirty="0"/>
              <a:t>de atención. Puede empezar siendo: “levanta la mano el que me mira y me </a:t>
            </a:r>
            <a:r>
              <a:rPr lang="es-ES" dirty="0" smtClean="0"/>
              <a:t>escucha</a:t>
            </a:r>
            <a:r>
              <a:rPr lang="es-ES" dirty="0"/>
              <a:t>” y cuando ya se generalice sólo con levantar la mano debe hacerse el silencio.</a:t>
            </a:r>
          </a:p>
          <a:p>
            <a:pPr lvl="0"/>
            <a:r>
              <a:rPr lang="es-ES" dirty="0" smtClean="0"/>
              <a:t>* Cuando </a:t>
            </a:r>
            <a:r>
              <a:rPr lang="es-ES" dirty="0"/>
              <a:t>necesitemos ayuda, acudimos a nuestro gemelo antes que al profesor.</a:t>
            </a:r>
          </a:p>
          <a:p>
            <a:pPr lvl="0"/>
            <a:r>
              <a:rPr lang="es-ES" dirty="0" smtClean="0"/>
              <a:t>* Intentamos </a:t>
            </a:r>
            <a:r>
              <a:rPr lang="es-ES" sz="2400" dirty="0"/>
              <a:t>llegar a acuerdos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3.- </a:t>
            </a:r>
            <a:r>
              <a:rPr lang="es-ES" dirty="0" smtClean="0"/>
              <a:t>Elegir </a:t>
            </a:r>
            <a:r>
              <a:rPr lang="es-ES" sz="2400" dirty="0" smtClean="0"/>
              <a:t>la técnica </a:t>
            </a:r>
            <a:r>
              <a:rPr lang="es-ES" dirty="0"/>
              <a:t>cooperativa.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0213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708339"/>
            <a:ext cx="5195997" cy="5311462"/>
          </a:xfrm>
        </p:spPr>
        <p:txBody>
          <a:bodyPr>
            <a:normAutofit/>
          </a:bodyPr>
          <a:lstStyle/>
          <a:p>
            <a:r>
              <a:rPr lang="es-ES" dirty="0"/>
              <a:t>Textos a dictar  escritos a ordenador en dos tiras de 1/3 de folio. </a:t>
            </a:r>
          </a:p>
          <a:p>
            <a:r>
              <a:rPr lang="es-ES" dirty="0"/>
              <a:t>Un alumno dicta al otro lo que tiene escrito en su trozo de folio, posteriormente invirtiendo los roles.</a:t>
            </a:r>
          </a:p>
          <a:p>
            <a:r>
              <a:rPr lang="es-ES" dirty="0"/>
              <a:t>Después se intercambian cuadernos y se corrigen el uno al otro, marcando con un color diferente los errores.</a:t>
            </a:r>
          </a:p>
          <a:p>
            <a:r>
              <a:rPr lang="es-ES" dirty="0"/>
              <a:t>A continuación se explican los fallos uno al otro</a:t>
            </a:r>
            <a:r>
              <a:rPr lang="es-ES" dirty="0" smtClean="0"/>
              <a:t>.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/>
              <a:t>último cada uno recupera su cuaderno, anota el número de fallos, y el error subsanado.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DICTADO  POR PAREJAS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3222910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7229" y="566670"/>
            <a:ext cx="5644051" cy="5937161"/>
          </a:xfrm>
        </p:spPr>
        <p:txBody>
          <a:bodyPr>
            <a:noAutofit/>
          </a:bodyPr>
          <a:lstStyle/>
          <a:p>
            <a:r>
              <a:rPr lang="es-ES" dirty="0" smtClean="0"/>
              <a:t>El maestro propone a los alumnos un problema matemático. El alumno A lee el problema. Al finalizar, B le pregunta ¿qué has entendido?, ¿cuál son los datos?, ¿cuál es la pregunta?, ¿qué operación /-es tenemos que hacer?, ¿Cuál es la solución?. Este esquema permanece proyectado en la pizarra digital.</a:t>
            </a:r>
          </a:p>
          <a:p>
            <a:r>
              <a:rPr lang="es-ES" dirty="0" smtClean="0"/>
              <a:t> Si están de acuerdo avanzan en el proceso. En caso contrario, discuten hasta alcanzar un consenso.</a:t>
            </a:r>
          </a:p>
          <a:p>
            <a:r>
              <a:rPr lang="es-ES" dirty="0" smtClean="0"/>
              <a:t>Después se invertirían los papeles con otro problema con otro  contenido matemático.</a:t>
            </a:r>
            <a:endParaRPr lang="es-ES" dirty="0"/>
          </a:p>
          <a:p>
            <a:r>
              <a:rPr lang="es-ES" dirty="0" smtClean="0"/>
              <a:t>Acabado el tiempo, el maestro pide las soluciones de los problemas a varios alumnos del aula, de distintas parejas.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RESOLUCIÓN DE PROBLEMAS POR PAREJAS DE LECTURA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732432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El maestro plantea una pregunta a las distintas parejas sobre los contenidos que se trabajarán en la sesión.</a:t>
            </a:r>
          </a:p>
          <a:p>
            <a:r>
              <a:rPr lang="es-ES" dirty="0" smtClean="0"/>
              <a:t>El alumno A entrevista  al alumno B. Escribe la respuesta en un cuarto de folio en blanco.</a:t>
            </a:r>
          </a:p>
          <a:p>
            <a:r>
              <a:rPr lang="es-ES" dirty="0" smtClean="0"/>
              <a:t>Se invierten los roles: el alumno B escribe la respuesta de A en la otra cara del mismo cuarto de folio.</a:t>
            </a:r>
          </a:p>
          <a:p>
            <a:r>
              <a:rPr lang="es-ES" dirty="0" smtClean="0"/>
              <a:t>El maestro recoge los folios y realiza una puesta en común en la que los alumnos comparten la opinión del compañero entrevistado.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ENTREVISTA SIMULTÁNEA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97442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965915"/>
            <a:ext cx="5195997" cy="5053885"/>
          </a:xfrm>
        </p:spPr>
        <p:txBody>
          <a:bodyPr>
            <a:noAutofit/>
          </a:bodyPr>
          <a:lstStyle/>
          <a:p>
            <a:r>
              <a:rPr lang="es-ES" dirty="0" smtClean="0"/>
              <a:t>Al fin de un tema el maestro pide que escriban una idea principal. Entrega a cada alumno un post-</a:t>
            </a:r>
            <a:r>
              <a:rPr lang="es-ES" dirty="0" err="1" smtClean="0"/>
              <a:t>it</a:t>
            </a:r>
            <a:r>
              <a:rPr lang="es-ES" dirty="0" smtClean="0"/>
              <a:t> y les pide que lo escriban en un tuit. Recuerda que no puede tener más de 140 caracteres.</a:t>
            </a:r>
          </a:p>
          <a:p>
            <a:r>
              <a:rPr lang="es-ES" dirty="0" smtClean="0"/>
              <a:t>Cuando terminan el tuit, lo pegan en un folio A-3 plastificado  después de leérselo al grupo. Si alguno no es válido se ayuda con pistas al compañero para que lo redacte mejor.</a:t>
            </a:r>
          </a:p>
          <a:p>
            <a:r>
              <a:rPr lang="es-ES" dirty="0" smtClean="0"/>
              <a:t>Finalmente el maestro pide que se </a:t>
            </a:r>
            <a:r>
              <a:rPr lang="es-ES" dirty="0" err="1" smtClean="0"/>
              <a:t>retuiteen</a:t>
            </a:r>
            <a:r>
              <a:rPr lang="es-ES" dirty="0" smtClean="0"/>
              <a:t>, para construir un resumen en el cuaderno.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6975" y="3124201"/>
            <a:ext cx="3590102" cy="2895599"/>
          </a:xfrm>
        </p:spPr>
        <p:txBody>
          <a:bodyPr>
            <a:normAutofit/>
          </a:bodyPr>
          <a:lstStyle/>
          <a:p>
            <a:r>
              <a:rPr lang="es-ES" sz="3600" dirty="0" smtClean="0"/>
              <a:t>TWITER COOPERATIVO POR PAREJAS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410708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 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2304" y="528034"/>
            <a:ext cx="5550281" cy="5787980"/>
          </a:xfrm>
        </p:spPr>
        <p:txBody>
          <a:bodyPr>
            <a:noAutofit/>
          </a:bodyPr>
          <a:lstStyle/>
          <a:p>
            <a:r>
              <a:rPr lang="es-ES" dirty="0" smtClean="0"/>
              <a:t>Al acabar un tema el maestro establece dos espacios en el aula para pegar post-</a:t>
            </a:r>
            <a:r>
              <a:rPr lang="es-ES" dirty="0" err="1" smtClean="0"/>
              <a:t>its</a:t>
            </a:r>
            <a:r>
              <a:rPr lang="es-ES" dirty="0" smtClean="0"/>
              <a:t>. Por ejemplo lo que hemos aprendido sirve para … y no sirve para…</a:t>
            </a:r>
          </a:p>
          <a:p>
            <a:r>
              <a:rPr lang="es-ES" dirty="0" smtClean="0"/>
              <a:t>Las parejas escriben sus ideas en post-</a:t>
            </a:r>
            <a:r>
              <a:rPr lang="es-ES" dirty="0" err="1" smtClean="0"/>
              <a:t>its</a:t>
            </a:r>
            <a:r>
              <a:rPr lang="es-ES" dirty="0" smtClean="0"/>
              <a:t>: A propone una idea y si B está de acuerdo se escribe. Si B no está de acuerdo, discuten hasta consensuarla. Luego B propone una idea y se repite el proceso. Y así hasta que se agote el tiempo establecido.</a:t>
            </a:r>
          </a:p>
          <a:p>
            <a:r>
              <a:rPr lang="es-ES" dirty="0" smtClean="0"/>
              <a:t>Las parejas comparten sus ideas y las colocan en los espacios al efecto. Los compañeros pueden matizar las aportaciones de las parejas.</a:t>
            </a:r>
          </a:p>
          <a:p>
            <a:r>
              <a:rPr lang="es-ES" dirty="0" smtClean="0"/>
              <a:t>El maestro pide que anoten en su cuaderno las ideas más útiles o interesantes.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58741" y="3103522"/>
            <a:ext cx="3401062" cy="289559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PANEL DE TRANSFEREN-CIA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4091519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 DE LA PRÁCTICA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sz="2800" dirty="0" smtClean="0"/>
              <a:t>Como </a:t>
            </a:r>
            <a:r>
              <a:rPr lang="es-ES" sz="2800" dirty="0"/>
              <a:t>profesora de P.T</a:t>
            </a:r>
            <a:r>
              <a:rPr lang="es-ES" sz="2800" dirty="0" smtClean="0"/>
              <a:t>. </a:t>
            </a:r>
            <a:r>
              <a:rPr lang="es-ES" sz="2800" dirty="0"/>
              <a:t>y como agente de cambio, pretendo </a:t>
            </a:r>
            <a:r>
              <a:rPr lang="es-ES" sz="2800" i="1" dirty="0" err="1"/>
              <a:t>cooperativizar</a:t>
            </a:r>
            <a:r>
              <a:rPr lang="es-ES" sz="2800" dirty="0"/>
              <a:t> la dinámica tradicional de un aula de 4º de primaria en el que entro de apoyo </a:t>
            </a:r>
            <a:r>
              <a:rPr lang="es-ES" sz="2800" dirty="0" smtClean="0"/>
              <a:t>a partir de una demanda del tutor de ese curso.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204635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40247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¡¡ESTAMOS </a:t>
            </a:r>
            <a:r>
              <a:rPr lang="es-ES" dirty="0"/>
              <a:t>FELICES </a:t>
            </a:r>
            <a:r>
              <a:rPr lang="es-ES" dirty="0" smtClean="0"/>
              <a:t>!!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203066"/>
            <a:ext cx="8825656" cy="1081824"/>
          </a:xfrm>
        </p:spPr>
        <p:txBody>
          <a:bodyPr>
            <a:normAutofit fontScale="85000" lnSpcReduction="20000"/>
          </a:bodyPr>
          <a:lstStyle/>
          <a:p>
            <a:r>
              <a:rPr lang="es-ES" sz="1400" dirty="0"/>
              <a:t>CON CADA UNA DE LAS TÉCNICAS HEMOS COMPROBADO QUE SE CUMPLE LA TRIADA COOPERATIVA</a:t>
            </a:r>
            <a:r>
              <a:rPr lang="es-ES" sz="1400" dirty="0" smtClean="0"/>
              <a:t>:</a:t>
            </a:r>
          </a:p>
          <a:p>
            <a:pPr lvl="0"/>
            <a:r>
              <a:rPr lang="es-ES" sz="1400" dirty="0" smtClean="0"/>
              <a:t>* SE </a:t>
            </a:r>
            <a:r>
              <a:rPr lang="es-ES" sz="1400" dirty="0"/>
              <a:t>HAN NECESITADO EL UNO AL OTRO </a:t>
            </a:r>
          </a:p>
          <a:p>
            <a:pPr lvl="0"/>
            <a:r>
              <a:rPr lang="es-ES" sz="1400" dirty="0" smtClean="0"/>
              <a:t>* TODOS </a:t>
            </a:r>
            <a:r>
              <a:rPr lang="es-ES" sz="1400" dirty="0"/>
              <a:t>HAN PARTICIPADO</a:t>
            </a:r>
          </a:p>
          <a:p>
            <a:pPr lvl="0"/>
            <a:r>
              <a:rPr lang="es-ES" sz="1400" dirty="0" smtClean="0"/>
              <a:t>* HEMOS </a:t>
            </a:r>
            <a:r>
              <a:rPr lang="es-ES" sz="1400" dirty="0"/>
              <a:t>PODIDO COMPROBAR LO QUE HACÍA CADA UNO.</a:t>
            </a:r>
          </a:p>
        </p:txBody>
      </p:sp>
      <p:pic>
        <p:nvPicPr>
          <p:cNvPr id="7174" name="Picture 6" descr="Resultado de imagen de michael dougl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43" b="166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403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de parejas de actores famos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595" y="468670"/>
            <a:ext cx="355282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de parejas de actores famos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007" y="2050021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de parejas de actores famos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596" y="1107985"/>
            <a:ext cx="3141976" cy="253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de parejas de actores famoso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7841" y="1625957"/>
            <a:ext cx="281432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2398957" y="4364596"/>
            <a:ext cx="6096000" cy="1673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, MICHAEL, ¿COMPARTIRIAIS VUESTRO SECRETO CON OTRAS PAREJAS?</a:t>
            </a:r>
          </a:p>
        </p:txBody>
      </p:sp>
    </p:spTree>
    <p:extLst>
      <p:ext uri="{BB962C8B-B14F-4D97-AF65-F5344CB8AC3E}">
        <p14:creationId xmlns:p14="http://schemas.microsoft.com/office/powerpoint/2010/main" xmlns="" val="151685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647682"/>
          </a:xfrm>
        </p:spPr>
        <p:txBody>
          <a:bodyPr/>
          <a:lstStyle/>
          <a:p>
            <a:pPr algn="ctr"/>
            <a:r>
              <a:rPr lang="es-ES" sz="4000" dirty="0"/>
              <a:t>LA CLAVE: </a:t>
            </a:r>
            <a:r>
              <a:rPr lang="es-ES" sz="4000" dirty="0" smtClean="0"/>
              <a:t>PBC</a:t>
            </a:r>
            <a:br>
              <a:rPr lang="es-ES" sz="4000" dirty="0" smtClean="0"/>
            </a:br>
            <a:r>
              <a:rPr lang="es-ES" sz="4000" dirty="0" smtClean="0"/>
              <a:t>P</a:t>
            </a:r>
            <a:r>
              <a:rPr lang="es-ES" sz="2000" dirty="0" smtClean="0"/>
              <a:t>OCAS </a:t>
            </a:r>
            <a:r>
              <a:rPr lang="es-ES" sz="2000" dirty="0"/>
              <a:t>COSITAS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4000" dirty="0"/>
              <a:t>B</a:t>
            </a:r>
            <a:r>
              <a:rPr lang="es-ES" sz="2000" dirty="0"/>
              <a:t>IEN HECHITAS</a:t>
            </a:r>
            <a:br>
              <a:rPr lang="es-ES" sz="2000" dirty="0"/>
            </a:br>
            <a:r>
              <a:rPr lang="es-ES" sz="4000" dirty="0"/>
              <a:t>C</a:t>
            </a:r>
            <a:r>
              <a:rPr lang="es-ES" sz="2000" dirty="0"/>
              <a:t>OMPARTIDAS POR MUCHOS</a:t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3"/>
          </p:nvPr>
        </p:nvSpPr>
        <p:spPr>
          <a:xfrm>
            <a:off x="1934632" y="4264516"/>
            <a:ext cx="7279649" cy="342174"/>
          </a:xfrm>
        </p:spPr>
        <p:txBody>
          <a:bodyPr/>
          <a:lstStyle/>
          <a:p>
            <a:r>
              <a:rPr lang="es-ES" dirty="0" smtClean="0"/>
              <a:t>COLECTIVO CINÉTICA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5100033"/>
            <a:ext cx="8825659" cy="927023"/>
          </a:xfrm>
        </p:spPr>
        <p:txBody>
          <a:bodyPr/>
          <a:lstStyle/>
          <a:p>
            <a:r>
              <a:rPr lang="es-ES" dirty="0" smtClean="0"/>
              <a:t>MICHAEL </a:t>
            </a:r>
            <a:r>
              <a:rPr lang="es-ES" dirty="0"/>
              <a:t>DOUGLAS Y KATHERINE ZETA </a:t>
            </a:r>
            <a:r>
              <a:rPr lang="es-ES" dirty="0" smtClean="0"/>
              <a:t>JONES</a:t>
            </a:r>
          </a:p>
          <a:p>
            <a:r>
              <a:rPr lang="es-ES" dirty="0" smtClean="0"/>
              <a:t>NOVIEMBRE </a:t>
            </a:r>
            <a:r>
              <a:rPr lang="es-ES" dirty="0"/>
              <a:t>2017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9368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RAQUEL MIGUEL CARDIEL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NOVIEMBRE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52719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DEMANDA DEL TUTOR</a:t>
            </a:r>
            <a:endParaRPr lang="es-ES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376" b="29376"/>
          <a:stretch>
            <a:fillRect/>
          </a:stretch>
        </p:blipFill>
        <p:spPr>
          <a:xfrm>
            <a:off x="1154954" y="685799"/>
            <a:ext cx="8778163" cy="362107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4"/>
            <a:ext cx="8825656" cy="956203"/>
          </a:xfrm>
        </p:spPr>
        <p:txBody>
          <a:bodyPr>
            <a:noAutofit/>
          </a:bodyPr>
          <a:lstStyle/>
          <a:p>
            <a:pPr algn="ctr"/>
            <a:r>
              <a:rPr lang="es-ES" sz="2000" dirty="0"/>
              <a:t>Como profesora de apoyo  </a:t>
            </a:r>
            <a:r>
              <a:rPr lang="es-ES" sz="2000" dirty="0" smtClean="0"/>
              <a:t>¿qué </a:t>
            </a:r>
            <a:r>
              <a:rPr lang="es-ES" sz="2000" dirty="0"/>
              <a:t>podemos hacer para que Y. (niño hiperactivo) esté </a:t>
            </a:r>
            <a:r>
              <a:rPr lang="es-ES" sz="2000" dirty="0" smtClean="0"/>
              <a:t>mejor?, </a:t>
            </a:r>
            <a:r>
              <a:rPr lang="es-ES" sz="2000" dirty="0"/>
              <a:t>creo que todas las horas en el aula, para él es un suplicio. </a:t>
            </a:r>
          </a:p>
          <a:p>
            <a:pPr algn="ctr"/>
            <a:endParaRPr lang="es-ES" sz="2000" dirty="0"/>
          </a:p>
        </p:txBody>
      </p:sp>
      <p:sp>
        <p:nvSpPr>
          <p:cNvPr id="6" name="Marcador de posición de imagen 2"/>
          <p:cNvSpPr txBox="1">
            <a:spLocks/>
          </p:cNvSpPr>
          <p:nvPr/>
        </p:nvSpPr>
        <p:spPr>
          <a:xfrm>
            <a:off x="1154954" y="666208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xmlns="" val="2020827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106" y="932645"/>
            <a:ext cx="8825659" cy="1578735"/>
          </a:xfrm>
        </p:spPr>
        <p:txBody>
          <a:bodyPr/>
          <a:lstStyle/>
          <a:p>
            <a:r>
              <a:rPr lang="es-ES" dirty="0"/>
              <a:t>CARACTERÍSTICAS DEL GRUPO DE ALUMNOS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81825" y="2614411"/>
            <a:ext cx="8860152" cy="3701604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 smtClean="0"/>
          </a:p>
          <a:p>
            <a:pPr lvl="0"/>
            <a:r>
              <a:rPr lang="es-ES" dirty="0" smtClean="0"/>
              <a:t>Aula con 18 alumnos, de los cuales:</a:t>
            </a:r>
          </a:p>
          <a:p>
            <a:pPr lvl="0"/>
            <a:r>
              <a:rPr lang="es-ES" dirty="0" smtClean="0"/>
              <a:t>- Tres </a:t>
            </a:r>
            <a:r>
              <a:rPr lang="es-ES" dirty="0"/>
              <a:t>son de compensatoria (uno con nivel de último trimestre de 2º y las otras dos niñas con un nivel curricular de 3º en cuanto a herramientas de automatismos básicos pero sin interiorizar el nivel de 3º como tal).</a:t>
            </a:r>
          </a:p>
          <a:p>
            <a:pPr lvl="0"/>
            <a:r>
              <a:rPr lang="es-ES" dirty="0" smtClean="0"/>
              <a:t>- Un </a:t>
            </a:r>
            <a:r>
              <a:rPr lang="es-ES" dirty="0"/>
              <a:t>alumno hiperactivo.</a:t>
            </a:r>
          </a:p>
          <a:p>
            <a:pPr lvl="0"/>
            <a:r>
              <a:rPr lang="es-ES" dirty="0" smtClean="0"/>
              <a:t>- Un </a:t>
            </a:r>
            <a:r>
              <a:rPr lang="es-ES" dirty="0"/>
              <a:t>alumno con retraso en el </a:t>
            </a:r>
            <a:r>
              <a:rPr lang="es-ES" dirty="0" smtClean="0"/>
              <a:t>desarrollo, </a:t>
            </a:r>
            <a:r>
              <a:rPr lang="es-ES" dirty="0"/>
              <a:t>con dificultades de procesamiento.</a:t>
            </a:r>
          </a:p>
          <a:p>
            <a:pPr lvl="0"/>
            <a:r>
              <a:rPr lang="es-ES" dirty="0" smtClean="0"/>
              <a:t>- Un </a:t>
            </a:r>
            <a:r>
              <a:rPr lang="es-ES" dirty="0"/>
              <a:t>alumno muy inquieto, con buenas capacidades, recién llegado al centro y que se ha convertido en líder.</a:t>
            </a:r>
          </a:p>
          <a:p>
            <a:pPr lvl="0"/>
            <a:r>
              <a:rPr lang="es-ES" dirty="0" smtClean="0"/>
              <a:t>- Tres </a:t>
            </a:r>
            <a:r>
              <a:rPr lang="es-ES" dirty="0"/>
              <a:t>alumnos que se despistan con facilidad e interrumpen la clase hablando en alto todo lo que se les pasa por la cabeza captando la atención del resto de la clase.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0559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ORGANIZACIÓN DE LA QUE PARTIMOS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3206839"/>
            <a:ext cx="8825659" cy="2812961"/>
          </a:xfrm>
        </p:spPr>
        <p:txBody>
          <a:bodyPr/>
          <a:lstStyle/>
          <a:p>
            <a:r>
              <a:rPr lang="es-ES" sz="2000" dirty="0"/>
              <a:t>Cuenta con 4 sesiones semanales de apoyo de la profesora de P.T. y tres  de la profesora de Compensatoria fuera del aula.</a:t>
            </a:r>
          </a:p>
          <a:p>
            <a:r>
              <a:rPr lang="es-ES" sz="2000" dirty="0"/>
              <a:t>Hasta el momento el apoyo se realizaba dentro del aula, están sentados de uno en </a:t>
            </a:r>
            <a:r>
              <a:rPr lang="es-ES" sz="2000" dirty="0" smtClean="0"/>
              <a:t>uno. </a:t>
            </a:r>
            <a:r>
              <a:rPr lang="es-ES" sz="2000" dirty="0"/>
              <a:t>C</a:t>
            </a:r>
            <a:r>
              <a:rPr lang="es-ES" sz="2000" dirty="0" smtClean="0"/>
              <a:t>uando la </a:t>
            </a:r>
            <a:r>
              <a:rPr lang="es-ES" sz="2000" dirty="0" err="1" smtClean="0"/>
              <a:t>prof.</a:t>
            </a:r>
            <a:r>
              <a:rPr lang="es-ES" sz="2000" dirty="0" smtClean="0"/>
              <a:t> de  </a:t>
            </a:r>
            <a:r>
              <a:rPr lang="es-ES" sz="2000" dirty="0"/>
              <a:t>apoyo </a:t>
            </a:r>
            <a:r>
              <a:rPr lang="es-ES" sz="2000" dirty="0" smtClean="0"/>
              <a:t>entra, </a:t>
            </a:r>
            <a:r>
              <a:rPr lang="es-ES" sz="2000" dirty="0"/>
              <a:t>el tutor propone trabajo individual y el apoyo se mueve por las mesas de los 5 alumnos con dificultades y el tutor asesora al resto del </a:t>
            </a:r>
            <a:r>
              <a:rPr lang="es-ES" sz="2000" dirty="0" smtClean="0"/>
              <a:t>alumnado</a:t>
            </a:r>
            <a:r>
              <a:rPr lang="es-ES" sz="2000" dirty="0"/>
              <a:t> </a:t>
            </a:r>
            <a:r>
              <a:rPr lang="es-ES" sz="2000" dirty="0" smtClean="0"/>
              <a:t>de manera personal.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7981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SE TRATA DE DISEÑAR UNA SECUENCIA DIDÁCTICA COOPERATIVA UTILIZANDO LAS TÉCNICAS PARA POTENCIAR LOS DISTINTOS PROCESOS QUE HAN DE DESARROLLARSE EN EL AULA PARA QUE EL ALUMNADO APRENDA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ES" dirty="0" smtClean="0"/>
              <a:t>Colectivo  cinética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FINALIDAD DE LA PRÁCTICA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35324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520485"/>
            <a:ext cx="8825657" cy="84631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¡TRANQUILO </a:t>
            </a:r>
            <a:r>
              <a:rPr lang="es-ES" dirty="0"/>
              <a:t>MICHAEL!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061397"/>
            <a:ext cx="8825656" cy="799640"/>
          </a:xfrm>
        </p:spPr>
        <p:txBody>
          <a:bodyPr/>
          <a:lstStyle/>
          <a:p>
            <a:pPr algn="ctr"/>
            <a:r>
              <a:rPr lang="es-ES" sz="1600" dirty="0"/>
              <a:t>PODEMOS COOPERATIVIZAR LO QUE HACES Y VERÁS CÓMO LA DINÁMICA DE TODA LA CLASE MEJORA.</a:t>
            </a:r>
          </a:p>
          <a:p>
            <a:endParaRPr lang="es-ES" dirty="0"/>
          </a:p>
        </p:txBody>
      </p:sp>
      <p:sp>
        <p:nvSpPr>
          <p:cNvPr id="5" name="Marcador de posición de imagen 2"/>
          <p:cNvSpPr txBox="1">
            <a:spLocks/>
          </p:cNvSpPr>
          <p:nvPr/>
        </p:nvSpPr>
        <p:spPr>
          <a:xfrm>
            <a:off x="1154956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pic>
        <p:nvPicPr>
          <p:cNvPr id="6" name="Marcador de posición de imagen 5" descr="Resultado de imagen de michael douglas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82" b="21782"/>
          <a:stretch>
            <a:fillRect/>
          </a:stretch>
        </p:blipFill>
        <p:spPr bwMode="auto">
          <a:xfrm>
            <a:off x="1155700" y="685800"/>
            <a:ext cx="8824913" cy="364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667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VAMOS A ESTABLECER UNA SECUENCIA SENCILLA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s-ES" sz="1800" dirty="0"/>
              <a:t>PARA SABER EN CADA MOMENTO DÓNDE ESTAMOS Y HACIA DÓNDE </a:t>
            </a:r>
            <a:r>
              <a:rPr lang="es-ES" sz="1800" dirty="0" smtClean="0"/>
              <a:t>VAMOS</a:t>
            </a:r>
            <a:endParaRPr lang="es-ES" sz="1800" dirty="0"/>
          </a:p>
          <a:p>
            <a:endParaRPr lang="es-ES" dirty="0"/>
          </a:p>
        </p:txBody>
      </p:sp>
      <p:pic>
        <p:nvPicPr>
          <p:cNvPr id="1026" name="Picture 2" descr="Resultado de imagen de catherine zeta jon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6" b="15626"/>
          <a:stretch>
            <a:fillRect/>
          </a:stretch>
        </p:blipFill>
        <p:spPr bwMode="auto">
          <a:xfrm>
            <a:off x="1155700" y="666750"/>
            <a:ext cx="8824913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30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auhaus 93" panose="04030905020B02020C02" pitchFamily="82" charset="0"/>
              </a:rPr>
              <a:t>NUESTRA SECUENCIA</a:t>
            </a:r>
            <a:endParaRPr lang="es-ES" dirty="0">
              <a:latin typeface="Bauhaus 93" panose="04030905020B02020C02" pitchFamily="8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Nos familiarizamos	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s-ES" dirty="0" smtClean="0"/>
              <a:t>Transformamos “algo” que ya hace el tutor en su clase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Avanzamos 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s-ES" dirty="0" smtClean="0"/>
              <a:t>Incluimos  “algo” nuevo para  activar conocimientos previos.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Culminamos 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Añadimos “algo” nuevo para procesar información y para la transferencia.</a:t>
            </a:r>
            <a:endParaRPr lang="es-ES" dirty="0"/>
          </a:p>
        </p:txBody>
      </p:sp>
      <p:pic>
        <p:nvPicPr>
          <p:cNvPr id="2056" name="Picture 8" descr="Resultado de imagen de UNO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3" b="15443"/>
          <a:stretch>
            <a:fillRect/>
          </a:stretch>
        </p:blipFill>
        <p:spPr bwMode="auto">
          <a:xfrm>
            <a:off x="652463" y="1558344"/>
            <a:ext cx="2940050" cy="21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arcador de posición de imagen 21" descr="Resultado de imagen de TRES"/>
          <p:cNvPicPr>
            <a:picLocks noGrp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12" b="24012"/>
          <a:stretch>
            <a:fillRect/>
          </a:stretch>
        </p:blipFill>
        <p:spPr bwMode="auto">
          <a:xfrm>
            <a:off x="7124699" y="1648497"/>
            <a:ext cx="2932113" cy="208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Picture 24" descr="Resultado de imagen de numero dos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82" b="238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86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1233</Words>
  <Application>Microsoft Office PowerPoint</Application>
  <PresentationFormat>Personalizado</PresentationFormat>
  <Paragraphs>90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Ion</vt:lpstr>
      <vt:lpstr>APRENDIZAJE COOPERATIVO(PRÁCTICA)</vt:lpstr>
      <vt:lpstr>OBJETIVO DE LA PRÁCTICA</vt:lpstr>
      <vt:lpstr>DEMANDA DEL TUTOR</vt:lpstr>
      <vt:lpstr>CARACTERÍSTICAS DEL GRUPO DE ALUMNOS</vt:lpstr>
      <vt:lpstr>ORGANIZACIÓN DE LA QUE PARTIMOS</vt:lpstr>
      <vt:lpstr>SE TRATA DE DISEÑAR UNA SECUENCIA DIDÁCTICA COOPERATIVA UTILIZANDO LAS TÉCNICAS PARA POTENCIAR LOS DISTINTOS PROCESOS QUE HAN DE DESARROLLARSE EN EL AULA PARA QUE EL ALUMNADO APRENDA </vt:lpstr>
      <vt:lpstr>¡TRANQUILO MICHAEL! </vt:lpstr>
      <vt:lpstr>VAMOS A ESTABLECER UNA SECUENCIA SENCILLA </vt:lpstr>
      <vt:lpstr>NUESTRA SECUENCIA</vt:lpstr>
      <vt:lpstr> ESCUCHA MICHAEL:</vt:lpstr>
      <vt:lpstr>1.- DICTADO COOPERATIVO SEMANALMENTE EN UNA DE LAS HORAS DE LENGUA QUE YO ENTRO A TU AULA </vt:lpstr>
      <vt:lpstr>UN PASITO MÁS:</vt:lpstr>
      <vt:lpstr>4.- PARA EL PROCESAMIENTO DE LA NUEVA INFORMACIÓN: TWITER COOPERATIVO POR PAREJAS.</vt:lpstr>
      <vt:lpstr>PARA COMENZAR  NECESITAMOS…</vt:lpstr>
      <vt:lpstr>TÉCNICA 1</vt:lpstr>
      <vt:lpstr>TÉCNICA 2</vt:lpstr>
      <vt:lpstr>TÉCNICA 3</vt:lpstr>
      <vt:lpstr>TÉCNICA 4</vt:lpstr>
      <vt:lpstr>TÉCNICA 5</vt:lpstr>
      <vt:lpstr>¡¡ESTAMOS FELICES !!</vt:lpstr>
      <vt:lpstr>Diapositiva 21</vt:lpstr>
      <vt:lpstr>LA CLAVE: PBC POCAS COSITAS BIEN HECHITAS COMPARTIDAS POR MUCHOS </vt:lpstr>
      <vt:lpstr>RAQUEL MIGUEL CARDIEL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COOPERATIVO</dc:title>
  <dc:creator>Usuario</dc:creator>
  <cp:lastModifiedBy>Infantil1</cp:lastModifiedBy>
  <cp:revision>34</cp:revision>
  <dcterms:created xsi:type="dcterms:W3CDTF">2017-11-01T15:09:56Z</dcterms:created>
  <dcterms:modified xsi:type="dcterms:W3CDTF">2017-11-06T09:47:04Z</dcterms:modified>
</cp:coreProperties>
</file>