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9144000" cy="5143500" type="screen16x9"/>
  <p:notesSz cx="6858000" cy="9144000"/>
  <p:embeddedFontLst>
    <p:embeddedFont>
      <p:font typeface="Lato" panose="020F0502020204030203" pitchFamily="34" charset="0"/>
      <p:regular r:id="rId64"/>
      <p:bold r:id="rId65"/>
      <p:italic r:id="rId66"/>
      <p:boldItalic r:id="rId67"/>
    </p:embeddedFont>
    <p:embeddedFont>
      <p:font typeface="Lora" pitchFamily="2" charset="0"/>
      <p:regular r:id="rId68"/>
      <p:bold r:id="rId69"/>
      <p:italic r:id="rId70"/>
      <p:boldItalic r:id="rId71"/>
    </p:embeddedFont>
    <p:embeddedFont>
      <p:font typeface="Open Sans" panose="020B0606030504020204" pitchFamily="34" charset="0"/>
      <p:regular r:id="rId72"/>
      <p:bold r:id="rId73"/>
      <p:italic r:id="rId74"/>
      <p:boldItalic r:id="rId75"/>
    </p:embeddedFont>
    <p:embeddedFont>
      <p:font typeface="Raleway" pitchFamily="2"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1.fntdata"/><Relationship Id="rId79"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8dca84d4a_0_3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8dca84d4a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8dca84d4a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08dca84d4a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252839dda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252839dda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52839dda9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52839dda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252839dda9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252839dda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252839dda9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252839dda9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52839dda9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252839dda9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52839dda9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252839dda9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252839dda9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252839dda9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252839dda9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252839dda9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08dca84d4a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08dca84d4a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52839dda9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252839dda9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252839dda9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252839dda9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252839dda9_1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252839dda9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08dca84d4a_0_4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08dca84d4a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8dca84d4a_0_4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08dca84d4a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08dca84d4a_0_4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08dca84d4a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08dca84d4a_0_4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08dca84d4a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08dca84d4a_0_4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08dca84d4a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08dca84d4a_0_4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08dca84d4a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08dca84d4a_0_4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08dca84d4a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08dca84d4a_0_3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08dca84d4a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08dca84d4a_0_4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08dca84d4a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08dca84d4a_0_4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08dca84d4a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08dca84d4a_0_4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08dca84d4a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08dca84d4a_0_4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08dca84d4a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08dca84d4a_0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08dca84d4a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08dca84d4a_0_4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08dca84d4a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08dca84d4a_0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08dca84d4a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08dca84d4a_0_5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08dca84d4a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08dca84d4a_0_5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08dca84d4a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08dca84d4a_0_5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08dca84d4a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08dca84d4a_0_3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08dca84d4a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08dca84d4a_0_5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08dca84d4a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08dca84d4a_0_5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08dca84d4a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0ee7b8b7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0ee7b8b7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08dca84d4a_0_5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08dca84d4a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0d3a2f15e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0d3a2f15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0d3a2f15e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0d3a2f15e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263a2e3f88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263a2e3f8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263a2e3f88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263a2e3f8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263a2e3f88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1263a2e3f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263a2e3f88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263a2e3f8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08dca84d4a_0_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08dca84d4a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263a2e3f88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263a2e3f8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0d3a2f15e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0d3a2f15e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0d3a2f15e6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0d3a2f15e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0ebda3caa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0ebda3caa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263a2e3f8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263a2e3f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0ebda3caa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0ebda3caa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0ebda3caa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0ebda3caa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0ebda3caa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0ebda3caa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0ebda3caa3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0ebda3caa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263a2e3f8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263a2e3f8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8dca84d4a_0_3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08dca84d4a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0ebda3caa3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0ebda3caa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0ee7b8b71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0ee7b8b71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08dca84d4a_0_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08dca84d4a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8dca84d4a_0_3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08dca84d4a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08dca84d4a_0_4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08dca84d4a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www.marketingdirecto.com/wp-content/uploads/2021/05/estudio-anual-redes-sociales-2021-vreducida-1.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document/d/128NeM3c7hgmSEIeATQiXwIKjn8w_xAQ5nzsuPqOdngs/edit?usp=sharin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drive.google.com/drive/folders/14QKVjPAjDh0PKn_rZDgz4Yb9coWpoLsg?usp=sharing"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hootsuite.com/es/planes/free"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hyperlink" Target="https://blog.hootsuite.com/es/programar-publicaciones-en-instagram-con-hootsuite/#:~:text=Elabora%20tu%20publicaci%C3%B3n%20(escribe%20tu,de%20Publicar%20y%20selecciona%20Programar."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buffer.com/"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tweetdeck.twitter.com/"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recurpost.com/"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es-la.facebook.com/business/help/609176706604372?id=3349108371785391"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hyperlink" Target="https://www.facebook.com/business/help/942827662903020?id=916550222172854"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drive.google.com/file/d/1C0lkvv9WiNzKuJopCfuPSfCpsFz8Bk9J/view?usp=sharing"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hyperlink" Target="https://alexcastrovalin.com/tamano-imagenes-redes-sociale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hyperlink" Target="https://giphy.com/" TargetMode="External"/><Relationship Id="rId5" Type="http://schemas.openxmlformats.org/officeDocument/2006/relationships/hyperlink" Target="https://pablo.buffer.com/" TargetMode="External"/><Relationship Id="rId4" Type="http://schemas.openxmlformats.org/officeDocument/2006/relationships/hyperlink" Target="https://youtu.be/o-Iob18nIj4?t=45"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invideo.io/"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hyperlink" Target="https://gopro.com/en/us/shop/quik-app-video-photo-editor" TargetMode="External"/><Relationship Id="rId4" Type="http://schemas.openxmlformats.org/officeDocument/2006/relationships/hyperlink" Target="https://www.youtube.com/watch?v=OxA8cqF8A6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facebook.com/business/help/898752960195806"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hyperlink" Target="https://www.facebook.com/business/help/473994396650734?id=939256796236247" TargetMode="External"/><Relationship Id="rId4" Type="http://schemas.openxmlformats.org/officeDocument/2006/relationships/hyperlink" Target="https://www.facebook.com/help/instagram/176235449218188"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dirty="0"/>
              <a:t>Jornadas RRSS Abril 2022</a:t>
            </a:r>
            <a:br>
              <a:rPr lang="es" dirty="0"/>
            </a:br>
            <a:br>
              <a:rPr lang="es" dirty="0"/>
            </a:br>
            <a:r>
              <a:rPr lang="es" dirty="0"/>
              <a:t>Estrategias para la mejora del uso de las redes sociales en los centros educativos</a:t>
            </a:r>
            <a:endParaRPr dirty="0"/>
          </a:p>
        </p:txBody>
      </p:sp>
      <p:sp>
        <p:nvSpPr>
          <p:cNvPr id="87" name="Google Shape;87;p13"/>
          <p:cNvSpPr txBox="1"/>
          <p:nvPr/>
        </p:nvSpPr>
        <p:spPr>
          <a:xfrm>
            <a:off x="7019825" y="4559600"/>
            <a:ext cx="12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Julio Merino</a:t>
            </a:r>
            <a:endParaRPr>
              <a:latin typeface="Lato"/>
              <a:ea typeface="Lato"/>
              <a:cs typeface="Lato"/>
              <a:sym typeface="Lato"/>
            </a:endParaRPr>
          </a:p>
        </p:txBody>
      </p:sp>
      <p:sp>
        <p:nvSpPr>
          <p:cNvPr id="88" name="Google Shape;88;p13"/>
          <p:cNvSpPr txBox="1"/>
          <p:nvPr/>
        </p:nvSpPr>
        <p:spPr>
          <a:xfrm>
            <a:off x="7636525" y="4887625"/>
            <a:ext cx="377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s" sz="1500"/>
              <a:t>5- Principales redes sociales</a:t>
            </a:r>
            <a:endParaRPr sz="1100" b="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500"/>
          </a:p>
          <a:p>
            <a:pPr marL="0" marR="0" lvl="0" indent="0" algn="l" rtl="0">
              <a:lnSpc>
                <a:spcPct val="100000"/>
              </a:lnSpc>
              <a:spcBef>
                <a:spcPts val="0"/>
              </a:spcBef>
              <a:spcAft>
                <a:spcPts val="0"/>
              </a:spcAft>
              <a:buNone/>
            </a:pPr>
            <a:endParaRPr sz="1500"/>
          </a:p>
        </p:txBody>
      </p:sp>
      <p:pic>
        <p:nvPicPr>
          <p:cNvPr id="141" name="Google Shape;141;p22"/>
          <p:cNvPicPr preferRelativeResize="0"/>
          <p:nvPr/>
        </p:nvPicPr>
        <p:blipFill>
          <a:blip r:embed="rId3">
            <a:alphaModFix/>
          </a:blip>
          <a:stretch>
            <a:fillRect/>
          </a:stretch>
        </p:blipFill>
        <p:spPr>
          <a:xfrm>
            <a:off x="250800" y="1628489"/>
            <a:ext cx="4367124" cy="2571949"/>
          </a:xfrm>
          <a:prstGeom prst="rect">
            <a:avLst/>
          </a:prstGeom>
          <a:noFill/>
          <a:ln>
            <a:noFill/>
          </a:ln>
        </p:spPr>
      </p:pic>
      <p:pic>
        <p:nvPicPr>
          <p:cNvPr id="142" name="Google Shape;142;p22"/>
          <p:cNvPicPr preferRelativeResize="0"/>
          <p:nvPr/>
        </p:nvPicPr>
        <p:blipFill>
          <a:blip r:embed="rId4">
            <a:alphaModFix/>
          </a:blip>
          <a:stretch>
            <a:fillRect/>
          </a:stretch>
        </p:blipFill>
        <p:spPr>
          <a:xfrm>
            <a:off x="4986050" y="1664675"/>
            <a:ext cx="3332751" cy="2499575"/>
          </a:xfrm>
          <a:prstGeom prst="rect">
            <a:avLst/>
          </a:prstGeom>
          <a:noFill/>
          <a:ln>
            <a:noFill/>
          </a:ln>
        </p:spPr>
      </p:pic>
      <p:pic>
        <p:nvPicPr>
          <p:cNvPr id="143" name="Google Shape;143;p22"/>
          <p:cNvPicPr preferRelativeResize="0"/>
          <p:nvPr/>
        </p:nvPicPr>
        <p:blipFill>
          <a:blip r:embed="rId5">
            <a:alphaModFix/>
          </a:blip>
          <a:stretch>
            <a:fillRect/>
          </a:stretch>
        </p:blipFill>
        <p:spPr>
          <a:xfrm>
            <a:off x="1747813" y="4067747"/>
            <a:ext cx="5648375" cy="1128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s" sz="1500"/>
              <a:t>6- Estadísticas de uso de redes sociales</a:t>
            </a:r>
            <a:endParaRPr sz="1100" b="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500"/>
          </a:p>
          <a:p>
            <a:pPr marL="0" marR="0" lvl="0" indent="0" algn="l" rtl="0">
              <a:lnSpc>
                <a:spcPct val="100000"/>
              </a:lnSpc>
              <a:spcBef>
                <a:spcPts val="0"/>
              </a:spcBef>
              <a:spcAft>
                <a:spcPts val="0"/>
              </a:spcAft>
              <a:buNone/>
            </a:pPr>
            <a:endParaRPr sz="1500"/>
          </a:p>
        </p:txBody>
      </p:sp>
      <p:sp>
        <p:nvSpPr>
          <p:cNvPr id="149" name="Google Shape;149;p23"/>
          <p:cNvSpPr txBox="1"/>
          <p:nvPr/>
        </p:nvSpPr>
        <p:spPr>
          <a:xfrm>
            <a:off x="1306950" y="2340200"/>
            <a:ext cx="653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u="sng">
                <a:solidFill>
                  <a:schemeClr val="hlink"/>
                </a:solidFill>
                <a:hlinkClick r:id="rId3"/>
              </a:rPr>
              <a:t>https://www.marketingdirecto.com/wp-content/uploads/2021/05/estudio-anual-redes-sociales-2021-vreducida-1.pdf</a:t>
            </a:r>
            <a:endParaRPr u="sng" dirty="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4"/>
          <p:cNvPicPr preferRelativeResize="0"/>
          <p:nvPr/>
        </p:nvPicPr>
        <p:blipFill>
          <a:blip r:embed="rId3">
            <a:alphaModFix/>
          </a:blip>
          <a:stretch>
            <a:fillRect/>
          </a:stretch>
        </p:blipFill>
        <p:spPr>
          <a:xfrm>
            <a:off x="1740025" y="621950"/>
            <a:ext cx="6363411" cy="4521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5"/>
          <p:cNvPicPr preferRelativeResize="0"/>
          <p:nvPr/>
        </p:nvPicPr>
        <p:blipFill>
          <a:blip r:embed="rId3">
            <a:alphaModFix/>
          </a:blip>
          <a:stretch>
            <a:fillRect/>
          </a:stretch>
        </p:blipFill>
        <p:spPr>
          <a:xfrm>
            <a:off x="854400" y="652600"/>
            <a:ext cx="7733426" cy="4412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6"/>
          <p:cNvPicPr preferRelativeResize="0"/>
          <p:nvPr/>
        </p:nvPicPr>
        <p:blipFill>
          <a:blip r:embed="rId3">
            <a:alphaModFix/>
          </a:blip>
          <a:stretch>
            <a:fillRect/>
          </a:stretch>
        </p:blipFill>
        <p:spPr>
          <a:xfrm>
            <a:off x="551087" y="502900"/>
            <a:ext cx="8041824" cy="4588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7"/>
          <p:cNvPicPr preferRelativeResize="0"/>
          <p:nvPr/>
        </p:nvPicPr>
        <p:blipFill>
          <a:blip r:embed="rId3">
            <a:alphaModFix/>
          </a:blip>
          <a:stretch>
            <a:fillRect/>
          </a:stretch>
        </p:blipFill>
        <p:spPr>
          <a:xfrm>
            <a:off x="905350" y="578050"/>
            <a:ext cx="7806450" cy="44130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8"/>
          <p:cNvPicPr preferRelativeResize="0"/>
          <p:nvPr/>
        </p:nvPicPr>
        <p:blipFill>
          <a:blip r:embed="rId3">
            <a:alphaModFix/>
          </a:blip>
          <a:stretch>
            <a:fillRect/>
          </a:stretch>
        </p:blipFill>
        <p:spPr>
          <a:xfrm>
            <a:off x="1226825" y="889850"/>
            <a:ext cx="7301276" cy="41274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9"/>
          <p:cNvPicPr preferRelativeResize="0"/>
          <p:nvPr/>
        </p:nvPicPr>
        <p:blipFill>
          <a:blip r:embed="rId3">
            <a:alphaModFix/>
          </a:blip>
          <a:stretch>
            <a:fillRect/>
          </a:stretch>
        </p:blipFill>
        <p:spPr>
          <a:xfrm>
            <a:off x="1233400" y="922200"/>
            <a:ext cx="7170424" cy="3879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30"/>
          <p:cNvPicPr preferRelativeResize="0"/>
          <p:nvPr/>
        </p:nvPicPr>
        <p:blipFill>
          <a:blip r:embed="rId3">
            <a:alphaModFix/>
          </a:blip>
          <a:stretch>
            <a:fillRect/>
          </a:stretch>
        </p:blipFill>
        <p:spPr>
          <a:xfrm>
            <a:off x="1141551" y="609750"/>
            <a:ext cx="7726000" cy="4289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31"/>
          <p:cNvPicPr preferRelativeResize="0"/>
          <p:nvPr/>
        </p:nvPicPr>
        <p:blipFill>
          <a:blip r:embed="rId3">
            <a:alphaModFix/>
          </a:blip>
          <a:stretch>
            <a:fillRect/>
          </a:stretch>
        </p:blipFill>
        <p:spPr>
          <a:xfrm>
            <a:off x="1207151" y="892450"/>
            <a:ext cx="7417650" cy="4118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body" idx="1"/>
          </p:nvPr>
        </p:nvSpPr>
        <p:spPr>
          <a:xfrm>
            <a:off x="721225" y="1371175"/>
            <a:ext cx="5747400" cy="300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br>
              <a:rPr lang="es" sz="1100" b="1">
                <a:solidFill>
                  <a:srgbClr val="000000"/>
                </a:solidFill>
                <a:latin typeface="Arial"/>
                <a:ea typeface="Arial"/>
                <a:cs typeface="Arial"/>
                <a:sym typeface="Arial"/>
              </a:rPr>
            </a:br>
            <a:br>
              <a:rPr lang="es" sz="1100" b="1">
                <a:solidFill>
                  <a:srgbClr val="000000"/>
                </a:solidFill>
                <a:latin typeface="Arial"/>
                <a:ea typeface="Arial"/>
                <a:cs typeface="Arial"/>
                <a:sym typeface="Arial"/>
              </a:rPr>
            </a:br>
            <a:r>
              <a:rPr lang="es" sz="1100" b="1">
                <a:solidFill>
                  <a:srgbClr val="000000"/>
                </a:solidFill>
                <a:latin typeface="Arial"/>
                <a:ea typeface="Arial"/>
                <a:cs typeface="Arial"/>
                <a:sym typeface="Arial"/>
              </a:rPr>
              <a:t>BLOQUE 1 - INTRODUCCIÓN A LAS RRSS</a:t>
            </a:r>
            <a:endParaRPr sz="1100" b="1">
              <a:solidFill>
                <a:srgbClr val="000000"/>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1200"/>
              </a:spcBef>
              <a:spcAft>
                <a:spcPts val="0"/>
              </a:spcAft>
              <a:buNone/>
            </a:pPr>
            <a:r>
              <a:rPr lang="es" sz="1100" b="1">
                <a:solidFill>
                  <a:srgbClr val="000000"/>
                </a:solidFill>
                <a:latin typeface="Arial"/>
                <a:ea typeface="Arial"/>
                <a:cs typeface="Arial"/>
                <a:sym typeface="Arial"/>
              </a:rPr>
              <a:t>BLOQUE 2 - ¿CUÁL ES MI PÚBLICO OBJETIVO Y DÓNDE ABRIR PERFILES?</a:t>
            </a:r>
            <a:endParaRPr sz="1100" b="1">
              <a:solidFill>
                <a:srgbClr val="000000"/>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1200"/>
              </a:spcBef>
              <a:spcAft>
                <a:spcPts val="0"/>
              </a:spcAft>
              <a:buNone/>
            </a:pPr>
            <a:r>
              <a:rPr lang="es" sz="1100" b="1">
                <a:solidFill>
                  <a:srgbClr val="000000"/>
                </a:solidFill>
                <a:latin typeface="Arial"/>
                <a:ea typeface="Arial"/>
                <a:cs typeface="Arial"/>
                <a:sym typeface="Arial"/>
              </a:rPr>
              <a:t>BLOQUE 3 - CREACIÓN DE CUENTAS</a:t>
            </a:r>
            <a:endParaRPr sz="1100" b="1">
              <a:solidFill>
                <a:srgbClr val="000000"/>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1200"/>
              </a:spcBef>
              <a:spcAft>
                <a:spcPts val="0"/>
              </a:spcAft>
              <a:buNone/>
            </a:pPr>
            <a:r>
              <a:rPr lang="es" sz="1100" b="1">
                <a:solidFill>
                  <a:srgbClr val="000000"/>
                </a:solidFill>
                <a:latin typeface="Arial"/>
                <a:ea typeface="Arial"/>
                <a:cs typeface="Arial"/>
                <a:sym typeface="Arial"/>
              </a:rPr>
              <a:t>BLOQUE 4 - CREACIÓN DE CONTENIDOS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2"/>
          <p:cNvPicPr preferRelativeResize="0"/>
          <p:nvPr/>
        </p:nvPicPr>
        <p:blipFill>
          <a:blip r:embed="rId3">
            <a:alphaModFix/>
          </a:blip>
          <a:stretch>
            <a:fillRect/>
          </a:stretch>
        </p:blipFill>
        <p:spPr>
          <a:xfrm>
            <a:off x="244250" y="577325"/>
            <a:ext cx="8715149" cy="4566174"/>
          </a:xfrm>
          <a:prstGeom prst="rect">
            <a:avLst/>
          </a:prstGeom>
          <a:noFill/>
          <a:ln>
            <a:noFill/>
          </a:ln>
        </p:spPr>
      </p:pic>
      <p:sp>
        <p:nvSpPr>
          <p:cNvPr id="195" name="Google Shape;195;p32"/>
          <p:cNvSpPr/>
          <p:nvPr/>
        </p:nvSpPr>
        <p:spPr>
          <a:xfrm>
            <a:off x="111525" y="1456425"/>
            <a:ext cx="400200" cy="2754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2"/>
          <p:cNvSpPr/>
          <p:nvPr/>
        </p:nvSpPr>
        <p:spPr>
          <a:xfrm>
            <a:off x="80225" y="2054950"/>
            <a:ext cx="400200" cy="2754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2"/>
          <p:cNvSpPr/>
          <p:nvPr/>
        </p:nvSpPr>
        <p:spPr>
          <a:xfrm>
            <a:off x="140800" y="3198000"/>
            <a:ext cx="400200" cy="2754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111525" y="3967100"/>
            <a:ext cx="400200" cy="2754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3"/>
          <p:cNvPicPr preferRelativeResize="0"/>
          <p:nvPr/>
        </p:nvPicPr>
        <p:blipFill>
          <a:blip r:embed="rId3">
            <a:alphaModFix/>
          </a:blip>
          <a:stretch>
            <a:fillRect/>
          </a:stretch>
        </p:blipFill>
        <p:spPr>
          <a:xfrm>
            <a:off x="355775" y="531400"/>
            <a:ext cx="8617225" cy="4612101"/>
          </a:xfrm>
          <a:prstGeom prst="rect">
            <a:avLst/>
          </a:prstGeom>
          <a:noFill/>
          <a:ln>
            <a:noFill/>
          </a:ln>
        </p:spPr>
      </p:pic>
      <p:sp>
        <p:nvSpPr>
          <p:cNvPr id="204" name="Google Shape;204;p33"/>
          <p:cNvSpPr/>
          <p:nvPr/>
        </p:nvSpPr>
        <p:spPr>
          <a:xfrm>
            <a:off x="124650" y="1358000"/>
            <a:ext cx="400200" cy="2754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3"/>
          <p:cNvSpPr/>
          <p:nvPr/>
        </p:nvSpPr>
        <p:spPr>
          <a:xfrm>
            <a:off x="158975" y="2094300"/>
            <a:ext cx="400200" cy="2754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3"/>
          <p:cNvSpPr/>
          <p:nvPr/>
        </p:nvSpPr>
        <p:spPr>
          <a:xfrm>
            <a:off x="124650" y="3676900"/>
            <a:ext cx="400200" cy="2754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4"/>
          <p:cNvPicPr preferRelativeResize="0"/>
          <p:nvPr/>
        </p:nvPicPr>
        <p:blipFill>
          <a:blip r:embed="rId3">
            <a:alphaModFix/>
          </a:blip>
          <a:stretch>
            <a:fillRect/>
          </a:stretch>
        </p:blipFill>
        <p:spPr>
          <a:xfrm>
            <a:off x="263388" y="742850"/>
            <a:ext cx="8617225" cy="4400650"/>
          </a:xfrm>
          <a:prstGeom prst="rect">
            <a:avLst/>
          </a:prstGeom>
          <a:noFill/>
          <a:ln>
            <a:noFill/>
          </a:ln>
        </p:spPr>
      </p:pic>
      <p:sp>
        <p:nvSpPr>
          <p:cNvPr id="212" name="Google Shape;212;p34"/>
          <p:cNvSpPr/>
          <p:nvPr/>
        </p:nvSpPr>
        <p:spPr>
          <a:xfrm>
            <a:off x="72150" y="3030950"/>
            <a:ext cx="400200" cy="2754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s" sz="1500"/>
              <a:t>7- Beneficios y riesgos de las RRSS</a:t>
            </a:r>
            <a:endParaRPr sz="1100" b="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500"/>
          </a:p>
          <a:p>
            <a:pPr marL="0" lvl="0" indent="0" algn="l" rtl="0">
              <a:lnSpc>
                <a:spcPct val="115000"/>
              </a:lnSpc>
              <a:spcBef>
                <a:spcPts val="0"/>
              </a:spcBef>
              <a:spcAft>
                <a:spcPts val="0"/>
              </a:spcAft>
              <a:buNone/>
            </a:pPr>
            <a:endParaRPr sz="1500"/>
          </a:p>
          <a:p>
            <a:pPr marL="0" marR="0" lvl="0" indent="0" algn="l" rtl="0">
              <a:lnSpc>
                <a:spcPct val="100000"/>
              </a:lnSpc>
              <a:spcBef>
                <a:spcPts val="0"/>
              </a:spcBef>
              <a:spcAft>
                <a:spcPts val="0"/>
              </a:spcAft>
              <a:buNone/>
            </a:pPr>
            <a:endParaRPr sz="1500"/>
          </a:p>
        </p:txBody>
      </p:sp>
      <p:sp>
        <p:nvSpPr>
          <p:cNvPr id="218" name="Google Shape;218;p35"/>
          <p:cNvSpPr txBox="1"/>
          <p:nvPr/>
        </p:nvSpPr>
        <p:spPr>
          <a:xfrm>
            <a:off x="707500" y="1860725"/>
            <a:ext cx="786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219" name="Google Shape;219;p35"/>
          <p:cNvSpPr txBox="1"/>
          <p:nvPr/>
        </p:nvSpPr>
        <p:spPr>
          <a:xfrm>
            <a:off x="856075" y="1825350"/>
            <a:ext cx="34383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a:latin typeface="Lato"/>
                <a:ea typeface="Lato"/>
                <a:cs typeface="Lato"/>
                <a:sym typeface="Lato"/>
              </a:rPr>
              <a:t>BENEFICIOS</a:t>
            </a:r>
            <a:endParaRPr b="1">
              <a:latin typeface="Lato"/>
              <a:ea typeface="Lato"/>
              <a:cs typeface="Lato"/>
              <a:sym typeface="Lato"/>
            </a:endParaRPr>
          </a:p>
          <a:p>
            <a:pPr marL="0" lvl="0" indent="0" algn="l" rtl="0">
              <a:spcBef>
                <a:spcPts val="0"/>
              </a:spcBef>
              <a:spcAft>
                <a:spcPts val="0"/>
              </a:spcAft>
              <a:buNone/>
            </a:pPr>
            <a:endParaRPr b="1">
              <a:latin typeface="Lato"/>
              <a:ea typeface="Lato"/>
              <a:cs typeface="Lato"/>
              <a:sym typeface="Lato"/>
            </a:endParaRPr>
          </a:p>
          <a:p>
            <a:pPr marL="457200" lvl="0" indent="-317500" algn="l" rtl="0">
              <a:spcBef>
                <a:spcPts val="0"/>
              </a:spcBef>
              <a:spcAft>
                <a:spcPts val="0"/>
              </a:spcAft>
              <a:buSzPts val="1400"/>
              <a:buFont typeface="Lato"/>
              <a:buChar char="-"/>
            </a:pPr>
            <a:r>
              <a:rPr lang="es">
                <a:latin typeface="Lato"/>
                <a:ea typeface="Lato"/>
                <a:cs typeface="Lato"/>
                <a:sym typeface="Lato"/>
              </a:rPr>
              <a:t>Creación audiencias</a:t>
            </a:r>
            <a:br>
              <a:rPr lang="es">
                <a:latin typeface="Lato"/>
                <a:ea typeface="Lato"/>
                <a:cs typeface="Lato"/>
                <a:sym typeface="Lato"/>
              </a:rPr>
            </a:br>
            <a:endParaRPr>
              <a:latin typeface="Lato"/>
              <a:ea typeface="Lato"/>
              <a:cs typeface="Lato"/>
              <a:sym typeface="Lato"/>
            </a:endParaRPr>
          </a:p>
          <a:p>
            <a:pPr marL="457200" lvl="0" indent="-317500" algn="l" rtl="0">
              <a:spcBef>
                <a:spcPts val="0"/>
              </a:spcBef>
              <a:spcAft>
                <a:spcPts val="0"/>
              </a:spcAft>
              <a:buSzPts val="1400"/>
              <a:buFont typeface="Lato"/>
              <a:buChar char="-"/>
            </a:pPr>
            <a:r>
              <a:rPr lang="es">
                <a:latin typeface="Lato"/>
                <a:ea typeface="Lato"/>
                <a:cs typeface="Lato"/>
                <a:sym typeface="Lato"/>
              </a:rPr>
              <a:t>Eficiencia de comunicación</a:t>
            </a:r>
            <a:endParaRPr>
              <a:latin typeface="Lato"/>
              <a:ea typeface="Lato"/>
              <a:cs typeface="Lato"/>
              <a:sym typeface="Lato"/>
            </a:endParaRPr>
          </a:p>
          <a:p>
            <a:pPr marL="457200" lvl="0" indent="0" algn="l" rtl="0">
              <a:spcBef>
                <a:spcPts val="0"/>
              </a:spcBef>
              <a:spcAft>
                <a:spcPts val="0"/>
              </a:spcAft>
              <a:buNone/>
            </a:pPr>
            <a:endParaRPr>
              <a:latin typeface="Lato"/>
              <a:ea typeface="Lato"/>
              <a:cs typeface="Lato"/>
              <a:sym typeface="Lato"/>
            </a:endParaRPr>
          </a:p>
          <a:p>
            <a:pPr marL="457200" lvl="0" indent="-317500" algn="l" rtl="0">
              <a:spcBef>
                <a:spcPts val="0"/>
              </a:spcBef>
              <a:spcAft>
                <a:spcPts val="0"/>
              </a:spcAft>
              <a:buSzPts val="1400"/>
              <a:buFont typeface="Lato"/>
              <a:buChar char="-"/>
            </a:pPr>
            <a:r>
              <a:rPr lang="es">
                <a:latin typeface="Lato"/>
                <a:ea typeface="Lato"/>
                <a:cs typeface="Lato"/>
                <a:sym typeface="Lato"/>
              </a:rPr>
              <a:t>Transparencia</a:t>
            </a:r>
            <a:br>
              <a:rPr lang="es">
                <a:latin typeface="Lato"/>
                <a:ea typeface="Lato"/>
                <a:cs typeface="Lato"/>
                <a:sym typeface="Lato"/>
              </a:rPr>
            </a:br>
            <a:endParaRPr>
              <a:latin typeface="Lato"/>
              <a:ea typeface="Lato"/>
              <a:cs typeface="Lato"/>
              <a:sym typeface="Lato"/>
            </a:endParaRPr>
          </a:p>
          <a:p>
            <a:pPr marL="457200" lvl="0" indent="-317500" algn="l" rtl="0">
              <a:spcBef>
                <a:spcPts val="0"/>
              </a:spcBef>
              <a:spcAft>
                <a:spcPts val="0"/>
              </a:spcAft>
              <a:buSzPts val="1400"/>
              <a:buFont typeface="Lato"/>
              <a:buChar char="-"/>
            </a:pPr>
            <a:r>
              <a:rPr lang="es">
                <a:latin typeface="Lato"/>
                <a:ea typeface="Lato"/>
                <a:cs typeface="Lato"/>
                <a:sym typeface="Lato"/>
              </a:rPr>
              <a:t>Inmediatez</a:t>
            </a:r>
            <a:br>
              <a:rPr lang="es">
                <a:latin typeface="Lato"/>
                <a:ea typeface="Lato"/>
                <a:cs typeface="Lato"/>
                <a:sym typeface="Lato"/>
              </a:rPr>
            </a:br>
            <a:endParaRPr>
              <a:latin typeface="Lato"/>
              <a:ea typeface="Lato"/>
              <a:cs typeface="Lato"/>
              <a:sym typeface="Lato"/>
            </a:endParaRPr>
          </a:p>
          <a:p>
            <a:pPr marL="457200" lvl="0" indent="-317500" algn="l" rtl="0">
              <a:spcBef>
                <a:spcPts val="0"/>
              </a:spcBef>
              <a:spcAft>
                <a:spcPts val="0"/>
              </a:spcAft>
              <a:buSzPts val="1400"/>
              <a:buFont typeface="Lato"/>
              <a:buChar char="-"/>
            </a:pPr>
            <a:r>
              <a:rPr lang="es">
                <a:latin typeface="Lato"/>
                <a:ea typeface="Lato"/>
                <a:cs typeface="Lato"/>
                <a:sym typeface="Lato"/>
              </a:rPr>
              <a:t>Interactividad</a:t>
            </a:r>
            <a:br>
              <a:rPr lang="es">
                <a:latin typeface="Lato"/>
                <a:ea typeface="Lato"/>
                <a:cs typeface="Lato"/>
                <a:sym typeface="Lato"/>
              </a:rPr>
            </a:br>
            <a:endParaRPr>
              <a:latin typeface="Lato"/>
              <a:ea typeface="Lato"/>
              <a:cs typeface="Lato"/>
              <a:sym typeface="Lato"/>
            </a:endParaRPr>
          </a:p>
          <a:p>
            <a:pPr marL="457200" lvl="0" indent="-317500" algn="l" rtl="0">
              <a:spcBef>
                <a:spcPts val="0"/>
              </a:spcBef>
              <a:spcAft>
                <a:spcPts val="0"/>
              </a:spcAft>
              <a:buSzPts val="1400"/>
              <a:buFont typeface="Lato"/>
              <a:buChar char="-"/>
            </a:pPr>
            <a:r>
              <a:rPr lang="es">
                <a:latin typeface="Lato"/>
                <a:ea typeface="Lato"/>
                <a:cs typeface="Lato"/>
                <a:sym typeface="Lato"/>
              </a:rPr>
              <a:t>Seguimiento y medición</a:t>
            </a:r>
            <a:endParaRPr>
              <a:latin typeface="Lato"/>
              <a:ea typeface="Lato"/>
              <a:cs typeface="Lato"/>
              <a:sym typeface="Lato"/>
            </a:endParaRPr>
          </a:p>
        </p:txBody>
      </p:sp>
      <p:sp>
        <p:nvSpPr>
          <p:cNvPr id="220" name="Google Shape;220;p35"/>
          <p:cNvSpPr txBox="1"/>
          <p:nvPr/>
        </p:nvSpPr>
        <p:spPr>
          <a:xfrm>
            <a:off x="4979850" y="1860725"/>
            <a:ext cx="34383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a:latin typeface="Lato"/>
                <a:ea typeface="Lato"/>
                <a:cs typeface="Lato"/>
                <a:sym typeface="Lato"/>
              </a:rPr>
              <a:t>RIESGOS</a:t>
            </a:r>
            <a:endParaRPr b="1">
              <a:latin typeface="Lato"/>
              <a:ea typeface="Lato"/>
              <a:cs typeface="Lato"/>
              <a:sym typeface="Lato"/>
            </a:endParaRPr>
          </a:p>
          <a:p>
            <a:pPr marL="0" lvl="0" indent="0" algn="l" rtl="0">
              <a:spcBef>
                <a:spcPts val="0"/>
              </a:spcBef>
              <a:spcAft>
                <a:spcPts val="0"/>
              </a:spcAft>
              <a:buNone/>
            </a:pPr>
            <a:endParaRPr b="1">
              <a:latin typeface="Lato"/>
              <a:ea typeface="Lato"/>
              <a:cs typeface="Lato"/>
              <a:sym typeface="Lato"/>
            </a:endParaRPr>
          </a:p>
          <a:p>
            <a:pPr marL="457200" lvl="0" indent="-317500" algn="l" rtl="0">
              <a:spcBef>
                <a:spcPts val="0"/>
              </a:spcBef>
              <a:spcAft>
                <a:spcPts val="0"/>
              </a:spcAft>
              <a:buSzPts val="1400"/>
              <a:buFont typeface="Lato"/>
              <a:buChar char="-"/>
            </a:pPr>
            <a:r>
              <a:rPr lang="es">
                <a:latin typeface="Lato"/>
                <a:ea typeface="Lato"/>
                <a:cs typeface="Lato"/>
                <a:sym typeface="Lato"/>
              </a:rPr>
              <a:t>Contenidos imprecisos, ofensivos o ilegales</a:t>
            </a:r>
            <a:br>
              <a:rPr lang="es">
                <a:latin typeface="Lato"/>
                <a:ea typeface="Lato"/>
                <a:cs typeface="Lato"/>
                <a:sym typeface="Lato"/>
              </a:rPr>
            </a:br>
            <a:endParaRPr>
              <a:latin typeface="Lato"/>
              <a:ea typeface="Lato"/>
              <a:cs typeface="Lato"/>
              <a:sym typeface="Lato"/>
            </a:endParaRPr>
          </a:p>
          <a:p>
            <a:pPr marL="457200" lvl="0" indent="-317500" algn="l" rtl="0">
              <a:spcBef>
                <a:spcPts val="0"/>
              </a:spcBef>
              <a:spcAft>
                <a:spcPts val="0"/>
              </a:spcAft>
              <a:buSzPts val="1400"/>
              <a:buFont typeface="Lato"/>
              <a:buChar char="-"/>
            </a:pPr>
            <a:r>
              <a:rPr lang="es">
                <a:latin typeface="Lato"/>
                <a:ea typeface="Lato"/>
                <a:cs typeface="Lato"/>
                <a:sym typeface="Lato"/>
              </a:rPr>
              <a:t>Suplantación de identidad</a:t>
            </a:r>
            <a:br>
              <a:rPr lang="es">
                <a:latin typeface="Lato"/>
                <a:ea typeface="Lato"/>
                <a:cs typeface="Lato"/>
                <a:sym typeface="Lato"/>
              </a:rPr>
            </a:br>
            <a:endParaRPr>
              <a:latin typeface="Lato"/>
              <a:ea typeface="Lato"/>
              <a:cs typeface="Lato"/>
              <a:sym typeface="Lato"/>
            </a:endParaRPr>
          </a:p>
          <a:p>
            <a:pPr marL="457200" lvl="0" indent="-317500" algn="l" rtl="0">
              <a:spcBef>
                <a:spcPts val="0"/>
              </a:spcBef>
              <a:spcAft>
                <a:spcPts val="0"/>
              </a:spcAft>
              <a:buSzPts val="1400"/>
              <a:buFont typeface="Lato"/>
              <a:buChar char="-"/>
            </a:pPr>
            <a:r>
              <a:rPr lang="es">
                <a:latin typeface="Lato"/>
                <a:ea typeface="Lato"/>
                <a:cs typeface="Lato"/>
                <a:sym typeface="Lato"/>
              </a:rPr>
              <a:t>Exposición a las críticas</a:t>
            </a:r>
            <a:br>
              <a:rPr lang="es">
                <a:latin typeface="Lato"/>
                <a:ea typeface="Lato"/>
                <a:cs typeface="Lato"/>
                <a:sym typeface="Lato"/>
              </a:rPr>
            </a:br>
            <a:endParaRPr>
              <a:latin typeface="Lato"/>
              <a:ea typeface="Lato"/>
              <a:cs typeface="Lato"/>
              <a:sym typeface="Lato"/>
            </a:endParaRPr>
          </a:p>
          <a:p>
            <a:pPr marL="457200" lvl="0" indent="-317500" algn="l" rtl="0">
              <a:spcBef>
                <a:spcPts val="0"/>
              </a:spcBef>
              <a:spcAft>
                <a:spcPts val="0"/>
              </a:spcAft>
              <a:buSzPts val="1400"/>
              <a:buFont typeface="Lato"/>
              <a:buChar char="-"/>
            </a:pPr>
            <a:r>
              <a:rPr lang="es">
                <a:latin typeface="Lato"/>
                <a:ea typeface="Lato"/>
                <a:cs typeface="Lato"/>
                <a:sym typeface="Lato"/>
              </a:rPr>
              <a:t>Baja participación</a:t>
            </a:r>
            <a:br>
              <a:rPr lang="es">
                <a:latin typeface="Lato"/>
                <a:ea typeface="Lato"/>
                <a:cs typeface="Lato"/>
                <a:sym typeface="Lato"/>
              </a:rPr>
            </a:br>
            <a:endParaRPr>
              <a:latin typeface="Lato"/>
              <a:ea typeface="Lato"/>
              <a:cs typeface="Lato"/>
              <a:sym typeface="Lato"/>
            </a:endParaRPr>
          </a:p>
          <a:p>
            <a:pPr marL="457200" lvl="0" indent="-317500" algn="l" rtl="0">
              <a:spcBef>
                <a:spcPts val="0"/>
              </a:spcBef>
              <a:spcAft>
                <a:spcPts val="0"/>
              </a:spcAft>
              <a:buSzPts val="1400"/>
              <a:buFont typeface="Lato"/>
              <a:buChar char="-"/>
            </a:pPr>
            <a:r>
              <a:rPr lang="es">
                <a:latin typeface="Lato"/>
                <a:ea typeface="Lato"/>
                <a:cs typeface="Lato"/>
                <a:sym typeface="Lato"/>
              </a:rPr>
              <a:t>Perjuicio de nuestra reputación de marca</a:t>
            </a:r>
            <a:endParaRPr>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s" sz="1500"/>
              <a:t>8- Usos de las RRSS por el personal de la organización (Junta de Castilla y León)</a:t>
            </a:r>
            <a:endParaRPr sz="1100" b="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500"/>
          </a:p>
          <a:p>
            <a:pPr marL="0" lvl="0" indent="0" algn="l" rtl="0">
              <a:lnSpc>
                <a:spcPct val="115000"/>
              </a:lnSpc>
              <a:spcBef>
                <a:spcPts val="0"/>
              </a:spcBef>
              <a:spcAft>
                <a:spcPts val="0"/>
              </a:spcAft>
              <a:buNone/>
            </a:pPr>
            <a:endParaRPr sz="1500"/>
          </a:p>
          <a:p>
            <a:pPr marL="0" marR="0" lvl="0" indent="0" algn="l" rtl="0">
              <a:lnSpc>
                <a:spcPct val="100000"/>
              </a:lnSpc>
              <a:spcBef>
                <a:spcPts val="0"/>
              </a:spcBef>
              <a:spcAft>
                <a:spcPts val="0"/>
              </a:spcAft>
              <a:buNone/>
            </a:pPr>
            <a:endParaRPr sz="1500"/>
          </a:p>
        </p:txBody>
      </p:sp>
      <p:pic>
        <p:nvPicPr>
          <p:cNvPr id="226" name="Google Shape;226;p36"/>
          <p:cNvPicPr preferRelativeResize="0"/>
          <p:nvPr/>
        </p:nvPicPr>
        <p:blipFill>
          <a:blip r:embed="rId3">
            <a:alphaModFix/>
          </a:blip>
          <a:stretch>
            <a:fillRect/>
          </a:stretch>
        </p:blipFill>
        <p:spPr>
          <a:xfrm>
            <a:off x="1096263" y="1717550"/>
            <a:ext cx="6951465" cy="3360325"/>
          </a:xfrm>
          <a:prstGeom prst="rect">
            <a:avLst/>
          </a:prstGeom>
          <a:noFill/>
          <a:ln>
            <a:noFill/>
          </a:ln>
        </p:spPr>
      </p:pic>
      <p:sp>
        <p:nvSpPr>
          <p:cNvPr id="227" name="Google Shape;227;p36"/>
          <p:cNvSpPr txBox="1"/>
          <p:nvPr/>
        </p:nvSpPr>
        <p:spPr>
          <a:xfrm>
            <a:off x="2493025" y="2958825"/>
            <a:ext cx="154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s" sz="2300">
                <a:solidFill>
                  <a:srgbClr val="000000"/>
                </a:solidFill>
                <a:latin typeface="Arial"/>
                <a:ea typeface="Arial"/>
                <a:cs typeface="Arial"/>
                <a:sym typeface="Arial"/>
              </a:rPr>
              <a:t>BLOQUE 2 - ¿CUÁL ES MI PÚBLICO OBJETIVO Y DÓNDE ABRIR PERFILES?</a:t>
            </a:r>
            <a:endParaRPr sz="2300"/>
          </a:p>
        </p:txBody>
      </p:sp>
      <p:sp>
        <p:nvSpPr>
          <p:cNvPr id="233" name="Google Shape;233;p3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br>
              <a:rPr lang="es" sz="1100">
                <a:solidFill>
                  <a:srgbClr val="000000"/>
                </a:solidFill>
                <a:latin typeface="Arial"/>
                <a:ea typeface="Arial"/>
                <a:cs typeface="Arial"/>
                <a:sym typeface="Arial"/>
              </a:rPr>
            </a:b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Definiendo nuestros objetivos</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Buscando nuestro público objetivo</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Creando nuestros avatares - Formulario</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Encontrando dolores comunes </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Preguntas frecuentes</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Investigación externa - competencia</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Análisis de resultados</a:t>
            </a:r>
            <a:endParaRPr sz="110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1 - Definiendo nuestros objetivos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239" name="Google Shape;239;p38"/>
          <p:cNvSpPr txBox="1">
            <a:spLocks noGrp="1"/>
          </p:cNvSpPr>
          <p:nvPr>
            <p:ph type="body" idx="1"/>
          </p:nvPr>
        </p:nvSpPr>
        <p:spPr>
          <a:xfrm>
            <a:off x="729450" y="2027225"/>
            <a:ext cx="6802200" cy="3044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s" sz="1529" u="sng">
                <a:solidFill>
                  <a:srgbClr val="000000"/>
                </a:solidFill>
              </a:rPr>
              <a:t>Es importante saber cuales NO son nuestros objetivos:</a:t>
            </a:r>
            <a:br>
              <a:rPr lang="es" sz="1529" u="sng">
                <a:solidFill>
                  <a:srgbClr val="000000"/>
                </a:solidFill>
              </a:rPr>
            </a:br>
            <a:endParaRPr sz="1529" u="sng">
              <a:solidFill>
                <a:srgbClr val="000000"/>
              </a:solidFill>
            </a:endParaRPr>
          </a:p>
          <a:p>
            <a:pPr marL="457200" lvl="0" indent="-310832" algn="l" rtl="0">
              <a:spcBef>
                <a:spcPts val="1200"/>
              </a:spcBef>
              <a:spcAft>
                <a:spcPts val="0"/>
              </a:spcAft>
              <a:buClr>
                <a:srgbClr val="000000"/>
              </a:buClr>
              <a:buSzPct val="100000"/>
              <a:buChar char="●"/>
            </a:pPr>
            <a:r>
              <a:rPr lang="es" sz="1400">
                <a:solidFill>
                  <a:srgbClr val="000000"/>
                </a:solidFill>
              </a:rPr>
              <a:t> Reemplazar los métodos tradicionales de comunicación de los ciudadanos con la Administración</a:t>
            </a:r>
            <a:br>
              <a:rPr lang="es" sz="1400">
                <a:solidFill>
                  <a:srgbClr val="000000"/>
                </a:solidFill>
              </a:rPr>
            </a:br>
            <a:endParaRPr sz="1400">
              <a:solidFill>
                <a:srgbClr val="000000"/>
              </a:solidFill>
            </a:endParaRPr>
          </a:p>
          <a:p>
            <a:pPr marL="457200" lvl="0" indent="-310832" algn="l" rtl="0">
              <a:spcBef>
                <a:spcPts val="0"/>
              </a:spcBef>
              <a:spcAft>
                <a:spcPts val="0"/>
              </a:spcAft>
              <a:buClr>
                <a:srgbClr val="000000"/>
              </a:buClr>
              <a:buSzPct val="100000"/>
              <a:buChar char="●"/>
            </a:pPr>
            <a:r>
              <a:rPr lang="es" sz="1400">
                <a:solidFill>
                  <a:srgbClr val="000000"/>
                </a:solidFill>
              </a:rPr>
              <a:t>Estar “porque todo el mundo está en ellas”					</a:t>
            </a:r>
            <a:br>
              <a:rPr lang="es" sz="1400">
                <a:solidFill>
                  <a:srgbClr val="000000"/>
                </a:solidFill>
              </a:rPr>
            </a:br>
            <a:endParaRPr sz="1400">
              <a:solidFill>
                <a:srgbClr val="000000"/>
              </a:solidFill>
            </a:endParaRPr>
          </a:p>
          <a:p>
            <a:pPr marL="457200" lvl="0" indent="-310832" algn="l" rtl="0">
              <a:spcBef>
                <a:spcPts val="0"/>
              </a:spcBef>
              <a:spcAft>
                <a:spcPts val="0"/>
              </a:spcAft>
              <a:buClr>
                <a:srgbClr val="000000"/>
              </a:buClr>
              <a:buSzPct val="100000"/>
              <a:buChar char="●"/>
            </a:pPr>
            <a:r>
              <a:rPr lang="es" sz="1400">
                <a:solidFill>
                  <a:srgbClr val="000000"/>
                </a:solidFill>
              </a:rPr>
              <a:t>Conseguir X cantidad de seguidores o fans (esto debería ser la consecuencia, no el fin) </a:t>
            </a:r>
            <a:endParaRPr sz="1100" i="1">
              <a:solidFill>
                <a:srgbClr val="000000"/>
              </a:solidFill>
              <a:latin typeface="Lora"/>
              <a:ea typeface="Lora"/>
              <a:cs typeface="Lora"/>
              <a:sym typeface="Lora"/>
            </a:endParaRPr>
          </a:p>
          <a:p>
            <a:pPr marL="0" lvl="0" indent="0" algn="l" rtl="0">
              <a:spcBef>
                <a:spcPts val="1200"/>
              </a:spcBef>
              <a:spcAft>
                <a:spcPts val="0"/>
              </a:spcAft>
              <a:buNone/>
            </a:pP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1200"/>
              </a:spcAft>
              <a:buNone/>
            </a:pPr>
            <a:endParaRPr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1 - Definiendo nuestros objetivos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245" name="Google Shape;245;p39"/>
          <p:cNvSpPr txBox="1">
            <a:spLocks noGrp="1"/>
          </p:cNvSpPr>
          <p:nvPr>
            <p:ph type="body" idx="1"/>
          </p:nvPr>
        </p:nvSpPr>
        <p:spPr>
          <a:xfrm>
            <a:off x="729450" y="1853850"/>
            <a:ext cx="6802200" cy="287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s" sz="1529">
                <a:solidFill>
                  <a:srgbClr val="000000"/>
                </a:solidFill>
              </a:rPr>
              <a:t>Vamos a hacer el </a:t>
            </a:r>
            <a:r>
              <a:rPr lang="es" sz="1529" b="1" u="sng">
                <a:solidFill>
                  <a:srgbClr val="FF0000"/>
                </a:solidFill>
              </a:rPr>
              <a:t>ejercicio</a:t>
            </a:r>
            <a:r>
              <a:rPr lang="es" sz="1529">
                <a:solidFill>
                  <a:srgbClr val="000000"/>
                </a:solidFill>
              </a:rPr>
              <a:t> de redactar 3 objetivos a conseguir:</a:t>
            </a:r>
            <a:br>
              <a:rPr lang="es" sz="1529">
                <a:solidFill>
                  <a:srgbClr val="000000"/>
                </a:solidFill>
              </a:rPr>
            </a:br>
            <a:br>
              <a:rPr lang="es" sz="1529">
                <a:solidFill>
                  <a:srgbClr val="000000"/>
                </a:solidFill>
              </a:rPr>
            </a:br>
            <a:endParaRPr sz="1529">
              <a:solidFill>
                <a:srgbClr val="000000"/>
              </a:solidFill>
            </a:endParaRPr>
          </a:p>
          <a:p>
            <a:pPr marL="457200" lvl="0" indent="-311129" algn="l" rtl="0">
              <a:spcBef>
                <a:spcPts val="1200"/>
              </a:spcBef>
              <a:spcAft>
                <a:spcPts val="0"/>
              </a:spcAft>
              <a:buClr>
                <a:srgbClr val="000000"/>
              </a:buClr>
              <a:buSzPct val="100000"/>
              <a:buChar char="●"/>
            </a:pPr>
            <a:br>
              <a:rPr lang="es" sz="1529">
                <a:solidFill>
                  <a:srgbClr val="000000"/>
                </a:solidFill>
              </a:rPr>
            </a:br>
            <a:r>
              <a:rPr lang="es" sz="1529">
                <a:solidFill>
                  <a:srgbClr val="000000"/>
                </a:solidFill>
              </a:rPr>
              <a:t> </a:t>
            </a:r>
            <a:endParaRPr sz="1529">
              <a:solidFill>
                <a:srgbClr val="000000"/>
              </a:solidFill>
            </a:endParaRPr>
          </a:p>
          <a:p>
            <a:pPr marL="457200" lvl="0" indent="-311129" algn="l" rtl="0">
              <a:spcBef>
                <a:spcPts val="0"/>
              </a:spcBef>
              <a:spcAft>
                <a:spcPts val="0"/>
              </a:spcAft>
              <a:buClr>
                <a:srgbClr val="000000"/>
              </a:buClr>
              <a:buSzPct val="100000"/>
              <a:buChar char="●"/>
            </a:pPr>
            <a:br>
              <a:rPr lang="es" sz="1529">
                <a:solidFill>
                  <a:srgbClr val="000000"/>
                </a:solidFill>
              </a:rPr>
            </a:br>
            <a:r>
              <a:rPr lang="es" sz="1529">
                <a:solidFill>
                  <a:srgbClr val="000000"/>
                </a:solidFill>
              </a:rPr>
              <a:t> </a:t>
            </a:r>
            <a:endParaRPr sz="1529">
              <a:solidFill>
                <a:srgbClr val="000000"/>
              </a:solidFill>
            </a:endParaRPr>
          </a:p>
          <a:p>
            <a:pPr marL="457200" lvl="0" indent="-311129" algn="l" rtl="0">
              <a:spcBef>
                <a:spcPts val="0"/>
              </a:spcBef>
              <a:spcAft>
                <a:spcPts val="0"/>
              </a:spcAft>
              <a:buClr>
                <a:srgbClr val="000000"/>
              </a:buClr>
              <a:buSzPct val="100000"/>
              <a:buChar char="●"/>
            </a:pPr>
            <a:endParaRPr sz="1529">
              <a:solidFill>
                <a:srgbClr val="000000"/>
              </a:solidFill>
            </a:endParaRPr>
          </a:p>
          <a:p>
            <a:pPr marL="0" lvl="0" indent="0" algn="l" rtl="0">
              <a:spcBef>
                <a:spcPts val="1200"/>
              </a:spcBef>
              <a:spcAft>
                <a:spcPts val="0"/>
              </a:spcAft>
              <a:buNone/>
            </a:pP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1200"/>
              </a:spcAft>
              <a:buNone/>
            </a:pPr>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1 - Definiendo nuestros objetivos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251" name="Google Shape;251;p40"/>
          <p:cNvSpPr txBox="1">
            <a:spLocks noGrp="1"/>
          </p:cNvSpPr>
          <p:nvPr>
            <p:ph type="body" idx="1"/>
          </p:nvPr>
        </p:nvSpPr>
        <p:spPr>
          <a:xfrm>
            <a:off x="729450" y="1853850"/>
            <a:ext cx="7044900" cy="3125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s" sz="1529">
                <a:solidFill>
                  <a:srgbClr val="000000"/>
                </a:solidFill>
              </a:rPr>
              <a:t>Vamos a hacer el ejercicio de redactar 3 objetivos a conseguir:</a:t>
            </a:r>
            <a:br>
              <a:rPr lang="es" sz="1529">
                <a:solidFill>
                  <a:srgbClr val="000000"/>
                </a:solidFill>
              </a:rPr>
            </a:br>
            <a:br>
              <a:rPr lang="es" sz="1529">
                <a:solidFill>
                  <a:srgbClr val="000000"/>
                </a:solidFill>
              </a:rPr>
            </a:br>
            <a:endParaRPr sz="1529">
              <a:solidFill>
                <a:srgbClr val="000000"/>
              </a:solidFill>
            </a:endParaRPr>
          </a:p>
          <a:p>
            <a:pPr marL="457200" lvl="0" indent="-325693" algn="l" rtl="0">
              <a:spcBef>
                <a:spcPts val="1200"/>
              </a:spcBef>
              <a:spcAft>
                <a:spcPts val="0"/>
              </a:spcAft>
              <a:buClr>
                <a:srgbClr val="000000"/>
              </a:buClr>
              <a:buSzPts val="1529"/>
              <a:buChar char="●"/>
            </a:pPr>
            <a:r>
              <a:rPr lang="es" sz="1529">
                <a:solidFill>
                  <a:srgbClr val="000000"/>
                </a:solidFill>
              </a:rPr>
              <a:t>Estar presente en el día a día de nuestra audiencia</a:t>
            </a:r>
            <a:br>
              <a:rPr lang="es" sz="1529">
                <a:solidFill>
                  <a:srgbClr val="000000"/>
                </a:solidFill>
              </a:rPr>
            </a:br>
            <a:r>
              <a:rPr lang="es" sz="1529">
                <a:solidFill>
                  <a:srgbClr val="000000"/>
                </a:solidFill>
              </a:rPr>
              <a:t> </a:t>
            </a:r>
            <a:endParaRPr sz="1529">
              <a:solidFill>
                <a:srgbClr val="000000"/>
              </a:solidFill>
            </a:endParaRPr>
          </a:p>
          <a:p>
            <a:pPr marL="457200" lvl="0" indent="-325693" algn="l" rtl="0">
              <a:spcBef>
                <a:spcPts val="0"/>
              </a:spcBef>
              <a:spcAft>
                <a:spcPts val="0"/>
              </a:spcAft>
              <a:buClr>
                <a:srgbClr val="000000"/>
              </a:buClr>
              <a:buSzPts val="1529"/>
              <a:buChar char="●"/>
            </a:pPr>
            <a:r>
              <a:rPr lang="es" sz="1529">
                <a:solidFill>
                  <a:srgbClr val="000000"/>
                </a:solidFill>
              </a:rPr>
              <a:t>Construir un canal de información unidireccional con nuestra audiencia</a:t>
            </a:r>
            <a:br>
              <a:rPr lang="es" sz="1529">
                <a:solidFill>
                  <a:srgbClr val="000000"/>
                </a:solidFill>
              </a:rPr>
            </a:br>
            <a:r>
              <a:rPr lang="es" sz="1529">
                <a:solidFill>
                  <a:srgbClr val="000000"/>
                </a:solidFill>
              </a:rPr>
              <a:t> </a:t>
            </a:r>
            <a:endParaRPr sz="1529">
              <a:solidFill>
                <a:srgbClr val="000000"/>
              </a:solidFill>
            </a:endParaRPr>
          </a:p>
          <a:p>
            <a:pPr marL="457200" lvl="0" indent="-325693" algn="l" rtl="0">
              <a:spcBef>
                <a:spcPts val="0"/>
              </a:spcBef>
              <a:spcAft>
                <a:spcPts val="0"/>
              </a:spcAft>
              <a:buClr>
                <a:srgbClr val="000000"/>
              </a:buClr>
              <a:buSzPts val="1529"/>
              <a:buChar char="●"/>
            </a:pPr>
            <a:r>
              <a:rPr lang="es" sz="1529">
                <a:solidFill>
                  <a:srgbClr val="000000"/>
                </a:solidFill>
              </a:rPr>
              <a:t>Conseguir que más gente tenga información, conozca qué ofrece y cómo hacemos en nuestro centro educativo para conseguir nuevos alumnos</a:t>
            </a:r>
            <a:endParaRPr sz="1529">
              <a:solidFill>
                <a:srgbClr val="000000"/>
              </a:solidFill>
            </a:endParaRPr>
          </a:p>
          <a:p>
            <a:pPr marL="0" lvl="0" indent="0" algn="l" rtl="0">
              <a:spcBef>
                <a:spcPts val="1200"/>
              </a:spcBef>
              <a:spcAft>
                <a:spcPts val="0"/>
              </a:spcAft>
              <a:buNone/>
            </a:pP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200"/>
              </a:spcAft>
              <a:buNone/>
            </a:pP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2 - Buscando nuestro público objetivo</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257" name="Google Shape;257;p41"/>
          <p:cNvSpPr txBox="1">
            <a:spLocks noGrp="1"/>
          </p:cNvSpPr>
          <p:nvPr>
            <p:ph type="body" idx="1"/>
          </p:nvPr>
        </p:nvSpPr>
        <p:spPr>
          <a:xfrm>
            <a:off x="729450" y="1853850"/>
            <a:ext cx="6802200" cy="28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100">
                <a:solidFill>
                  <a:srgbClr val="000000"/>
                </a:solidFill>
                <a:latin typeface="Lora"/>
                <a:ea typeface="Lora"/>
                <a:cs typeface="Lora"/>
                <a:sym typeface="Lora"/>
              </a:rPr>
              <a:t>En este sentido debemos pensar si se trata de una iniciativa dirigida a colectivos concretos. En su caso, definir quiénes son y cómo vamos a promocionar el canal para que le conozcan.</a:t>
            </a:r>
            <a:br>
              <a:rPr lang="es" sz="1100">
                <a:solidFill>
                  <a:srgbClr val="000000"/>
                </a:solidFill>
                <a:latin typeface="Lora"/>
                <a:ea typeface="Lora"/>
                <a:cs typeface="Lora"/>
                <a:sym typeface="Lora"/>
              </a:rPr>
            </a:br>
            <a:endParaRPr sz="1100">
              <a:solidFill>
                <a:srgbClr val="000000"/>
              </a:solidFill>
              <a:latin typeface="Lora"/>
              <a:ea typeface="Lora"/>
              <a:cs typeface="Lora"/>
              <a:sym typeface="Lora"/>
            </a:endParaRPr>
          </a:p>
          <a:p>
            <a:pPr marL="0" lvl="0" indent="0" algn="l" rtl="0">
              <a:spcBef>
                <a:spcPts val="1200"/>
              </a:spcBef>
              <a:spcAft>
                <a:spcPts val="0"/>
              </a:spcAft>
              <a:buNone/>
            </a:pPr>
            <a:r>
              <a:rPr lang="es" sz="1100">
                <a:solidFill>
                  <a:srgbClr val="000000"/>
                </a:solidFill>
                <a:latin typeface="Lora"/>
                <a:ea typeface="Lora"/>
                <a:cs typeface="Lora"/>
                <a:sym typeface="Lora"/>
              </a:rPr>
              <a:t>Asimismo debemos tener identificadas sus necesidades con respecto a nuestra actividad y, lo que es más importante, si sus necesidades están alineadas con lo que les puedo y quiero ofrecer.</a:t>
            </a:r>
            <a:endParaRPr sz="1100">
              <a:solidFill>
                <a:srgbClr val="000000"/>
              </a:solidFill>
              <a:latin typeface="Lora"/>
              <a:ea typeface="Lora"/>
              <a:cs typeface="Lora"/>
              <a:sym typeface="Lora"/>
            </a:endParaRPr>
          </a:p>
          <a:p>
            <a:pPr marL="0" lvl="0" indent="0" algn="l" rtl="0">
              <a:spcBef>
                <a:spcPts val="1200"/>
              </a:spcBef>
              <a:spcAft>
                <a:spcPts val="0"/>
              </a:spcAft>
              <a:buNone/>
            </a:pPr>
            <a:endParaRPr sz="1100">
              <a:solidFill>
                <a:srgbClr val="000000"/>
              </a:solidFill>
              <a:latin typeface="Lora"/>
              <a:ea typeface="Lora"/>
              <a:cs typeface="Lora"/>
              <a:sym typeface="Lora"/>
            </a:endParaRPr>
          </a:p>
          <a:p>
            <a:pPr marL="0" lvl="0" indent="0" algn="l" rtl="0">
              <a:spcBef>
                <a:spcPts val="1200"/>
              </a:spcBef>
              <a:spcAft>
                <a:spcPts val="1200"/>
              </a:spcAft>
              <a:buNone/>
            </a:pPr>
            <a:r>
              <a:rPr lang="es" sz="1100" b="1">
                <a:solidFill>
                  <a:srgbClr val="000000"/>
                </a:solidFill>
                <a:latin typeface="Lora"/>
                <a:ea typeface="Lora"/>
                <a:cs typeface="Lora"/>
                <a:sym typeface="Lora"/>
              </a:rPr>
              <a:t>Es fundamental saber a quién nos vamos a dirigir antes de abrir nuestros canales de redes sociales, ya que de esta manera elegiremos en qué redes sociales lo haremos y qué tipo de contenido crearemos.</a:t>
            </a:r>
            <a:endParaRPr sz="1100" b="1">
              <a:solidFill>
                <a:srgbClr val="000000"/>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s" sz="2300">
                <a:solidFill>
                  <a:srgbClr val="000000"/>
                </a:solidFill>
                <a:latin typeface="Arial"/>
                <a:ea typeface="Arial"/>
                <a:cs typeface="Arial"/>
                <a:sym typeface="Arial"/>
              </a:rPr>
              <a:t>BLOQUE 1 - INTRODUCCIÓN A LAS RRSS</a:t>
            </a:r>
            <a:endParaRPr sz="2300"/>
          </a:p>
        </p:txBody>
      </p:sp>
      <p:sp>
        <p:nvSpPr>
          <p:cNvPr id="99" name="Google Shape;99;p1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Introducción y objetivos</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Qué son las redes sociales</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¿Por qué las personas tienen redes sociales?</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Tipos de redes sociales</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Principales redes sociales</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Nuevas tendencias - comunidades</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Estadísticas uso redes sociales</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Beneficios y riesgos de las RRSS</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Usos de las RRSS por el personal de la organización (Junta de Castilla y León)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3 - Creando nuestros avatares - Formulario</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263" name="Google Shape;263;p42"/>
          <p:cNvSpPr txBox="1">
            <a:spLocks noGrp="1"/>
          </p:cNvSpPr>
          <p:nvPr>
            <p:ph type="body" idx="1"/>
          </p:nvPr>
        </p:nvSpPr>
        <p:spPr>
          <a:xfrm>
            <a:off x="729450" y="1853850"/>
            <a:ext cx="6802200" cy="28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100" b="1" u="sng">
                <a:solidFill>
                  <a:srgbClr val="FF0000"/>
                </a:solidFill>
                <a:latin typeface="Lora"/>
                <a:ea typeface="Lora"/>
                <a:cs typeface="Lora"/>
                <a:sym typeface="Lora"/>
              </a:rPr>
              <a:t>Ejercicio</a:t>
            </a:r>
            <a:endParaRPr sz="1100" b="1" u="sng">
              <a:solidFill>
                <a:srgbClr val="FF0000"/>
              </a:solidFill>
              <a:latin typeface="Lora"/>
              <a:ea typeface="Lora"/>
              <a:cs typeface="Lora"/>
              <a:sym typeface="Lora"/>
            </a:endParaRPr>
          </a:p>
          <a:p>
            <a:pPr marL="0" lvl="0" indent="0" algn="l" rtl="0">
              <a:spcBef>
                <a:spcPts val="1200"/>
              </a:spcBef>
              <a:spcAft>
                <a:spcPts val="0"/>
              </a:spcAft>
              <a:buNone/>
            </a:pPr>
            <a:r>
              <a:rPr lang="es" sz="1100" b="1">
                <a:solidFill>
                  <a:srgbClr val="000000"/>
                </a:solidFill>
                <a:latin typeface="Lora"/>
                <a:ea typeface="Lora"/>
                <a:cs typeface="Lora"/>
                <a:sym typeface="Lora"/>
              </a:rPr>
              <a:t>A partir del formulario que vamos a seguir crearemos 2 avatares de nuestro cliente ideal.</a:t>
            </a:r>
            <a:endParaRPr sz="1100" b="1">
              <a:solidFill>
                <a:srgbClr val="000000"/>
              </a:solidFill>
              <a:latin typeface="Lora"/>
              <a:ea typeface="Lora"/>
              <a:cs typeface="Lora"/>
              <a:sym typeface="Lora"/>
            </a:endParaRPr>
          </a:p>
          <a:p>
            <a:pPr marL="0" lvl="0" indent="0" algn="l" rtl="0">
              <a:spcBef>
                <a:spcPts val="1200"/>
              </a:spcBef>
              <a:spcAft>
                <a:spcPts val="0"/>
              </a:spcAft>
              <a:buNone/>
            </a:pPr>
            <a:endParaRPr sz="1100" b="1">
              <a:solidFill>
                <a:srgbClr val="000000"/>
              </a:solidFill>
              <a:latin typeface="Lora"/>
              <a:ea typeface="Lora"/>
              <a:cs typeface="Lora"/>
              <a:sym typeface="Lora"/>
            </a:endParaRPr>
          </a:p>
          <a:p>
            <a:pPr marL="0" lvl="0" indent="0" algn="l" rtl="0">
              <a:spcBef>
                <a:spcPts val="1200"/>
              </a:spcBef>
              <a:spcAft>
                <a:spcPts val="1200"/>
              </a:spcAft>
              <a:buNone/>
            </a:pPr>
            <a:r>
              <a:rPr lang="es" sz="1100" b="1">
                <a:solidFill>
                  <a:srgbClr val="000000"/>
                </a:solidFill>
                <a:latin typeface="Lora"/>
                <a:ea typeface="Lora"/>
                <a:cs typeface="Lora"/>
                <a:sym typeface="Lora"/>
              </a:rPr>
              <a:t>El formulario está en el siguiente enlace:</a:t>
            </a:r>
            <a:br>
              <a:rPr lang="es" sz="1100" b="1">
                <a:solidFill>
                  <a:srgbClr val="000000"/>
                </a:solidFill>
                <a:latin typeface="Lora"/>
                <a:ea typeface="Lora"/>
                <a:cs typeface="Lora"/>
                <a:sym typeface="Lora"/>
              </a:rPr>
            </a:br>
            <a:br>
              <a:rPr lang="es" sz="1100" b="1">
                <a:solidFill>
                  <a:srgbClr val="000000"/>
                </a:solidFill>
                <a:latin typeface="Lora"/>
                <a:ea typeface="Lora"/>
                <a:cs typeface="Lora"/>
                <a:sym typeface="Lora"/>
              </a:rPr>
            </a:br>
            <a:r>
              <a:rPr lang="es" sz="1100" b="1" u="sng">
                <a:solidFill>
                  <a:schemeClr val="hlink"/>
                </a:solidFill>
                <a:latin typeface="Lora"/>
                <a:ea typeface="Lora"/>
                <a:cs typeface="Lora"/>
                <a:sym typeface="Lora"/>
                <a:hlinkClick r:id="rId3"/>
              </a:rPr>
              <a:t>https://docs.google.com/document/d/128NeM3c7hgmSEIeATQiXwIKjn8w_xAQ5nzsuPqOdngs/edit?usp=sharing</a:t>
            </a:r>
            <a:endParaRPr sz="1100" b="1" u="sng">
              <a:solidFill>
                <a:srgbClr val="0000FF"/>
              </a:solidFill>
              <a:latin typeface="Lora"/>
              <a:ea typeface="Lora"/>
              <a:cs typeface="Lora"/>
              <a:sym typeface="Lor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4 - Dolores comunes de nuestros avatares </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269" name="Google Shape;269;p43"/>
          <p:cNvSpPr txBox="1">
            <a:spLocks noGrp="1"/>
          </p:cNvSpPr>
          <p:nvPr>
            <p:ph type="body" idx="1"/>
          </p:nvPr>
        </p:nvSpPr>
        <p:spPr>
          <a:xfrm>
            <a:off x="729450" y="1853850"/>
            <a:ext cx="6802200" cy="28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100" b="1" u="sng">
                <a:solidFill>
                  <a:srgbClr val="FF0000"/>
                </a:solidFill>
                <a:latin typeface="Lora"/>
                <a:ea typeface="Lora"/>
                <a:cs typeface="Lora"/>
                <a:sym typeface="Lora"/>
              </a:rPr>
              <a:t>Ejercicio</a:t>
            </a:r>
            <a:endParaRPr sz="1100" b="1" u="sng">
              <a:solidFill>
                <a:srgbClr val="FF0000"/>
              </a:solidFill>
              <a:latin typeface="Lora"/>
              <a:ea typeface="Lora"/>
              <a:cs typeface="Lora"/>
              <a:sym typeface="Lora"/>
            </a:endParaRPr>
          </a:p>
          <a:p>
            <a:pPr marL="0" lvl="0" indent="0" algn="l" rtl="0">
              <a:spcBef>
                <a:spcPts val="1200"/>
              </a:spcBef>
              <a:spcAft>
                <a:spcPts val="0"/>
              </a:spcAft>
              <a:buNone/>
            </a:pPr>
            <a:r>
              <a:rPr lang="es" sz="1100" b="1">
                <a:solidFill>
                  <a:srgbClr val="000000"/>
                </a:solidFill>
                <a:latin typeface="Lora"/>
                <a:ea typeface="Lora"/>
                <a:cs typeface="Lora"/>
                <a:sym typeface="Lora"/>
              </a:rPr>
              <a:t>Ya tenemos nuestros avatares, pero es posible que sean perfiles demasiado diferentes.</a:t>
            </a:r>
            <a:br>
              <a:rPr lang="es" sz="1100" b="1">
                <a:solidFill>
                  <a:srgbClr val="000000"/>
                </a:solidFill>
                <a:latin typeface="Lora"/>
                <a:ea typeface="Lora"/>
                <a:cs typeface="Lora"/>
                <a:sym typeface="Lora"/>
              </a:rPr>
            </a:br>
            <a:br>
              <a:rPr lang="es" sz="1100" b="1">
                <a:solidFill>
                  <a:srgbClr val="000000"/>
                </a:solidFill>
                <a:latin typeface="Lora"/>
                <a:ea typeface="Lora"/>
                <a:cs typeface="Lora"/>
                <a:sym typeface="Lora"/>
              </a:rPr>
            </a:br>
            <a:r>
              <a:rPr lang="es" sz="1100" b="1">
                <a:solidFill>
                  <a:srgbClr val="000000"/>
                </a:solidFill>
                <a:latin typeface="Lora"/>
                <a:ea typeface="Lora"/>
                <a:cs typeface="Lora"/>
                <a:sym typeface="Lora"/>
              </a:rPr>
              <a:t>Ahora, en vez de apuntar a un perfil concreto de persona, vamos a buscar qué les duele en común a todas esas personas, por diferentes que sean.</a:t>
            </a:r>
            <a:br>
              <a:rPr lang="es" sz="1100" b="1">
                <a:solidFill>
                  <a:srgbClr val="000000"/>
                </a:solidFill>
                <a:latin typeface="Lora"/>
                <a:ea typeface="Lora"/>
                <a:cs typeface="Lora"/>
                <a:sym typeface="Lora"/>
              </a:rPr>
            </a:br>
            <a:br>
              <a:rPr lang="es" sz="1100" b="1">
                <a:solidFill>
                  <a:srgbClr val="000000"/>
                </a:solidFill>
                <a:latin typeface="Lora"/>
                <a:ea typeface="Lora"/>
                <a:cs typeface="Lora"/>
                <a:sym typeface="Lora"/>
              </a:rPr>
            </a:br>
            <a:r>
              <a:rPr lang="es" sz="1100" b="1">
                <a:solidFill>
                  <a:srgbClr val="000000"/>
                </a:solidFill>
                <a:latin typeface="Lora"/>
                <a:ea typeface="Lora"/>
                <a:cs typeface="Lora"/>
                <a:sym typeface="Lora"/>
              </a:rPr>
              <a:t>Esto depende de la solución que nosotros damos.</a:t>
            </a:r>
            <a:br>
              <a:rPr lang="es" sz="1100" b="1">
                <a:solidFill>
                  <a:srgbClr val="000000"/>
                </a:solidFill>
                <a:latin typeface="Lora"/>
                <a:ea typeface="Lora"/>
                <a:cs typeface="Lora"/>
                <a:sym typeface="Lora"/>
              </a:rPr>
            </a:br>
            <a:br>
              <a:rPr lang="es" sz="1100" b="1">
                <a:solidFill>
                  <a:srgbClr val="000000"/>
                </a:solidFill>
                <a:latin typeface="Lora"/>
                <a:ea typeface="Lora"/>
                <a:cs typeface="Lora"/>
                <a:sym typeface="Lora"/>
              </a:rPr>
            </a:br>
            <a:r>
              <a:rPr lang="es" sz="1100" b="1">
                <a:solidFill>
                  <a:srgbClr val="000000"/>
                </a:solidFill>
                <a:latin typeface="Lora"/>
                <a:ea typeface="Lora"/>
                <a:cs typeface="Lora"/>
                <a:sym typeface="Lora"/>
              </a:rPr>
              <a:t>“</a:t>
            </a:r>
            <a:r>
              <a:rPr lang="es" sz="1100" b="1" i="1">
                <a:solidFill>
                  <a:srgbClr val="000000"/>
                </a:solidFill>
                <a:latin typeface="Lora"/>
                <a:ea typeface="Lora"/>
                <a:cs typeface="Lora"/>
                <a:sym typeface="Lora"/>
              </a:rPr>
              <a:t>Educación pública y de calidad.”</a:t>
            </a:r>
            <a:endParaRPr sz="1100" b="1" i="1">
              <a:solidFill>
                <a:srgbClr val="000000"/>
              </a:solidFill>
              <a:latin typeface="Lora"/>
              <a:ea typeface="Lora"/>
              <a:cs typeface="Lora"/>
              <a:sym typeface="Lora"/>
            </a:endParaRPr>
          </a:p>
          <a:p>
            <a:pPr marL="0" lvl="0" indent="0" algn="l" rtl="0">
              <a:spcBef>
                <a:spcPts val="1200"/>
              </a:spcBef>
              <a:spcAft>
                <a:spcPts val="1200"/>
              </a:spcAft>
              <a:buNone/>
            </a:pPr>
            <a:r>
              <a:rPr lang="es" sz="1100" b="1">
                <a:solidFill>
                  <a:srgbClr val="000000"/>
                </a:solidFill>
                <a:latin typeface="Lora"/>
                <a:ea typeface="Lora"/>
                <a:cs typeface="Lora"/>
                <a:sym typeface="Lora"/>
              </a:rPr>
              <a:t>¿Cuales son los dolores concretos de nuestros avatares que quieren aprender en la escuela pública?</a:t>
            </a:r>
            <a:br>
              <a:rPr lang="es" sz="1100" b="1">
                <a:solidFill>
                  <a:srgbClr val="000000"/>
                </a:solidFill>
                <a:latin typeface="Lora"/>
                <a:ea typeface="Lora"/>
                <a:cs typeface="Lora"/>
                <a:sym typeface="Lora"/>
              </a:rPr>
            </a:br>
            <a:br>
              <a:rPr lang="es" sz="1100" b="1">
                <a:solidFill>
                  <a:srgbClr val="000000"/>
                </a:solidFill>
                <a:latin typeface="Lora"/>
                <a:ea typeface="Lora"/>
                <a:cs typeface="Lora"/>
                <a:sym typeface="Lora"/>
              </a:rPr>
            </a:br>
            <a:r>
              <a:rPr lang="es" sz="1100" b="1">
                <a:solidFill>
                  <a:srgbClr val="000000"/>
                </a:solidFill>
                <a:latin typeface="Lora"/>
                <a:ea typeface="Lora"/>
                <a:cs typeface="Lora"/>
                <a:sym typeface="Lora"/>
              </a:rPr>
              <a:t>¿Qué tienen en común?</a:t>
            </a:r>
            <a:endParaRPr sz="1100" b="1">
              <a:solidFill>
                <a:srgbClr val="000000"/>
              </a:solidFill>
              <a:latin typeface="Lora"/>
              <a:ea typeface="Lora"/>
              <a:cs typeface="Lora"/>
              <a:sym typeface="Lor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5 - Preguntas frecuentes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275" name="Google Shape;275;p44"/>
          <p:cNvSpPr txBox="1">
            <a:spLocks noGrp="1"/>
          </p:cNvSpPr>
          <p:nvPr>
            <p:ph type="body" idx="1"/>
          </p:nvPr>
        </p:nvSpPr>
        <p:spPr>
          <a:xfrm>
            <a:off x="729450" y="1853850"/>
            <a:ext cx="6802200" cy="28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100" b="1" u="sng">
                <a:solidFill>
                  <a:srgbClr val="FF0000"/>
                </a:solidFill>
                <a:latin typeface="Lora"/>
                <a:ea typeface="Lora"/>
                <a:cs typeface="Lora"/>
                <a:sym typeface="Lora"/>
              </a:rPr>
              <a:t>Ejercicio</a:t>
            </a:r>
            <a:endParaRPr sz="1100" b="1" u="sng">
              <a:solidFill>
                <a:srgbClr val="FF0000"/>
              </a:solidFill>
              <a:latin typeface="Lora"/>
              <a:ea typeface="Lora"/>
              <a:cs typeface="Lora"/>
              <a:sym typeface="Lora"/>
            </a:endParaRPr>
          </a:p>
          <a:p>
            <a:pPr marL="0" lvl="0" indent="0" algn="l" rtl="0">
              <a:spcBef>
                <a:spcPts val="1200"/>
              </a:spcBef>
              <a:spcAft>
                <a:spcPts val="0"/>
              </a:spcAft>
              <a:buNone/>
            </a:pPr>
            <a:r>
              <a:rPr lang="es" sz="1100" b="1">
                <a:solidFill>
                  <a:srgbClr val="000000"/>
                </a:solidFill>
                <a:latin typeface="Lora"/>
                <a:ea typeface="Lora"/>
                <a:cs typeface="Lora"/>
                <a:sym typeface="Lora"/>
              </a:rPr>
              <a:t>¿Cuales son las preguntas o quejas frecuentes que nuestros alumnos tienen?</a:t>
            </a:r>
            <a:endParaRPr sz="1100" b="1">
              <a:solidFill>
                <a:srgbClr val="000000"/>
              </a:solidFill>
              <a:latin typeface="Lora"/>
              <a:ea typeface="Lora"/>
              <a:cs typeface="Lora"/>
              <a:sym typeface="Lora"/>
            </a:endParaRPr>
          </a:p>
          <a:p>
            <a:pPr marL="0" lvl="0" indent="0" algn="l" rtl="0">
              <a:spcBef>
                <a:spcPts val="1200"/>
              </a:spcBef>
              <a:spcAft>
                <a:spcPts val="0"/>
              </a:spcAft>
              <a:buNone/>
            </a:pPr>
            <a:endParaRPr sz="1100" b="1">
              <a:solidFill>
                <a:srgbClr val="000000"/>
              </a:solidFill>
              <a:latin typeface="Lora"/>
              <a:ea typeface="Lora"/>
              <a:cs typeface="Lora"/>
              <a:sym typeface="Lora"/>
            </a:endParaRPr>
          </a:p>
          <a:p>
            <a:pPr marL="0" lvl="0" indent="0" algn="l" rtl="0">
              <a:spcBef>
                <a:spcPts val="1200"/>
              </a:spcBef>
              <a:spcAft>
                <a:spcPts val="1200"/>
              </a:spcAft>
              <a:buNone/>
            </a:pPr>
            <a:r>
              <a:rPr lang="es" sz="1100" b="1">
                <a:solidFill>
                  <a:srgbClr val="000000"/>
                </a:solidFill>
                <a:latin typeface="Lora"/>
                <a:ea typeface="Lora"/>
                <a:cs typeface="Lora"/>
                <a:sym typeface="Lora"/>
              </a:rPr>
              <a:t>Esto nos ayudará a saber en qué enfocar nuestros contenidos.</a:t>
            </a:r>
            <a:endParaRPr sz="1100" b="1">
              <a:solidFill>
                <a:srgbClr val="000000"/>
              </a:solidFill>
              <a:latin typeface="Lora"/>
              <a:ea typeface="Lora"/>
              <a:cs typeface="Lora"/>
              <a:sym typeface="Lor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6 - Investigación externa - competencia</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281" name="Google Shape;281;p45"/>
          <p:cNvSpPr txBox="1">
            <a:spLocks noGrp="1"/>
          </p:cNvSpPr>
          <p:nvPr>
            <p:ph type="body" idx="1"/>
          </p:nvPr>
        </p:nvSpPr>
        <p:spPr>
          <a:xfrm>
            <a:off x="729450" y="1853850"/>
            <a:ext cx="6802200" cy="28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100" b="1" u="sng">
                <a:solidFill>
                  <a:srgbClr val="FF0000"/>
                </a:solidFill>
                <a:latin typeface="Lora"/>
                <a:ea typeface="Lora"/>
                <a:cs typeface="Lora"/>
                <a:sym typeface="Lora"/>
              </a:rPr>
              <a:t>Ejercicio</a:t>
            </a:r>
            <a:endParaRPr sz="1100" b="1" u="sng">
              <a:solidFill>
                <a:srgbClr val="FF0000"/>
              </a:solidFill>
              <a:latin typeface="Lora"/>
              <a:ea typeface="Lora"/>
              <a:cs typeface="Lora"/>
              <a:sym typeface="Lora"/>
            </a:endParaRPr>
          </a:p>
          <a:p>
            <a:pPr marL="457200" lvl="0" indent="-298450" algn="l" rtl="0">
              <a:spcBef>
                <a:spcPts val="1200"/>
              </a:spcBef>
              <a:spcAft>
                <a:spcPts val="0"/>
              </a:spcAft>
              <a:buClr>
                <a:srgbClr val="000000"/>
              </a:buClr>
              <a:buSzPts val="1100"/>
              <a:buFont typeface="Lora"/>
              <a:buChar char="-"/>
            </a:pPr>
            <a:r>
              <a:rPr lang="es" sz="1100" b="1">
                <a:solidFill>
                  <a:srgbClr val="000000"/>
                </a:solidFill>
                <a:latin typeface="Lora"/>
                <a:ea typeface="Lora"/>
                <a:cs typeface="Lora"/>
                <a:sym typeface="Lora"/>
              </a:rPr>
              <a:t>¿Cual es nuestra competencia?</a:t>
            </a:r>
            <a:br>
              <a:rPr lang="es" sz="1100" b="1">
                <a:solidFill>
                  <a:srgbClr val="000000"/>
                </a:solidFill>
                <a:latin typeface="Lora"/>
                <a:ea typeface="Lora"/>
                <a:cs typeface="Lora"/>
                <a:sym typeface="Lora"/>
              </a:rPr>
            </a:br>
            <a:endParaRPr sz="1100" b="1">
              <a:solidFill>
                <a:srgbClr val="000000"/>
              </a:solidFill>
              <a:latin typeface="Lora"/>
              <a:ea typeface="Lora"/>
              <a:cs typeface="Lora"/>
              <a:sym typeface="Lora"/>
            </a:endParaRPr>
          </a:p>
          <a:p>
            <a:pPr marL="457200" lvl="0" indent="-298450" algn="l" rtl="0">
              <a:spcBef>
                <a:spcPts val="0"/>
              </a:spcBef>
              <a:spcAft>
                <a:spcPts val="0"/>
              </a:spcAft>
              <a:buClr>
                <a:srgbClr val="000000"/>
              </a:buClr>
              <a:buSzPts val="1100"/>
              <a:buFont typeface="Lora"/>
              <a:buChar char="-"/>
            </a:pPr>
            <a:r>
              <a:rPr lang="es" sz="1100" b="1">
                <a:solidFill>
                  <a:srgbClr val="000000"/>
                </a:solidFill>
                <a:latin typeface="Lora"/>
                <a:ea typeface="Lora"/>
                <a:cs typeface="Lora"/>
                <a:sym typeface="Lora"/>
              </a:rPr>
              <a:t>¿En qué redes sociales está?</a:t>
            </a:r>
            <a:br>
              <a:rPr lang="es" sz="1100" b="1">
                <a:solidFill>
                  <a:srgbClr val="000000"/>
                </a:solidFill>
                <a:latin typeface="Lora"/>
                <a:ea typeface="Lora"/>
                <a:cs typeface="Lora"/>
                <a:sym typeface="Lora"/>
              </a:rPr>
            </a:br>
            <a:endParaRPr sz="1100" b="1">
              <a:solidFill>
                <a:srgbClr val="000000"/>
              </a:solidFill>
              <a:latin typeface="Lora"/>
              <a:ea typeface="Lora"/>
              <a:cs typeface="Lora"/>
              <a:sym typeface="Lora"/>
            </a:endParaRPr>
          </a:p>
          <a:p>
            <a:pPr marL="457200" lvl="0" indent="-298450" algn="l" rtl="0">
              <a:spcBef>
                <a:spcPts val="0"/>
              </a:spcBef>
              <a:spcAft>
                <a:spcPts val="0"/>
              </a:spcAft>
              <a:buClr>
                <a:srgbClr val="000000"/>
              </a:buClr>
              <a:buSzPts val="1100"/>
              <a:buFont typeface="Lora"/>
              <a:buChar char="-"/>
            </a:pPr>
            <a:r>
              <a:rPr lang="es" sz="1100" b="1">
                <a:solidFill>
                  <a:srgbClr val="000000"/>
                </a:solidFill>
                <a:latin typeface="Lora"/>
                <a:ea typeface="Lora"/>
                <a:cs typeface="Lora"/>
                <a:sym typeface="Lora"/>
              </a:rPr>
              <a:t>¿Qué tipo de contenido producen?</a:t>
            </a:r>
            <a:endParaRPr sz="1100" b="1">
              <a:solidFill>
                <a:srgbClr val="000000"/>
              </a:solidFill>
              <a:latin typeface="Lora"/>
              <a:ea typeface="Lora"/>
              <a:cs typeface="Lora"/>
              <a:sym typeface="Lor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7 - Análisis de resultados y toma de decisiones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287" name="Google Shape;287;p46"/>
          <p:cNvSpPr txBox="1">
            <a:spLocks noGrp="1"/>
          </p:cNvSpPr>
          <p:nvPr>
            <p:ph type="body" idx="1"/>
          </p:nvPr>
        </p:nvSpPr>
        <p:spPr>
          <a:xfrm>
            <a:off x="729450" y="1853850"/>
            <a:ext cx="6802200" cy="28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100" b="1" u="sng">
                <a:solidFill>
                  <a:srgbClr val="FF0000"/>
                </a:solidFill>
                <a:latin typeface="Lora"/>
                <a:ea typeface="Lora"/>
                <a:cs typeface="Lora"/>
                <a:sym typeface="Lora"/>
              </a:rPr>
              <a:t>Ejercicio</a:t>
            </a:r>
            <a:endParaRPr sz="1100" b="1" u="sng">
              <a:solidFill>
                <a:srgbClr val="FF0000"/>
              </a:solidFill>
              <a:latin typeface="Lora"/>
              <a:ea typeface="Lora"/>
              <a:cs typeface="Lora"/>
              <a:sym typeface="Lora"/>
            </a:endParaRPr>
          </a:p>
          <a:p>
            <a:pPr marL="457200" lvl="0" indent="0" algn="l" rtl="0">
              <a:spcBef>
                <a:spcPts val="1200"/>
              </a:spcBef>
              <a:spcAft>
                <a:spcPts val="0"/>
              </a:spcAft>
              <a:buNone/>
            </a:pPr>
            <a:r>
              <a:rPr lang="es" sz="1100" b="1">
                <a:solidFill>
                  <a:srgbClr val="000000"/>
                </a:solidFill>
                <a:latin typeface="Lora"/>
                <a:ea typeface="Lora"/>
                <a:cs typeface="Lora"/>
                <a:sym typeface="Lora"/>
              </a:rPr>
              <a:t>Estos datos vamos a cotejarlos con la tabla estadística que vimos antes.</a:t>
            </a:r>
            <a:endParaRPr sz="1100" b="1">
              <a:solidFill>
                <a:srgbClr val="000000"/>
              </a:solidFill>
              <a:latin typeface="Lora"/>
              <a:ea typeface="Lora"/>
              <a:cs typeface="Lora"/>
              <a:sym typeface="Lora"/>
            </a:endParaRPr>
          </a:p>
          <a:p>
            <a:pPr marL="457200" lvl="0" indent="0" algn="l" rtl="0">
              <a:spcBef>
                <a:spcPts val="1200"/>
              </a:spcBef>
              <a:spcAft>
                <a:spcPts val="0"/>
              </a:spcAft>
              <a:buNone/>
            </a:pPr>
            <a:r>
              <a:rPr lang="es" sz="1100" b="1">
                <a:solidFill>
                  <a:srgbClr val="000000"/>
                </a:solidFill>
                <a:latin typeface="Lora"/>
                <a:ea typeface="Lora"/>
                <a:cs typeface="Lora"/>
                <a:sym typeface="Lora"/>
              </a:rPr>
              <a:t>Sabiendo quien son nuestros avatares y analizando los datos de la tabla, podremos decidir en qué redes sociales vamos a abrir nuestros perfiles.</a:t>
            </a:r>
            <a:endParaRPr sz="1100" b="1">
              <a:solidFill>
                <a:srgbClr val="000000"/>
              </a:solidFill>
              <a:latin typeface="Lora"/>
              <a:ea typeface="Lora"/>
              <a:cs typeface="Lora"/>
              <a:sym typeface="Lora"/>
            </a:endParaRPr>
          </a:p>
          <a:p>
            <a:pPr marL="457200" lvl="0" indent="0" algn="l" rtl="0">
              <a:spcBef>
                <a:spcPts val="1200"/>
              </a:spcBef>
              <a:spcAft>
                <a:spcPts val="0"/>
              </a:spcAft>
              <a:buNone/>
            </a:pPr>
            <a:endParaRPr sz="1100" b="1">
              <a:solidFill>
                <a:srgbClr val="000000"/>
              </a:solidFill>
              <a:latin typeface="Lora"/>
              <a:ea typeface="Lora"/>
              <a:cs typeface="Lora"/>
              <a:sym typeface="Lora"/>
            </a:endParaRPr>
          </a:p>
          <a:p>
            <a:pPr marL="457200" lvl="0" indent="-298450" algn="l" rtl="0">
              <a:spcBef>
                <a:spcPts val="1200"/>
              </a:spcBef>
              <a:spcAft>
                <a:spcPts val="0"/>
              </a:spcAft>
              <a:buClr>
                <a:srgbClr val="000000"/>
              </a:buClr>
              <a:buSzPts val="1100"/>
              <a:buFont typeface="Lora"/>
              <a:buChar char="-"/>
            </a:pPr>
            <a:r>
              <a:rPr lang="es" sz="1100" b="1" u="sng">
                <a:solidFill>
                  <a:srgbClr val="000000"/>
                </a:solidFill>
                <a:latin typeface="Lora"/>
                <a:ea typeface="Lora"/>
                <a:cs typeface="Lora"/>
                <a:sym typeface="Lora"/>
              </a:rPr>
              <a:t>Redes sociales elegidas:</a:t>
            </a:r>
            <a:endParaRPr sz="1100" b="1" u="sng">
              <a:solidFill>
                <a:srgbClr val="000000"/>
              </a:solidFill>
              <a:latin typeface="Lora"/>
              <a:ea typeface="Lora"/>
              <a:cs typeface="Lora"/>
              <a:sym typeface="Lor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s" sz="2300">
                <a:solidFill>
                  <a:srgbClr val="000000"/>
                </a:solidFill>
                <a:latin typeface="Arial"/>
                <a:ea typeface="Arial"/>
                <a:cs typeface="Arial"/>
                <a:sym typeface="Arial"/>
              </a:rPr>
              <a:t>BLOQUE 3 - CREACIÓN DE CUENTAS</a:t>
            </a:r>
            <a:endParaRPr sz="2300"/>
          </a:p>
        </p:txBody>
      </p:sp>
      <p:sp>
        <p:nvSpPr>
          <p:cNvPr id="293" name="Google Shape;293;p4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br>
              <a:rPr lang="es" sz="1100">
                <a:solidFill>
                  <a:srgbClr val="000000"/>
                </a:solidFill>
                <a:latin typeface="Arial"/>
                <a:ea typeface="Arial"/>
                <a:cs typeface="Arial"/>
                <a:sym typeface="Arial"/>
              </a:rPr>
            </a:b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Pasos previos</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Manual de estilo</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Imagen de marca</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Nombre de la cuenta</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Seguridad</a:t>
            </a:r>
            <a:endParaRPr sz="1100">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1 - Pasos previos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299" name="Google Shape;299;p48"/>
          <p:cNvSpPr txBox="1">
            <a:spLocks noGrp="1"/>
          </p:cNvSpPr>
          <p:nvPr>
            <p:ph type="body" idx="1"/>
          </p:nvPr>
        </p:nvSpPr>
        <p:spPr>
          <a:xfrm>
            <a:off x="729450" y="1853850"/>
            <a:ext cx="7799400" cy="287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s" sz="1100" u="sng">
                <a:solidFill>
                  <a:srgbClr val="FF0000"/>
                </a:solidFill>
                <a:latin typeface="Lora"/>
                <a:ea typeface="Lora"/>
                <a:cs typeface="Lora"/>
                <a:sym typeface="Lora"/>
              </a:rPr>
              <a:t>(Esta información está detallada en la página 22 de la guía de Usos y Estilo en las RRSS de la Junta de CyL)</a:t>
            </a:r>
            <a:endParaRPr sz="1100" u="sng">
              <a:solidFill>
                <a:srgbClr val="FF0000"/>
              </a:solidFill>
              <a:latin typeface="Lora"/>
              <a:ea typeface="Lora"/>
              <a:cs typeface="Lora"/>
              <a:sym typeface="Lora"/>
            </a:endParaRPr>
          </a:p>
          <a:p>
            <a:pPr marL="457200" lvl="0" indent="-293211" algn="l" rtl="0">
              <a:spcBef>
                <a:spcPts val="1200"/>
              </a:spcBef>
              <a:spcAft>
                <a:spcPts val="0"/>
              </a:spcAft>
              <a:buClr>
                <a:srgbClr val="000000"/>
              </a:buClr>
              <a:buSzPct val="100000"/>
              <a:buFont typeface="Lora"/>
              <a:buAutoNum type="arabicPeriod"/>
            </a:pPr>
            <a:r>
              <a:rPr lang="es" sz="1100">
                <a:solidFill>
                  <a:srgbClr val="000000"/>
                </a:solidFill>
                <a:latin typeface="Lora"/>
                <a:ea typeface="Lora"/>
                <a:cs typeface="Lora"/>
                <a:sym typeface="Lora"/>
              </a:rPr>
              <a:t>Ponerse en contacto con el organismo responsable para comunicar la iniciativa </a:t>
            </a:r>
            <a:r>
              <a:rPr lang="es" sz="1100">
                <a:solidFill>
                  <a:srgbClr val="FF0000"/>
                </a:solidFill>
                <a:latin typeface="Lora"/>
                <a:ea typeface="Lora"/>
                <a:cs typeface="Lora"/>
                <a:sym typeface="Lora"/>
              </a:rPr>
              <a:t>(detallado en página 56)</a:t>
            </a:r>
            <a:br>
              <a:rPr lang="es" sz="1100">
                <a:solidFill>
                  <a:srgbClr val="000000"/>
                </a:solidFill>
                <a:latin typeface="Lora"/>
                <a:ea typeface="Lora"/>
                <a:cs typeface="Lora"/>
                <a:sym typeface="Lora"/>
              </a:rPr>
            </a:br>
            <a:endParaRPr sz="1100">
              <a:solidFill>
                <a:srgbClr val="000000"/>
              </a:solidFill>
              <a:latin typeface="Lora"/>
              <a:ea typeface="Lora"/>
              <a:cs typeface="Lora"/>
              <a:sym typeface="Lora"/>
            </a:endParaRPr>
          </a:p>
          <a:p>
            <a:pPr marL="457200" lvl="0" indent="-293211" algn="l" rtl="0">
              <a:spcBef>
                <a:spcPts val="0"/>
              </a:spcBef>
              <a:spcAft>
                <a:spcPts val="0"/>
              </a:spcAft>
              <a:buClr>
                <a:srgbClr val="000000"/>
              </a:buClr>
              <a:buSzPct val="100000"/>
              <a:buFont typeface="Lora"/>
              <a:buAutoNum type="arabicPeriod"/>
            </a:pPr>
            <a:r>
              <a:rPr lang="es" sz="1100">
                <a:solidFill>
                  <a:srgbClr val="000000"/>
                </a:solidFill>
                <a:latin typeface="Lora"/>
                <a:ea typeface="Lora"/>
                <a:cs typeface="Lora"/>
                <a:sym typeface="Lora"/>
              </a:rPr>
              <a:t>La/s persona/s responsable/s cumplimentarán y remitirán el formulario </a:t>
            </a:r>
            <a:r>
              <a:rPr lang="es" sz="1100" u="sng">
                <a:solidFill>
                  <a:srgbClr val="000000"/>
                </a:solidFill>
                <a:latin typeface="Lora"/>
                <a:ea typeface="Lora"/>
                <a:cs typeface="Lora"/>
                <a:sym typeface="Lora"/>
              </a:rPr>
              <a:t>Solicitudes de Acta </a:t>
            </a:r>
            <a:r>
              <a:rPr lang="es" sz="1100" u="sng">
                <a:solidFill>
                  <a:srgbClr val="FF0000"/>
                </a:solidFill>
                <a:latin typeface="Lora"/>
                <a:ea typeface="Lora"/>
                <a:cs typeface="Lora"/>
                <a:sym typeface="Lora"/>
              </a:rPr>
              <a:t>(página 58)</a:t>
            </a:r>
            <a:r>
              <a:rPr lang="es" sz="1100">
                <a:solidFill>
                  <a:srgbClr val="FF0000"/>
                </a:solidFill>
                <a:latin typeface="Lora"/>
                <a:ea typeface="Lora"/>
                <a:cs typeface="Lora"/>
                <a:sym typeface="Lora"/>
              </a:rPr>
              <a:t> </a:t>
            </a:r>
            <a:r>
              <a:rPr lang="es" sz="1100">
                <a:solidFill>
                  <a:srgbClr val="000000"/>
                </a:solidFill>
                <a:latin typeface="Lora"/>
                <a:ea typeface="Lora"/>
                <a:cs typeface="Lora"/>
                <a:sym typeface="Lora"/>
              </a:rPr>
              <a:t>y herramientas comunes de participación</a:t>
            </a:r>
            <a:br>
              <a:rPr lang="es" sz="1100">
                <a:solidFill>
                  <a:srgbClr val="000000"/>
                </a:solidFill>
                <a:latin typeface="Lora"/>
                <a:ea typeface="Lora"/>
                <a:cs typeface="Lora"/>
                <a:sym typeface="Lora"/>
              </a:rPr>
            </a:br>
            <a:endParaRPr sz="1100">
              <a:solidFill>
                <a:srgbClr val="000000"/>
              </a:solidFill>
              <a:latin typeface="Lora"/>
              <a:ea typeface="Lora"/>
              <a:cs typeface="Lora"/>
              <a:sym typeface="Lora"/>
            </a:endParaRPr>
          </a:p>
          <a:p>
            <a:pPr marL="457200" lvl="0" indent="-293211" algn="l" rtl="0">
              <a:spcBef>
                <a:spcPts val="0"/>
              </a:spcBef>
              <a:spcAft>
                <a:spcPts val="0"/>
              </a:spcAft>
              <a:buClr>
                <a:srgbClr val="000000"/>
              </a:buClr>
              <a:buSzPct val="100000"/>
              <a:buFont typeface="Lora"/>
              <a:buAutoNum type="arabicPeriod"/>
            </a:pPr>
            <a:r>
              <a:rPr lang="es" sz="1100">
                <a:solidFill>
                  <a:srgbClr val="000000"/>
                </a:solidFill>
                <a:latin typeface="Lora"/>
                <a:ea typeface="Lora"/>
                <a:cs typeface="Lora"/>
                <a:sym typeface="Lora"/>
              </a:rPr>
              <a:t>El organismo responsable realizará un informe de la solicitud presentada y analizará la viabilidad de la creación de la/s cuenta/s.</a:t>
            </a:r>
            <a:br>
              <a:rPr lang="es" sz="1100">
                <a:solidFill>
                  <a:srgbClr val="000000"/>
                </a:solidFill>
                <a:latin typeface="Lora"/>
                <a:ea typeface="Lora"/>
                <a:cs typeface="Lora"/>
                <a:sym typeface="Lora"/>
              </a:rPr>
            </a:br>
            <a:endParaRPr sz="1100">
              <a:solidFill>
                <a:srgbClr val="000000"/>
              </a:solidFill>
              <a:latin typeface="Lora"/>
              <a:ea typeface="Lora"/>
              <a:cs typeface="Lora"/>
              <a:sym typeface="Lora"/>
            </a:endParaRPr>
          </a:p>
          <a:p>
            <a:pPr marL="457200" lvl="0" indent="-293211" algn="l" rtl="0">
              <a:spcBef>
                <a:spcPts val="0"/>
              </a:spcBef>
              <a:spcAft>
                <a:spcPts val="0"/>
              </a:spcAft>
              <a:buClr>
                <a:srgbClr val="000000"/>
              </a:buClr>
              <a:buSzPct val="100000"/>
              <a:buFont typeface="Lora"/>
              <a:buAutoNum type="arabicPeriod"/>
            </a:pPr>
            <a:r>
              <a:rPr lang="es" sz="1100">
                <a:solidFill>
                  <a:srgbClr val="000000"/>
                </a:solidFill>
                <a:latin typeface="Lora"/>
                <a:ea typeface="Lora"/>
                <a:cs typeface="Lora"/>
                <a:sym typeface="Lora"/>
              </a:rPr>
              <a:t>Una vez aceptada la propuesta, el orga- nismo responsable podrá sugerir las alter- nativas a las presentadas que crea más oportunas para la presencia del organismo en redes sociales. </a:t>
            </a:r>
            <a:br>
              <a:rPr lang="es" sz="1100">
                <a:solidFill>
                  <a:srgbClr val="000000"/>
                </a:solidFill>
                <a:latin typeface="Lora"/>
                <a:ea typeface="Lora"/>
                <a:cs typeface="Lora"/>
                <a:sym typeface="Lora"/>
              </a:rPr>
            </a:br>
            <a:endParaRPr sz="1100">
              <a:solidFill>
                <a:srgbClr val="000000"/>
              </a:solidFill>
              <a:latin typeface="Lora"/>
              <a:ea typeface="Lora"/>
              <a:cs typeface="Lora"/>
              <a:sym typeface="Lora"/>
            </a:endParaRPr>
          </a:p>
          <a:p>
            <a:pPr marL="457200" lvl="0" indent="-293211" algn="l" rtl="0">
              <a:spcBef>
                <a:spcPts val="0"/>
              </a:spcBef>
              <a:spcAft>
                <a:spcPts val="0"/>
              </a:spcAft>
              <a:buClr>
                <a:srgbClr val="000000"/>
              </a:buClr>
              <a:buSzPct val="100000"/>
              <a:buFont typeface="Lora"/>
              <a:buAutoNum type="arabicPeriod"/>
            </a:pPr>
            <a:r>
              <a:rPr lang="es" sz="1100">
                <a:solidFill>
                  <a:srgbClr val="000000"/>
                </a:solidFill>
                <a:latin typeface="Lora"/>
                <a:ea typeface="Lora"/>
                <a:cs typeface="Lora"/>
                <a:sym typeface="Lora"/>
              </a:rPr>
              <a:t>Habrá feedback entre los organismos responsables así como un periodo de prueba privada.</a:t>
            </a:r>
            <a:br>
              <a:rPr lang="es" sz="1100">
                <a:solidFill>
                  <a:srgbClr val="000000"/>
                </a:solidFill>
                <a:latin typeface="Lora"/>
                <a:ea typeface="Lora"/>
                <a:cs typeface="Lora"/>
                <a:sym typeface="Lora"/>
              </a:rPr>
            </a:br>
            <a:endParaRPr sz="1100">
              <a:solidFill>
                <a:srgbClr val="000000"/>
              </a:solidFill>
              <a:latin typeface="Lora"/>
              <a:ea typeface="Lora"/>
              <a:cs typeface="Lora"/>
              <a:sym typeface="Lora"/>
            </a:endParaRPr>
          </a:p>
          <a:p>
            <a:pPr marL="457200" lvl="0" indent="-293211" algn="l" rtl="0">
              <a:spcBef>
                <a:spcPts val="0"/>
              </a:spcBef>
              <a:spcAft>
                <a:spcPts val="0"/>
              </a:spcAft>
              <a:buClr>
                <a:srgbClr val="000000"/>
              </a:buClr>
              <a:buSzPct val="100000"/>
              <a:buFont typeface="Lora"/>
              <a:buAutoNum type="arabicPeriod"/>
            </a:pPr>
            <a:r>
              <a:rPr lang="es" sz="1100">
                <a:solidFill>
                  <a:srgbClr val="000000"/>
                </a:solidFill>
                <a:latin typeface="Lora"/>
                <a:ea typeface="Lora"/>
                <a:cs typeface="Lora"/>
                <a:sym typeface="Lora"/>
              </a:rPr>
              <a:t>Superado el periodo de prueba privada, el organismo encargado apoyará o configurará los perfiles de acuerdo a la guía de Redes Sociales y facilitará a la persona solicitante las herramientas de gestión de las Redes Sociales recomendadas en esta guía.</a:t>
            </a:r>
            <a:endParaRPr sz="1100">
              <a:solidFill>
                <a:srgbClr val="000000"/>
              </a:solidFill>
              <a:latin typeface="Lora"/>
              <a:ea typeface="Lora"/>
              <a:cs typeface="Lora"/>
              <a:sym typeface="Lor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2 - Manual de estilo</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305" name="Google Shape;305;p49"/>
          <p:cNvSpPr txBox="1">
            <a:spLocks noGrp="1"/>
          </p:cNvSpPr>
          <p:nvPr>
            <p:ph type="body" idx="1"/>
          </p:nvPr>
        </p:nvSpPr>
        <p:spPr>
          <a:xfrm>
            <a:off x="729450" y="1853850"/>
            <a:ext cx="6802200" cy="28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100" u="sng">
                <a:solidFill>
                  <a:srgbClr val="FF0000"/>
                </a:solidFill>
                <a:latin typeface="Lora"/>
                <a:ea typeface="Lora"/>
                <a:cs typeface="Lora"/>
                <a:sym typeface="Lora"/>
              </a:rPr>
              <a:t>(Más información en las páginas 60-65 de la guía de Usos y Estilo en las RRSS de la Junta de CyL)</a:t>
            </a:r>
            <a:endParaRPr sz="1100" u="sng">
              <a:solidFill>
                <a:srgbClr val="FF0000"/>
              </a:solidFill>
              <a:latin typeface="Lora"/>
              <a:ea typeface="Lora"/>
              <a:cs typeface="Lora"/>
              <a:sym typeface="Lora"/>
            </a:endParaRPr>
          </a:p>
          <a:p>
            <a:pPr marL="0" lvl="0" indent="0" algn="l" rtl="0">
              <a:spcBef>
                <a:spcPts val="1200"/>
              </a:spcBef>
              <a:spcAft>
                <a:spcPts val="0"/>
              </a:spcAft>
              <a:buNone/>
            </a:pPr>
            <a:br>
              <a:rPr lang="es" sz="1100">
                <a:solidFill>
                  <a:srgbClr val="000000"/>
                </a:solidFill>
                <a:latin typeface="Arial"/>
                <a:ea typeface="Arial"/>
                <a:cs typeface="Arial"/>
                <a:sym typeface="Arial"/>
              </a:rPr>
            </a:br>
            <a:br>
              <a:rPr lang="es" sz="1100">
                <a:solidFill>
                  <a:srgbClr val="000000"/>
                </a:solidFill>
                <a:latin typeface="Arial"/>
                <a:ea typeface="Arial"/>
                <a:cs typeface="Arial"/>
                <a:sym typeface="Arial"/>
              </a:rPr>
            </a:br>
            <a:r>
              <a:rPr lang="es" sz="1100">
                <a:solidFill>
                  <a:srgbClr val="000000"/>
                </a:solidFill>
                <a:latin typeface="Lora"/>
                <a:ea typeface="Lora"/>
                <a:cs typeface="Lora"/>
                <a:sym typeface="Lora"/>
              </a:rPr>
              <a:t>El diseño gráfico de la cuenta en cada red social sigue el estilo definido en el Manual de estilo de presencia en redes sociales. En el caso de marcas con imagen propia se utilizará dicha imagen.</a:t>
            </a:r>
            <a:endParaRPr sz="1100">
              <a:solidFill>
                <a:srgbClr val="000000"/>
              </a:solidFill>
              <a:latin typeface="Lora"/>
              <a:ea typeface="Lora"/>
              <a:cs typeface="Lora"/>
              <a:sym typeface="Lora"/>
            </a:endParaRPr>
          </a:p>
          <a:p>
            <a:pPr marL="0" lvl="0" indent="0" algn="l" rtl="0">
              <a:spcBef>
                <a:spcPts val="1200"/>
              </a:spcBef>
              <a:spcAft>
                <a:spcPts val="0"/>
              </a:spcAft>
              <a:buNone/>
            </a:pPr>
            <a:r>
              <a:rPr lang="es" sz="1100">
                <a:solidFill>
                  <a:srgbClr val="000000"/>
                </a:solidFill>
                <a:latin typeface="Lora"/>
                <a:ea typeface="Lora"/>
                <a:cs typeface="Lora"/>
                <a:sym typeface="Lora"/>
              </a:rPr>
              <a:t>La política de gestión de comentarios debe estar inspirada en el sentido común. Para ello, se ha elaborado un Modelo de “Normas de uso” que se incorporará a aquellas herramientas que lo permitan para su conocimiento público.</a:t>
            </a:r>
            <a:endParaRPr sz="1100">
              <a:solidFill>
                <a:srgbClr val="000000"/>
              </a:solidFill>
              <a:latin typeface="Lora"/>
              <a:ea typeface="Lora"/>
              <a:cs typeface="Lora"/>
              <a:sym typeface="Lor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3 - Nombre de la cuenta</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311" name="Google Shape;311;p50"/>
          <p:cNvSpPr txBox="1">
            <a:spLocks noGrp="1"/>
          </p:cNvSpPr>
          <p:nvPr>
            <p:ph type="body" idx="1"/>
          </p:nvPr>
        </p:nvSpPr>
        <p:spPr>
          <a:xfrm>
            <a:off x="729450" y="1853850"/>
            <a:ext cx="7799400" cy="287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s" sz="1100" u="sng">
                <a:solidFill>
                  <a:srgbClr val="FF0000"/>
                </a:solidFill>
                <a:latin typeface="Lora"/>
                <a:ea typeface="Lora"/>
                <a:cs typeface="Lora"/>
                <a:sym typeface="Lora"/>
              </a:rPr>
              <a:t>(Esta información está detallada en la página 24 de la guía de Usos y Estilo en las RRSS de la Junta de CyL)</a:t>
            </a:r>
            <a:endParaRPr sz="1100" u="sng">
              <a:solidFill>
                <a:srgbClr val="FF0000"/>
              </a:solidFill>
              <a:latin typeface="Lora"/>
              <a:ea typeface="Lora"/>
              <a:cs typeface="Lora"/>
              <a:sym typeface="Lora"/>
            </a:endParaRPr>
          </a:p>
          <a:p>
            <a:pPr marL="0" lvl="0" indent="0" algn="l" rtl="0">
              <a:spcBef>
                <a:spcPts val="1200"/>
              </a:spcBef>
              <a:spcAft>
                <a:spcPts val="0"/>
              </a:spcAft>
              <a:buNone/>
            </a:pPr>
            <a:r>
              <a:rPr lang="es" sz="1100">
                <a:solidFill>
                  <a:srgbClr val="000000"/>
                </a:solidFill>
                <a:latin typeface="Lora"/>
                <a:ea typeface="Lora"/>
                <a:cs typeface="Lora"/>
                <a:sym typeface="Lora"/>
              </a:rPr>
              <a:t>Como pauta general, la denominación de las cuentas </a:t>
            </a:r>
            <a:r>
              <a:rPr lang="es" sz="1100" b="1">
                <a:solidFill>
                  <a:srgbClr val="000000"/>
                </a:solidFill>
                <a:latin typeface="Lora"/>
                <a:ea typeface="Lora"/>
                <a:cs typeface="Lora"/>
                <a:sym typeface="Lora"/>
              </a:rPr>
              <a:t>se forma a partir del objeto de la misma añadiendo el sufijo jcyl</a:t>
            </a:r>
            <a:r>
              <a:rPr lang="es" sz="1100">
                <a:solidFill>
                  <a:srgbClr val="000000"/>
                </a:solidFill>
                <a:latin typeface="Lora"/>
                <a:ea typeface="Lora"/>
                <a:cs typeface="Lora"/>
                <a:sym typeface="Lora"/>
              </a:rPr>
              <a:t>, salvo que se disponga de un nombre de dominio o subdominio que pueda utilizarse. </a:t>
            </a:r>
            <a:br>
              <a:rPr lang="es" sz="1100">
                <a:solidFill>
                  <a:srgbClr val="000000"/>
                </a:solidFill>
                <a:latin typeface="Lora"/>
                <a:ea typeface="Lora"/>
                <a:cs typeface="Lora"/>
                <a:sym typeface="Lora"/>
              </a:rPr>
            </a:br>
            <a:r>
              <a:rPr lang="es" sz="1100">
                <a:solidFill>
                  <a:srgbClr val="000000"/>
                </a:solidFill>
                <a:latin typeface="Lora"/>
                <a:ea typeface="Lora"/>
                <a:cs typeface="Lora"/>
                <a:sym typeface="Lora"/>
              </a:rPr>
              <a:t>En el caso de marcas se utilizará el propio nombre.</a:t>
            </a:r>
            <a:endParaRPr sz="1100">
              <a:solidFill>
                <a:srgbClr val="000000"/>
              </a:solidFill>
              <a:latin typeface="Lora"/>
              <a:ea typeface="Lora"/>
              <a:cs typeface="Lora"/>
              <a:sym typeface="Lora"/>
            </a:endParaRPr>
          </a:p>
          <a:p>
            <a:pPr marL="0" lvl="0" indent="0" algn="l" rtl="0">
              <a:spcBef>
                <a:spcPts val="1200"/>
              </a:spcBef>
              <a:spcAft>
                <a:spcPts val="0"/>
              </a:spcAft>
              <a:buNone/>
            </a:pPr>
            <a:r>
              <a:rPr lang="es" sz="1100">
                <a:solidFill>
                  <a:srgbClr val="000000"/>
                </a:solidFill>
                <a:latin typeface="Lora"/>
                <a:ea typeface="Lora"/>
                <a:cs typeface="Lora"/>
                <a:sym typeface="Lora"/>
              </a:rPr>
              <a:t>Ahora bien, en caso de estar </a:t>
            </a:r>
            <a:r>
              <a:rPr lang="es" sz="1100" b="1">
                <a:solidFill>
                  <a:srgbClr val="000000"/>
                </a:solidFill>
                <a:latin typeface="Lora"/>
                <a:ea typeface="Lora"/>
                <a:cs typeface="Lora"/>
                <a:sym typeface="Lora"/>
              </a:rPr>
              <a:t>ocupado</a:t>
            </a:r>
            <a:r>
              <a:rPr lang="es" sz="1100">
                <a:solidFill>
                  <a:srgbClr val="000000"/>
                </a:solidFill>
                <a:latin typeface="Lora"/>
                <a:ea typeface="Lora"/>
                <a:cs typeface="Lora"/>
                <a:sym typeface="Lora"/>
              </a:rPr>
              <a:t> el nombre en aquellas redes sociales más relevantes o al menos en aquellas en las que se vaya a tener presencia, </a:t>
            </a:r>
            <a:r>
              <a:rPr lang="es" sz="1100" b="1">
                <a:solidFill>
                  <a:srgbClr val="000000"/>
                </a:solidFill>
                <a:latin typeface="Lora"/>
                <a:ea typeface="Lora"/>
                <a:cs typeface="Lora"/>
                <a:sym typeface="Lora"/>
              </a:rPr>
              <a:t>se analizará la posibilidad de reclamarlo al servicio pertinente</a:t>
            </a:r>
            <a:r>
              <a:rPr lang="es" sz="1100">
                <a:solidFill>
                  <a:srgbClr val="000000"/>
                </a:solidFill>
                <a:latin typeface="Lora"/>
                <a:ea typeface="Lora"/>
                <a:cs typeface="Lora"/>
                <a:sym typeface="Lora"/>
              </a:rPr>
              <a:t> de acuerdo a los Términos de Uso de cada una de las plataformas. En caso de no poder utilizarlo, se escogerá otro que resulte identificativo con el objeto de la cuenta en cuestión. </a:t>
            </a:r>
            <a:endParaRPr sz="1100">
              <a:solidFill>
                <a:srgbClr val="000000"/>
              </a:solidFill>
              <a:latin typeface="Lora"/>
              <a:ea typeface="Lora"/>
              <a:cs typeface="Lora"/>
              <a:sym typeface="Lora"/>
            </a:endParaRPr>
          </a:p>
          <a:p>
            <a:pPr marL="0" lvl="0" indent="0" algn="l" rtl="0">
              <a:spcBef>
                <a:spcPts val="0"/>
              </a:spcBef>
              <a:spcAft>
                <a:spcPts val="0"/>
              </a:spcAft>
              <a:buNone/>
            </a:pP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1200"/>
              </a:spcAft>
              <a:buNone/>
            </a:pPr>
            <a:r>
              <a:rPr lang="es" sz="1100" b="1" i="1">
                <a:solidFill>
                  <a:srgbClr val="000000"/>
                </a:solidFill>
                <a:latin typeface="Lora"/>
                <a:ea typeface="Lora"/>
                <a:cs typeface="Lora"/>
                <a:sym typeface="Lora"/>
              </a:rPr>
              <a:t>Seguiremos las siguientes pautas:</a:t>
            </a:r>
            <a:br>
              <a:rPr lang="es" sz="1100" i="1">
                <a:solidFill>
                  <a:srgbClr val="000000"/>
                </a:solidFill>
                <a:latin typeface="Lora"/>
                <a:ea typeface="Lora"/>
                <a:cs typeface="Lora"/>
                <a:sym typeface="Lora"/>
              </a:rPr>
            </a:br>
            <a:br>
              <a:rPr lang="es" sz="1100" i="1">
                <a:solidFill>
                  <a:srgbClr val="000000"/>
                </a:solidFill>
                <a:latin typeface="Lora"/>
                <a:ea typeface="Lora"/>
                <a:cs typeface="Lora"/>
                <a:sym typeface="Lora"/>
              </a:rPr>
            </a:br>
            <a:r>
              <a:rPr lang="es" sz="1100" i="1">
                <a:solidFill>
                  <a:srgbClr val="000000"/>
                </a:solidFill>
                <a:latin typeface="Lora"/>
                <a:ea typeface="Lora"/>
                <a:cs typeface="Lora"/>
                <a:sym typeface="Lora"/>
              </a:rPr>
              <a:t>- Entre 6 y 15 caracteres</a:t>
            </a:r>
            <a:br>
              <a:rPr lang="es" sz="1100" i="1">
                <a:solidFill>
                  <a:srgbClr val="000000"/>
                </a:solidFill>
                <a:latin typeface="Lora"/>
                <a:ea typeface="Lora"/>
                <a:cs typeface="Lora"/>
                <a:sym typeface="Lora"/>
              </a:rPr>
            </a:br>
            <a:r>
              <a:rPr lang="es" sz="1100" i="1">
                <a:solidFill>
                  <a:srgbClr val="000000"/>
                </a:solidFill>
                <a:latin typeface="Lora"/>
                <a:ea typeface="Lora"/>
                <a:cs typeface="Lora"/>
                <a:sym typeface="Lora"/>
              </a:rPr>
              <a:t>- No utilizar abreviaturas poco conocidas.</a:t>
            </a:r>
            <a:br>
              <a:rPr lang="es" sz="1100" i="1">
                <a:solidFill>
                  <a:srgbClr val="000000"/>
                </a:solidFill>
                <a:latin typeface="Lora"/>
                <a:ea typeface="Lora"/>
                <a:cs typeface="Lora"/>
                <a:sym typeface="Lora"/>
              </a:rPr>
            </a:br>
            <a:r>
              <a:rPr lang="es" sz="1100" i="1">
                <a:solidFill>
                  <a:srgbClr val="000000"/>
                </a:solidFill>
                <a:latin typeface="Lora"/>
                <a:ea typeface="Lora"/>
                <a:cs typeface="Lora"/>
                <a:sym typeface="Lora"/>
              </a:rPr>
              <a:t>- No utilizar acentos, guiones bajos, signos de puntuación o caracteres fuera del estándar para el idioma castellano. </a:t>
            </a:r>
            <a:endParaRPr sz="1100">
              <a:solidFill>
                <a:srgbClr val="000000"/>
              </a:solidFill>
              <a:latin typeface="Lora"/>
              <a:ea typeface="Lora"/>
              <a:cs typeface="Lora"/>
              <a:sym typeface="Lor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4 - Seguridad</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317" name="Google Shape;317;p51"/>
          <p:cNvSpPr txBox="1">
            <a:spLocks noGrp="1"/>
          </p:cNvSpPr>
          <p:nvPr>
            <p:ph type="body" idx="1"/>
          </p:nvPr>
        </p:nvSpPr>
        <p:spPr>
          <a:xfrm>
            <a:off x="729450" y="1853850"/>
            <a:ext cx="7799400" cy="287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s" sz="1100" u="sng">
                <a:solidFill>
                  <a:srgbClr val="FF0000"/>
                </a:solidFill>
                <a:latin typeface="Lora"/>
                <a:ea typeface="Lora"/>
                <a:cs typeface="Lora"/>
                <a:sym typeface="Lora"/>
              </a:rPr>
              <a:t>(Esta información está detallada en la página 24-25 de la guía de Usos y Estilo en las RRSS de la Junta de CyL)</a:t>
            </a:r>
            <a:endParaRPr sz="1100">
              <a:solidFill>
                <a:srgbClr val="000000"/>
              </a:solidFill>
              <a:latin typeface="Arial"/>
              <a:ea typeface="Arial"/>
              <a:cs typeface="Arial"/>
              <a:sym typeface="Arial"/>
            </a:endParaRPr>
          </a:p>
          <a:p>
            <a:pPr marL="457200" lvl="0" indent="-293211" algn="l" rtl="0">
              <a:spcBef>
                <a:spcPts val="1200"/>
              </a:spcBef>
              <a:spcAft>
                <a:spcPts val="0"/>
              </a:spcAft>
              <a:buClr>
                <a:srgbClr val="000000"/>
              </a:buClr>
              <a:buSzPct val="100000"/>
              <a:buFont typeface="Lora"/>
              <a:buChar char="-"/>
            </a:pPr>
            <a:r>
              <a:rPr lang="es" sz="1100">
                <a:solidFill>
                  <a:srgbClr val="000000"/>
                </a:solidFill>
                <a:latin typeface="Lora"/>
                <a:ea typeface="Lora"/>
                <a:cs typeface="Lora"/>
                <a:sym typeface="Lora"/>
              </a:rPr>
              <a:t>Las cuentas en redes sociales de la Junta de Castilla y León se crean desde correos electrónicos corporativos, delegándose la gestión de la misma en las personas designadas para cada una de ellas. </a:t>
            </a:r>
            <a:br>
              <a:rPr lang="es" sz="1100">
                <a:solidFill>
                  <a:srgbClr val="000000"/>
                </a:solidFill>
                <a:latin typeface="Lora"/>
                <a:ea typeface="Lora"/>
                <a:cs typeface="Lora"/>
                <a:sym typeface="Lora"/>
              </a:rPr>
            </a:b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457200" lvl="0" indent="-293211" algn="l" rtl="0">
              <a:spcBef>
                <a:spcPts val="0"/>
              </a:spcBef>
              <a:spcAft>
                <a:spcPts val="0"/>
              </a:spcAft>
              <a:buClr>
                <a:srgbClr val="000000"/>
              </a:buClr>
              <a:buSzPct val="100000"/>
              <a:buFont typeface="Lora"/>
              <a:buChar char="-"/>
            </a:pPr>
            <a:r>
              <a:rPr lang="es" sz="1100">
                <a:solidFill>
                  <a:srgbClr val="000000"/>
                </a:solidFill>
                <a:latin typeface="Lora"/>
                <a:ea typeface="Lora"/>
                <a:cs typeface="Lora"/>
                <a:sym typeface="Lora"/>
              </a:rPr>
              <a:t>La custodia de las contraseñas de los perfiles de Twitter, del Administrador de Facebook y de cualquier otra red social que así lo requiera, estará centralizada y será responsabilidad del personal del organismo responsable. </a:t>
            </a:r>
            <a:br>
              <a:rPr lang="es" sz="1100">
                <a:solidFill>
                  <a:srgbClr val="000000"/>
                </a:solidFill>
                <a:latin typeface="Lora"/>
                <a:ea typeface="Lora"/>
                <a:cs typeface="Lora"/>
                <a:sym typeface="Lora"/>
              </a:rPr>
            </a:br>
            <a:endParaRPr sz="1100">
              <a:solidFill>
                <a:srgbClr val="000000"/>
              </a:solidFill>
              <a:latin typeface="Arial"/>
              <a:ea typeface="Arial"/>
              <a:cs typeface="Arial"/>
              <a:sym typeface="Arial"/>
            </a:endParaRPr>
          </a:p>
          <a:p>
            <a:pPr marL="457200" lvl="0" indent="-293211" algn="l" rtl="0">
              <a:spcBef>
                <a:spcPts val="0"/>
              </a:spcBef>
              <a:spcAft>
                <a:spcPts val="0"/>
              </a:spcAft>
              <a:buClr>
                <a:srgbClr val="000000"/>
              </a:buClr>
              <a:buSzPct val="100000"/>
              <a:buFont typeface="Lora"/>
              <a:buChar char="-"/>
            </a:pPr>
            <a:r>
              <a:rPr lang="es" sz="1100">
                <a:solidFill>
                  <a:srgbClr val="000000"/>
                </a:solidFill>
                <a:latin typeface="Lora"/>
                <a:ea typeface="Lora"/>
                <a:cs typeface="Lora"/>
                <a:sym typeface="Lora"/>
              </a:rPr>
              <a:t>Es obligatorio mantener las cuentas desde una herramienta de gestión profesional que pueda otorgar permisos diferentes de publicación y que su acceso no se realice a través de la propia contraseña del servicio (Twitter o Administrador de Facebook). </a:t>
            </a:r>
            <a:br>
              <a:rPr lang="es" sz="1100">
                <a:solidFill>
                  <a:srgbClr val="000000"/>
                </a:solidFill>
                <a:latin typeface="Lora"/>
                <a:ea typeface="Lora"/>
                <a:cs typeface="Lora"/>
                <a:sym typeface="Lora"/>
              </a:rPr>
            </a:br>
            <a:endParaRPr sz="1100">
              <a:solidFill>
                <a:srgbClr val="000000"/>
              </a:solidFill>
              <a:latin typeface="Lora"/>
              <a:ea typeface="Lora"/>
              <a:cs typeface="Lora"/>
              <a:sym typeface="Lora"/>
            </a:endParaRPr>
          </a:p>
          <a:p>
            <a:pPr marL="457200" lvl="0" indent="-293211" algn="l" rtl="0">
              <a:spcBef>
                <a:spcPts val="0"/>
              </a:spcBef>
              <a:spcAft>
                <a:spcPts val="0"/>
              </a:spcAft>
              <a:buClr>
                <a:srgbClr val="000000"/>
              </a:buClr>
              <a:buSzPct val="100000"/>
              <a:buFont typeface="Lora"/>
              <a:buChar char="-"/>
            </a:pPr>
            <a:r>
              <a:rPr lang="es" sz="1100">
                <a:solidFill>
                  <a:srgbClr val="000000"/>
                </a:solidFill>
                <a:latin typeface="Lora"/>
                <a:ea typeface="Lora"/>
                <a:cs typeface="Lora"/>
                <a:sym typeface="Lora"/>
              </a:rPr>
              <a:t>El responsable de cada cuenta definirá quiénes son las personas que la gestionarán, velando y haciendo respetar la confidencialidad de las contraseñas de acceso. </a:t>
            </a:r>
            <a:br>
              <a:rPr lang="es" sz="1100">
                <a:solidFill>
                  <a:srgbClr val="000000"/>
                </a:solidFill>
                <a:latin typeface="Lora"/>
                <a:ea typeface="Lora"/>
                <a:cs typeface="Lora"/>
                <a:sym typeface="Lora"/>
              </a:rPr>
            </a:br>
            <a:endParaRPr sz="1100">
              <a:solidFill>
                <a:srgbClr val="000000"/>
              </a:solidFill>
              <a:latin typeface="Arial"/>
              <a:ea typeface="Arial"/>
              <a:cs typeface="Arial"/>
              <a:sym typeface="Arial"/>
            </a:endParaRPr>
          </a:p>
          <a:p>
            <a:pPr marL="457200" lvl="0" indent="-293211" algn="l" rtl="0">
              <a:spcBef>
                <a:spcPts val="0"/>
              </a:spcBef>
              <a:spcAft>
                <a:spcPts val="0"/>
              </a:spcAft>
              <a:buClr>
                <a:srgbClr val="000000"/>
              </a:buClr>
              <a:buSzPct val="100000"/>
              <a:buFont typeface="Lora"/>
              <a:buChar char="-"/>
            </a:pPr>
            <a:r>
              <a:rPr lang="es" sz="1100">
                <a:solidFill>
                  <a:srgbClr val="000000"/>
                </a:solidFill>
                <a:latin typeface="Lora"/>
                <a:ea typeface="Lora"/>
                <a:cs typeface="Lora"/>
                <a:sym typeface="Lora"/>
              </a:rPr>
              <a:t>En caso de necesitar publicar contenidos desde un dispositivo móvil, se hará desde una aplicación diferente a la que se utiliza de modo personal. </a:t>
            </a:r>
            <a:endParaRPr sz="1100">
              <a:solidFill>
                <a:srgbClr val="000000"/>
              </a:solidFill>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1 - Introducción y objetivos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105" name="Google Shape;105;p16"/>
          <p:cNvSpPr txBox="1">
            <a:spLocks noGrp="1"/>
          </p:cNvSpPr>
          <p:nvPr>
            <p:ph type="body" idx="1"/>
          </p:nvPr>
        </p:nvSpPr>
        <p:spPr>
          <a:xfrm>
            <a:off x="729450" y="2078875"/>
            <a:ext cx="7891200" cy="2526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b="1"/>
              <a:t>Las redes sociales son una herramienta efectiva de comunicación con los ciudadanos basada en 4 pilares:</a:t>
            </a:r>
            <a:br>
              <a:rPr lang="es" b="1"/>
            </a:br>
            <a:endParaRPr b="1"/>
          </a:p>
          <a:p>
            <a:pPr marL="457200" lvl="0" indent="-311150" algn="l" rtl="0">
              <a:spcBef>
                <a:spcPts val="1200"/>
              </a:spcBef>
              <a:spcAft>
                <a:spcPts val="0"/>
              </a:spcAft>
              <a:buSzPts val="1300"/>
              <a:buChar char="-"/>
            </a:pPr>
            <a:r>
              <a:rPr lang="es"/>
              <a:t>Transparencia y participación ciudadana</a:t>
            </a:r>
            <a:br>
              <a:rPr lang="es"/>
            </a:br>
            <a:endParaRPr/>
          </a:p>
          <a:p>
            <a:pPr marL="457200" lvl="0" indent="-311150" algn="l" rtl="0">
              <a:spcBef>
                <a:spcPts val="0"/>
              </a:spcBef>
              <a:spcAft>
                <a:spcPts val="0"/>
              </a:spcAft>
              <a:buSzPts val="1300"/>
              <a:buChar char="-"/>
            </a:pPr>
            <a:r>
              <a:rPr lang="es"/>
              <a:t>Comunicación efectiva</a:t>
            </a:r>
            <a:br>
              <a:rPr lang="es"/>
            </a:br>
            <a:endParaRPr/>
          </a:p>
          <a:p>
            <a:pPr marL="457200" lvl="0" indent="-311150" algn="l" rtl="0">
              <a:spcBef>
                <a:spcPts val="0"/>
              </a:spcBef>
              <a:spcAft>
                <a:spcPts val="0"/>
              </a:spcAft>
              <a:buSzPts val="1300"/>
              <a:buChar char="-"/>
            </a:pPr>
            <a:r>
              <a:rPr lang="es"/>
              <a:t>Colaboración interna</a:t>
            </a:r>
            <a:br>
              <a:rPr lang="es"/>
            </a:br>
            <a:endParaRPr/>
          </a:p>
          <a:p>
            <a:pPr marL="457200" lvl="0" indent="-311150" algn="l" rtl="0">
              <a:spcBef>
                <a:spcPts val="0"/>
              </a:spcBef>
              <a:spcAft>
                <a:spcPts val="0"/>
              </a:spcAft>
              <a:buSzPts val="1300"/>
              <a:buChar char="-"/>
            </a:pPr>
            <a:r>
              <a:rPr lang="es"/>
              <a:t>Mejora continua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s" sz="2300">
                <a:solidFill>
                  <a:srgbClr val="000000"/>
                </a:solidFill>
                <a:latin typeface="Arial"/>
                <a:ea typeface="Arial"/>
                <a:cs typeface="Arial"/>
                <a:sym typeface="Arial"/>
              </a:rPr>
              <a:t>BLOQUE 4 - CREACIÓN DE CONTENIDOS</a:t>
            </a:r>
            <a:endParaRPr sz="2300"/>
          </a:p>
        </p:txBody>
      </p:sp>
      <p:sp>
        <p:nvSpPr>
          <p:cNvPr id="323" name="Google Shape;323;p5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br>
              <a:rPr lang="es" sz="1100">
                <a:solidFill>
                  <a:srgbClr val="000000"/>
                </a:solidFill>
                <a:latin typeface="Arial"/>
                <a:ea typeface="Arial"/>
                <a:cs typeface="Arial"/>
                <a:sym typeface="Arial"/>
              </a:rPr>
            </a:b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Principios básicos - Interactuando</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Estrategia de publicaciones</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Calendarios de publicaciones</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Horarios</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Imágenes y vídeos</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Fórmula básica copywriting</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Herramientas de creación</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AutoNum type="arabicPeriod"/>
            </a:pPr>
            <a:r>
              <a:rPr lang="es" sz="1100">
                <a:solidFill>
                  <a:srgbClr val="000000"/>
                </a:solidFill>
                <a:latin typeface="Arial"/>
                <a:ea typeface="Arial"/>
                <a:cs typeface="Arial"/>
                <a:sym typeface="Arial"/>
              </a:rPr>
              <a:t>Conectar cuentas Instagram y Facebook</a:t>
            </a:r>
            <a:endParaRPr sz="1100">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1a - Principios básicos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329" name="Google Shape;329;p53"/>
          <p:cNvSpPr txBox="1">
            <a:spLocks noGrp="1"/>
          </p:cNvSpPr>
          <p:nvPr>
            <p:ph type="body" idx="1"/>
          </p:nvPr>
        </p:nvSpPr>
        <p:spPr>
          <a:xfrm>
            <a:off x="729450" y="1853850"/>
            <a:ext cx="7799400" cy="28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457200" lvl="0" indent="-298450" algn="l" rtl="0">
              <a:spcBef>
                <a:spcPts val="1500"/>
              </a:spcBef>
              <a:spcAft>
                <a:spcPts val="0"/>
              </a:spcAft>
              <a:buClr>
                <a:srgbClr val="000000"/>
              </a:buClr>
              <a:buSzPts val="1100"/>
              <a:buFont typeface="Lora"/>
              <a:buChar char="-"/>
            </a:pPr>
            <a:r>
              <a:rPr lang="es" sz="1100" b="1">
                <a:solidFill>
                  <a:srgbClr val="333232"/>
                </a:solidFill>
                <a:latin typeface="Lora"/>
                <a:ea typeface="Lora"/>
                <a:cs typeface="Lora"/>
                <a:sym typeface="Lora"/>
              </a:rPr>
              <a:t>Contenido creíble:</a:t>
            </a:r>
            <a:r>
              <a:rPr lang="es" sz="1100">
                <a:solidFill>
                  <a:srgbClr val="333232"/>
                </a:solidFill>
                <a:latin typeface="Lora"/>
                <a:ea typeface="Lora"/>
                <a:cs typeface="Lora"/>
                <a:sym typeface="Lora"/>
              </a:rPr>
              <a:t> </a:t>
            </a:r>
            <a:r>
              <a:rPr lang="es" sz="1100" i="1">
                <a:solidFill>
                  <a:srgbClr val="000000"/>
                </a:solidFill>
                <a:latin typeface="Lora"/>
                <a:ea typeface="Lora"/>
                <a:cs typeface="Lora"/>
                <a:sym typeface="Lora"/>
              </a:rPr>
              <a:t>Este debe ser preciso, imparcial, exhaustivo y transparente. </a:t>
            </a:r>
            <a:br>
              <a:rPr lang="es" sz="1100" i="1">
                <a:solidFill>
                  <a:srgbClr val="000000"/>
                </a:solidFill>
                <a:latin typeface="Lora"/>
                <a:ea typeface="Lora"/>
                <a:cs typeface="Lora"/>
                <a:sym typeface="Lora"/>
              </a:rPr>
            </a:b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Lora"/>
              <a:buChar char="-"/>
            </a:pPr>
            <a:r>
              <a:rPr lang="es" sz="1100" b="1">
                <a:solidFill>
                  <a:srgbClr val="333232"/>
                </a:solidFill>
                <a:latin typeface="Lora"/>
                <a:ea typeface="Lora"/>
                <a:cs typeface="Lora"/>
                <a:sym typeface="Lora"/>
              </a:rPr>
              <a:t>Contenido consistente</a:t>
            </a:r>
            <a:r>
              <a:rPr lang="es" sz="1100" b="1" i="1">
                <a:solidFill>
                  <a:srgbClr val="000000"/>
                </a:solidFill>
                <a:latin typeface="Lora"/>
                <a:ea typeface="Lora"/>
                <a:cs typeface="Lora"/>
                <a:sym typeface="Lora"/>
              </a:rPr>
              <a:t>:</a:t>
            </a:r>
            <a:r>
              <a:rPr lang="es" sz="1100" i="1">
                <a:solidFill>
                  <a:srgbClr val="000000"/>
                </a:solidFill>
                <a:latin typeface="Lora"/>
                <a:ea typeface="Lora"/>
                <a:cs typeface="Lora"/>
                <a:sym typeface="Lora"/>
              </a:rPr>
              <a:t> Debe fomentar la deliberación, la participación y la colaboración.</a:t>
            </a: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Lora"/>
              <a:buChar char="-"/>
            </a:pPr>
            <a:r>
              <a:rPr lang="es" sz="1100" b="1">
                <a:solidFill>
                  <a:srgbClr val="333232"/>
                </a:solidFill>
                <a:latin typeface="Lora"/>
                <a:ea typeface="Lora"/>
                <a:cs typeface="Lora"/>
                <a:sym typeface="Lora"/>
              </a:rPr>
              <a:t>Contenido responsable</a:t>
            </a:r>
            <a:r>
              <a:rPr lang="es" sz="1100" b="1" i="1">
                <a:solidFill>
                  <a:srgbClr val="000000"/>
                </a:solidFill>
                <a:latin typeface="Lora"/>
                <a:ea typeface="Lora"/>
                <a:cs typeface="Lora"/>
                <a:sym typeface="Lora"/>
              </a:rPr>
              <a:t>:</a:t>
            </a:r>
            <a:r>
              <a:rPr lang="es" sz="1100" i="1">
                <a:solidFill>
                  <a:srgbClr val="000000"/>
                </a:solidFill>
                <a:latin typeface="Lora"/>
                <a:ea typeface="Lora"/>
                <a:cs typeface="Lora"/>
                <a:sym typeface="Lora"/>
              </a:rPr>
              <a:t> Debe entenderse la trascendencia que puede llegar a tener la difusión de un contenido erróneo o mal intencionado.</a:t>
            </a:r>
            <a:r>
              <a:rPr lang="es" sz="1100">
                <a:solidFill>
                  <a:srgbClr val="000000"/>
                </a:solidFill>
                <a:latin typeface="Arial"/>
                <a:ea typeface="Arial"/>
                <a:cs typeface="Arial"/>
                <a:sym typeface="Arial"/>
              </a:rPr>
              <a:t>	</a:t>
            </a:r>
            <a:br>
              <a:rPr lang="es" sz="1100">
                <a:solidFill>
                  <a:srgbClr val="000000"/>
                </a:solidFill>
                <a:latin typeface="Arial"/>
                <a:ea typeface="Arial"/>
                <a:cs typeface="Arial"/>
                <a:sym typeface="Arial"/>
              </a:rPr>
            </a:b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Lora"/>
              <a:buChar char="-"/>
            </a:pPr>
            <a:r>
              <a:rPr lang="es" sz="1100" b="1">
                <a:solidFill>
                  <a:srgbClr val="333232"/>
                </a:solidFill>
                <a:latin typeface="Lora"/>
                <a:ea typeface="Lora"/>
                <a:cs typeface="Lora"/>
                <a:sym typeface="Lora"/>
              </a:rPr>
              <a:t>Contenido coherente:</a:t>
            </a:r>
            <a:r>
              <a:rPr lang="es" sz="1100">
                <a:solidFill>
                  <a:srgbClr val="333232"/>
                </a:solidFill>
                <a:latin typeface="Lora"/>
                <a:ea typeface="Lora"/>
                <a:cs typeface="Lora"/>
                <a:sym typeface="Lora"/>
              </a:rPr>
              <a:t> </a:t>
            </a:r>
            <a:r>
              <a:rPr lang="es" sz="1100" i="1">
                <a:solidFill>
                  <a:srgbClr val="000000"/>
                </a:solidFill>
                <a:latin typeface="Lora"/>
                <a:ea typeface="Lora"/>
                <a:cs typeface="Lora"/>
                <a:sym typeface="Lora"/>
              </a:rPr>
              <a:t>La presencia en redes sociales debe alinearse con las comunicaciones fuera de ella. </a:t>
            </a:r>
            <a:br>
              <a:rPr lang="es" sz="1100" i="1">
                <a:solidFill>
                  <a:srgbClr val="000000"/>
                </a:solidFill>
                <a:latin typeface="Lora"/>
                <a:ea typeface="Lora"/>
                <a:cs typeface="Lora"/>
                <a:sym typeface="Lora"/>
              </a:rPr>
            </a:b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Lora"/>
              <a:buChar char="-"/>
            </a:pPr>
            <a:r>
              <a:rPr lang="es" sz="1100" b="1">
                <a:solidFill>
                  <a:srgbClr val="333232"/>
                </a:solidFill>
                <a:latin typeface="Lora"/>
                <a:ea typeface="Lora"/>
                <a:cs typeface="Lora"/>
                <a:sym typeface="Lora"/>
              </a:rPr>
              <a:t>Contenido constante</a:t>
            </a:r>
            <a:r>
              <a:rPr lang="es" sz="1100" b="1" i="1">
                <a:solidFill>
                  <a:srgbClr val="000000"/>
                </a:solidFill>
                <a:latin typeface="Lora"/>
                <a:ea typeface="Lora"/>
                <a:cs typeface="Lora"/>
                <a:sym typeface="Lora"/>
              </a:rPr>
              <a:t>:</a:t>
            </a:r>
            <a:r>
              <a:rPr lang="es" sz="1100" i="1">
                <a:solidFill>
                  <a:srgbClr val="000000"/>
                </a:solidFill>
                <a:latin typeface="Lora"/>
                <a:ea typeface="Lora"/>
                <a:cs typeface="Lora"/>
                <a:sym typeface="Lora"/>
              </a:rPr>
              <a:t> La creación de contenidos y la monitorización debe realizarse de forma regular. Una cuenta desactualizada y sin respuestas da una imagen muy poco seria.</a:t>
            </a:r>
            <a:endParaRPr sz="1100" i="1">
              <a:solidFill>
                <a:srgbClr val="000000"/>
              </a:solidFill>
              <a:latin typeface="Lora"/>
              <a:ea typeface="Lora"/>
              <a:cs typeface="Lora"/>
              <a:sym typeface="Lor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4"/>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1b - Interactuando con nuestros seguidores</a:t>
            </a:r>
            <a:endParaRPr sz="1500"/>
          </a:p>
          <a:p>
            <a:pPr marL="0" lvl="0" indent="0" algn="l" rtl="0">
              <a:spcBef>
                <a:spcPts val="0"/>
              </a:spcBef>
              <a:spcAft>
                <a:spcPts val="0"/>
              </a:spcAft>
              <a:buNone/>
            </a:pPr>
            <a:endParaRPr sz="1500"/>
          </a:p>
        </p:txBody>
      </p:sp>
      <p:pic>
        <p:nvPicPr>
          <p:cNvPr id="335" name="Google Shape;335;p54"/>
          <p:cNvPicPr preferRelativeResize="0"/>
          <p:nvPr/>
        </p:nvPicPr>
        <p:blipFill>
          <a:blip r:embed="rId3">
            <a:alphaModFix/>
          </a:blip>
          <a:stretch>
            <a:fillRect/>
          </a:stretch>
        </p:blipFill>
        <p:spPr>
          <a:xfrm>
            <a:off x="2256750" y="1754550"/>
            <a:ext cx="5012400" cy="33349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5"/>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2 - Estrategia de publicaciones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pic>
        <p:nvPicPr>
          <p:cNvPr id="341" name="Google Shape;341;p55"/>
          <p:cNvPicPr preferRelativeResize="0"/>
          <p:nvPr/>
        </p:nvPicPr>
        <p:blipFill>
          <a:blip r:embed="rId3">
            <a:alphaModFix/>
          </a:blip>
          <a:stretch>
            <a:fillRect/>
          </a:stretch>
        </p:blipFill>
        <p:spPr>
          <a:xfrm>
            <a:off x="3027075" y="1702950"/>
            <a:ext cx="2984850" cy="29848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6"/>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3 - Calendario de publicaciones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347" name="Google Shape;347;p56"/>
          <p:cNvSpPr txBox="1"/>
          <p:nvPr/>
        </p:nvSpPr>
        <p:spPr>
          <a:xfrm>
            <a:off x="1148100" y="1850075"/>
            <a:ext cx="61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u="sng">
                <a:solidFill>
                  <a:schemeClr val="hlink"/>
                </a:solidFill>
                <a:latin typeface="Lato"/>
                <a:ea typeface="Lato"/>
                <a:cs typeface="Lato"/>
                <a:sym typeface="Lato"/>
                <a:hlinkClick r:id="rId3"/>
              </a:rPr>
              <a:t>Calendario Redes sociales</a:t>
            </a:r>
            <a:endParaRPr u="sng">
              <a:solidFill>
                <a:srgbClr val="0000FF"/>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7"/>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4 - Horarios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353" name="Google Shape;353;p57"/>
          <p:cNvSpPr txBox="1"/>
          <p:nvPr/>
        </p:nvSpPr>
        <p:spPr>
          <a:xfrm>
            <a:off x="1068325" y="1726300"/>
            <a:ext cx="7464000" cy="351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800">
                <a:latin typeface="Lora"/>
                <a:ea typeface="Lora"/>
                <a:cs typeface="Lora"/>
                <a:sym typeface="Lora"/>
              </a:rPr>
              <a:t>➡️ El mejor horario para publicar en </a:t>
            </a:r>
            <a:r>
              <a:rPr lang="es" sz="800" b="1">
                <a:latin typeface="Lora"/>
                <a:ea typeface="Lora"/>
                <a:cs typeface="Lora"/>
                <a:sym typeface="Lora"/>
              </a:rPr>
              <a:t>Facebook</a:t>
            </a:r>
            <a:r>
              <a:rPr lang="es" sz="800">
                <a:latin typeface="Lora"/>
                <a:ea typeface="Lora"/>
                <a:cs typeface="Lora"/>
                <a:sym typeface="Lora"/>
              </a:rPr>
              <a:t> son los martes, miércoles y viernes de 09:00h a 14:00h, siendo el mejor día y hora el miércoles de 11:00h a 14:00h.</a:t>
            </a:r>
            <a:endParaRPr sz="800">
              <a:latin typeface="Lora"/>
              <a:ea typeface="Lora"/>
              <a:cs typeface="Lora"/>
              <a:sym typeface="Lora"/>
            </a:endParaRPr>
          </a:p>
          <a:p>
            <a:pPr marL="0" lvl="0" indent="0" algn="l" rtl="0">
              <a:lnSpc>
                <a:spcPct val="115000"/>
              </a:lnSpc>
              <a:spcBef>
                <a:spcPts val="1100"/>
              </a:spcBef>
              <a:spcAft>
                <a:spcPts val="0"/>
              </a:spcAft>
              <a:buNone/>
            </a:pPr>
            <a:r>
              <a:rPr lang="es" sz="800">
                <a:latin typeface="Lora"/>
                <a:ea typeface="Lora"/>
                <a:cs typeface="Lora"/>
                <a:sym typeface="Lora"/>
              </a:rPr>
              <a:t>El peor horario son las horas de madrugada y los sábados.</a:t>
            </a:r>
            <a:endParaRPr sz="800">
              <a:latin typeface="Lora"/>
              <a:ea typeface="Lora"/>
              <a:cs typeface="Lora"/>
              <a:sym typeface="Lora"/>
            </a:endParaRPr>
          </a:p>
          <a:p>
            <a:pPr marL="0" lvl="0" indent="0" algn="l" rtl="0">
              <a:lnSpc>
                <a:spcPct val="115000"/>
              </a:lnSpc>
              <a:spcBef>
                <a:spcPts val="1100"/>
              </a:spcBef>
              <a:spcAft>
                <a:spcPts val="0"/>
              </a:spcAft>
              <a:buNone/>
            </a:pPr>
            <a:r>
              <a:rPr lang="es" sz="800">
                <a:latin typeface="Lora"/>
                <a:ea typeface="Lora"/>
                <a:cs typeface="Lora"/>
                <a:sym typeface="Lora"/>
              </a:rPr>
              <a:t>➡️ El mejor horario para publicar en </a:t>
            </a:r>
            <a:r>
              <a:rPr lang="es" sz="800" b="1">
                <a:latin typeface="Lora"/>
                <a:ea typeface="Lora"/>
                <a:cs typeface="Lora"/>
                <a:sym typeface="Lora"/>
              </a:rPr>
              <a:t>Instagram</a:t>
            </a:r>
            <a:r>
              <a:rPr lang="es" sz="800">
                <a:latin typeface="Lora"/>
                <a:ea typeface="Lora"/>
                <a:cs typeface="Lora"/>
                <a:sym typeface="Lora"/>
              </a:rPr>
              <a:t> son los lunes, martes y viernes de 11:00h a 15:00h, y entre las 19:00h y las 21:00h.</a:t>
            </a:r>
            <a:endParaRPr sz="800">
              <a:latin typeface="Lora"/>
              <a:ea typeface="Lora"/>
              <a:cs typeface="Lora"/>
              <a:sym typeface="Lora"/>
            </a:endParaRPr>
          </a:p>
          <a:p>
            <a:pPr marL="0" lvl="0" indent="0" algn="l" rtl="0">
              <a:lnSpc>
                <a:spcPct val="115000"/>
              </a:lnSpc>
              <a:spcBef>
                <a:spcPts val="1100"/>
              </a:spcBef>
              <a:spcAft>
                <a:spcPts val="0"/>
              </a:spcAft>
              <a:buNone/>
            </a:pPr>
            <a:r>
              <a:rPr lang="es" sz="800">
                <a:latin typeface="Lora"/>
                <a:ea typeface="Lora"/>
                <a:cs typeface="Lora"/>
                <a:sym typeface="Lora"/>
              </a:rPr>
              <a:t>Mientras que el peor horario son las horas de madrugada y los domingos.</a:t>
            </a:r>
            <a:endParaRPr sz="800">
              <a:latin typeface="Lora"/>
              <a:ea typeface="Lora"/>
              <a:cs typeface="Lora"/>
              <a:sym typeface="Lora"/>
            </a:endParaRPr>
          </a:p>
          <a:p>
            <a:pPr marL="0" lvl="0" indent="0" algn="l" rtl="0">
              <a:lnSpc>
                <a:spcPct val="115000"/>
              </a:lnSpc>
              <a:spcBef>
                <a:spcPts val="1100"/>
              </a:spcBef>
              <a:spcAft>
                <a:spcPts val="0"/>
              </a:spcAft>
              <a:buNone/>
            </a:pPr>
            <a:r>
              <a:rPr lang="es" sz="800">
                <a:latin typeface="Lora"/>
                <a:ea typeface="Lora"/>
                <a:cs typeface="Lora"/>
                <a:sym typeface="Lora"/>
              </a:rPr>
              <a:t>➡️ El mejor horario para publicar en </a:t>
            </a:r>
            <a:r>
              <a:rPr lang="es" sz="800" b="1">
                <a:latin typeface="Lora"/>
                <a:ea typeface="Lora"/>
                <a:cs typeface="Lora"/>
                <a:sym typeface="Lora"/>
              </a:rPr>
              <a:t>Twitter</a:t>
            </a:r>
            <a:r>
              <a:rPr lang="es" sz="800">
                <a:latin typeface="Lora"/>
                <a:ea typeface="Lora"/>
                <a:cs typeface="Lora"/>
                <a:sym typeface="Lora"/>
              </a:rPr>
              <a:t> son desde el martes al viernes de 09:00 a 15:00 pm, siendo el mejor día el miércoles.</a:t>
            </a:r>
            <a:endParaRPr sz="800">
              <a:latin typeface="Lora"/>
              <a:ea typeface="Lora"/>
              <a:cs typeface="Lora"/>
              <a:sym typeface="Lora"/>
            </a:endParaRPr>
          </a:p>
          <a:p>
            <a:pPr marL="0" lvl="0" indent="0" algn="l" rtl="0">
              <a:lnSpc>
                <a:spcPct val="115000"/>
              </a:lnSpc>
              <a:spcBef>
                <a:spcPts val="1100"/>
              </a:spcBef>
              <a:spcAft>
                <a:spcPts val="0"/>
              </a:spcAft>
              <a:buNone/>
            </a:pPr>
            <a:r>
              <a:rPr lang="es" sz="800">
                <a:latin typeface="Lora"/>
                <a:ea typeface="Lora"/>
                <a:cs typeface="Lora"/>
                <a:sym typeface="Lora"/>
              </a:rPr>
              <a:t>Por otro lado, el peor horario es en fin de semana, sobre todo el sábado.</a:t>
            </a:r>
            <a:endParaRPr sz="800">
              <a:latin typeface="Lora"/>
              <a:ea typeface="Lora"/>
              <a:cs typeface="Lora"/>
              <a:sym typeface="Lora"/>
            </a:endParaRPr>
          </a:p>
          <a:p>
            <a:pPr marL="0" lvl="0" indent="0" algn="l" rtl="0">
              <a:lnSpc>
                <a:spcPct val="115000"/>
              </a:lnSpc>
              <a:spcBef>
                <a:spcPts val="1100"/>
              </a:spcBef>
              <a:spcAft>
                <a:spcPts val="0"/>
              </a:spcAft>
              <a:buNone/>
            </a:pPr>
            <a:r>
              <a:rPr lang="es" sz="800">
                <a:latin typeface="Lora"/>
                <a:ea typeface="Lora"/>
                <a:cs typeface="Lora"/>
                <a:sym typeface="Lora"/>
              </a:rPr>
              <a:t>➡️ El mejor horario para publicar en </a:t>
            </a:r>
            <a:r>
              <a:rPr lang="es" sz="800" b="1">
                <a:latin typeface="Lora"/>
                <a:ea typeface="Lora"/>
                <a:cs typeface="Lora"/>
                <a:sym typeface="Lora"/>
              </a:rPr>
              <a:t>LinkedIn</a:t>
            </a:r>
            <a:r>
              <a:rPr lang="es" sz="800">
                <a:latin typeface="Lora"/>
                <a:ea typeface="Lora"/>
                <a:cs typeface="Lora"/>
                <a:sym typeface="Lora"/>
              </a:rPr>
              <a:t> son los martes, miércoles y jueves de 09:00 am a 14:00 pm.</a:t>
            </a:r>
            <a:endParaRPr sz="800">
              <a:latin typeface="Lora"/>
              <a:ea typeface="Lora"/>
              <a:cs typeface="Lora"/>
              <a:sym typeface="Lora"/>
            </a:endParaRPr>
          </a:p>
          <a:p>
            <a:pPr marL="0" lvl="0" indent="0" algn="l" rtl="0">
              <a:lnSpc>
                <a:spcPct val="115000"/>
              </a:lnSpc>
              <a:spcBef>
                <a:spcPts val="1100"/>
              </a:spcBef>
              <a:spcAft>
                <a:spcPts val="0"/>
              </a:spcAft>
              <a:buNone/>
            </a:pPr>
            <a:r>
              <a:rPr lang="es" sz="800">
                <a:latin typeface="Lora"/>
                <a:ea typeface="Lora"/>
                <a:cs typeface="Lora"/>
                <a:sym typeface="Lora"/>
              </a:rPr>
              <a:t>El peor horario es, con diferencia, el domingo.</a:t>
            </a:r>
            <a:endParaRPr sz="800">
              <a:latin typeface="Lora"/>
              <a:ea typeface="Lora"/>
              <a:cs typeface="Lora"/>
              <a:sym typeface="Lora"/>
            </a:endParaRPr>
          </a:p>
          <a:p>
            <a:pPr marL="0" lvl="0" indent="0" algn="l" rtl="0">
              <a:lnSpc>
                <a:spcPct val="115000"/>
              </a:lnSpc>
              <a:spcBef>
                <a:spcPts val="1100"/>
              </a:spcBef>
              <a:spcAft>
                <a:spcPts val="0"/>
              </a:spcAft>
              <a:buNone/>
            </a:pPr>
            <a:r>
              <a:rPr lang="es" sz="800">
                <a:latin typeface="Lora"/>
                <a:ea typeface="Lora"/>
                <a:cs typeface="Lora"/>
                <a:sym typeface="Lora"/>
              </a:rPr>
              <a:t>➡️ El mejor horario para publicar en </a:t>
            </a:r>
            <a:r>
              <a:rPr lang="es" sz="800" b="1">
                <a:latin typeface="Lora"/>
                <a:ea typeface="Lora"/>
                <a:cs typeface="Lora"/>
                <a:sym typeface="Lora"/>
              </a:rPr>
              <a:t>Tik Tok</a:t>
            </a:r>
            <a:r>
              <a:rPr lang="es" sz="800">
                <a:latin typeface="Lora"/>
                <a:ea typeface="Lora"/>
                <a:cs typeface="Lora"/>
                <a:sym typeface="Lora"/>
              </a:rPr>
              <a:t> son todos los días de la semana en franjas horarias de 13:00h a 15:00h, 19:00h a 21:00h y los fines de semana por la noche.</a:t>
            </a:r>
            <a:endParaRPr sz="800">
              <a:latin typeface="Lora"/>
              <a:ea typeface="Lora"/>
              <a:cs typeface="Lora"/>
              <a:sym typeface="Lora"/>
            </a:endParaRPr>
          </a:p>
          <a:p>
            <a:pPr marL="0" lvl="0" indent="0" algn="l" rtl="0">
              <a:lnSpc>
                <a:spcPct val="115000"/>
              </a:lnSpc>
              <a:spcBef>
                <a:spcPts val="1100"/>
              </a:spcBef>
              <a:spcAft>
                <a:spcPts val="0"/>
              </a:spcAft>
              <a:buNone/>
            </a:pPr>
            <a:r>
              <a:rPr lang="es" sz="800">
                <a:latin typeface="Lora"/>
                <a:ea typeface="Lora"/>
                <a:cs typeface="Lora"/>
                <a:sym typeface="Lora"/>
              </a:rPr>
              <a:t>El peor horario es por la mañana temprano.</a:t>
            </a:r>
            <a:endParaRPr sz="600">
              <a:solidFill>
                <a:srgbClr val="333333"/>
              </a:solidFill>
              <a:highlight>
                <a:srgbClr val="FFFFFF"/>
              </a:highlight>
              <a:latin typeface="Open Sans"/>
              <a:ea typeface="Open Sans"/>
              <a:cs typeface="Open Sans"/>
              <a:sym typeface="Open Sans"/>
            </a:endParaRPr>
          </a:p>
          <a:p>
            <a:pPr marL="0" lvl="0" indent="0" algn="l" rtl="0">
              <a:spcBef>
                <a:spcPts val="1100"/>
              </a:spcBef>
              <a:spcAft>
                <a:spcPts val="0"/>
              </a:spcAft>
              <a:buNone/>
            </a:pPr>
            <a:endParaRPr>
              <a:latin typeface="Lato"/>
              <a:ea typeface="Lato"/>
              <a:cs typeface="Lato"/>
              <a:sym typeface="La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8"/>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5 - Gestores de redes sociales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359" name="Google Shape;359;p58"/>
          <p:cNvSpPr txBox="1"/>
          <p:nvPr/>
        </p:nvSpPr>
        <p:spPr>
          <a:xfrm>
            <a:off x="1194025" y="1771350"/>
            <a:ext cx="6862500" cy="24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a:latin typeface="Lato"/>
                <a:ea typeface="Lato"/>
                <a:cs typeface="Lato"/>
                <a:sym typeface="Lato"/>
              </a:rPr>
              <a:t>HOOTSUITE</a:t>
            </a:r>
            <a:r>
              <a:rPr lang="es">
                <a:latin typeface="Lato"/>
                <a:ea typeface="Lato"/>
                <a:cs typeface="Lato"/>
                <a:sym typeface="Lato"/>
              </a:rPr>
              <a:t> - </a:t>
            </a:r>
            <a:r>
              <a:rPr lang="es" u="sng">
                <a:solidFill>
                  <a:schemeClr val="hlink"/>
                </a:solidFill>
                <a:latin typeface="Lato"/>
                <a:ea typeface="Lato"/>
                <a:cs typeface="Lato"/>
                <a:sym typeface="Lato"/>
                <a:hlinkClick r:id="rId3"/>
              </a:rPr>
              <a:t>https://hootsuite.com/es/planes/free</a:t>
            </a:r>
            <a:r>
              <a:rPr lang="es">
                <a:latin typeface="Lato"/>
                <a:ea typeface="Lato"/>
                <a:cs typeface="Lato"/>
                <a:sym typeface="Lato"/>
              </a:rPr>
              <a:t> </a:t>
            </a:r>
            <a:br>
              <a:rPr lang="es">
                <a:latin typeface="Lato"/>
                <a:ea typeface="Lato"/>
                <a:cs typeface="Lato"/>
                <a:sym typeface="Lato"/>
              </a:rPr>
            </a:br>
            <a:br>
              <a:rPr lang="es">
                <a:latin typeface="Lato"/>
                <a:ea typeface="Lato"/>
                <a:cs typeface="Lato"/>
                <a:sym typeface="Lato"/>
              </a:rPr>
            </a:br>
            <a:r>
              <a:rPr lang="es" sz="1350">
                <a:solidFill>
                  <a:srgbClr val="1D1D1B"/>
                </a:solidFill>
                <a:highlight>
                  <a:srgbClr val="FFFFFF"/>
                </a:highlight>
              </a:rPr>
              <a:t>Tiene disponible una versión completamente gratuita. </a:t>
            </a:r>
            <a:br>
              <a:rPr lang="es" sz="1350">
                <a:solidFill>
                  <a:srgbClr val="1D1D1B"/>
                </a:solidFill>
                <a:highlight>
                  <a:srgbClr val="FFFFFF"/>
                </a:highlight>
              </a:rPr>
            </a:br>
            <a:r>
              <a:rPr lang="es" sz="1350">
                <a:solidFill>
                  <a:srgbClr val="1D1D1B"/>
                </a:solidFill>
                <a:highlight>
                  <a:srgbClr val="FFFFFF"/>
                </a:highlight>
              </a:rPr>
              <a:t>Puedes gestionar hasta tres perfiles sociales, un reporte de analítica básica y tienes la posibilidad de programar mensajes.</a:t>
            </a:r>
            <a:br>
              <a:rPr lang="es" sz="1350">
                <a:solidFill>
                  <a:srgbClr val="1D1D1B"/>
                </a:solidFill>
                <a:highlight>
                  <a:srgbClr val="FFFFFF"/>
                </a:highlight>
              </a:rPr>
            </a:br>
            <a:br>
              <a:rPr lang="es" sz="1350">
                <a:solidFill>
                  <a:srgbClr val="1D1D1B"/>
                </a:solidFill>
                <a:highlight>
                  <a:srgbClr val="FFFFFF"/>
                </a:highlight>
              </a:rPr>
            </a:br>
            <a:br>
              <a:rPr lang="es" sz="1350">
                <a:solidFill>
                  <a:srgbClr val="1D1D1B"/>
                </a:solidFill>
                <a:highlight>
                  <a:srgbClr val="FFFFFF"/>
                </a:highlight>
              </a:rPr>
            </a:br>
            <a:br>
              <a:rPr lang="es" sz="1350">
                <a:solidFill>
                  <a:srgbClr val="1D1D1B"/>
                </a:solidFill>
                <a:highlight>
                  <a:srgbClr val="FFFFFF"/>
                </a:highlight>
              </a:rPr>
            </a:br>
            <a:r>
              <a:rPr lang="es" sz="1350" u="sng">
                <a:solidFill>
                  <a:srgbClr val="1D1D1B"/>
                </a:solidFill>
                <a:highlight>
                  <a:srgbClr val="FFFFFF"/>
                </a:highlight>
              </a:rPr>
              <a:t>RECURSOS</a:t>
            </a:r>
            <a:br>
              <a:rPr lang="es" sz="1350" b="1">
                <a:solidFill>
                  <a:srgbClr val="1D1D1B"/>
                </a:solidFill>
                <a:highlight>
                  <a:srgbClr val="FFFFFF"/>
                </a:highlight>
              </a:rPr>
            </a:br>
            <a:br>
              <a:rPr lang="es" sz="1350" b="1">
                <a:solidFill>
                  <a:srgbClr val="1D1D1B"/>
                </a:solidFill>
                <a:highlight>
                  <a:srgbClr val="FFFFFF"/>
                </a:highlight>
              </a:rPr>
            </a:br>
            <a:r>
              <a:rPr lang="es" sz="1350" u="sng">
                <a:solidFill>
                  <a:schemeClr val="hlink"/>
                </a:solidFill>
                <a:highlight>
                  <a:srgbClr val="FFFFFF"/>
                </a:highlight>
                <a:hlinkClick r:id="rId4"/>
              </a:rPr>
              <a:t>- Programar una publicación en Instagram</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9"/>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5 - Gestores de redes sociales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365" name="Google Shape;365;p59"/>
          <p:cNvSpPr txBox="1"/>
          <p:nvPr/>
        </p:nvSpPr>
        <p:spPr>
          <a:xfrm>
            <a:off x="1194025" y="1771350"/>
            <a:ext cx="6862500" cy="229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a:latin typeface="Lato"/>
                <a:ea typeface="Lato"/>
                <a:cs typeface="Lato"/>
                <a:sym typeface="Lato"/>
              </a:rPr>
              <a:t>BUFFER</a:t>
            </a:r>
            <a:r>
              <a:rPr lang="es">
                <a:latin typeface="Lato"/>
                <a:ea typeface="Lato"/>
                <a:cs typeface="Lato"/>
                <a:sym typeface="Lato"/>
              </a:rPr>
              <a:t> - </a:t>
            </a:r>
            <a:r>
              <a:rPr lang="es" u="sng">
                <a:solidFill>
                  <a:schemeClr val="hlink"/>
                </a:solidFill>
                <a:latin typeface="Lato"/>
                <a:ea typeface="Lato"/>
                <a:cs typeface="Lato"/>
                <a:sym typeface="Lato"/>
                <a:hlinkClick r:id="rId3"/>
              </a:rPr>
              <a:t>Buffer</a:t>
            </a:r>
            <a:r>
              <a:rPr lang="es">
                <a:latin typeface="Lato"/>
                <a:ea typeface="Lato"/>
                <a:cs typeface="Lato"/>
                <a:sym typeface="Lato"/>
              </a:rPr>
              <a:t> </a:t>
            </a:r>
            <a:br>
              <a:rPr lang="es">
                <a:latin typeface="Lato"/>
                <a:ea typeface="Lato"/>
                <a:cs typeface="Lato"/>
                <a:sym typeface="Lato"/>
              </a:rPr>
            </a:br>
            <a:br>
              <a:rPr lang="es">
                <a:latin typeface="Lato"/>
                <a:ea typeface="Lato"/>
                <a:cs typeface="Lato"/>
                <a:sym typeface="Lato"/>
              </a:rPr>
            </a:br>
            <a:br>
              <a:rPr lang="es">
                <a:latin typeface="Lato"/>
                <a:ea typeface="Lato"/>
                <a:cs typeface="Lato"/>
                <a:sym typeface="Lato"/>
              </a:rPr>
            </a:br>
            <a:r>
              <a:rPr lang="es" sz="1350">
                <a:solidFill>
                  <a:srgbClr val="1D1D1B"/>
                </a:solidFill>
                <a:highlight>
                  <a:srgbClr val="FFFFFF"/>
                </a:highlight>
              </a:rPr>
              <a:t>En su versión gratuita, puedes dejar hasta 10 publicaciones programadas en cada perfil.</a:t>
            </a:r>
            <a:br>
              <a:rPr lang="es" sz="1350">
                <a:solidFill>
                  <a:srgbClr val="1D1D1B"/>
                </a:solidFill>
                <a:highlight>
                  <a:srgbClr val="FFFFFF"/>
                </a:highlight>
              </a:rPr>
            </a:br>
            <a:r>
              <a:rPr lang="es" sz="1350">
                <a:solidFill>
                  <a:srgbClr val="1D1D1B"/>
                </a:solidFill>
                <a:highlight>
                  <a:srgbClr val="FFFFFF"/>
                </a:highlight>
              </a:rPr>
              <a:t>Puedes tener 3 cuentas de redes sociales simultáneamente.</a:t>
            </a:r>
            <a:endParaRPr sz="1350">
              <a:solidFill>
                <a:srgbClr val="1D1D1B"/>
              </a:solidFill>
              <a:highlight>
                <a:srgbClr val="FFFFFF"/>
              </a:highlight>
            </a:endParaRPr>
          </a:p>
          <a:p>
            <a:pPr marL="0" lvl="0" indent="0" algn="l" rtl="0">
              <a:spcBef>
                <a:spcPts val="0"/>
              </a:spcBef>
              <a:spcAft>
                <a:spcPts val="0"/>
              </a:spcAft>
              <a:buNone/>
            </a:pPr>
            <a:r>
              <a:rPr lang="es" sz="1350">
                <a:solidFill>
                  <a:srgbClr val="1D1D1B"/>
                </a:solidFill>
                <a:highlight>
                  <a:srgbClr val="FFFFFF"/>
                </a:highlight>
              </a:rPr>
              <a:t>También puedes crear una Landing Page en el plan gratuito.</a:t>
            </a:r>
            <a:br>
              <a:rPr lang="es" sz="1350">
                <a:solidFill>
                  <a:srgbClr val="1D1D1B"/>
                </a:solidFill>
                <a:highlight>
                  <a:srgbClr val="FFFFFF"/>
                </a:highlight>
              </a:rPr>
            </a:br>
            <a:br>
              <a:rPr lang="es" sz="1350">
                <a:solidFill>
                  <a:srgbClr val="1D1D1B"/>
                </a:solidFill>
                <a:highlight>
                  <a:srgbClr val="FFFFFF"/>
                </a:highlight>
              </a:rPr>
            </a:br>
            <a:br>
              <a:rPr lang="es" sz="1350">
                <a:solidFill>
                  <a:srgbClr val="1D1D1B"/>
                </a:solidFill>
                <a:highlight>
                  <a:srgbClr val="FFFFFF"/>
                </a:highlight>
              </a:rPr>
            </a:b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0"/>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5 - Gestores de redes sociales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371" name="Google Shape;371;p60"/>
          <p:cNvSpPr txBox="1"/>
          <p:nvPr/>
        </p:nvSpPr>
        <p:spPr>
          <a:xfrm>
            <a:off x="1194025" y="1771350"/>
            <a:ext cx="6862500" cy="229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a:latin typeface="Lato"/>
                <a:ea typeface="Lato"/>
                <a:cs typeface="Lato"/>
                <a:sym typeface="Lato"/>
              </a:rPr>
              <a:t>TWEETDECK</a:t>
            </a:r>
            <a:r>
              <a:rPr lang="es">
                <a:latin typeface="Lato"/>
                <a:ea typeface="Lato"/>
                <a:cs typeface="Lato"/>
                <a:sym typeface="Lato"/>
              </a:rPr>
              <a:t> - </a:t>
            </a:r>
            <a:r>
              <a:rPr lang="es" u="sng">
                <a:solidFill>
                  <a:schemeClr val="hlink"/>
                </a:solidFill>
                <a:latin typeface="Lato"/>
                <a:ea typeface="Lato"/>
                <a:cs typeface="Lato"/>
                <a:sym typeface="Lato"/>
                <a:hlinkClick r:id="rId3"/>
              </a:rPr>
              <a:t>TweetDeck</a:t>
            </a:r>
            <a:r>
              <a:rPr lang="es">
                <a:latin typeface="Lato"/>
                <a:ea typeface="Lato"/>
                <a:cs typeface="Lato"/>
                <a:sym typeface="Lato"/>
              </a:rPr>
              <a:t> </a:t>
            </a:r>
            <a:br>
              <a:rPr lang="es">
                <a:latin typeface="Lato"/>
                <a:ea typeface="Lato"/>
                <a:cs typeface="Lato"/>
                <a:sym typeface="Lato"/>
              </a:rPr>
            </a:br>
            <a:br>
              <a:rPr lang="es">
                <a:latin typeface="Lato"/>
                <a:ea typeface="Lato"/>
                <a:cs typeface="Lato"/>
                <a:sym typeface="Lato"/>
              </a:rPr>
            </a:br>
            <a:endParaRPr>
              <a:latin typeface="Lato"/>
              <a:ea typeface="Lato"/>
              <a:cs typeface="Lato"/>
              <a:sym typeface="Lato"/>
            </a:endParaRPr>
          </a:p>
          <a:p>
            <a:pPr marL="0" lvl="0" indent="0" algn="l" rtl="0">
              <a:spcBef>
                <a:spcPts val="0"/>
              </a:spcBef>
              <a:spcAft>
                <a:spcPts val="0"/>
              </a:spcAft>
              <a:buNone/>
            </a:pPr>
            <a:endParaRPr sz="1350">
              <a:solidFill>
                <a:srgbClr val="1D1D1B"/>
              </a:solidFill>
              <a:highlight>
                <a:srgbClr val="FFFFFF"/>
              </a:highlight>
            </a:endParaRPr>
          </a:p>
          <a:p>
            <a:pPr marL="0" lvl="0" indent="0" algn="l" rtl="0">
              <a:spcBef>
                <a:spcPts val="0"/>
              </a:spcBef>
              <a:spcAft>
                <a:spcPts val="0"/>
              </a:spcAft>
              <a:buNone/>
            </a:pPr>
            <a:r>
              <a:rPr lang="es" sz="1350">
                <a:solidFill>
                  <a:srgbClr val="1D1D1B"/>
                </a:solidFill>
                <a:highlight>
                  <a:srgbClr val="FFFFFF"/>
                </a:highlight>
              </a:rPr>
              <a:t>El diseño de esta herramienta es similar a Hootsuite, donde todo está organizado por columnas y puedes seleccionar el tipo de contenido que se muestra en cada una de ellas: menciones, likes, seguidores y un largo, etcétera.</a:t>
            </a:r>
            <a:br>
              <a:rPr lang="es" sz="1350">
                <a:solidFill>
                  <a:srgbClr val="1D1D1B"/>
                </a:solidFill>
                <a:highlight>
                  <a:srgbClr val="FFFFFF"/>
                </a:highlight>
              </a:rPr>
            </a:br>
            <a:br>
              <a:rPr lang="es" sz="1350">
                <a:solidFill>
                  <a:srgbClr val="1D1D1B"/>
                </a:solidFill>
                <a:highlight>
                  <a:srgbClr val="FFFFFF"/>
                </a:highlight>
              </a:rPr>
            </a:br>
            <a:br>
              <a:rPr lang="es" sz="1350">
                <a:solidFill>
                  <a:srgbClr val="1D1D1B"/>
                </a:solidFill>
                <a:highlight>
                  <a:srgbClr val="FFFFFF"/>
                </a:highlight>
              </a:rPr>
            </a:b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1"/>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5 - Gestores de redes sociales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377" name="Google Shape;377;p61"/>
          <p:cNvSpPr txBox="1"/>
          <p:nvPr/>
        </p:nvSpPr>
        <p:spPr>
          <a:xfrm>
            <a:off x="1194025" y="1771350"/>
            <a:ext cx="6862500" cy="3374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s" b="1">
                <a:latin typeface="Lato"/>
                <a:ea typeface="Lato"/>
                <a:cs typeface="Lato"/>
                <a:sym typeface="Lato"/>
              </a:rPr>
              <a:t>RECURPOST</a:t>
            </a:r>
            <a:r>
              <a:rPr lang="es">
                <a:latin typeface="Lato"/>
                <a:ea typeface="Lato"/>
                <a:cs typeface="Lato"/>
                <a:sym typeface="Lato"/>
              </a:rPr>
              <a:t> - </a:t>
            </a:r>
            <a:r>
              <a:rPr lang="es" u="sng">
                <a:solidFill>
                  <a:schemeClr val="hlink"/>
                </a:solidFill>
                <a:latin typeface="Lato"/>
                <a:ea typeface="Lato"/>
                <a:cs typeface="Lato"/>
                <a:sym typeface="Lato"/>
                <a:hlinkClick r:id="rId3"/>
              </a:rPr>
              <a:t>RecurPost</a:t>
            </a:r>
            <a:r>
              <a:rPr lang="es">
                <a:latin typeface="Lato"/>
                <a:ea typeface="Lato"/>
                <a:cs typeface="Lato"/>
                <a:sym typeface="Lato"/>
              </a:rPr>
              <a:t>  </a:t>
            </a:r>
            <a:br>
              <a:rPr lang="es">
                <a:latin typeface="Lato"/>
                <a:ea typeface="Lato"/>
                <a:cs typeface="Lato"/>
                <a:sym typeface="Lato"/>
              </a:rPr>
            </a:br>
            <a:br>
              <a:rPr lang="es">
                <a:latin typeface="Lato"/>
                <a:ea typeface="Lato"/>
                <a:cs typeface="Lato"/>
                <a:sym typeface="Lato"/>
              </a:rPr>
            </a:br>
            <a:r>
              <a:rPr lang="es" sz="1350">
                <a:solidFill>
                  <a:srgbClr val="1D1D1B"/>
                </a:solidFill>
                <a:highlight>
                  <a:srgbClr val="FFFFFF"/>
                </a:highlight>
              </a:rPr>
              <a:t>Una forma de darle nueva vida a tus mensajes de redes sociales exitosos (y además ahorrar tiempo en el proceso) es tener </a:t>
            </a:r>
            <a:r>
              <a:rPr lang="es" sz="1350" b="1">
                <a:solidFill>
                  <a:srgbClr val="1D1D1B"/>
                </a:solidFill>
                <a:highlight>
                  <a:srgbClr val="FFFFFF"/>
                </a:highlight>
              </a:rPr>
              <a:t>una función que los vuelva a publicar automáticamente </a:t>
            </a:r>
            <a:r>
              <a:rPr lang="es" sz="1350">
                <a:solidFill>
                  <a:srgbClr val="1D1D1B"/>
                </a:solidFill>
                <a:highlight>
                  <a:srgbClr val="FFFFFF"/>
                </a:highlight>
              </a:rPr>
              <a:t>cuando ya ha pasado suficiente tiempo para que nuevas audiencias lo vean. RecurPost y sus “Librerías de Contenido” se encargan de esto por ti.</a:t>
            </a:r>
            <a:br>
              <a:rPr lang="es" sz="1350">
                <a:solidFill>
                  <a:srgbClr val="1D1D1B"/>
                </a:solidFill>
                <a:highlight>
                  <a:srgbClr val="FFFFFF"/>
                </a:highlight>
              </a:rPr>
            </a:br>
            <a:br>
              <a:rPr lang="es" sz="1350">
                <a:solidFill>
                  <a:srgbClr val="1D1D1B"/>
                </a:solidFill>
                <a:highlight>
                  <a:srgbClr val="FFFFFF"/>
                </a:highlight>
              </a:rPr>
            </a:br>
            <a:br>
              <a:rPr lang="es" sz="1350">
                <a:solidFill>
                  <a:srgbClr val="1D1D1B"/>
                </a:solidFill>
                <a:highlight>
                  <a:srgbClr val="FFFFFF"/>
                </a:highlight>
              </a:rPr>
            </a:br>
            <a:endParaRPr sz="1350">
              <a:solidFill>
                <a:srgbClr val="1D1D1B"/>
              </a:solidFill>
              <a:highlight>
                <a:srgbClr val="FFFFFF"/>
              </a:highlight>
            </a:endParaRPr>
          </a:p>
          <a:p>
            <a:pPr marL="635000" lvl="0" indent="-314325" algn="l" rtl="0">
              <a:lnSpc>
                <a:spcPct val="115000"/>
              </a:lnSpc>
              <a:spcBef>
                <a:spcPts val="0"/>
              </a:spcBef>
              <a:spcAft>
                <a:spcPts val="0"/>
              </a:spcAft>
              <a:buClr>
                <a:srgbClr val="1D1D1B"/>
              </a:buClr>
              <a:buSzPts val="1350"/>
              <a:buChar char="●"/>
            </a:pPr>
            <a:r>
              <a:rPr lang="es" sz="1350">
                <a:solidFill>
                  <a:srgbClr val="1D1D1B"/>
                </a:solidFill>
                <a:highlight>
                  <a:srgbClr val="FFFFFF"/>
                </a:highlight>
              </a:rPr>
              <a:t>Edición de mensajes programados.</a:t>
            </a:r>
            <a:endParaRPr sz="1350">
              <a:solidFill>
                <a:srgbClr val="1D1D1B"/>
              </a:solidFill>
              <a:highlight>
                <a:srgbClr val="FFFFFF"/>
              </a:highlight>
            </a:endParaRPr>
          </a:p>
          <a:p>
            <a:pPr marL="635000" lvl="0" indent="-314325" algn="l" rtl="0">
              <a:lnSpc>
                <a:spcPct val="115000"/>
              </a:lnSpc>
              <a:spcBef>
                <a:spcPts val="0"/>
              </a:spcBef>
              <a:spcAft>
                <a:spcPts val="0"/>
              </a:spcAft>
              <a:buClr>
                <a:srgbClr val="1D1D1B"/>
              </a:buClr>
              <a:buSzPts val="1350"/>
              <a:buChar char="●"/>
            </a:pPr>
            <a:r>
              <a:rPr lang="es" sz="1350">
                <a:solidFill>
                  <a:srgbClr val="1D1D1B"/>
                </a:solidFill>
                <a:highlight>
                  <a:srgbClr val="FFFFFF"/>
                </a:highlight>
              </a:rPr>
              <a:t>Puedes agregar todas las Librerías de Contenido que necesites.</a:t>
            </a:r>
            <a:endParaRPr sz="1350">
              <a:solidFill>
                <a:srgbClr val="1D1D1B"/>
              </a:solidFill>
              <a:highlight>
                <a:srgbClr val="FFFFFF"/>
              </a:highlight>
            </a:endParaRPr>
          </a:p>
          <a:p>
            <a:pPr marL="0" lvl="0" indent="0" algn="l" rtl="0">
              <a:spcBef>
                <a:spcPts val="3200"/>
              </a:spcBef>
              <a:spcAft>
                <a:spcPts val="0"/>
              </a:spcAft>
              <a:buNone/>
            </a:pPr>
            <a:endParaRPr sz="1350">
              <a:solidFill>
                <a:srgbClr val="1D1D1B"/>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p>
            <a:pPr marL="0" marR="0" lvl="0" indent="0" algn="l" rtl="0">
              <a:lnSpc>
                <a:spcPct val="100000"/>
              </a:lnSpc>
              <a:spcBef>
                <a:spcPts val="0"/>
              </a:spcBef>
              <a:spcAft>
                <a:spcPts val="0"/>
              </a:spcAft>
              <a:buNone/>
            </a:pPr>
            <a:r>
              <a:rPr lang="es" sz="1500"/>
              <a:t>2- Qué son las redes sociales</a:t>
            </a:r>
            <a:endParaRPr sz="1500"/>
          </a:p>
        </p:txBody>
      </p:sp>
      <p:sp>
        <p:nvSpPr>
          <p:cNvPr id="111" name="Google Shape;111;p1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marR="0" lvl="0" indent="-311150" algn="l" rtl="0">
              <a:lnSpc>
                <a:spcPct val="115000"/>
              </a:lnSpc>
              <a:spcBef>
                <a:spcPts val="0"/>
              </a:spcBef>
              <a:spcAft>
                <a:spcPts val="0"/>
              </a:spcAft>
              <a:buSzPts val="1300"/>
              <a:buChar char="-"/>
            </a:pPr>
            <a:r>
              <a:rPr lang="es"/>
              <a:t>Interconectar usuarios que comparten ideas y contenidos.</a:t>
            </a:r>
            <a:br>
              <a:rPr lang="es"/>
            </a:br>
            <a:r>
              <a:rPr lang="es"/>
              <a:t>					</a:t>
            </a:r>
            <a:endParaRPr/>
          </a:p>
          <a:p>
            <a:pPr marL="457200" marR="0" lvl="0" indent="-311150" algn="l" rtl="0">
              <a:lnSpc>
                <a:spcPct val="115000"/>
              </a:lnSpc>
              <a:spcBef>
                <a:spcPts val="0"/>
              </a:spcBef>
              <a:spcAft>
                <a:spcPts val="0"/>
              </a:spcAft>
              <a:buSzPts val="1300"/>
              <a:buChar char="-"/>
            </a:pPr>
            <a:r>
              <a:rPr lang="es"/>
              <a:t>Principio de comunidad abierta y no jerarquizada.</a:t>
            </a:r>
            <a:br>
              <a:rPr lang="es"/>
            </a:br>
            <a:r>
              <a:rPr lang="es"/>
              <a:t>	</a:t>
            </a:r>
            <a:endParaRPr/>
          </a:p>
          <a:p>
            <a:pPr marL="457200" marR="0" lvl="0" indent="-311150" algn="l" rtl="0">
              <a:lnSpc>
                <a:spcPct val="115000"/>
              </a:lnSpc>
              <a:spcBef>
                <a:spcPts val="0"/>
              </a:spcBef>
              <a:spcAft>
                <a:spcPts val="0"/>
              </a:spcAft>
              <a:buSzPts val="1300"/>
              <a:buChar char="-"/>
            </a:pPr>
            <a:r>
              <a:rPr lang="es"/>
              <a:t>Permite operar en el modelo de las 3C’s: </a:t>
            </a:r>
            <a:br>
              <a:rPr lang="es"/>
            </a:br>
            <a:br>
              <a:rPr lang="es"/>
            </a:br>
            <a:r>
              <a:rPr lang="es"/>
              <a:t>Comunicación, Comunidad y Colaboración.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2"/>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5 - Gestores de redes sociales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383" name="Google Shape;383;p62"/>
          <p:cNvSpPr txBox="1"/>
          <p:nvPr/>
        </p:nvSpPr>
        <p:spPr>
          <a:xfrm>
            <a:off x="1194025" y="1771350"/>
            <a:ext cx="6862500" cy="19548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s" b="1">
                <a:latin typeface="Lato"/>
                <a:ea typeface="Lato"/>
                <a:cs typeface="Lato"/>
                <a:sym typeface="Lato"/>
              </a:rPr>
              <a:t>META BUSINESS SUITE (FACEBOOK e INSTAGRAM)</a:t>
            </a:r>
            <a:br>
              <a:rPr lang="es" b="1">
                <a:latin typeface="Lato"/>
                <a:ea typeface="Lato"/>
                <a:cs typeface="Lato"/>
                <a:sym typeface="Lato"/>
              </a:rPr>
            </a:br>
            <a:br>
              <a:rPr lang="es" b="1">
                <a:latin typeface="Lato"/>
                <a:ea typeface="Lato"/>
                <a:cs typeface="Lato"/>
                <a:sym typeface="Lato"/>
              </a:rPr>
            </a:br>
            <a:r>
              <a:rPr lang="es">
                <a:latin typeface="Lato"/>
                <a:ea typeface="Lato"/>
                <a:cs typeface="Lato"/>
                <a:sym typeface="Lato"/>
              </a:rPr>
              <a:t> </a:t>
            </a:r>
            <a:r>
              <a:rPr lang="es" u="sng">
                <a:solidFill>
                  <a:schemeClr val="hlink"/>
                </a:solidFill>
                <a:latin typeface="Lato"/>
                <a:ea typeface="Lato"/>
                <a:cs typeface="Lato"/>
                <a:sym typeface="Lato"/>
                <a:hlinkClick r:id="rId3"/>
              </a:rPr>
              <a:t>- Para móviles </a:t>
            </a:r>
            <a:br>
              <a:rPr lang="es">
                <a:latin typeface="Lato"/>
                <a:ea typeface="Lato"/>
                <a:cs typeface="Lato"/>
                <a:sym typeface="Lato"/>
              </a:rPr>
            </a:br>
            <a:r>
              <a:rPr lang="es" u="sng">
                <a:solidFill>
                  <a:schemeClr val="hlink"/>
                </a:solidFill>
                <a:latin typeface="Lato"/>
                <a:ea typeface="Lato"/>
                <a:cs typeface="Lato"/>
                <a:sym typeface="Lato"/>
                <a:hlinkClick r:id="rId4"/>
              </a:rPr>
              <a:t>- Para ordenadores</a:t>
            </a:r>
            <a:br>
              <a:rPr lang="es">
                <a:latin typeface="Lato"/>
                <a:ea typeface="Lato"/>
                <a:cs typeface="Lato"/>
                <a:sym typeface="Lato"/>
              </a:rPr>
            </a:br>
            <a:br>
              <a:rPr lang="es">
                <a:latin typeface="Lato"/>
                <a:ea typeface="Lato"/>
                <a:cs typeface="Lato"/>
                <a:sym typeface="Lato"/>
              </a:rPr>
            </a:br>
            <a:r>
              <a:rPr lang="es" sz="1500">
                <a:solidFill>
                  <a:srgbClr val="333333"/>
                </a:solidFill>
                <a:highlight>
                  <a:srgbClr val="FFFFFF"/>
                </a:highlight>
              </a:rPr>
              <a:t>En estos enlaces se explica paso a paso cómo crear y programar publicaciones e historias en la versión de Meta Business Suite para ordenadores y móviles.</a:t>
            </a:r>
            <a:endParaRPr sz="1350">
              <a:solidFill>
                <a:srgbClr val="1D1D1B"/>
              </a:solidFill>
              <a:highlight>
                <a:srgbClr val="FFFFFF"/>
              </a:high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3"/>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6 - Imágenes y vídeos</a:t>
            </a:r>
            <a:endParaRPr sz="1100" b="0">
              <a:solidFill>
                <a:srgbClr val="000000"/>
              </a:solidFill>
              <a:latin typeface="Arial"/>
              <a:ea typeface="Arial"/>
              <a:cs typeface="Arial"/>
              <a:sym typeface="Arial"/>
            </a:endParaRPr>
          </a:p>
          <a:p>
            <a:pPr marL="0" lvl="0" indent="0" algn="l" rtl="0">
              <a:spcBef>
                <a:spcPts val="0"/>
              </a:spcBef>
              <a:spcAft>
                <a:spcPts val="0"/>
              </a:spcAft>
              <a:buNone/>
            </a:pPr>
            <a:endParaRPr sz="1500"/>
          </a:p>
        </p:txBody>
      </p:sp>
      <p:sp>
        <p:nvSpPr>
          <p:cNvPr id="389" name="Google Shape;389;p63"/>
          <p:cNvSpPr txBox="1"/>
          <p:nvPr/>
        </p:nvSpPr>
        <p:spPr>
          <a:xfrm>
            <a:off x="1148100" y="1850075"/>
            <a:ext cx="6114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u="sng">
                <a:solidFill>
                  <a:schemeClr val="hlink"/>
                </a:solidFill>
                <a:latin typeface="Lato"/>
                <a:ea typeface="Lato"/>
                <a:cs typeface="Lato"/>
                <a:sym typeface="Lato"/>
                <a:hlinkClick r:id="rId3"/>
              </a:rPr>
              <a:t>https://drive.google.com/file/d/1C0lkvv9WiNzKuJopCfuPSfCpsFz8Bk9J/view?usp=sharing</a:t>
            </a:r>
            <a:endParaRPr u="sng">
              <a:solidFill>
                <a:srgbClr val="0000FF"/>
              </a:solidFill>
              <a:latin typeface="Lato"/>
              <a:ea typeface="Lato"/>
              <a:cs typeface="Lato"/>
              <a:sym typeface="Lato"/>
            </a:endParaRPr>
          </a:p>
        </p:txBody>
      </p:sp>
      <p:sp>
        <p:nvSpPr>
          <p:cNvPr id="390" name="Google Shape;390;p63"/>
          <p:cNvSpPr txBox="1"/>
          <p:nvPr/>
        </p:nvSpPr>
        <p:spPr>
          <a:xfrm>
            <a:off x="1148100" y="3345900"/>
            <a:ext cx="6114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u="sng">
                <a:solidFill>
                  <a:schemeClr val="hlink"/>
                </a:solidFill>
                <a:latin typeface="Lato"/>
                <a:ea typeface="Lato"/>
                <a:cs typeface="Lato"/>
                <a:sym typeface="Lato"/>
                <a:hlinkClick r:id="rId4"/>
              </a:rPr>
              <a:t>Tamaño y medidas de las imágenes para redes sociales en 2021 + Medidas de Publicidad</a:t>
            </a:r>
            <a:endParaRPr>
              <a:latin typeface="Lato"/>
              <a:ea typeface="Lato"/>
              <a:cs typeface="Lato"/>
              <a:sym typeface="La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4"/>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500"/>
              <a:t>7 - Fórmulas básicas de copywriting - PAS</a:t>
            </a:r>
            <a:endParaRPr sz="1500"/>
          </a:p>
        </p:txBody>
      </p:sp>
      <p:pic>
        <p:nvPicPr>
          <p:cNvPr id="396" name="Google Shape;396;p64"/>
          <p:cNvPicPr preferRelativeResize="0"/>
          <p:nvPr/>
        </p:nvPicPr>
        <p:blipFill>
          <a:blip r:embed="rId3">
            <a:alphaModFix/>
          </a:blip>
          <a:stretch>
            <a:fillRect/>
          </a:stretch>
        </p:blipFill>
        <p:spPr>
          <a:xfrm>
            <a:off x="1387600" y="1822550"/>
            <a:ext cx="6368788" cy="29848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5"/>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500"/>
              <a:t>7 - Fórmulas básicas de copywriting - PAS</a:t>
            </a:r>
            <a:endParaRPr sz="1500"/>
          </a:p>
        </p:txBody>
      </p:sp>
      <p:pic>
        <p:nvPicPr>
          <p:cNvPr id="402" name="Google Shape;402;p65"/>
          <p:cNvPicPr preferRelativeResize="0"/>
          <p:nvPr/>
        </p:nvPicPr>
        <p:blipFill>
          <a:blip r:embed="rId3">
            <a:alphaModFix/>
          </a:blip>
          <a:stretch>
            <a:fillRect/>
          </a:stretch>
        </p:blipFill>
        <p:spPr>
          <a:xfrm>
            <a:off x="900113" y="1809425"/>
            <a:ext cx="7343775" cy="27336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6"/>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500"/>
              <a:t>7 - Fórmulas básicas de copywriting - PAS</a:t>
            </a:r>
            <a:endParaRPr sz="1500"/>
          </a:p>
        </p:txBody>
      </p:sp>
      <p:sp>
        <p:nvSpPr>
          <p:cNvPr id="408" name="Google Shape;408;p66"/>
          <p:cNvSpPr txBox="1"/>
          <p:nvPr/>
        </p:nvSpPr>
        <p:spPr>
          <a:xfrm>
            <a:off x="1627025" y="1709400"/>
            <a:ext cx="5628900" cy="358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300" b="1">
                <a:solidFill>
                  <a:srgbClr val="38761D"/>
                </a:solidFill>
                <a:latin typeface="Lato"/>
                <a:ea typeface="Lato"/>
                <a:cs typeface="Lato"/>
                <a:sym typeface="Lato"/>
              </a:rPr>
              <a:t>(P)</a:t>
            </a:r>
            <a:r>
              <a:rPr lang="es" sz="1300">
                <a:solidFill>
                  <a:srgbClr val="38761D"/>
                </a:solidFill>
                <a:latin typeface="Lato"/>
                <a:ea typeface="Lato"/>
                <a:cs typeface="Lato"/>
                <a:sym typeface="Lato"/>
              </a:rPr>
              <a:t>¿Quieres aplicar para las becas del año que viene pero no sabes ni por donde empezar a buscar?</a:t>
            </a:r>
            <a:br>
              <a:rPr lang="es" sz="1300">
                <a:latin typeface="Lato"/>
                <a:ea typeface="Lato"/>
                <a:cs typeface="Lato"/>
                <a:sym typeface="Lato"/>
              </a:rPr>
            </a:br>
            <a:endParaRPr sz="1300">
              <a:latin typeface="Lato"/>
              <a:ea typeface="Lato"/>
              <a:cs typeface="Lato"/>
              <a:sym typeface="Lato"/>
            </a:endParaRPr>
          </a:p>
          <a:p>
            <a:pPr marL="0" lvl="0" indent="0" algn="l" rtl="0">
              <a:spcBef>
                <a:spcPts val="0"/>
              </a:spcBef>
              <a:spcAft>
                <a:spcPts val="0"/>
              </a:spcAft>
              <a:buNone/>
            </a:pPr>
            <a:r>
              <a:rPr lang="es" sz="1300" b="1">
                <a:solidFill>
                  <a:srgbClr val="BF9000"/>
                </a:solidFill>
                <a:latin typeface="Lato"/>
                <a:ea typeface="Lato"/>
                <a:cs typeface="Lato"/>
                <a:sym typeface="Lato"/>
              </a:rPr>
              <a:t>(A) </a:t>
            </a:r>
            <a:r>
              <a:rPr lang="es" sz="1300">
                <a:solidFill>
                  <a:srgbClr val="BF9000"/>
                </a:solidFill>
                <a:latin typeface="Lato"/>
                <a:ea typeface="Lato"/>
                <a:cs typeface="Lato"/>
                <a:sym typeface="Lato"/>
              </a:rPr>
              <a:t>Sabemos que todos los años tienes el mismo problema. </a:t>
            </a:r>
            <a:br>
              <a:rPr lang="es" sz="1300">
                <a:solidFill>
                  <a:srgbClr val="BF9000"/>
                </a:solidFill>
                <a:latin typeface="Lato"/>
                <a:ea typeface="Lato"/>
                <a:cs typeface="Lato"/>
                <a:sym typeface="Lato"/>
              </a:rPr>
            </a:br>
            <a:r>
              <a:rPr lang="es" sz="1300">
                <a:solidFill>
                  <a:srgbClr val="BF9000"/>
                </a:solidFill>
                <a:latin typeface="Lato"/>
                <a:ea typeface="Lato"/>
                <a:cs typeface="Lato"/>
                <a:sym typeface="Lato"/>
              </a:rPr>
              <a:t>Intentas encontrar cómo se hace lo de las becas pero el procedimiento ha vuelto a cambiar, ya no encuentras el enlace o los que tienes son incorrectos. </a:t>
            </a:r>
            <a:br>
              <a:rPr lang="es" sz="1300">
                <a:solidFill>
                  <a:srgbClr val="BF9000"/>
                </a:solidFill>
                <a:latin typeface="Lato"/>
                <a:ea typeface="Lato"/>
                <a:cs typeface="Lato"/>
                <a:sym typeface="Lato"/>
              </a:rPr>
            </a:br>
            <a:br>
              <a:rPr lang="es" sz="1300">
                <a:solidFill>
                  <a:srgbClr val="BF9000"/>
                </a:solidFill>
                <a:latin typeface="Lato"/>
                <a:ea typeface="Lato"/>
                <a:cs typeface="Lato"/>
                <a:sym typeface="Lato"/>
              </a:rPr>
            </a:br>
            <a:r>
              <a:rPr lang="es" sz="1300">
                <a:solidFill>
                  <a:srgbClr val="BF9000"/>
                </a:solidFill>
                <a:latin typeface="Lato"/>
                <a:ea typeface="Lato"/>
                <a:cs typeface="Lato"/>
                <a:sym typeface="Lato"/>
              </a:rPr>
              <a:t>Y encima no sabes cuando vence el plazo, si lo que has encontrado es lo que tienes que hacer y no quieres entregar la documentación sin que te falte algo.</a:t>
            </a:r>
            <a:br>
              <a:rPr lang="es" sz="1300">
                <a:latin typeface="Lato"/>
                <a:ea typeface="Lato"/>
                <a:cs typeface="Lato"/>
                <a:sym typeface="Lato"/>
              </a:rPr>
            </a:br>
            <a:endParaRPr sz="1300">
              <a:latin typeface="Lato"/>
              <a:ea typeface="Lato"/>
              <a:cs typeface="Lato"/>
              <a:sym typeface="Lato"/>
            </a:endParaRPr>
          </a:p>
          <a:p>
            <a:pPr marL="0" lvl="0" indent="0" algn="l" rtl="0">
              <a:spcBef>
                <a:spcPts val="0"/>
              </a:spcBef>
              <a:spcAft>
                <a:spcPts val="0"/>
              </a:spcAft>
              <a:buNone/>
            </a:pPr>
            <a:r>
              <a:rPr lang="es" sz="1300" b="1">
                <a:solidFill>
                  <a:srgbClr val="CC0000"/>
                </a:solidFill>
                <a:latin typeface="Lato"/>
                <a:ea typeface="Lato"/>
                <a:cs typeface="Lato"/>
                <a:sym typeface="Lato"/>
              </a:rPr>
              <a:t>(S) </a:t>
            </a:r>
            <a:r>
              <a:rPr lang="es" sz="1300">
                <a:solidFill>
                  <a:srgbClr val="CC0000"/>
                </a:solidFill>
                <a:latin typeface="Lato"/>
                <a:ea typeface="Lato"/>
                <a:cs typeface="Lato"/>
                <a:sym typeface="Lato"/>
              </a:rPr>
              <a:t>No queremos que te quedes sin aplicar a las becas y por eso te hemos creado un listado de becas y cómo aplicar a cada una de ellas. </a:t>
            </a:r>
            <a:br>
              <a:rPr lang="es" sz="1300">
                <a:solidFill>
                  <a:srgbClr val="CC0000"/>
                </a:solidFill>
                <a:latin typeface="Lato"/>
                <a:ea typeface="Lato"/>
                <a:cs typeface="Lato"/>
                <a:sym typeface="Lato"/>
              </a:rPr>
            </a:br>
            <a:r>
              <a:rPr lang="es" sz="1300">
                <a:solidFill>
                  <a:srgbClr val="CC0000"/>
                </a:solidFill>
                <a:latin typeface="Lato"/>
                <a:ea typeface="Lato"/>
                <a:cs typeface="Lato"/>
                <a:sym typeface="Lato"/>
              </a:rPr>
              <a:t>Es un paso a paso, contándote todo lo que tienes que hacer, incluyendo enlaces, un checklist con la documentación y fechas de vencimiento.</a:t>
            </a:r>
            <a:endParaRPr sz="1300">
              <a:solidFill>
                <a:srgbClr val="CC0000"/>
              </a:solidFill>
              <a:latin typeface="Lato"/>
              <a:ea typeface="Lato"/>
              <a:cs typeface="Lato"/>
              <a:sym typeface="Lato"/>
            </a:endParaRPr>
          </a:p>
          <a:p>
            <a:pPr marL="0" lvl="0" indent="0" algn="l" rtl="0">
              <a:spcBef>
                <a:spcPts val="0"/>
              </a:spcBef>
              <a:spcAft>
                <a:spcPts val="0"/>
              </a:spcAft>
              <a:buNone/>
            </a:pPr>
            <a:r>
              <a:rPr lang="es" sz="1300">
                <a:solidFill>
                  <a:srgbClr val="CC0000"/>
                </a:solidFill>
                <a:latin typeface="Lato"/>
                <a:ea typeface="Lato"/>
                <a:cs typeface="Lato"/>
                <a:sym typeface="Lato"/>
              </a:rPr>
              <a:t>Ahora depende de ti, así que haz click en este </a:t>
            </a:r>
            <a:r>
              <a:rPr lang="es" sz="1300" b="1" u="sng">
                <a:solidFill>
                  <a:srgbClr val="CC0000"/>
                </a:solidFill>
                <a:latin typeface="Lato"/>
                <a:ea typeface="Lato"/>
                <a:cs typeface="Lato"/>
                <a:sym typeface="Lato"/>
              </a:rPr>
              <a:t>ENLACE </a:t>
            </a:r>
            <a:r>
              <a:rPr lang="es" sz="1300">
                <a:solidFill>
                  <a:srgbClr val="CC0000"/>
                </a:solidFill>
                <a:latin typeface="Lato"/>
                <a:ea typeface="Lato"/>
                <a:cs typeface="Lato"/>
                <a:sym typeface="Lato"/>
              </a:rPr>
              <a:t> y déjalo hecho ya.</a:t>
            </a:r>
            <a:endParaRPr sz="1300">
              <a:solidFill>
                <a:srgbClr val="CC0000"/>
              </a:solidFill>
              <a:latin typeface="Lato"/>
              <a:ea typeface="Lato"/>
              <a:cs typeface="Lato"/>
              <a:sym typeface="Lato"/>
            </a:endParaRPr>
          </a:p>
          <a:p>
            <a:pPr marL="0" lvl="0" indent="0" algn="l" rtl="0">
              <a:spcBef>
                <a:spcPts val="0"/>
              </a:spcBef>
              <a:spcAft>
                <a:spcPts val="0"/>
              </a:spcAft>
              <a:buNone/>
            </a:pPr>
            <a:endParaRPr sz="1300">
              <a:latin typeface="Lato"/>
              <a:ea typeface="Lato"/>
              <a:cs typeface="Lato"/>
              <a:sym typeface="La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7"/>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500"/>
              <a:t>7 - Fórmulas básicas de copywriting - ADP</a:t>
            </a:r>
            <a:endParaRPr sz="1500"/>
          </a:p>
        </p:txBody>
      </p:sp>
      <p:pic>
        <p:nvPicPr>
          <p:cNvPr id="414" name="Google Shape;414;p67"/>
          <p:cNvPicPr preferRelativeResize="0"/>
          <p:nvPr/>
        </p:nvPicPr>
        <p:blipFill>
          <a:blip r:embed="rId3">
            <a:alphaModFix/>
          </a:blip>
          <a:stretch>
            <a:fillRect/>
          </a:stretch>
        </p:blipFill>
        <p:spPr>
          <a:xfrm>
            <a:off x="1701950" y="1770075"/>
            <a:ext cx="5740096" cy="29848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8"/>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500"/>
              <a:t>7 - Fórmulas básicas de copywriting - ADP</a:t>
            </a:r>
            <a:endParaRPr sz="1500"/>
          </a:p>
        </p:txBody>
      </p:sp>
      <p:pic>
        <p:nvPicPr>
          <p:cNvPr id="420" name="Google Shape;420;p68"/>
          <p:cNvPicPr preferRelativeResize="0"/>
          <p:nvPr/>
        </p:nvPicPr>
        <p:blipFill>
          <a:blip r:embed="rId3">
            <a:alphaModFix/>
          </a:blip>
          <a:stretch>
            <a:fillRect/>
          </a:stretch>
        </p:blipFill>
        <p:spPr>
          <a:xfrm>
            <a:off x="1746000" y="1789750"/>
            <a:ext cx="5652006" cy="29848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9"/>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500"/>
              <a:t>7 - Fórmulas básicas de copywriting - ADP</a:t>
            </a:r>
            <a:endParaRPr sz="1500"/>
          </a:p>
        </p:txBody>
      </p:sp>
      <p:pic>
        <p:nvPicPr>
          <p:cNvPr id="426" name="Google Shape;426;p69"/>
          <p:cNvPicPr preferRelativeResize="0"/>
          <p:nvPr/>
        </p:nvPicPr>
        <p:blipFill>
          <a:blip r:embed="rId3">
            <a:alphaModFix/>
          </a:blip>
          <a:stretch>
            <a:fillRect/>
          </a:stretch>
        </p:blipFill>
        <p:spPr>
          <a:xfrm>
            <a:off x="1746000" y="1789750"/>
            <a:ext cx="5652006" cy="29848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0"/>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8 - Herramientas de creación</a:t>
            </a:r>
            <a:endParaRPr sz="1500"/>
          </a:p>
          <a:p>
            <a:pPr marL="0" lvl="0" indent="0" algn="l" rtl="0">
              <a:spcBef>
                <a:spcPts val="0"/>
              </a:spcBef>
              <a:spcAft>
                <a:spcPts val="0"/>
              </a:spcAft>
              <a:buNone/>
            </a:pPr>
            <a:endParaRPr sz="1500"/>
          </a:p>
        </p:txBody>
      </p:sp>
      <p:sp>
        <p:nvSpPr>
          <p:cNvPr id="432" name="Google Shape;432;p70"/>
          <p:cNvSpPr txBox="1"/>
          <p:nvPr/>
        </p:nvSpPr>
        <p:spPr>
          <a:xfrm>
            <a:off x="1239950" y="1804175"/>
            <a:ext cx="76170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Edición de fotografía </a:t>
            </a:r>
            <a:br>
              <a:rPr lang="es">
                <a:latin typeface="Lato"/>
                <a:ea typeface="Lato"/>
                <a:cs typeface="Lato"/>
                <a:sym typeface="Lato"/>
              </a:rPr>
            </a:br>
            <a:br>
              <a:rPr lang="es">
                <a:latin typeface="Lato"/>
                <a:ea typeface="Lato"/>
                <a:cs typeface="Lato"/>
                <a:sym typeface="Lato"/>
              </a:rPr>
            </a:br>
            <a:r>
              <a:rPr lang="es">
                <a:latin typeface="Lato"/>
                <a:ea typeface="Lato"/>
                <a:cs typeface="Lato"/>
                <a:sym typeface="Lato"/>
              </a:rPr>
              <a:t>1- </a:t>
            </a:r>
            <a:r>
              <a:rPr lang="es" u="sng">
                <a:solidFill>
                  <a:schemeClr val="hlink"/>
                </a:solidFill>
                <a:latin typeface="Lato"/>
                <a:ea typeface="Lato"/>
                <a:cs typeface="Lato"/>
                <a:sym typeface="Lato"/>
                <a:hlinkClick r:id="rId3"/>
              </a:rPr>
              <a:t>www.canva.co</a:t>
            </a:r>
            <a:r>
              <a:rPr lang="es" u="sng">
                <a:solidFill>
                  <a:schemeClr val="hlink"/>
                </a:solidFill>
                <a:latin typeface="Lato"/>
                <a:ea typeface="Lato"/>
                <a:cs typeface="Lato"/>
                <a:sym typeface="Lato"/>
                <a:hlinkClick r:id="rId3"/>
              </a:rPr>
              <a:t>m</a:t>
            </a:r>
            <a:r>
              <a:rPr lang="es">
                <a:latin typeface="Lato"/>
                <a:ea typeface="Lato"/>
                <a:cs typeface="Lato"/>
                <a:sym typeface="Lato"/>
              </a:rPr>
              <a:t> (Muy completo editor de imágenes de todo tipo, infografías, pdfs, vídeos…)</a:t>
            </a:r>
            <a:endParaRPr>
              <a:latin typeface="Lato"/>
              <a:ea typeface="Lato"/>
              <a:cs typeface="Lato"/>
              <a:sym typeface="Lato"/>
            </a:endParaRPr>
          </a:p>
          <a:p>
            <a:pPr marL="0" lvl="0" indent="0" algn="l" rtl="0">
              <a:spcBef>
                <a:spcPts val="0"/>
              </a:spcBef>
              <a:spcAft>
                <a:spcPts val="0"/>
              </a:spcAft>
              <a:buNone/>
            </a:pPr>
            <a:r>
              <a:rPr lang="es" u="sng">
                <a:solidFill>
                  <a:schemeClr val="hlink"/>
                </a:solidFill>
                <a:latin typeface="Lato"/>
                <a:ea typeface="Lato"/>
                <a:cs typeface="Lato"/>
                <a:sym typeface="Lato"/>
                <a:hlinkClick r:id="rId4"/>
              </a:rPr>
              <a:t>https://youtu.be/o-Iob18nIj4?t=45</a:t>
            </a:r>
            <a:endParaRPr>
              <a:latin typeface="Lato"/>
              <a:ea typeface="Lato"/>
              <a:cs typeface="Lato"/>
              <a:sym typeface="Lato"/>
            </a:endParaRPr>
          </a:p>
          <a:p>
            <a:pPr marL="0" lvl="0" indent="0" algn="l" rtl="0">
              <a:spcBef>
                <a:spcPts val="0"/>
              </a:spcBef>
              <a:spcAft>
                <a:spcPts val="0"/>
              </a:spcAft>
              <a:buNone/>
            </a:pPr>
            <a:br>
              <a:rPr lang="es">
                <a:latin typeface="Lato"/>
                <a:ea typeface="Lato"/>
                <a:cs typeface="Lato"/>
                <a:sym typeface="Lato"/>
              </a:rPr>
            </a:br>
            <a:br>
              <a:rPr lang="es">
                <a:latin typeface="Lato"/>
                <a:ea typeface="Lato"/>
                <a:cs typeface="Lato"/>
                <a:sym typeface="Lato"/>
              </a:rPr>
            </a:br>
            <a:endParaRPr>
              <a:latin typeface="Lato"/>
              <a:ea typeface="Lato"/>
              <a:cs typeface="Lato"/>
              <a:sym typeface="Lato"/>
            </a:endParaRPr>
          </a:p>
          <a:p>
            <a:pPr marL="0" lvl="0" indent="0" algn="l" rtl="0">
              <a:spcBef>
                <a:spcPts val="0"/>
              </a:spcBef>
              <a:spcAft>
                <a:spcPts val="0"/>
              </a:spcAft>
              <a:buNone/>
            </a:pPr>
            <a:r>
              <a:rPr lang="es">
                <a:latin typeface="Lato"/>
                <a:ea typeface="Lato"/>
                <a:cs typeface="Lato"/>
                <a:sym typeface="Lato"/>
              </a:rPr>
              <a:t>2- </a:t>
            </a:r>
            <a:r>
              <a:rPr lang="es" u="sng">
                <a:solidFill>
                  <a:schemeClr val="hlink"/>
                </a:solidFill>
                <a:latin typeface="Lato"/>
                <a:ea typeface="Lato"/>
                <a:cs typeface="Lato"/>
                <a:sym typeface="Lato"/>
                <a:hlinkClick r:id="rId5"/>
              </a:rPr>
              <a:t>Pablo by Buffer</a:t>
            </a:r>
            <a:r>
              <a:rPr lang="es">
                <a:latin typeface="Lato"/>
                <a:ea typeface="Lato"/>
                <a:cs typeface="Lato"/>
                <a:sym typeface="Lato"/>
              </a:rPr>
              <a:t> (Crear y editar imágenes - muy simple y sencillo de usar)</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s">
                <a:latin typeface="Lato"/>
                <a:ea typeface="Lato"/>
                <a:cs typeface="Lato"/>
                <a:sym typeface="Lato"/>
              </a:rPr>
              <a:t>3- </a:t>
            </a:r>
            <a:r>
              <a:rPr lang="es" u="sng">
                <a:solidFill>
                  <a:schemeClr val="hlink"/>
                </a:solidFill>
                <a:latin typeface="Lato"/>
                <a:ea typeface="Lato"/>
                <a:cs typeface="Lato"/>
                <a:sym typeface="Lato"/>
                <a:hlinkClick r:id="rId6"/>
              </a:rPr>
              <a:t>https://giphy.com/</a:t>
            </a:r>
            <a:r>
              <a:rPr lang="es">
                <a:latin typeface="Lato"/>
                <a:ea typeface="Lato"/>
                <a:cs typeface="Lato"/>
                <a:sym typeface="Lato"/>
              </a:rPr>
              <a:t> (Creación de gifts - imágenesd animadas)</a:t>
            </a:r>
            <a:endParaRPr>
              <a:latin typeface="Lato"/>
              <a:ea typeface="Lato"/>
              <a:cs typeface="Lato"/>
              <a:sym typeface="Lat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1"/>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8 - Herramientas de creación</a:t>
            </a:r>
            <a:endParaRPr sz="1500"/>
          </a:p>
          <a:p>
            <a:pPr marL="0" lvl="0" indent="0" algn="l" rtl="0">
              <a:spcBef>
                <a:spcPts val="0"/>
              </a:spcBef>
              <a:spcAft>
                <a:spcPts val="0"/>
              </a:spcAft>
              <a:buNone/>
            </a:pPr>
            <a:endParaRPr sz="1500"/>
          </a:p>
        </p:txBody>
      </p:sp>
      <p:sp>
        <p:nvSpPr>
          <p:cNvPr id="438" name="Google Shape;438;p71"/>
          <p:cNvSpPr txBox="1"/>
          <p:nvPr/>
        </p:nvSpPr>
        <p:spPr>
          <a:xfrm>
            <a:off x="1182425" y="1853850"/>
            <a:ext cx="65592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  Edición de vídeo</a:t>
            </a:r>
            <a:br>
              <a:rPr lang="es">
                <a:latin typeface="Lato"/>
                <a:ea typeface="Lato"/>
                <a:cs typeface="Lato"/>
                <a:sym typeface="Lato"/>
              </a:rPr>
            </a:br>
            <a:br>
              <a:rPr lang="es">
                <a:latin typeface="Lato"/>
                <a:ea typeface="Lato"/>
                <a:cs typeface="Lato"/>
                <a:sym typeface="Lato"/>
              </a:rPr>
            </a:br>
            <a:r>
              <a:rPr lang="es">
                <a:latin typeface="Lato"/>
                <a:ea typeface="Lato"/>
                <a:cs typeface="Lato"/>
                <a:sym typeface="Lato"/>
              </a:rPr>
              <a:t>1- </a:t>
            </a:r>
            <a:r>
              <a:rPr lang="es" u="sng">
                <a:solidFill>
                  <a:schemeClr val="hlink"/>
                </a:solidFill>
                <a:latin typeface="Lato"/>
                <a:ea typeface="Lato"/>
                <a:cs typeface="Lato"/>
                <a:sym typeface="Lato"/>
                <a:hlinkClick r:id="rId3"/>
              </a:rPr>
              <a:t>InVideo</a:t>
            </a:r>
            <a:r>
              <a:rPr lang="es">
                <a:latin typeface="Lato"/>
                <a:ea typeface="Lato"/>
                <a:cs typeface="Lato"/>
                <a:sym typeface="Lato"/>
              </a:rPr>
              <a:t> (Herramienta muy completa de creación de vídeo)</a:t>
            </a:r>
            <a:endParaRPr>
              <a:latin typeface="Lato"/>
              <a:ea typeface="Lato"/>
              <a:cs typeface="Lato"/>
              <a:sym typeface="Lato"/>
            </a:endParaRPr>
          </a:p>
          <a:p>
            <a:pPr marL="0" lvl="0" indent="0" algn="l" rtl="0">
              <a:spcBef>
                <a:spcPts val="0"/>
              </a:spcBef>
              <a:spcAft>
                <a:spcPts val="0"/>
              </a:spcAft>
              <a:buNone/>
            </a:pPr>
            <a:r>
              <a:rPr lang="es" u="sng">
                <a:solidFill>
                  <a:schemeClr val="hlink"/>
                </a:solidFill>
                <a:latin typeface="Lato"/>
                <a:ea typeface="Lato"/>
                <a:cs typeface="Lato"/>
                <a:sym typeface="Lato"/>
                <a:hlinkClick r:id="rId4"/>
              </a:rPr>
              <a:t>https://www.youtube.com/watch?v=OxA8cqF8A6w</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s">
                <a:latin typeface="Lato"/>
                <a:ea typeface="Lato"/>
                <a:cs typeface="Lato"/>
                <a:sym typeface="Lato"/>
              </a:rPr>
              <a:t>2- Quik (App muy sencilla y potente para creación de vídeos) - Para móviles</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s" u="sng">
                <a:solidFill>
                  <a:schemeClr val="hlink"/>
                </a:solidFill>
                <a:latin typeface="Lato"/>
                <a:ea typeface="Lato"/>
                <a:cs typeface="Lato"/>
                <a:sym typeface="Lato"/>
                <a:hlinkClick r:id="rId5"/>
              </a:rPr>
              <a:t>Quik App: Video + Photo Editor | GoPro</a:t>
            </a:r>
            <a:r>
              <a:rPr lang="es">
                <a:latin typeface="Lato"/>
                <a:ea typeface="Lato"/>
                <a:cs typeface="Lato"/>
                <a:sym typeface="Lato"/>
              </a:rPr>
              <a:t> </a:t>
            </a: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p>
            <a:pPr marL="0" marR="0" lvl="0" indent="0" algn="l" rtl="0">
              <a:lnSpc>
                <a:spcPct val="100000"/>
              </a:lnSpc>
              <a:spcBef>
                <a:spcPts val="0"/>
              </a:spcBef>
              <a:spcAft>
                <a:spcPts val="0"/>
              </a:spcAft>
              <a:buNone/>
            </a:pPr>
            <a:r>
              <a:rPr lang="es" sz="1500"/>
              <a:t>2- Qué son las redes sociales</a:t>
            </a:r>
            <a:endParaRPr sz="1500"/>
          </a:p>
        </p:txBody>
      </p:sp>
      <p:pic>
        <p:nvPicPr>
          <p:cNvPr id="117" name="Google Shape;117;p18"/>
          <p:cNvPicPr preferRelativeResize="0"/>
          <p:nvPr/>
        </p:nvPicPr>
        <p:blipFill>
          <a:blip r:embed="rId3">
            <a:alphaModFix/>
          </a:blip>
          <a:stretch>
            <a:fillRect/>
          </a:stretch>
        </p:blipFill>
        <p:spPr>
          <a:xfrm>
            <a:off x="2409250" y="1853850"/>
            <a:ext cx="4383214" cy="29848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2"/>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sz="1500"/>
              <a:t>9 - Conectar cuentas de Instagram y Facebook</a:t>
            </a:r>
            <a:endParaRPr sz="1500"/>
          </a:p>
          <a:p>
            <a:pPr marL="0" lvl="0" indent="0" algn="l" rtl="0">
              <a:spcBef>
                <a:spcPts val="0"/>
              </a:spcBef>
              <a:spcAft>
                <a:spcPts val="0"/>
              </a:spcAft>
              <a:buNone/>
            </a:pPr>
            <a:endParaRPr sz="1500"/>
          </a:p>
        </p:txBody>
      </p:sp>
      <p:sp>
        <p:nvSpPr>
          <p:cNvPr id="444" name="Google Shape;444;p72"/>
          <p:cNvSpPr txBox="1"/>
          <p:nvPr/>
        </p:nvSpPr>
        <p:spPr>
          <a:xfrm>
            <a:off x="1121850" y="1856650"/>
            <a:ext cx="661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a:t>Conectar Instagram a la fanpage para poder publicar en ambas a la  vez</a:t>
            </a:r>
            <a:br>
              <a:rPr lang="es"/>
            </a:br>
            <a:r>
              <a:rPr lang="es" u="sng">
                <a:solidFill>
                  <a:schemeClr val="hlink"/>
                </a:solidFill>
                <a:latin typeface="Lato"/>
                <a:ea typeface="Lato"/>
                <a:cs typeface="Lato"/>
                <a:sym typeface="Lato"/>
                <a:hlinkClick r:id="rId3"/>
              </a:rPr>
              <a:t>https://www.facebook.com/business/help/898752960195806</a:t>
            </a:r>
            <a:endParaRPr>
              <a:latin typeface="Lato"/>
              <a:ea typeface="Lato"/>
              <a:cs typeface="Lato"/>
              <a:sym typeface="Lato"/>
            </a:endParaRPr>
          </a:p>
        </p:txBody>
      </p:sp>
      <p:sp>
        <p:nvSpPr>
          <p:cNvPr id="445" name="Google Shape;445;p72"/>
          <p:cNvSpPr txBox="1"/>
          <p:nvPr/>
        </p:nvSpPr>
        <p:spPr>
          <a:xfrm>
            <a:off x="1180900" y="2801375"/>
            <a:ext cx="4651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a:latin typeface="Lato"/>
                <a:ea typeface="Lato"/>
                <a:cs typeface="Lato"/>
                <a:sym typeface="Lato"/>
              </a:rPr>
              <a:t>Que tu cuenta aparezca en tu perfil de Facebook</a:t>
            </a:r>
            <a:br>
              <a:rPr lang="es">
                <a:latin typeface="Lato"/>
                <a:ea typeface="Lato"/>
                <a:cs typeface="Lato"/>
                <a:sym typeface="Lato"/>
              </a:rPr>
            </a:br>
            <a:r>
              <a:rPr lang="es" u="sng">
                <a:solidFill>
                  <a:schemeClr val="hlink"/>
                </a:solidFill>
                <a:latin typeface="Lato"/>
                <a:ea typeface="Lato"/>
                <a:cs typeface="Lato"/>
                <a:sym typeface="Lato"/>
                <a:hlinkClick r:id="rId4"/>
              </a:rPr>
              <a:t>https://www.facebook.com/help/instagram/176235449218188</a:t>
            </a:r>
            <a:endParaRPr>
              <a:latin typeface="Lato"/>
              <a:ea typeface="Lato"/>
              <a:cs typeface="Lato"/>
              <a:sym typeface="Lato"/>
            </a:endParaRPr>
          </a:p>
        </p:txBody>
      </p:sp>
      <p:sp>
        <p:nvSpPr>
          <p:cNvPr id="446" name="Google Shape;446;p72"/>
          <p:cNvSpPr txBox="1"/>
          <p:nvPr/>
        </p:nvSpPr>
        <p:spPr>
          <a:xfrm>
            <a:off x="1115300" y="3772325"/>
            <a:ext cx="535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a:latin typeface="Lato"/>
                <a:ea typeface="Lato"/>
                <a:cs typeface="Lato"/>
                <a:sym typeface="Lato"/>
              </a:rPr>
              <a:t>Crear Fanpage de Facebook</a:t>
            </a:r>
            <a:br>
              <a:rPr lang="es">
                <a:latin typeface="Lato"/>
                <a:ea typeface="Lato"/>
                <a:cs typeface="Lato"/>
                <a:sym typeface="Lato"/>
              </a:rPr>
            </a:br>
            <a:r>
              <a:rPr lang="es" u="sng">
                <a:solidFill>
                  <a:schemeClr val="hlink"/>
                </a:solidFill>
                <a:latin typeface="Lato"/>
                <a:ea typeface="Lato"/>
                <a:cs typeface="Lato"/>
                <a:sym typeface="Lato"/>
                <a:hlinkClick r:id="rId5"/>
              </a:rPr>
              <a:t>https://www.facebook.com/business/help/473994396650734?id=939256796236247</a:t>
            </a:r>
            <a:endParaRPr>
              <a:latin typeface="Lato"/>
              <a:ea typeface="Lato"/>
              <a:cs typeface="Lato"/>
              <a:sym typeface="Lat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73"/>
          <p:cNvSpPr txBox="1">
            <a:spLocks noGrp="1"/>
          </p:cNvSpPr>
          <p:nvPr>
            <p:ph type="title"/>
          </p:nvPr>
        </p:nvSpPr>
        <p:spPr>
          <a:xfrm>
            <a:off x="2600250" y="2304150"/>
            <a:ext cx="39435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sz="2250"/>
              <a:t>Gracias por vuestro tiempo</a:t>
            </a:r>
            <a:endParaRPr sz="2250"/>
          </a:p>
          <a:p>
            <a:pPr marL="0" lvl="0" indent="0" algn="l" rtl="0">
              <a:spcBef>
                <a:spcPts val="0"/>
              </a:spcBef>
              <a:spcAft>
                <a:spcPts val="0"/>
              </a:spcAft>
              <a:buSzPts val="990"/>
              <a:buNone/>
            </a:pPr>
            <a:endParaRPr sz="1350"/>
          </a:p>
        </p:txBody>
      </p:sp>
      <p:sp>
        <p:nvSpPr>
          <p:cNvPr id="452" name="Google Shape;452;p73"/>
          <p:cNvSpPr txBox="1"/>
          <p:nvPr/>
        </p:nvSpPr>
        <p:spPr>
          <a:xfrm>
            <a:off x="7019825" y="4559600"/>
            <a:ext cx="12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Julio Merino</a:t>
            </a:r>
            <a:endParaRPr>
              <a:latin typeface="Lato"/>
              <a:ea typeface="Lato"/>
              <a:cs typeface="Lato"/>
              <a:sym typeface="Lato"/>
            </a:endParaRPr>
          </a:p>
        </p:txBody>
      </p:sp>
      <p:sp>
        <p:nvSpPr>
          <p:cNvPr id="453" name="Google Shape;453;p73"/>
          <p:cNvSpPr txBox="1"/>
          <p:nvPr/>
        </p:nvSpPr>
        <p:spPr>
          <a:xfrm>
            <a:off x="527975" y="4504825"/>
            <a:ext cx="266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www.juliojmerino.com</a:t>
            </a:r>
            <a:endParaRPr>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p>
            <a:pPr marL="0" marR="0" lvl="0" indent="0" algn="l" rtl="0">
              <a:lnSpc>
                <a:spcPct val="100000"/>
              </a:lnSpc>
              <a:spcBef>
                <a:spcPts val="0"/>
              </a:spcBef>
              <a:spcAft>
                <a:spcPts val="0"/>
              </a:spcAft>
              <a:buNone/>
            </a:pPr>
            <a:r>
              <a:rPr lang="es" sz="1500"/>
              <a:t>2- Qué son las redes sociales</a:t>
            </a:r>
            <a:endParaRPr sz="1500"/>
          </a:p>
        </p:txBody>
      </p:sp>
      <p:pic>
        <p:nvPicPr>
          <p:cNvPr id="123" name="Google Shape;123;p19"/>
          <p:cNvPicPr preferRelativeResize="0"/>
          <p:nvPr/>
        </p:nvPicPr>
        <p:blipFill>
          <a:blip r:embed="rId3">
            <a:alphaModFix/>
          </a:blip>
          <a:stretch>
            <a:fillRect/>
          </a:stretch>
        </p:blipFill>
        <p:spPr>
          <a:xfrm>
            <a:off x="2827450" y="1853850"/>
            <a:ext cx="3200400" cy="2667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s" sz="1500"/>
              <a:t>3- ¿Por qué las personas tienen redes sociales?</a:t>
            </a:r>
            <a:endParaRPr sz="1500"/>
          </a:p>
          <a:p>
            <a:pPr marL="0" marR="0" lvl="0" indent="0" algn="l" rtl="0">
              <a:lnSpc>
                <a:spcPct val="100000"/>
              </a:lnSpc>
              <a:spcBef>
                <a:spcPts val="0"/>
              </a:spcBef>
              <a:spcAft>
                <a:spcPts val="0"/>
              </a:spcAft>
              <a:buNone/>
            </a:pPr>
            <a:endParaRPr sz="1500"/>
          </a:p>
        </p:txBody>
      </p:sp>
      <p:pic>
        <p:nvPicPr>
          <p:cNvPr id="129" name="Google Shape;129;p20"/>
          <p:cNvPicPr preferRelativeResize="0"/>
          <p:nvPr/>
        </p:nvPicPr>
        <p:blipFill>
          <a:blip r:embed="rId3">
            <a:alphaModFix/>
          </a:blip>
          <a:stretch>
            <a:fillRect/>
          </a:stretch>
        </p:blipFill>
        <p:spPr>
          <a:xfrm>
            <a:off x="1209200" y="1709500"/>
            <a:ext cx="6725606" cy="3081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s" sz="1500"/>
              <a:t>4- ¿Por qué las personas tienen redes sociales? (II)</a:t>
            </a:r>
            <a:endParaRPr sz="1500"/>
          </a:p>
          <a:p>
            <a:pPr marL="0" marR="0" lvl="0" indent="0" algn="l" rtl="0">
              <a:lnSpc>
                <a:spcPct val="100000"/>
              </a:lnSpc>
              <a:spcBef>
                <a:spcPts val="0"/>
              </a:spcBef>
              <a:spcAft>
                <a:spcPts val="0"/>
              </a:spcAft>
              <a:buNone/>
            </a:pPr>
            <a:endParaRPr sz="1500"/>
          </a:p>
        </p:txBody>
      </p:sp>
      <p:pic>
        <p:nvPicPr>
          <p:cNvPr id="135" name="Google Shape;135;p21"/>
          <p:cNvPicPr preferRelativeResize="0"/>
          <p:nvPr/>
        </p:nvPicPr>
        <p:blipFill>
          <a:blip r:embed="rId3">
            <a:alphaModFix/>
          </a:blip>
          <a:stretch>
            <a:fillRect/>
          </a:stretch>
        </p:blipFill>
        <p:spPr>
          <a:xfrm>
            <a:off x="664100" y="1802875"/>
            <a:ext cx="7950873" cy="2984850"/>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2839</Words>
  <Application>Microsoft Office PowerPoint</Application>
  <PresentationFormat>Presentación en pantalla (16:9)</PresentationFormat>
  <Paragraphs>233</Paragraphs>
  <Slides>61</Slides>
  <Notes>61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61</vt:i4>
      </vt:variant>
    </vt:vector>
  </HeadingPairs>
  <TitlesOfParts>
    <vt:vector size="67" baseType="lpstr">
      <vt:lpstr>Open Sans</vt:lpstr>
      <vt:lpstr>Arial</vt:lpstr>
      <vt:lpstr>Lato</vt:lpstr>
      <vt:lpstr>Raleway</vt:lpstr>
      <vt:lpstr>Lora</vt:lpstr>
      <vt:lpstr>Streamline</vt:lpstr>
      <vt:lpstr>Jornadas RRSS Abril 2022  Estrategias para la mejora del uso de las redes sociales en los centros educativos</vt:lpstr>
      <vt:lpstr>Presentación de PowerPoint</vt:lpstr>
      <vt:lpstr>BLOQUE 1 - INTRODUCCIÓN A LAS RRSS</vt:lpstr>
      <vt:lpstr>1 - Introducción y objetivos </vt:lpstr>
      <vt:lpstr>2- Qué son las redes sociales</vt:lpstr>
      <vt:lpstr>2- Qué son las redes sociales</vt:lpstr>
      <vt:lpstr>2- Qué son las redes sociales</vt:lpstr>
      <vt:lpstr>3- ¿Por qué las personas tienen redes sociales? </vt:lpstr>
      <vt:lpstr>4- ¿Por qué las personas tienen redes sociales? (II) </vt:lpstr>
      <vt:lpstr>5- Principales redes sociales  </vt:lpstr>
      <vt:lpstr>6- Estadísticas de uso de redes sociales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7- Beneficios y riesgos de las RRSS   </vt:lpstr>
      <vt:lpstr>8- Usos de las RRSS por el personal de la organización (Junta de Castilla y León)   </vt:lpstr>
      <vt:lpstr>BLOQUE 2 - ¿CUÁL ES MI PÚBLICO OBJETIVO Y DÓNDE ABRIR PERFILES?</vt:lpstr>
      <vt:lpstr>1 - Definiendo nuestros objetivos </vt:lpstr>
      <vt:lpstr>1 - Definiendo nuestros objetivos </vt:lpstr>
      <vt:lpstr>1 - Definiendo nuestros objetivos </vt:lpstr>
      <vt:lpstr>2 - Buscando nuestro público objetivo </vt:lpstr>
      <vt:lpstr>3 - Creando nuestros avatares - Formulario </vt:lpstr>
      <vt:lpstr>4 - Dolores comunes de nuestros avatares  </vt:lpstr>
      <vt:lpstr>5 - Preguntas frecuentes </vt:lpstr>
      <vt:lpstr>6 - Investigación externa - competencia </vt:lpstr>
      <vt:lpstr>7 - Análisis de resultados y toma de decisiones </vt:lpstr>
      <vt:lpstr>BLOQUE 3 - CREACIÓN DE CUENTAS</vt:lpstr>
      <vt:lpstr>1 - Pasos previos </vt:lpstr>
      <vt:lpstr>2 - Manual de estilo </vt:lpstr>
      <vt:lpstr>3 - Nombre de la cuenta </vt:lpstr>
      <vt:lpstr>4 - Seguridad </vt:lpstr>
      <vt:lpstr>BLOQUE 4 - CREACIÓN DE CONTENIDOS</vt:lpstr>
      <vt:lpstr>1a - Principios básicos </vt:lpstr>
      <vt:lpstr>1b - Interactuando con nuestros seguidores </vt:lpstr>
      <vt:lpstr>2 - Estrategia de publicaciones </vt:lpstr>
      <vt:lpstr>3 - Calendario de publicaciones </vt:lpstr>
      <vt:lpstr>4 - Horarios </vt:lpstr>
      <vt:lpstr>5 - Gestores de redes sociales </vt:lpstr>
      <vt:lpstr>5 - Gestores de redes sociales </vt:lpstr>
      <vt:lpstr>5 - Gestores de redes sociales </vt:lpstr>
      <vt:lpstr>5 - Gestores de redes sociales </vt:lpstr>
      <vt:lpstr>5 - Gestores de redes sociales </vt:lpstr>
      <vt:lpstr>6 - Imágenes y vídeos </vt:lpstr>
      <vt:lpstr>7 - Fórmulas básicas de copywriting - PAS</vt:lpstr>
      <vt:lpstr>7 - Fórmulas básicas de copywriting - PAS</vt:lpstr>
      <vt:lpstr>7 - Fórmulas básicas de copywriting - PAS</vt:lpstr>
      <vt:lpstr>7 - Fórmulas básicas de copywriting - ADP</vt:lpstr>
      <vt:lpstr>7 - Fórmulas básicas de copywriting - ADP</vt:lpstr>
      <vt:lpstr>7 - Fórmulas básicas de copywriting - ADP</vt:lpstr>
      <vt:lpstr>8 - Herramientas de creación </vt:lpstr>
      <vt:lpstr>8 - Herramientas de creación </vt:lpstr>
      <vt:lpstr>9 - Conectar cuentas de Instagram y Facebook </vt:lpstr>
      <vt:lpstr>Gracias por vuestro tiempo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Jornadas RRSS Abril 2022  Estrategias para la mejora del uso de las redes sociales en los centros educativos</dc:title>
  <cp:lastModifiedBy>ADOLFO RETAMERO SANTAMARIA</cp:lastModifiedBy>
  <cp:revision>1</cp:revision>
  <dcterms:modified xsi:type="dcterms:W3CDTF">2022-04-27T17:42:31Z</dcterms:modified>
</cp:coreProperties>
</file>