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12192000" cy="6858000"/>
  <p:notesSz cx="7099300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horeus Cherokee" panose="020B0604020202020204" charset="0"/>
      <p:regular r:id="rId16"/>
      <p:bold r:id="rId17"/>
      <p:italic r:id="rId18"/>
      <p:boldItalic r:id="rId19"/>
    </p:embeddedFont>
    <p:embeddedFont>
      <p:font typeface="Proxima Nova Lt" panose="02000506030000020004" charset="0"/>
      <p:regular r:id="rId20"/>
      <p:italic r:id="rId21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2A8B5"/>
    <a:srgbClr val="E7E7E7"/>
    <a:srgbClr val="000000"/>
    <a:srgbClr val="D0D0D0"/>
    <a:srgbClr val="FFFFFF"/>
    <a:srgbClr val="313D55"/>
    <a:srgbClr val="DBD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B7F9D-5935-4F49-8B8A-23463B18F482}" v="1" dt="2018-10-11T13:24:10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70" autoAdjust="0"/>
  </p:normalViewPr>
  <p:slideViewPr>
    <p:cSldViewPr snapToGrid="0">
      <p:cViewPr varScale="1">
        <p:scale>
          <a:sx n="77" d="100"/>
          <a:sy n="77" d="100"/>
        </p:scale>
        <p:origin x="120" y="1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D38AE57-A1A6-4B70-ACD2-C6ACCA830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FEFE2-1840-47D1-8F85-39926E7AA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00542990-09D8-489C-9E97-1B49D8552F8E}" type="datetimeFigureOut">
              <a:rPr lang="es-ES"/>
              <a:pPr>
                <a:defRPr/>
              </a:pPr>
              <a:t>16/09/2019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95192D4-B136-47A6-9EE1-F05FB88BD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AC4403C-C5E9-4571-87D7-F78FB40A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E70DF4-7233-48C9-BB20-56FA8AF534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D7BA40-4B1C-46A8-86F6-E9A6BA254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721D845C-A8D4-470F-A505-91025F27C6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61BEA20-9DDF-4F93-A4EA-F078E2A22883}"/>
              </a:ext>
            </a:extLst>
          </p:cNvPr>
          <p:cNvSpPr/>
          <p:nvPr userDrawn="1"/>
        </p:nvSpPr>
        <p:spPr>
          <a:xfrm>
            <a:off x="1114425" y="782638"/>
            <a:ext cx="9963150" cy="4681537"/>
          </a:xfrm>
          <a:prstGeom prst="rect">
            <a:avLst/>
          </a:prstGeom>
          <a:solidFill>
            <a:srgbClr val="31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CC81E8-6D3F-473E-9072-C24409CF9BE8}"/>
              </a:ext>
            </a:extLst>
          </p:cNvPr>
          <p:cNvSpPr/>
          <p:nvPr userDrawn="1"/>
        </p:nvSpPr>
        <p:spPr>
          <a:xfrm>
            <a:off x="1114425" y="4424363"/>
            <a:ext cx="9963150" cy="1044575"/>
          </a:xfrm>
          <a:prstGeom prst="rect">
            <a:avLst/>
          </a:prstGeom>
          <a:solidFill>
            <a:srgbClr val="A2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F7775F-6CDE-4E8F-B0DF-250F360147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09150" y="61928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07C4E1-1E56-4518-88D9-1CB6F3A2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6634163"/>
            <a:ext cx="185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2857D2-5923-4E4D-AA1F-6E98C3E2B2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84950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394AD49-BC2C-44CC-BACD-889C6AC30D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59513" y="6269038"/>
            <a:ext cx="6148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>
                <a:solidFill>
                  <a:srgbClr val="7084AD"/>
                </a:solidFill>
              </a:rPr>
              <a:t>Jorge Sánchez Asenjo, 2018</a:t>
            </a:r>
          </a:p>
          <a:p>
            <a:pPr>
              <a:defRPr/>
            </a:pPr>
            <a:r>
              <a:rPr lang="es-ES" altLang="es-ES" sz="1400" dirty="0"/>
              <a:t>      </a:t>
            </a:r>
            <a:r>
              <a:rPr lang="es-ES" altLang="es-ES" sz="1400" dirty="0">
                <a:solidFill>
                  <a:srgbClr val="7084AD"/>
                </a:solidFill>
              </a:rPr>
              <a:t>www.jorgesanchez.net            info@jorgesanchez.net          @</a:t>
            </a:r>
            <a:r>
              <a:rPr lang="es-ES" altLang="es-ES" sz="1400" dirty="0" err="1">
                <a:solidFill>
                  <a:srgbClr val="7084AD"/>
                </a:solidFill>
              </a:rPr>
              <a:t>jorgesancheznet</a:t>
            </a:r>
            <a:endParaRPr lang="es-ES" altLang="es-ES" sz="1400" dirty="0">
              <a:solidFill>
                <a:srgbClr val="7084AD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DA08CF-A167-474E-B847-7572F3723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600825"/>
            <a:ext cx="247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4623" y="1591089"/>
            <a:ext cx="9144000" cy="2471810"/>
          </a:xfrm>
          <a:noFill/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6440"/>
            <a:ext cx="9144000" cy="6462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27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BA81D-A353-4FA6-B232-B90181B5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1B612-1667-4F28-AD85-A617C81CE838}" type="datetimeFigureOut">
              <a:rPr lang="es-ES"/>
              <a:pPr>
                <a:defRPr/>
              </a:pPr>
              <a:t>16/09/2019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47ECE-DC74-40B1-A42C-9ABA9FB0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6E8829-9841-4971-B905-7BDACAEB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13ED99-E4DC-4487-9C9F-B3D830DE5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F3A21F-B7C6-457B-8F42-EFB06CD1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A7AEB0-5D30-4776-A4B3-C9A935931DFB}" type="datetimeFigureOut">
              <a:rPr lang="es-ES"/>
              <a:pPr>
                <a:defRPr/>
              </a:pPr>
              <a:t>16/09/2019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BD9A-218D-4E14-8D77-D0442E3F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E8E1E-FC81-4218-886D-7C73389B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0BB78F-5B77-4301-A6B5-A358693DAC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73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98A12E-315A-4340-A718-F495111B5C5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A2AEC8-E6C4-485D-BD03-6301456803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  <a:p>
            <a:pPr eaLnBrk="1" hangingPunct="1">
              <a:defRPr/>
            </a:pPr>
            <a:r>
              <a:rPr lang="es-ES" altLang="es-ES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B54BB0-BA18-4182-837F-688A4350A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8825" y="6119813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49DA7E-6962-4402-BF41-F35D35398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6640513"/>
            <a:ext cx="1857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D29320-A7C9-4D46-92B2-D8C51AE84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6421438"/>
            <a:ext cx="207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D74C016-616D-45A2-8979-8C5B6C30A4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8813" y="6342063"/>
            <a:ext cx="300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/>
              <a:t>Jorge Sánchez Asenjo, 2018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81C9C-BCC9-40E6-97CB-97CAA76F8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6202363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8D08543-7196-41DA-9A69-D7FB36C2AF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18738" y="6143625"/>
            <a:ext cx="210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sz="1400"/>
              <a:t>www.jorgesanchez.net</a:t>
            </a:r>
          </a:p>
          <a:p>
            <a:pPr>
              <a:defRPr/>
            </a:pPr>
            <a:r>
              <a:rPr lang="es-ES" altLang="es-ES" sz="1400"/>
              <a:t>info@jorgesanchez.net  </a:t>
            </a:r>
          </a:p>
          <a:p>
            <a:pPr>
              <a:defRPr/>
            </a:pPr>
            <a:r>
              <a:rPr lang="es-ES" altLang="es-ES" sz="1400"/>
              <a:t>@jorgesancheznet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EA61EDE-9C7F-4587-951A-54E44C17593D}"/>
              </a:ext>
            </a:extLst>
          </p:cNvPr>
          <p:cNvCxnSpPr/>
          <p:nvPr userDrawn="1"/>
        </p:nvCxnSpPr>
        <p:spPr>
          <a:xfrm>
            <a:off x="9826625" y="6176963"/>
            <a:ext cx="0" cy="681037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  <a:solidFill>
            <a:srgbClr val="313D55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147" y="1547079"/>
            <a:ext cx="11854193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1pPr>
            <a:lvl2pPr>
              <a:defRPr sz="32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2pPr>
            <a:lvl3pPr>
              <a:defRPr sz="28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3pPr>
            <a:lvl4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4pPr>
            <a:lvl5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427955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B0BF0-94B7-4125-B905-FE39946F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9C19D9-99E2-45D5-B80B-82B43FAC3376}" type="datetimeFigureOut">
              <a:rPr lang="es-ES"/>
              <a:pPr>
                <a:defRPr/>
              </a:pPr>
              <a:t>16/09/2019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6082F1-06EA-4FF3-A05F-225348E7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2C1BF-4FC4-47F5-BD5A-0CF3076C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B514EF-91D6-4454-827C-45F7769A14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4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6B67B38-8F59-4CC9-8D20-CECF55C95113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075DF7-2DC2-4FC7-9B63-E6C4CDE7BF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03CB9-9A60-4355-9FA8-34249E4F6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9174" y="1572419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3174" y="1572419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330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7E98E2-8AC5-4DD1-8314-D4F72C5A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F126F7-77C9-4EBB-A98B-8E066188B3FC}" type="datetimeFigureOut">
              <a:rPr lang="es-ES"/>
              <a:pPr>
                <a:defRPr/>
              </a:pPr>
              <a:t>16/09/2019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0AB319-13C0-4421-89B0-838F2B3A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46531-4C71-43B5-9C72-FC32AB6A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17225B-0587-4B47-A714-FCA80D0D49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46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4769934-B7E9-49C1-9436-F61EFE954A7A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BD7156-BC68-4142-B8FD-AEC87BBAAC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C91EF4-8239-4AFD-B55C-EB37CC358D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608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B13739-992A-4C8C-A4D6-E5BD9C32B945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30709B-875E-4CE2-B89A-EA4868D326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C80C89-8365-4068-8187-B62045D94F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</p:txBody>
      </p:sp>
    </p:spTree>
    <p:extLst>
      <p:ext uri="{BB962C8B-B14F-4D97-AF65-F5344CB8AC3E}">
        <p14:creationId xmlns:p14="http://schemas.microsoft.com/office/powerpoint/2010/main" val="364880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19294C-E88D-4579-B782-CC635992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D3D784-55E7-4505-9B4F-74C2C5F74644}" type="datetimeFigureOut">
              <a:rPr lang="es-ES"/>
              <a:pPr>
                <a:defRPr/>
              </a:pPr>
              <a:t>16/09/2019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1986E-50EA-4AB6-BD0A-0C1DD838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BDF1F1-5473-44DA-A860-FEECD29C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02D097-6A70-4C08-AA52-442F702FE6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00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156F7-D345-4C35-8D86-03CBA0D0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D89122-73B9-4B5A-82C3-7586A91F2FFA}" type="datetimeFigureOut">
              <a:rPr lang="es-ES"/>
              <a:pPr>
                <a:defRPr/>
              </a:pPr>
              <a:t>16/09/2019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BBD8E-43F1-4E26-8041-FAABE328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CDC02-8D43-42F2-BE48-0E7BF01C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2847D-F61A-4764-BAB4-66320FF3F2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4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947B511-6C65-4060-BF49-BD4EE12E71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6350"/>
            <a:ext cx="12192000" cy="1325563"/>
          </a:xfrm>
          <a:prstGeom prst="rect">
            <a:avLst/>
          </a:prstGeom>
          <a:solidFill>
            <a:srgbClr val="313D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BC1AEA4-622D-4685-8F38-E41A2A715D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3363" y="1573213"/>
            <a:ext cx="116887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Phoreus Cherokee" panose="020605020200000204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4582E-D98E-4171-873A-197157E7A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Tareas de Moodle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552B03-37E7-4973-9C7A-0897D1CB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05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1A04C-8F89-44FE-9E32-55B87051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Diferencia entre tarea y recurso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8E47CC-4152-4765-A42B-79F10CA4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Ambas son actividades</a:t>
            </a:r>
          </a:p>
          <a:p>
            <a:r>
              <a:rPr lang="es-ES" dirty="0"/>
              <a:t>Los recursos, normalmente, no se califican</a:t>
            </a:r>
          </a:p>
          <a:p>
            <a:r>
              <a:rPr lang="es-ES" dirty="0"/>
              <a:t>Las tareas se califican</a:t>
            </a:r>
          </a:p>
          <a:p>
            <a:r>
              <a:rPr lang="es-ES" dirty="0"/>
              <a:t>Las tareas son trabajos que los alumnos han de entregar</a:t>
            </a:r>
          </a:p>
          <a:p>
            <a:r>
              <a:rPr lang="es-ES" dirty="0"/>
              <a:t>Los recursos son materiales de estudio</a:t>
            </a:r>
          </a:p>
        </p:txBody>
      </p:sp>
    </p:spTree>
    <p:extLst>
      <p:ext uri="{BB962C8B-B14F-4D97-AF65-F5344CB8AC3E}">
        <p14:creationId xmlns:p14="http://schemas.microsoft.com/office/powerpoint/2010/main" val="30566840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21FEF-52EF-4A2A-9961-D9E0DC69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ACFF4-291B-41BE-A15B-FF19704C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8" y="1547079"/>
            <a:ext cx="6441083" cy="3077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dirty="0"/>
              <a:t>Entramos en  el modo de edición del curso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9DC209-2FB3-4D5F-A778-B62DDF80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332" y="1361890"/>
            <a:ext cx="3605945" cy="45482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C8AC0DB-EA0B-4318-95E3-F5D10C347FFB}"/>
              </a:ext>
            </a:extLst>
          </p:cNvPr>
          <p:cNvSpPr/>
          <p:nvPr/>
        </p:nvSpPr>
        <p:spPr>
          <a:xfrm>
            <a:off x="7288273" y="2407935"/>
            <a:ext cx="3130062" cy="316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957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21FEF-52EF-4A2A-9961-D9E0DC69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ACFF4-291B-41BE-A15B-FF19704C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8" y="1547080"/>
            <a:ext cx="10694392" cy="132556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s-ES" dirty="0"/>
              <a:t>En el sitio en el que queremos la tarea, hacer clic en “Añade un actividad o recurso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DCFC7B-3778-4C35-A6E6-4BB23884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48" y="3329205"/>
            <a:ext cx="6500042" cy="11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2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21FEF-52EF-4A2A-9961-D9E0DC69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ACFF4-291B-41BE-A15B-FF19704C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8" y="1547079"/>
            <a:ext cx="5124450" cy="228588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s-ES" dirty="0"/>
              <a:t>En el cuadro siguiente, elegir “Tarea”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405F0A-705F-49B7-A427-3D007AD7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16" y="852487"/>
            <a:ext cx="5124450" cy="51530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C8AC0DB-EA0B-4318-95E3-F5D10C347FFB}"/>
              </a:ext>
            </a:extLst>
          </p:cNvPr>
          <p:cNvSpPr/>
          <p:nvPr/>
        </p:nvSpPr>
        <p:spPr>
          <a:xfrm>
            <a:off x="6837336" y="4114559"/>
            <a:ext cx="1793097" cy="316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647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21FEF-52EF-4A2A-9961-D9E0DC69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ACFF4-291B-41BE-A15B-FF19704C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7" y="1547079"/>
            <a:ext cx="11420901" cy="412721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s-ES" dirty="0"/>
              <a:t>Indicar un nombre para la tarea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s-ES" dirty="0"/>
              <a:t>Establecer fechas de entrega y tope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s-ES" dirty="0"/>
              <a:t>Establecer tipo de entrega: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Texto en línea</a:t>
            </a:r>
            <a:r>
              <a:rPr lang="es-ES" dirty="0"/>
              <a:t>: Respuesta a una pregunta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Archivos enviados</a:t>
            </a:r>
            <a:r>
              <a:rPr lang="es-ES" dirty="0"/>
              <a:t>: La respuesta es un trabajo digital</a:t>
            </a:r>
          </a:p>
          <a:p>
            <a:pPr marL="742950" indent="-7429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91104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21FEF-52EF-4A2A-9961-D9E0DC69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ACFF4-291B-41BE-A15B-FF19704C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7" y="1547079"/>
            <a:ext cx="11420901" cy="4127211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s-ES" dirty="0"/>
              <a:t>Indicar retroalimentación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Comentarios</a:t>
            </a:r>
            <a:r>
              <a:rPr lang="es-ES" dirty="0"/>
              <a:t>: Texto que ponemos al entregar el alumno la tarea.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Hoja externa</a:t>
            </a:r>
            <a:r>
              <a:rPr lang="es-ES" dirty="0"/>
              <a:t>: Hoja de cálculo con nuestras indicaciones.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Archivos</a:t>
            </a:r>
            <a:r>
              <a:rPr lang="es-ES" dirty="0"/>
              <a:t>: Se envía uno o más archivos con </a:t>
            </a:r>
            <a:r>
              <a:rPr lang="es-ES" dirty="0" err="1"/>
              <a:t>nuesras</a:t>
            </a:r>
            <a:r>
              <a:rPr lang="es-ES" dirty="0"/>
              <a:t> anotaciones.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Comentario en línea</a:t>
            </a:r>
            <a:r>
              <a:rPr lang="es-ES" dirty="0"/>
              <a:t>. El envío del alumno aparece en el comentario del profesor, para facilitar que el alumno tome anotaciones</a:t>
            </a:r>
          </a:p>
          <a:p>
            <a:pPr marL="742950" indent="-7429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6223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21FEF-52EF-4A2A-9961-D9E0DC69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ACFF4-291B-41BE-A15B-FF19704C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7" y="1547079"/>
            <a:ext cx="11420901" cy="412721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s-ES" dirty="0"/>
              <a:t>Detalles de entrega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Requerir aceptar</a:t>
            </a:r>
            <a:endParaRPr lang="es-ES" dirty="0"/>
          </a:p>
          <a:p>
            <a:pPr lvl="1"/>
            <a:r>
              <a:rPr lang="es-ES" dirty="0">
                <a:solidFill>
                  <a:srgbClr val="FFFF00"/>
                </a:solidFill>
              </a:rPr>
              <a:t>Condiciones de entrega</a:t>
            </a:r>
            <a:r>
              <a:rPr lang="es-ES" dirty="0"/>
              <a:t>: Se obliga a aceptarlas para que el alumno puede enviar.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Permitir reapertura</a:t>
            </a:r>
            <a:r>
              <a:rPr lang="es-ES" dirty="0"/>
              <a:t>: Veces que permitimos el reenvío de la tarea.</a:t>
            </a:r>
          </a:p>
          <a:p>
            <a:pPr lvl="1"/>
            <a:r>
              <a:rPr lang="es-ES" dirty="0">
                <a:solidFill>
                  <a:srgbClr val="FFFF00"/>
                </a:solidFill>
              </a:rPr>
              <a:t>Número máximo de intentos</a:t>
            </a:r>
            <a:r>
              <a:rPr lang="es-ES" dirty="0"/>
              <a:t>. Si hay reapertura, indica las veces que lo permitimos.</a:t>
            </a:r>
          </a:p>
          <a:p>
            <a:pPr marL="742950" indent="-7429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030067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21FEF-52EF-4A2A-9961-D9E0DC69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ACFF4-291B-41BE-A15B-FF19704C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7" y="1547079"/>
            <a:ext cx="11420901" cy="412721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s-ES" dirty="0"/>
              <a:t>Establecer políticas de aviso</a:t>
            </a:r>
          </a:p>
          <a:p>
            <a:pPr lvl="1"/>
            <a:r>
              <a:rPr lang="es-ES" dirty="0"/>
              <a:t>Avisar si hay entregas</a:t>
            </a:r>
          </a:p>
          <a:p>
            <a:pPr lvl="1"/>
            <a:r>
              <a:rPr lang="es-ES" dirty="0"/>
              <a:t>Avisar si hay entregas fuera de plazo</a:t>
            </a:r>
          </a:p>
          <a:p>
            <a:pPr lvl="1"/>
            <a:r>
              <a:rPr lang="es-ES" dirty="0"/>
              <a:t>Avisar a los estudiantes cuando califiquemos</a:t>
            </a:r>
          </a:p>
        </p:txBody>
      </p:sp>
    </p:spTree>
    <p:extLst>
      <p:ext uri="{BB962C8B-B14F-4D97-AF65-F5344CB8AC3E}">
        <p14:creationId xmlns:p14="http://schemas.microsoft.com/office/powerpoint/2010/main" val="26689660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313D55"/>
      </a:dk1>
      <a:lt1>
        <a:srgbClr val="E7E7E7"/>
      </a:lt1>
      <a:dk2>
        <a:srgbClr val="D68357"/>
      </a:dk2>
      <a:lt2>
        <a:srgbClr val="FFFFFF"/>
      </a:lt2>
      <a:accent1>
        <a:srgbClr val="D47386"/>
      </a:accent1>
      <a:accent2>
        <a:srgbClr val="A46C8F"/>
      </a:accent2>
      <a:accent3>
        <a:srgbClr val="5B796F"/>
      </a:accent3>
      <a:accent4>
        <a:srgbClr val="DBDAC6"/>
      </a:accent4>
      <a:accent5>
        <a:srgbClr val="B9695E"/>
      </a:accent5>
      <a:accent6>
        <a:srgbClr val="5B796F"/>
      </a:accent6>
      <a:hlink>
        <a:srgbClr val="BACBC6"/>
      </a:hlink>
      <a:folHlink>
        <a:srgbClr val="BACBC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NET2014.potx" id="{6B6F610B-882C-4AA8-8790-7EBD761B8633}" vid="{C14984A3-6312-4999-9C98-C58806428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4271</TotalTime>
  <Words>250</Words>
  <Application>Microsoft Office PowerPoint</Application>
  <PresentationFormat>Panorámica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Proxima Nova Lt</vt:lpstr>
      <vt:lpstr>Calibri</vt:lpstr>
      <vt:lpstr>Phoreus Cherokee</vt:lpstr>
      <vt:lpstr>Arial</vt:lpstr>
      <vt:lpstr>Tema de Office</vt:lpstr>
      <vt:lpstr>Tareas de Moodle</vt:lpstr>
      <vt:lpstr>Diferencia entre tarea y recurso</vt:lpstr>
      <vt:lpstr>Crear tarea</vt:lpstr>
      <vt:lpstr>Crear tarea</vt:lpstr>
      <vt:lpstr>Crear tarea</vt:lpstr>
      <vt:lpstr>Crear tarea</vt:lpstr>
      <vt:lpstr>Crear tarea</vt:lpstr>
      <vt:lpstr>Crear tarea</vt:lpstr>
      <vt:lpstr>Crear tarea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347</cp:revision>
  <cp:lastPrinted>2018-10-11T13:24:37Z</cp:lastPrinted>
  <dcterms:created xsi:type="dcterms:W3CDTF">2014-09-13T12:31:38Z</dcterms:created>
  <dcterms:modified xsi:type="dcterms:W3CDTF">2019-09-16T14:12:18Z</dcterms:modified>
</cp:coreProperties>
</file>