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0" r:id="rId2"/>
  </p:sldMasterIdLst>
  <p:notesMasterIdLst>
    <p:notesMasterId r:id="rId36"/>
  </p:notesMasterIdLst>
  <p:sldIdLst>
    <p:sldId id="295" r:id="rId3"/>
    <p:sldId id="260" r:id="rId4"/>
    <p:sldId id="262" r:id="rId5"/>
    <p:sldId id="263" r:id="rId6"/>
    <p:sldId id="264" r:id="rId7"/>
    <p:sldId id="286" r:id="rId8"/>
    <p:sldId id="265" r:id="rId9"/>
    <p:sldId id="266" r:id="rId10"/>
    <p:sldId id="267" r:id="rId11"/>
    <p:sldId id="268" r:id="rId12"/>
    <p:sldId id="269" r:id="rId13"/>
    <p:sldId id="270" r:id="rId14"/>
    <p:sldId id="289" r:id="rId15"/>
    <p:sldId id="288" r:id="rId16"/>
    <p:sldId id="271" r:id="rId17"/>
    <p:sldId id="287" r:id="rId18"/>
    <p:sldId id="281" r:id="rId19"/>
    <p:sldId id="282" r:id="rId20"/>
    <p:sldId id="283" r:id="rId21"/>
    <p:sldId id="284" r:id="rId22"/>
    <p:sldId id="285" r:id="rId23"/>
    <p:sldId id="290" r:id="rId24"/>
    <p:sldId id="292" r:id="rId25"/>
    <p:sldId id="291" r:id="rId26"/>
    <p:sldId id="272" r:id="rId27"/>
    <p:sldId id="273" r:id="rId28"/>
    <p:sldId id="275" r:id="rId29"/>
    <p:sldId id="274" r:id="rId30"/>
    <p:sldId id="278" r:id="rId31"/>
    <p:sldId id="280" r:id="rId32"/>
    <p:sldId id="279" r:id="rId33"/>
    <p:sldId id="276" r:id="rId34"/>
    <p:sldId id="277" r:id="rId35"/>
  </p:sldIdLst>
  <p:sldSz cx="12192000" cy="6858000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3984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3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326B"/>
    <a:srgbClr val="000000"/>
    <a:srgbClr val="FFFFFF"/>
    <a:srgbClr val="B2B2B2"/>
    <a:srgbClr val="808080"/>
    <a:srgbClr val="5F5F5F"/>
    <a:srgbClr val="DDDDDD"/>
    <a:srgbClr val="C0C0C0"/>
    <a:srgbClr val="7F7F7F"/>
    <a:srgbClr val="3286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86367" autoAdjust="0"/>
  </p:normalViewPr>
  <p:slideViewPr>
    <p:cSldViewPr snapToObjects="1">
      <p:cViewPr varScale="1">
        <p:scale>
          <a:sx n="191" d="100"/>
          <a:sy n="191" d="100"/>
        </p:scale>
        <p:origin x="1272" y="176"/>
      </p:cViewPr>
      <p:guideLst>
        <p:guide orient="horz" pos="1570"/>
        <p:guide pos="3984"/>
        <p:guide orient="horz" pos="1094"/>
        <p:guide pos="3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68" d="100"/>
          <a:sy n="68" d="100"/>
        </p:scale>
        <p:origin x="1821" y="39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1/26/22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90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303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63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Hasta aquí la parte inicial de Juan Carlos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22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12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20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603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146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6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entrodonbosco.es/" TargetMode="Externa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EE40BD2-83FF-014C-908C-F1E9F037EE0E}"/>
              </a:ext>
            </a:extLst>
          </p:cNvPr>
          <p:cNvSpPr/>
          <p:nvPr userDrawn="1"/>
        </p:nvSpPr>
        <p:spPr>
          <a:xfrm>
            <a:off x="0" y="6093296"/>
            <a:ext cx="12192000" cy="76470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492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8FE74FC-96F9-4F4A-888F-5C01632FC6A0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877215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03945C2-16C4-5A4A-AFDB-F85CF9ECBD72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215515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5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6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7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8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60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62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64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66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68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70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72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090DFD0-330A-5442-A6DF-932C2B475130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879887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50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1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2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3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4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5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6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7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8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9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0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61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2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63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4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65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6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67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8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69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0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71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2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73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3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5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1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9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7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8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2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4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6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D2F2F2DF-E2B1-B74A-8504-DCDB87886FBB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27D68AF-AB25-B241-9487-B20C1BE384C4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408037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gradFill>
          <a:gsLst>
            <a:gs pos="0">
              <a:schemeClr val="accent1"/>
            </a:gs>
            <a:gs pos="100000">
              <a:schemeClr val="accent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2788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6A77FDB-4C43-BD4E-A284-43C1B1533AC6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6508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07AB956F-108D-C244-BADF-C024D04D2F3B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8297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1C240E81-8DDE-BA4D-A484-66D5B0004CD6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1207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 sz="2800"/>
            </a:lvl2pPr>
            <a:lvl3pPr>
              <a:spcBef>
                <a:spcPts val="1200"/>
              </a:spcBef>
              <a:defRPr sz="2800"/>
            </a:lvl3pPr>
            <a:lvl4pPr>
              <a:spcBef>
                <a:spcPts val="1200"/>
              </a:spcBef>
              <a:defRPr sz="2800"/>
            </a:lvl4pPr>
            <a:lvl5pPr>
              <a:spcBef>
                <a:spcPts val="1200"/>
              </a:spcBef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199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662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188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74AB624-D02F-0E4F-BF2E-4400157E40EE}"/>
              </a:ext>
            </a:extLst>
          </p:cNvPr>
          <p:cNvSpPr/>
          <p:nvPr userDrawn="1"/>
        </p:nvSpPr>
        <p:spPr>
          <a:xfrm>
            <a:off x="0" y="5985284"/>
            <a:ext cx="12192000" cy="8727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54611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9360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296703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16116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560285"/>
            <a:ext cx="5082117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219200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560285"/>
            <a:ext cx="5084232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39521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62284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803370"/>
            <a:ext cx="5082117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462284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803370"/>
            <a:ext cx="5084232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354587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91157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69616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78672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049016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8032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147048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49016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098032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147048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485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37638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75276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12914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50552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437638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875276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7312914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9750552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2446782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884420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7322058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750552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36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403B1B9-0CB5-D34F-AB48-7C4EC20FC75B}"/>
              </a:ext>
            </a:extLst>
          </p:cNvPr>
          <p:cNvSpPr txBox="1">
            <a:spLocks/>
          </p:cNvSpPr>
          <p:nvPr userDrawn="1"/>
        </p:nvSpPr>
        <p:spPr>
          <a:xfrm>
            <a:off x="4803537" y="6218531"/>
            <a:ext cx="7150556" cy="569387"/>
          </a:xfrm>
          <a:prstGeom prst="rect">
            <a:avLst/>
          </a:prstGeom>
        </p:spPr>
        <p:txBody>
          <a:bodyPr vert="horz" wrap="square" lIns="121920" tIns="60960" rIns="121920" bIns="609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lumOff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www.centrodonbosco.es</a:t>
            </a:r>
            <a:r>
              <a:rPr lang="en-US" sz="1200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</a:p>
          <a:p>
            <a:pPr algn="r">
              <a:spcBef>
                <a:spcPts val="600"/>
              </a:spcBef>
            </a:pPr>
            <a:r>
              <a:rPr lang="en-US" sz="1200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Tlfno</a:t>
            </a:r>
            <a:r>
              <a:rPr lang="en-US" sz="1200" dirty="0">
                <a:solidFill>
                  <a:schemeClr val="bg1">
                    <a:lumMod val="50000"/>
                    <a:lumOff val="50000"/>
                  </a:schemeClr>
                </a:solidFill>
              </a:rPr>
              <a:t>: 979777270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3E1B0D0-E3FB-D84C-B321-2075720390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37907" y="6241953"/>
            <a:ext cx="4706171" cy="507252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0B22414F-F4CC-F641-90AD-CFC22F9BE217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63511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28749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57498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86247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43744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114996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28749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4057498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086247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10143744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8114996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028749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4057498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6086247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10143744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14996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2028749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4057498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6086247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10143744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8114996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62113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445649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99194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69599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93190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559566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45733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07107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7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FEBCF58-64E3-F741-8214-B1A43C282329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rgbClr val="D232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87453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574926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16813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512509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1965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347416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77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17812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1004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578439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0879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B4D80E5-7CE2-6C4A-BC01-8F282575F19E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07705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6521696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86816054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5692724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36778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2798254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921614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5557416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074892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715585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928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8538AA3-B92D-1847-BAD7-FC44C8C20A42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584953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5154080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777419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6738053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801040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2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4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6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8890732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354625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4155685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536024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7816467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40962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17AA15E-34DA-3440-9BDE-3561A2514D38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810496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3489808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5277304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7733013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268759"/>
            <a:ext cx="2352260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257971" y="1268759"/>
            <a:ext cx="2352260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67708" y="1268759"/>
            <a:ext cx="2479811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797789" y="1268759"/>
            <a:ext cx="2479811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14400" y="4980565"/>
            <a:ext cx="503311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257971" y="4980565"/>
            <a:ext cx="501962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94767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236C397-4A36-EC4A-9904-FA97372D07ED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043737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560285"/>
            <a:ext cx="5082117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219200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560285"/>
            <a:ext cx="5084232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62284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803370"/>
            <a:ext cx="5082117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462284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803370"/>
            <a:ext cx="5084232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049016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8032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147048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49016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098032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147048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37638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75276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12914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50552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437638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875276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7312914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9750552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2437638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875276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7312914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750552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28749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57498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86247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43744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114996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28749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4057498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086247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10143744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8114996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028749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4057498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6086247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10143744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14996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2028749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4057498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6086247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10143744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8114996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7BFC7F6-6AB4-D14E-B262-22A13ED85AD0}"/>
              </a:ext>
            </a:extLst>
          </p:cNvPr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1821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59800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buSzPct val="100000"/>
              <a:defRPr sz="1400"/>
            </a:lvl3pPr>
            <a:lvl4pPr marL="514350" indent="-171450">
              <a:buClr>
                <a:schemeClr val="accent2"/>
              </a:buClr>
              <a:buSzPct val="100000"/>
              <a:defRPr sz="1400"/>
            </a:lvl4pPr>
            <a:lvl5pPr>
              <a:buClr>
                <a:schemeClr val="accent2"/>
              </a:buClr>
              <a:buSzPct val="100000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hyperlink" Target="http://www.centrodonbosco.es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6.xml"/><Relationship Id="rId18" Type="http://schemas.openxmlformats.org/officeDocument/2006/relationships/slideLayout" Target="../slideLayouts/slideLayout91.xml"/><Relationship Id="rId26" Type="http://schemas.openxmlformats.org/officeDocument/2006/relationships/slideLayout" Target="../slideLayouts/slideLayout99.xml"/><Relationship Id="rId39" Type="http://schemas.openxmlformats.org/officeDocument/2006/relationships/slideLayout" Target="../slideLayouts/slideLayout112.xml"/><Relationship Id="rId21" Type="http://schemas.openxmlformats.org/officeDocument/2006/relationships/slideLayout" Target="../slideLayouts/slideLayout94.xml"/><Relationship Id="rId34" Type="http://schemas.openxmlformats.org/officeDocument/2006/relationships/slideLayout" Target="../slideLayouts/slideLayout107.xml"/><Relationship Id="rId42" Type="http://schemas.openxmlformats.org/officeDocument/2006/relationships/slideLayout" Target="../slideLayouts/slideLayout115.xml"/><Relationship Id="rId47" Type="http://schemas.openxmlformats.org/officeDocument/2006/relationships/slideLayout" Target="../slideLayouts/slideLayout120.xml"/><Relationship Id="rId50" Type="http://schemas.openxmlformats.org/officeDocument/2006/relationships/slideLayout" Target="../slideLayouts/slideLayout123.xml"/><Relationship Id="rId55" Type="http://schemas.openxmlformats.org/officeDocument/2006/relationships/slideLayout" Target="../slideLayouts/slideLayout128.xml"/><Relationship Id="rId7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5.xml"/><Relationship Id="rId16" Type="http://schemas.openxmlformats.org/officeDocument/2006/relationships/slideLayout" Target="../slideLayouts/slideLayout89.xml"/><Relationship Id="rId29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84.xml"/><Relationship Id="rId24" Type="http://schemas.openxmlformats.org/officeDocument/2006/relationships/slideLayout" Target="../slideLayouts/slideLayout97.xml"/><Relationship Id="rId32" Type="http://schemas.openxmlformats.org/officeDocument/2006/relationships/slideLayout" Target="../slideLayouts/slideLayout105.xml"/><Relationship Id="rId37" Type="http://schemas.openxmlformats.org/officeDocument/2006/relationships/slideLayout" Target="../slideLayouts/slideLayout110.xml"/><Relationship Id="rId40" Type="http://schemas.openxmlformats.org/officeDocument/2006/relationships/slideLayout" Target="../slideLayouts/slideLayout113.xml"/><Relationship Id="rId45" Type="http://schemas.openxmlformats.org/officeDocument/2006/relationships/slideLayout" Target="../slideLayouts/slideLayout118.xml"/><Relationship Id="rId53" Type="http://schemas.openxmlformats.org/officeDocument/2006/relationships/slideLayout" Target="../slideLayouts/slideLayout126.xml"/><Relationship Id="rId58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78.xml"/><Relationship Id="rId61" Type="http://schemas.openxmlformats.org/officeDocument/2006/relationships/hyperlink" Target="https://www.linkedin.com/" TargetMode="External"/><Relationship Id="rId19" Type="http://schemas.openxmlformats.org/officeDocument/2006/relationships/slideLayout" Target="../slideLayouts/slideLayout92.xml"/><Relationship Id="rId14" Type="http://schemas.openxmlformats.org/officeDocument/2006/relationships/slideLayout" Target="../slideLayouts/slideLayout87.xml"/><Relationship Id="rId22" Type="http://schemas.openxmlformats.org/officeDocument/2006/relationships/slideLayout" Target="../slideLayouts/slideLayout95.xml"/><Relationship Id="rId27" Type="http://schemas.openxmlformats.org/officeDocument/2006/relationships/slideLayout" Target="../slideLayouts/slideLayout100.xml"/><Relationship Id="rId30" Type="http://schemas.openxmlformats.org/officeDocument/2006/relationships/slideLayout" Target="../slideLayouts/slideLayout103.xml"/><Relationship Id="rId35" Type="http://schemas.openxmlformats.org/officeDocument/2006/relationships/slideLayout" Target="../slideLayouts/slideLayout108.xml"/><Relationship Id="rId43" Type="http://schemas.openxmlformats.org/officeDocument/2006/relationships/slideLayout" Target="../slideLayouts/slideLayout116.xml"/><Relationship Id="rId48" Type="http://schemas.openxmlformats.org/officeDocument/2006/relationships/slideLayout" Target="../slideLayouts/slideLayout121.xml"/><Relationship Id="rId56" Type="http://schemas.openxmlformats.org/officeDocument/2006/relationships/slideLayout" Target="../slideLayouts/slideLayout129.xml"/><Relationship Id="rId8" Type="http://schemas.openxmlformats.org/officeDocument/2006/relationships/slideLayout" Target="../slideLayouts/slideLayout81.xml"/><Relationship Id="rId51" Type="http://schemas.openxmlformats.org/officeDocument/2006/relationships/slideLayout" Target="../slideLayouts/slideLayout124.xml"/><Relationship Id="rId3" Type="http://schemas.openxmlformats.org/officeDocument/2006/relationships/slideLayout" Target="../slideLayouts/slideLayout76.xml"/><Relationship Id="rId12" Type="http://schemas.openxmlformats.org/officeDocument/2006/relationships/slideLayout" Target="../slideLayouts/slideLayout85.xml"/><Relationship Id="rId17" Type="http://schemas.openxmlformats.org/officeDocument/2006/relationships/slideLayout" Target="../slideLayouts/slideLayout90.xml"/><Relationship Id="rId25" Type="http://schemas.openxmlformats.org/officeDocument/2006/relationships/slideLayout" Target="../slideLayouts/slideLayout98.xml"/><Relationship Id="rId33" Type="http://schemas.openxmlformats.org/officeDocument/2006/relationships/slideLayout" Target="../slideLayouts/slideLayout106.xml"/><Relationship Id="rId38" Type="http://schemas.openxmlformats.org/officeDocument/2006/relationships/slideLayout" Target="../slideLayouts/slideLayout111.xml"/><Relationship Id="rId46" Type="http://schemas.openxmlformats.org/officeDocument/2006/relationships/slideLayout" Target="../slideLayouts/slideLayout119.xml"/><Relationship Id="rId59" Type="http://schemas.openxmlformats.org/officeDocument/2006/relationships/theme" Target="../theme/theme2.xml"/><Relationship Id="rId20" Type="http://schemas.openxmlformats.org/officeDocument/2006/relationships/slideLayout" Target="../slideLayouts/slideLayout93.xml"/><Relationship Id="rId41" Type="http://schemas.openxmlformats.org/officeDocument/2006/relationships/slideLayout" Target="../slideLayouts/slideLayout114.xml"/><Relationship Id="rId54" Type="http://schemas.openxmlformats.org/officeDocument/2006/relationships/slideLayout" Target="../slideLayouts/slideLayout127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5" Type="http://schemas.openxmlformats.org/officeDocument/2006/relationships/slideLayout" Target="../slideLayouts/slideLayout88.xml"/><Relationship Id="rId23" Type="http://schemas.openxmlformats.org/officeDocument/2006/relationships/slideLayout" Target="../slideLayouts/slideLayout96.xml"/><Relationship Id="rId28" Type="http://schemas.openxmlformats.org/officeDocument/2006/relationships/slideLayout" Target="../slideLayouts/slideLayout101.xml"/><Relationship Id="rId36" Type="http://schemas.openxmlformats.org/officeDocument/2006/relationships/slideLayout" Target="../slideLayouts/slideLayout109.xml"/><Relationship Id="rId49" Type="http://schemas.openxmlformats.org/officeDocument/2006/relationships/slideLayout" Target="../slideLayouts/slideLayout122.xml"/><Relationship Id="rId57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83.xml"/><Relationship Id="rId31" Type="http://schemas.openxmlformats.org/officeDocument/2006/relationships/slideLayout" Target="../slideLayouts/slideLayout104.xml"/><Relationship Id="rId44" Type="http://schemas.openxmlformats.org/officeDocument/2006/relationships/slideLayout" Target="../slideLayouts/slideLayout117.xml"/><Relationship Id="rId52" Type="http://schemas.openxmlformats.org/officeDocument/2006/relationships/slideLayout" Target="../slideLayouts/slideLayout125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103632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90A64F4A-FDC1-4328-8A30-98AD479531DC}"/>
              </a:ext>
            </a:extLst>
          </p:cNvPr>
          <p:cNvSpPr txBox="1">
            <a:spLocks/>
          </p:cNvSpPr>
          <p:nvPr userDrawn="1"/>
        </p:nvSpPr>
        <p:spPr>
          <a:xfrm>
            <a:off x="4803537" y="6218531"/>
            <a:ext cx="7150556" cy="569387"/>
          </a:xfrm>
          <a:prstGeom prst="rect">
            <a:avLst/>
          </a:prstGeom>
        </p:spPr>
        <p:txBody>
          <a:bodyPr vert="horz" wrap="square" lIns="121920" tIns="60960" rIns="121920" bIns="609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lumOff val="50000"/>
                  </a:schemeClr>
                </a:solidFill>
                <a:hlinkClick r:id="rId7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www.centrodonbosco.es</a:t>
            </a:r>
            <a:r>
              <a:rPr lang="en-US" sz="1200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</a:p>
          <a:p>
            <a:pPr algn="r">
              <a:spcBef>
                <a:spcPts val="600"/>
              </a:spcBef>
            </a:pPr>
            <a:r>
              <a:rPr lang="en-US" sz="1200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Tlfno</a:t>
            </a:r>
            <a:r>
              <a:rPr lang="en-US" sz="1200" dirty="0">
                <a:solidFill>
                  <a:schemeClr val="bg1">
                    <a:lumMod val="50000"/>
                    <a:lumOff val="50000"/>
                  </a:schemeClr>
                </a:solidFill>
              </a:rPr>
              <a:t>: 979777270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779C389-282C-C442-9BDA-67FDB007BBAF}"/>
              </a:ext>
            </a:extLst>
          </p:cNvPr>
          <p:cNvPicPr>
            <a:picLocks noChangeAspect="1"/>
          </p:cNvPicPr>
          <p:nvPr userDrawn="1"/>
        </p:nvPicPr>
        <p:blipFill>
          <a:blip r:embed="rId76"/>
          <a:stretch>
            <a:fillRect/>
          </a:stretch>
        </p:blipFill>
        <p:spPr>
          <a:xfrm>
            <a:off x="237907" y="6218531"/>
            <a:ext cx="4706171" cy="50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6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89" r:id="rId9"/>
    <p:sldLayoutId id="2147483891" r:id="rId10"/>
    <p:sldLayoutId id="2147483899" r:id="rId11"/>
    <p:sldLayoutId id="2147483900" r:id="rId12"/>
    <p:sldLayoutId id="2147483901" r:id="rId13"/>
    <p:sldLayoutId id="2147483902" r:id="rId14"/>
    <p:sldLayoutId id="2147483904" r:id="rId15"/>
    <p:sldLayoutId id="2147483903" r:id="rId16"/>
    <p:sldLayoutId id="2147483650" r:id="rId17"/>
    <p:sldLayoutId id="2147483664" r:id="rId18"/>
    <p:sldLayoutId id="2147483678" r:id="rId19"/>
    <p:sldLayoutId id="2147483679" r:id="rId20"/>
    <p:sldLayoutId id="2147483652" r:id="rId21"/>
    <p:sldLayoutId id="2147483665" r:id="rId22"/>
    <p:sldLayoutId id="2147483653" r:id="rId23"/>
    <p:sldLayoutId id="2147483666" r:id="rId24"/>
    <p:sldLayoutId id="2147483654" r:id="rId25"/>
    <p:sldLayoutId id="2147483667" r:id="rId26"/>
    <p:sldLayoutId id="2147483655" r:id="rId27"/>
    <p:sldLayoutId id="2147483734" r:id="rId28"/>
    <p:sldLayoutId id="2147483735" r:id="rId29"/>
    <p:sldLayoutId id="2147483736" r:id="rId30"/>
    <p:sldLayoutId id="2147483844" r:id="rId31"/>
    <p:sldLayoutId id="2147483845" r:id="rId32"/>
    <p:sldLayoutId id="2147483846" r:id="rId33"/>
    <p:sldLayoutId id="2147483847" r:id="rId34"/>
    <p:sldLayoutId id="2147483848" r:id="rId35"/>
    <p:sldLayoutId id="2147483849" r:id="rId36"/>
    <p:sldLayoutId id="2147483850" r:id="rId37"/>
    <p:sldLayoutId id="2147483851" r:id="rId38"/>
    <p:sldLayoutId id="2147483852" r:id="rId39"/>
    <p:sldLayoutId id="2147483853" r:id="rId40"/>
    <p:sldLayoutId id="2147483854" r:id="rId41"/>
    <p:sldLayoutId id="2147483855" r:id="rId42"/>
    <p:sldLayoutId id="2147483856" r:id="rId43"/>
    <p:sldLayoutId id="2147483857" r:id="rId44"/>
    <p:sldLayoutId id="2147483858" r:id="rId45"/>
    <p:sldLayoutId id="2147483859" r:id="rId46"/>
    <p:sldLayoutId id="2147483860" r:id="rId47"/>
    <p:sldLayoutId id="2147483861" r:id="rId48"/>
    <p:sldLayoutId id="2147483862" r:id="rId49"/>
    <p:sldLayoutId id="2147483863" r:id="rId50"/>
    <p:sldLayoutId id="2147483864" r:id="rId51"/>
    <p:sldLayoutId id="2147483865" r:id="rId52"/>
    <p:sldLayoutId id="2147483866" r:id="rId53"/>
    <p:sldLayoutId id="2147483867" r:id="rId54"/>
    <p:sldLayoutId id="2147483868" r:id="rId55"/>
    <p:sldLayoutId id="2147483869" r:id="rId56"/>
    <p:sldLayoutId id="2147483870" r:id="rId57"/>
    <p:sldLayoutId id="2147483871" r:id="rId58"/>
    <p:sldLayoutId id="2147483872" r:id="rId59"/>
    <p:sldLayoutId id="2147483873" r:id="rId60"/>
    <p:sldLayoutId id="2147483874" r:id="rId61"/>
    <p:sldLayoutId id="2147483875" r:id="rId62"/>
    <p:sldLayoutId id="2147483876" r:id="rId63"/>
    <p:sldLayoutId id="2147483877" r:id="rId64"/>
    <p:sldLayoutId id="2147483878" r:id="rId65"/>
    <p:sldLayoutId id="2147483879" r:id="rId66"/>
    <p:sldLayoutId id="2147483880" r:id="rId67"/>
    <p:sldLayoutId id="2147483881" r:id="rId68"/>
    <p:sldLayoutId id="2147483882" r:id="rId69"/>
    <p:sldLayoutId id="2147483883" r:id="rId70"/>
    <p:sldLayoutId id="2147483884" r:id="rId71"/>
    <p:sldLayoutId id="2147483885" r:id="rId72"/>
    <p:sldLayoutId id="2147483886" r:id="rId73"/>
  </p:sldLayoutIdLst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36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8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20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20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20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103632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33938" y="6303346"/>
            <a:ext cx="2161276" cy="307777"/>
          </a:xfrm>
          <a:prstGeom prst="rect">
            <a:avLst/>
          </a:prstGeom>
        </p:spPr>
        <p:txBody>
          <a:bodyPr vert="horz" wrap="square" lIns="121920" tIns="60960" rIns="121920" bIns="609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14963" y="6293087"/>
            <a:ext cx="139424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1200" smtClean="0"/>
              <a:pPr algn="ctr"/>
              <a:t>‹Nº›</a:t>
            </a:fld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718075" y="6290644"/>
            <a:ext cx="333200" cy="333200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" name="Oval 15"/>
          <p:cNvSpPr/>
          <p:nvPr/>
        </p:nvSpPr>
        <p:spPr>
          <a:xfrm>
            <a:off x="281861" y="6290644"/>
            <a:ext cx="333200" cy="333200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Rectangle 9"/>
          <p:cNvSpPr/>
          <p:nvPr/>
        </p:nvSpPr>
        <p:spPr>
          <a:xfrm rot="2700000">
            <a:off x="426720" y="6412186"/>
            <a:ext cx="90117" cy="90117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4" name="Oval 13"/>
          <p:cNvSpPr/>
          <p:nvPr/>
        </p:nvSpPr>
        <p:spPr>
          <a:xfrm rot="10800000">
            <a:off x="1154288" y="6290644"/>
            <a:ext cx="333200" cy="333200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5" name="Rectangle 9"/>
          <p:cNvSpPr/>
          <p:nvPr/>
        </p:nvSpPr>
        <p:spPr>
          <a:xfrm rot="13500000">
            <a:off x="1252512" y="6412186"/>
            <a:ext cx="90117" cy="90117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10833553" y="6390365"/>
            <a:ext cx="64135" cy="13780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11230723" y="6387435"/>
            <a:ext cx="142220" cy="13650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11661065" y="6399834"/>
            <a:ext cx="153964" cy="125761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22" name="Oval 21"/>
          <p:cNvSpPr/>
          <p:nvPr userDrawn="1"/>
        </p:nvSpPr>
        <p:spPr>
          <a:xfrm>
            <a:off x="11135232" y="6290644"/>
            <a:ext cx="333200" cy="333200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7"/>
          </a:p>
        </p:txBody>
      </p:sp>
      <p:sp>
        <p:nvSpPr>
          <p:cNvPr id="23" name="Oval 22"/>
          <p:cNvSpPr/>
          <p:nvPr userDrawn="1"/>
        </p:nvSpPr>
        <p:spPr>
          <a:xfrm>
            <a:off x="10699019" y="6290644"/>
            <a:ext cx="333200" cy="333200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7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11571445" y="6290644"/>
            <a:ext cx="333200" cy="333200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7"/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10658932" y="6254517"/>
            <a:ext cx="402336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11092939" y="6254517"/>
            <a:ext cx="402336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11536877" y="6254517"/>
            <a:ext cx="402336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1127078" y="6259096"/>
            <a:ext cx="402336" cy="4023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249959" y="6251322"/>
            <a:ext cx="402336" cy="4023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  <p:sldLayoutId id="2147483890" r:id="rId58"/>
  </p:sldLayoutIdLst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FB249FC9-D2F5-DA4C-B25B-3C2EE7C56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9656" y="1124744"/>
            <a:ext cx="5724624" cy="3705322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C27CA18-C1F7-C349-AB84-A06B3D2CC417}"/>
              </a:ext>
            </a:extLst>
          </p:cNvPr>
          <p:cNvSpPr txBox="1"/>
          <p:nvPr/>
        </p:nvSpPr>
        <p:spPr>
          <a:xfrm>
            <a:off x="3697384" y="4913656"/>
            <a:ext cx="4293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La ruta hacia la excelencia TIC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31EAA99-7D56-484D-A54A-2B1D83BBAFB7}"/>
              </a:ext>
            </a:extLst>
          </p:cNvPr>
          <p:cNvSpPr/>
          <p:nvPr/>
        </p:nvSpPr>
        <p:spPr>
          <a:xfrm>
            <a:off x="47328" y="5661248"/>
            <a:ext cx="12025336" cy="11521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3220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868132-99D9-B64D-9719-F3B5F027B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Decisiones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69414A-BCF8-F847-990D-79BD36E69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9"/>
            </a:pPr>
            <a:r>
              <a:rPr lang="es-ES" dirty="0"/>
              <a:t>Aumentar la interacción y visibilidad digital del centro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s-ES" dirty="0"/>
              <a:t>Apostar por metodologías dinámicas con ayuda de herramientas TIC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s-ES" dirty="0"/>
              <a:t>Digitalizar todos los procesos de trabajo en el centro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s-ES" dirty="0"/>
              <a:t>Aportar un valor añadido a nuestros estudios técnicos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s-ES" dirty="0"/>
              <a:t>Evaluar el desarrollo de las TIC</a:t>
            </a:r>
          </a:p>
        </p:txBody>
      </p:sp>
    </p:spTree>
    <p:extLst>
      <p:ext uri="{BB962C8B-B14F-4D97-AF65-F5344CB8AC3E}">
        <p14:creationId xmlns:p14="http://schemas.microsoft.com/office/powerpoint/2010/main" val="2681287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5D27D2-24E0-FB41-8DE5-E9B2EC9A2B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En detalle….</a:t>
            </a:r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1D3A321B-C3F6-114B-A524-2C3E78F308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3571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Mejora de las infraestructuras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objetivo era conseguir una mayor velocidad y conectividad</a:t>
            </a:r>
          </a:p>
          <a:p>
            <a:r>
              <a:rPr lang="es-ES" dirty="0"/>
              <a:t>Esto se realizó muy poco a poco en varias fases:</a:t>
            </a:r>
          </a:p>
          <a:p>
            <a:pPr marL="685794" lvl="1" indent="-457200">
              <a:buFont typeface="+mj-lt"/>
              <a:buAutoNum type="arabicPeriod"/>
            </a:pPr>
            <a:r>
              <a:rPr lang="es-ES" sz="2400" dirty="0"/>
              <a:t>Conexión cableada de todas las aulas</a:t>
            </a:r>
          </a:p>
          <a:p>
            <a:pPr marL="685794" lvl="1" indent="-457200">
              <a:buFont typeface="+mj-lt"/>
              <a:buAutoNum type="arabicPeriod"/>
            </a:pPr>
            <a:r>
              <a:rPr lang="es-ES" sz="2400" dirty="0"/>
              <a:t>Mejora del aparataje (</a:t>
            </a:r>
            <a:r>
              <a:rPr lang="es-ES" sz="2400" dirty="0" err="1"/>
              <a:t>switches</a:t>
            </a:r>
            <a:r>
              <a:rPr lang="es-ES" sz="2400" dirty="0"/>
              <a:t>, </a:t>
            </a:r>
            <a:r>
              <a:rPr lang="es-ES" sz="2400" dirty="0" err="1"/>
              <a:t>routers</a:t>
            </a:r>
            <a:r>
              <a:rPr lang="es-ES" sz="2400" dirty="0"/>
              <a:t> y servidores)</a:t>
            </a:r>
          </a:p>
          <a:p>
            <a:pPr marL="685794" lvl="1" indent="-457200">
              <a:buFont typeface="+mj-lt"/>
              <a:buAutoNum type="arabicPeriod"/>
            </a:pPr>
            <a:r>
              <a:rPr lang="es-ES" sz="2400" dirty="0"/>
              <a:t>Configurar la red diferenciando el tráfico entre alumnos y profesores</a:t>
            </a:r>
          </a:p>
          <a:p>
            <a:pPr marL="685794" lvl="1" indent="-457200">
              <a:buFont typeface="+mj-lt"/>
              <a:buAutoNum type="arabicPeriod"/>
            </a:pPr>
            <a:r>
              <a:rPr lang="es-ES" sz="2400" dirty="0"/>
              <a:t>Mejora de la velocidad a Internet (el problema de </a:t>
            </a:r>
            <a:r>
              <a:rPr lang="es-ES" sz="2400" dirty="0" err="1"/>
              <a:t>Villamuriel</a:t>
            </a:r>
            <a:r>
              <a:rPr lang="es-ES" sz="2400" dirty="0"/>
              <a:t>)</a:t>
            </a:r>
          </a:p>
          <a:p>
            <a:pPr marL="685794" lvl="1" indent="-457200">
              <a:buFont typeface="+mj-lt"/>
              <a:buAutoNum type="arabicPeriod"/>
            </a:pPr>
            <a:r>
              <a:rPr lang="es-ES" sz="2400" dirty="0"/>
              <a:t>Conectividad </a:t>
            </a:r>
            <a:r>
              <a:rPr lang="es-ES" sz="2400" dirty="0" err="1"/>
              <a:t>Wi</a:t>
            </a:r>
            <a:r>
              <a:rPr lang="es-ES" sz="2400" dirty="0"/>
              <a:t>-Fi</a:t>
            </a:r>
          </a:p>
          <a:p>
            <a:pPr marL="685794" lvl="1" indent="-457200">
              <a:buFont typeface="+mj-lt"/>
              <a:buAutoNum type="arabicPeriod"/>
            </a:pPr>
            <a:r>
              <a:rPr lang="es-ES" sz="2400" dirty="0"/>
              <a:t>Alta disponibilidad y protección: Cortafuegos, copias de seguridad, filtrado de contenidos, seguridad en la nube</a:t>
            </a:r>
          </a:p>
        </p:txBody>
      </p:sp>
    </p:spTree>
    <p:extLst>
      <p:ext uri="{BB962C8B-B14F-4D97-AF65-F5344CB8AC3E}">
        <p14:creationId xmlns:p14="http://schemas.microsoft.com/office/powerpoint/2010/main" val="670980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948C92-8631-0841-882F-8A3CADA4E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Comisión TIC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415CA0-1AFE-CC42-8F1F-92420CCCA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Inicialmente era un equipo del centro llamado “Equipo TIC”</a:t>
            </a:r>
          </a:p>
          <a:p>
            <a:r>
              <a:rPr lang="es-ES" dirty="0"/>
              <a:t>Después de formarnos en la certificación TIC, se llamó Comisión TIC</a:t>
            </a:r>
          </a:p>
          <a:p>
            <a:r>
              <a:rPr lang="es-ES" dirty="0"/>
              <a:t>Actualmente es también el equipo encargado de dinamizar la innovación educativa en el centro</a:t>
            </a:r>
          </a:p>
        </p:txBody>
      </p:sp>
    </p:spTree>
    <p:extLst>
      <p:ext uri="{BB962C8B-B14F-4D97-AF65-F5344CB8AC3E}">
        <p14:creationId xmlns:p14="http://schemas.microsoft.com/office/powerpoint/2010/main" val="2552960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Plataforma Educamos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/>
              <a:t>Llevamos cerca de 10 años con ella y nos ha facilitado la gestión académica y expedientes de los alumnos</a:t>
            </a:r>
          </a:p>
          <a:p>
            <a:r>
              <a:rPr lang="es-ES" sz="2400" dirty="0"/>
              <a:t>También nos permite comunicar con las familias y centralizar los comunicados académicos</a:t>
            </a:r>
          </a:p>
          <a:p>
            <a:r>
              <a:rPr lang="es-ES" sz="2400" dirty="0"/>
              <a:t>Ha sido un punto muy importante</a:t>
            </a:r>
          </a:p>
        </p:txBody>
      </p:sp>
    </p:spTree>
    <p:extLst>
      <p:ext uri="{BB962C8B-B14F-4D97-AF65-F5344CB8AC3E}">
        <p14:creationId xmlns:p14="http://schemas.microsoft.com/office/powerpoint/2010/main" val="2788211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Integración con Microsoft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/>
              <a:t>Iniciamos la integración con Microsoft (Office 365) en 2009 de nuestro dominio </a:t>
            </a:r>
            <a:r>
              <a:rPr lang="es-ES" sz="2400" dirty="0" err="1"/>
              <a:t>centrodonbosco.es</a:t>
            </a:r>
            <a:endParaRPr lang="es-ES" sz="2400" dirty="0"/>
          </a:p>
          <a:p>
            <a:r>
              <a:rPr lang="es-ES" sz="2400" dirty="0"/>
              <a:t>Usamos el correo, el almacenamiento en la nube y las herramientas de Office</a:t>
            </a:r>
          </a:p>
          <a:p>
            <a:r>
              <a:rPr lang="es-ES" sz="2400" dirty="0"/>
              <a:t>Más tarde nos convertimos en Academia Microsoft y eso nos </a:t>
            </a:r>
            <a:r>
              <a:rPr lang="es-ES" sz="2400" dirty="0" err="1"/>
              <a:t>posibiitó</a:t>
            </a:r>
            <a:r>
              <a:rPr lang="es-ES" sz="2400" dirty="0"/>
              <a:t> usar todo el software profesional de Microsoft en el centro y laboratorios</a:t>
            </a:r>
          </a:p>
          <a:p>
            <a:r>
              <a:rPr lang="es-ES" sz="2400" dirty="0"/>
              <a:t>Más tarde </a:t>
            </a:r>
            <a:r>
              <a:rPr lang="es-ES" sz="2400" dirty="0" err="1"/>
              <a:t>apareción</a:t>
            </a:r>
            <a:r>
              <a:rPr lang="es-ES" sz="2400" dirty="0"/>
              <a:t> Microsoft </a:t>
            </a:r>
            <a:r>
              <a:rPr lang="es-ES" sz="2400" dirty="0" err="1"/>
              <a:t>Classroom</a:t>
            </a:r>
            <a:r>
              <a:rPr lang="es-ES" sz="2400" dirty="0"/>
              <a:t> (ya desaparecido) y Microsoft </a:t>
            </a:r>
            <a:r>
              <a:rPr lang="es-ES" sz="2400" dirty="0" err="1"/>
              <a:t>Teams</a:t>
            </a:r>
            <a:endParaRPr lang="es-ES" sz="2400" dirty="0"/>
          </a:p>
          <a:p>
            <a:r>
              <a:rPr lang="es-ES" sz="2400" dirty="0" err="1"/>
              <a:t>Tems</a:t>
            </a:r>
            <a:r>
              <a:rPr lang="es-ES" sz="2400" dirty="0"/>
              <a:t> nos ha permitido centralizar el PLE de los estudiantes de FP</a:t>
            </a:r>
          </a:p>
        </p:txBody>
      </p:sp>
    </p:spTree>
    <p:extLst>
      <p:ext uri="{BB962C8B-B14F-4D97-AF65-F5344CB8AC3E}">
        <p14:creationId xmlns:p14="http://schemas.microsoft.com/office/powerpoint/2010/main" val="2697536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Integración con Google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/>
              <a:t>Integramos nuestro segundo dominio (</a:t>
            </a:r>
            <a:r>
              <a:rPr lang="es-ES" sz="2400" dirty="0" err="1"/>
              <a:t>salesianosvillamuriel.com</a:t>
            </a:r>
            <a:r>
              <a:rPr lang="es-ES" sz="2400" dirty="0"/>
              <a:t>) en Google</a:t>
            </a:r>
          </a:p>
          <a:p>
            <a:r>
              <a:rPr lang="es-ES" sz="2400" dirty="0"/>
              <a:t>Empezamos a usar de forma limitada sus servicios</a:t>
            </a:r>
          </a:p>
          <a:p>
            <a:r>
              <a:rPr lang="es-ES" sz="2400" dirty="0"/>
              <a:t>Más tarde decidimos apostar por la eliminación del libro en papel en secundaria </a:t>
            </a:r>
          </a:p>
          <a:p>
            <a:r>
              <a:rPr lang="es-ES" sz="2400" dirty="0"/>
              <a:t>El dispositivo digital idóneo nos parecía el Chromebook</a:t>
            </a:r>
          </a:p>
          <a:p>
            <a:r>
              <a:rPr lang="es-ES" sz="2400" dirty="0" err="1"/>
              <a:t>Virtualizamos</a:t>
            </a:r>
            <a:r>
              <a:rPr lang="es-ES" sz="2400" dirty="0"/>
              <a:t> las aulas en Google </a:t>
            </a:r>
            <a:r>
              <a:rPr lang="es-ES" sz="2400" dirty="0" err="1"/>
              <a:t>Classroom</a:t>
            </a:r>
            <a:endParaRPr lang="es-ES" sz="2400" dirty="0"/>
          </a:p>
          <a:p>
            <a:r>
              <a:rPr lang="es-ES" sz="2400" dirty="0" err="1"/>
              <a:t>Classroom</a:t>
            </a:r>
            <a:r>
              <a:rPr lang="es-ES" sz="2400" dirty="0"/>
              <a:t> ha permitido centralizar el PLE del alumnado de secundaria</a:t>
            </a:r>
          </a:p>
        </p:txBody>
      </p:sp>
    </p:spTree>
    <p:extLst>
      <p:ext uri="{BB962C8B-B14F-4D97-AF65-F5344CB8AC3E}">
        <p14:creationId xmlns:p14="http://schemas.microsoft.com/office/powerpoint/2010/main" val="2532951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Formación del profesorado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Ha sido un proceso continua que hemos realizado en gran medida con la ayuda del CFIE</a:t>
            </a:r>
          </a:p>
          <a:p>
            <a:r>
              <a:rPr lang="es-ES" dirty="0"/>
              <a:t>Nos formamos en tecnologías básicas (correo, herramientas en la nube, gestión de documentos online)</a:t>
            </a:r>
          </a:p>
          <a:p>
            <a:r>
              <a:rPr lang="es-ES" dirty="0"/>
              <a:t>Poco a poco hemos ido profundizado con formación sobre nuevas metodologías y la inclusión de herramientas más sofisticadas</a:t>
            </a:r>
          </a:p>
          <a:p>
            <a:r>
              <a:rPr lang="es-ES" dirty="0"/>
              <a:t>Es un proceso que jamás se detendrá y que se basa en una planificación a largo plazo</a:t>
            </a:r>
          </a:p>
        </p:txBody>
      </p:sp>
    </p:spTree>
    <p:extLst>
      <p:ext uri="{BB962C8B-B14F-4D97-AF65-F5344CB8AC3E}">
        <p14:creationId xmlns:p14="http://schemas.microsoft.com/office/powerpoint/2010/main" val="3461420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Formación del alumnado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/>
              <a:t>Necesitábamos formar al alumnado en competencias digitales</a:t>
            </a:r>
          </a:p>
          <a:p>
            <a:r>
              <a:rPr lang="es-ES" sz="2400" dirty="0"/>
              <a:t>Hubo una primera fase de detección de necesidades (rellenado por los profesores)</a:t>
            </a:r>
          </a:p>
          <a:p>
            <a:r>
              <a:rPr lang="es-ES" sz="2400" dirty="0"/>
              <a:t>De ahí salieron los </a:t>
            </a:r>
            <a:r>
              <a:rPr lang="es-ES" sz="2400" dirty="0" err="1"/>
              <a:t>items</a:t>
            </a:r>
            <a:r>
              <a:rPr lang="es-ES" sz="2400" dirty="0"/>
              <a:t> de secuenciación de contenidos digitales</a:t>
            </a:r>
          </a:p>
          <a:p>
            <a:r>
              <a:rPr lang="es-ES" sz="2400" dirty="0"/>
              <a:t>Se ha ido puliendo esta formación para priorizar los mínimos a principio de curso que requiere un alumno para usar la tecnología que usamos en el trabajo diario</a:t>
            </a:r>
          </a:p>
          <a:p>
            <a:r>
              <a:rPr lang="es-ES" sz="2400" dirty="0"/>
              <a:t>Se evalúa durante el curso y se detectan carencias a pulir en cursos futuros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905541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1168819"/>
          </a:xfrm>
        </p:spPr>
        <p:txBody>
          <a:bodyPr>
            <a:normAutofit/>
          </a:bodyPr>
          <a:lstStyle/>
          <a:p>
            <a:r>
              <a:rPr lang="es-ES" dirty="0"/>
              <a:t>Estrategia BYOD y 1/1: </a:t>
            </a:r>
            <a:br>
              <a:rPr lang="es-ES" dirty="0"/>
            </a:br>
            <a:r>
              <a:rPr lang="es-ES" dirty="0"/>
              <a:t>Mejora al acceso de la tecnología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28800"/>
            <a:ext cx="10363200" cy="4217963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Inicialmente la estrategia apoyaba (sin ser obligatoria) el </a:t>
            </a:r>
            <a:r>
              <a:rPr lang="es-ES" dirty="0" err="1"/>
              <a:t>módelo</a:t>
            </a:r>
            <a:r>
              <a:rPr lang="es-ES" dirty="0"/>
              <a:t> BYOD en los ciclos de Telecomunicaciones y ASIR</a:t>
            </a:r>
          </a:p>
          <a:p>
            <a:r>
              <a:rPr lang="es-ES" dirty="0"/>
              <a:t>La estrategia del uso de </a:t>
            </a:r>
            <a:r>
              <a:rPr lang="es-ES" dirty="0" err="1"/>
              <a:t>Chromebooks</a:t>
            </a:r>
            <a:r>
              <a:rPr lang="es-ES" dirty="0"/>
              <a:t> en secundaria ha sido muy positiva (estrategia 1/1)</a:t>
            </a:r>
          </a:p>
          <a:p>
            <a:r>
              <a:rPr lang="es-ES" dirty="0"/>
              <a:t>Hace unos años decidimos que esa estrategia abarcara todos los estudios del centro</a:t>
            </a:r>
          </a:p>
          <a:p>
            <a:r>
              <a:rPr lang="es-ES" dirty="0"/>
              <a:t>En FP se ha optado por computadoras Windows</a:t>
            </a:r>
          </a:p>
          <a:p>
            <a:r>
              <a:rPr lang="es-ES" dirty="0"/>
              <a:t>Eso ha permitido integrar las TIC en el aula de forma completa</a:t>
            </a:r>
          </a:p>
          <a:p>
            <a:r>
              <a:rPr lang="es-ES" dirty="0"/>
              <a:t>Todas las aulas se convierten en aulas absolutamente digitalizadas</a:t>
            </a:r>
          </a:p>
        </p:txBody>
      </p:sp>
    </p:spTree>
    <p:extLst>
      <p:ext uri="{BB962C8B-B14F-4D97-AF65-F5344CB8AC3E}">
        <p14:creationId xmlns:p14="http://schemas.microsoft.com/office/powerpoint/2010/main" val="314101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5D27D2-24E0-FB41-8DE5-E9B2EC9A2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432" y="2636912"/>
            <a:ext cx="10363200" cy="1470025"/>
          </a:xfrm>
        </p:spPr>
        <p:txBody>
          <a:bodyPr/>
          <a:lstStyle/>
          <a:p>
            <a:r>
              <a:rPr lang="es-ES" dirty="0"/>
              <a:t>¿Somos un centro TIC?</a:t>
            </a:r>
          </a:p>
        </p:txBody>
      </p:sp>
    </p:spTree>
    <p:extLst>
      <p:ext uri="{BB962C8B-B14F-4D97-AF65-F5344CB8AC3E}">
        <p14:creationId xmlns:p14="http://schemas.microsoft.com/office/powerpoint/2010/main" val="25347967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9962"/>
            <a:ext cx="10363200" cy="731276"/>
          </a:xfrm>
        </p:spPr>
        <p:txBody>
          <a:bodyPr>
            <a:normAutofit/>
          </a:bodyPr>
          <a:lstStyle/>
          <a:p>
            <a:r>
              <a:rPr lang="es-ES" dirty="0"/>
              <a:t>Seguridad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24744"/>
            <a:ext cx="10363200" cy="4722019"/>
          </a:xfrm>
        </p:spPr>
        <p:txBody>
          <a:bodyPr/>
          <a:lstStyle/>
          <a:p>
            <a:r>
              <a:rPr lang="es-ES" sz="2400" dirty="0"/>
              <a:t>Nos tomamos este aspecto muy en serio</a:t>
            </a:r>
          </a:p>
          <a:p>
            <a:r>
              <a:rPr lang="es-ES" sz="2400" dirty="0"/>
              <a:t>Diseñamos la red interna bajo la idea de evitar intrusiones externas y para que problemas desde el propio centro fueran minimizados</a:t>
            </a:r>
          </a:p>
          <a:p>
            <a:r>
              <a:rPr lang="es-ES" sz="2400" dirty="0"/>
              <a:t>Hicimos conscientes a los alumnos de la importancia de un uso ético y formal de los recursos del centro</a:t>
            </a:r>
          </a:p>
          <a:p>
            <a:r>
              <a:rPr lang="es-ES" sz="2400" dirty="0"/>
              <a:t>El RRI refleja actuaciones ante un comportamientos que afecten a la privacidad y la convivencia</a:t>
            </a:r>
          </a:p>
          <a:p>
            <a:r>
              <a:rPr lang="es-ES" sz="2400" dirty="0"/>
              <a:t>Disponemos de un administrador de seguridad</a:t>
            </a:r>
          </a:p>
          <a:p>
            <a:r>
              <a:rPr lang="es-ES" sz="2400" dirty="0"/>
              <a:t>La auditoría de calidad del centro incluye una auditoría de la seguridad de la red y los protocolos de privacidad</a:t>
            </a:r>
          </a:p>
        </p:txBody>
      </p:sp>
    </p:spTree>
    <p:extLst>
      <p:ext uri="{BB962C8B-B14F-4D97-AF65-F5344CB8AC3E}">
        <p14:creationId xmlns:p14="http://schemas.microsoft.com/office/powerpoint/2010/main" val="117789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9962"/>
            <a:ext cx="10363200" cy="731276"/>
          </a:xfrm>
        </p:spPr>
        <p:txBody>
          <a:bodyPr>
            <a:normAutofit/>
          </a:bodyPr>
          <a:lstStyle/>
          <a:p>
            <a:r>
              <a:rPr lang="es-ES" dirty="0"/>
              <a:t>Aumentar la interacción digital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24744"/>
            <a:ext cx="10363200" cy="4722019"/>
          </a:xfrm>
        </p:spPr>
        <p:txBody>
          <a:bodyPr/>
          <a:lstStyle/>
          <a:p>
            <a:r>
              <a:rPr lang="es-ES" sz="2400" dirty="0"/>
              <a:t>Usamos las principales redes sociales para dar visibilidad a nuestras acciones</a:t>
            </a:r>
          </a:p>
          <a:p>
            <a:r>
              <a:rPr lang="es-ES" sz="2400" dirty="0"/>
              <a:t>La página web del centro se ha convertido en el punto central para acceder a los recursos digitales del centro (además de para la información y noticias del mismo)</a:t>
            </a:r>
          </a:p>
          <a:p>
            <a:r>
              <a:rPr lang="es-ES" sz="2400" dirty="0"/>
              <a:t>Disponemos de herramientas que nos permiten todo tipo de interacciones y en cualquier momento, entre todos los integrantes del centro educativo</a:t>
            </a:r>
          </a:p>
          <a:p>
            <a:pPr marL="0" indent="0">
              <a:buNone/>
            </a:pPr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70065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9962"/>
            <a:ext cx="10363200" cy="731276"/>
          </a:xfrm>
        </p:spPr>
        <p:txBody>
          <a:bodyPr>
            <a:normAutofit/>
          </a:bodyPr>
          <a:lstStyle/>
          <a:p>
            <a:r>
              <a:rPr lang="es-ES" dirty="0"/>
              <a:t>Las TIC en todos los documentos del centro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24744"/>
            <a:ext cx="10363200" cy="4722019"/>
          </a:xfrm>
        </p:spPr>
        <p:txBody>
          <a:bodyPr/>
          <a:lstStyle/>
          <a:p>
            <a:r>
              <a:rPr lang="es-ES" sz="2400" dirty="0"/>
              <a:t>Todos los documentos y planes incorporan de forma explícita estrategias de uso de TICS</a:t>
            </a:r>
          </a:p>
          <a:p>
            <a:r>
              <a:rPr lang="es-ES" sz="2400" dirty="0"/>
              <a:t>Eso incluye la PGA, el PEC, todas las programaciones didácticas, plan de lectura, plan de convivencia, el RRI, etc.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071651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9962"/>
            <a:ext cx="10363200" cy="731276"/>
          </a:xfrm>
        </p:spPr>
        <p:txBody>
          <a:bodyPr>
            <a:normAutofit/>
          </a:bodyPr>
          <a:lstStyle/>
          <a:p>
            <a:r>
              <a:rPr lang="es-ES" dirty="0"/>
              <a:t>Cambio metodológico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24744"/>
            <a:ext cx="10363200" cy="4722019"/>
          </a:xfrm>
        </p:spPr>
        <p:txBody>
          <a:bodyPr/>
          <a:lstStyle/>
          <a:p>
            <a:r>
              <a:rPr lang="es-ES" sz="2400" dirty="0"/>
              <a:t>Quizá es nuestro punto más importante</a:t>
            </a:r>
          </a:p>
          <a:p>
            <a:r>
              <a:rPr lang="es-ES" sz="2400" dirty="0"/>
              <a:t>Las TIC no nos parecía que tuvieran utilidad sino propiciaban un cambio hacia metodologías más activas y motivantes</a:t>
            </a:r>
          </a:p>
          <a:p>
            <a:r>
              <a:rPr lang="es-ES" sz="2400" dirty="0"/>
              <a:t>Las TIC nos ha ayudado a potenciar el aprendizaje basado en proyectos y retos, proyectos de </a:t>
            </a:r>
          </a:p>
          <a:p>
            <a:r>
              <a:rPr lang="es-ES" sz="2400" dirty="0"/>
              <a:t>Ha impulsando enormemente el uso de </a:t>
            </a:r>
            <a:r>
              <a:rPr lang="es-ES" sz="2400" dirty="0" err="1"/>
              <a:t>gamificación</a:t>
            </a:r>
            <a:r>
              <a:rPr lang="es-ES" sz="2400" dirty="0"/>
              <a:t> en el aula</a:t>
            </a:r>
          </a:p>
          <a:p>
            <a:r>
              <a:rPr lang="es-ES" sz="2400" dirty="0"/>
              <a:t>Ha facilitado el uso de metodologías de clase inversa</a:t>
            </a:r>
          </a:p>
          <a:p>
            <a:r>
              <a:rPr lang="es-ES" sz="2400" dirty="0"/>
              <a:t>Ha facilitado la integración de elementos de autoaprendizaje, autorreflexión,  autoevaluación y coevaluación</a:t>
            </a:r>
          </a:p>
          <a:p>
            <a:r>
              <a:rPr lang="es-ES" sz="2400" dirty="0"/>
              <a:t>Ha permitido el uso y evaluación del aprendizaje basado en competencias</a:t>
            </a:r>
          </a:p>
          <a:p>
            <a:endParaRPr lang="es-ES" sz="2400" dirty="0"/>
          </a:p>
          <a:p>
            <a:pPr marL="0" indent="0">
              <a:buNone/>
            </a:pPr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5838102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416C6-1475-B941-98CE-6749B6D2A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9962"/>
            <a:ext cx="10363200" cy="731276"/>
          </a:xfrm>
        </p:spPr>
        <p:txBody>
          <a:bodyPr>
            <a:normAutofit/>
          </a:bodyPr>
          <a:lstStyle/>
          <a:p>
            <a:r>
              <a:rPr lang="es-ES" dirty="0"/>
              <a:t>Valor añadido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083C9-63D4-1848-A347-643131484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24744"/>
            <a:ext cx="10363200" cy="4722019"/>
          </a:xfrm>
        </p:spPr>
        <p:txBody>
          <a:bodyPr/>
          <a:lstStyle/>
          <a:p>
            <a:r>
              <a:rPr lang="es-ES" sz="2400" dirty="0"/>
              <a:t>Somos centro tecnológico asociado a algunos de los principales actores: Microsoft, Cisco, Oracle y VMWare en los estudios más técnicos</a:t>
            </a:r>
          </a:p>
          <a:p>
            <a:r>
              <a:rPr lang="es-ES" sz="2400" dirty="0"/>
              <a:t>Eso nos permite dar valor añadido a esos estudios y utilizar las tecnologías de esas entidades para proporcionar servicios de alto nivel al resto de estudios</a:t>
            </a:r>
          </a:p>
          <a:p>
            <a:pPr marL="0" indent="0">
              <a:buNone/>
            </a:pPr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9153384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5D27D2-24E0-FB41-8DE5-E9B2EC9A2B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Hacia la certificación TIC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ED58A4E9-6078-F941-AA6E-3A518FE598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73894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E08CF-AB85-274B-9354-F4EC224A1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Primera certificación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928797-C2AD-3640-A33B-75AE71193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Buscábamos el nivel 4, queríamos un punto de partida abarcable y siempre teniendo como prioridad la realidad TIC del centro</a:t>
            </a:r>
          </a:p>
          <a:p>
            <a:r>
              <a:rPr lang="es-ES" dirty="0"/>
              <a:t>Lo conseguimos, pero en el propio Plan presentado había un plan a tres años para aumentar la integración de las TIC</a:t>
            </a:r>
          </a:p>
        </p:txBody>
      </p:sp>
    </p:spTree>
    <p:extLst>
      <p:ext uri="{BB962C8B-B14F-4D97-AF65-F5344CB8AC3E}">
        <p14:creationId xmlns:p14="http://schemas.microsoft.com/office/powerpoint/2010/main" val="23593287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E08CF-AB85-274B-9354-F4EC224A1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CoDiCe</a:t>
            </a:r>
            <a:r>
              <a:rPr lang="es-ES" dirty="0"/>
              <a:t> TIC de nivel 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928797-C2AD-3640-A33B-75AE71193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Queríamos el reconocimiento a todo el trabajo realizado</a:t>
            </a:r>
          </a:p>
          <a:p>
            <a:r>
              <a:rPr lang="es-ES" dirty="0"/>
              <a:t>No entendíamos ese nivel como nuestra meta, pero sí queríamos el reconocimiento</a:t>
            </a:r>
          </a:p>
          <a:p>
            <a:r>
              <a:rPr lang="es-ES" dirty="0"/>
              <a:t>Nos preparamos para certificar estudiando los </a:t>
            </a:r>
            <a:r>
              <a:rPr lang="es-ES" dirty="0" err="1"/>
              <a:t>items</a:t>
            </a:r>
            <a:r>
              <a:rPr lang="es-ES" dirty="0"/>
              <a:t> de valoración, el plan a presentar</a:t>
            </a:r>
          </a:p>
          <a:p>
            <a:r>
              <a:rPr lang="es-ES" dirty="0"/>
              <a:t>Las carencias que en el intento anterior detectamos, las fuimos paliando en los dos cursos entre un intento y el segundo </a:t>
            </a:r>
          </a:p>
        </p:txBody>
      </p:sp>
    </p:spTree>
    <p:extLst>
      <p:ext uri="{BB962C8B-B14F-4D97-AF65-F5344CB8AC3E}">
        <p14:creationId xmlns:p14="http://schemas.microsoft.com/office/powerpoint/2010/main" val="26447505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E08CF-AB85-274B-9354-F4EC224A1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Mejoras a través de la certificación TIC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928797-C2AD-3640-A33B-75AE71193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/>
              <a:t>El Plan TIC se ha convertido en el documento fundamental de trabajo de las TIC</a:t>
            </a:r>
          </a:p>
          <a:p>
            <a:r>
              <a:rPr lang="es-ES" dirty="0"/>
              <a:t>La certificación TIC y </a:t>
            </a:r>
            <a:r>
              <a:rPr lang="es-ES" dirty="0" err="1"/>
              <a:t>CóDiCe</a:t>
            </a:r>
            <a:r>
              <a:rPr lang="es-ES" dirty="0"/>
              <a:t> TIC ha permitido detectar aspectos que no teníamos en cuenta o que no habíamos integrado debidamente</a:t>
            </a:r>
          </a:p>
          <a:p>
            <a:r>
              <a:rPr lang="es-ES" dirty="0"/>
              <a:t>Ejemplos:</a:t>
            </a:r>
          </a:p>
          <a:p>
            <a:pPr lvl="1"/>
            <a:r>
              <a:rPr lang="es-ES" dirty="0"/>
              <a:t>Evaluación del plan TIC</a:t>
            </a:r>
          </a:p>
          <a:p>
            <a:pPr lvl="1"/>
            <a:r>
              <a:rPr lang="es-ES" dirty="0"/>
              <a:t>Secuenciación más formal de los contenidos </a:t>
            </a:r>
          </a:p>
          <a:p>
            <a:pPr lvl="1"/>
            <a:r>
              <a:rPr lang="es-ES" dirty="0"/>
              <a:t>organización de los recursos y documentación de los mismos</a:t>
            </a:r>
          </a:p>
          <a:p>
            <a:pPr lvl="1"/>
            <a:r>
              <a:rPr lang="es-ES" dirty="0"/>
              <a:t>Integración completa de las competencias digitales</a:t>
            </a:r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76922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5D27D2-24E0-FB41-8DE5-E9B2EC9A2BA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2205038"/>
            <a:ext cx="12192000" cy="1470025"/>
          </a:xfrm>
        </p:spPr>
        <p:txBody>
          <a:bodyPr/>
          <a:lstStyle/>
          <a:p>
            <a:r>
              <a:rPr lang="es-ES" dirty="0"/>
              <a:t>Logros</a:t>
            </a:r>
          </a:p>
        </p:txBody>
      </p:sp>
    </p:spTree>
    <p:extLst>
      <p:ext uri="{BB962C8B-B14F-4D97-AF65-F5344CB8AC3E}">
        <p14:creationId xmlns:p14="http://schemas.microsoft.com/office/powerpoint/2010/main" val="113379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82578E-89FC-9444-B4A6-139D9ED60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Un poco de historia…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D0AB35-FB97-4449-8622-F39FF631F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centro Don Bosco es un centro que, históricamente, es conocido por sus estudios técnicos de FP</a:t>
            </a:r>
          </a:p>
          <a:p>
            <a:r>
              <a:rPr lang="es-ES" dirty="0"/>
              <a:t>El centro siempre ha dispuesto de estudios de FP relacionados con tecnología electrónica y informática</a:t>
            </a:r>
          </a:p>
          <a:p>
            <a:r>
              <a:rPr lang="es-ES" dirty="0"/>
              <a:t>Esos estudios, desde hace muchos años han requerido de una infraestructura y software relacionada con la tecnología de la información</a:t>
            </a:r>
          </a:p>
        </p:txBody>
      </p:sp>
    </p:spTree>
    <p:extLst>
      <p:ext uri="{BB962C8B-B14F-4D97-AF65-F5344CB8AC3E}">
        <p14:creationId xmlns:p14="http://schemas.microsoft.com/office/powerpoint/2010/main" val="20553890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30F47C-CF7F-C747-A446-77D0D41A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hemos conseguido realmente?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BFEAE2-10A1-F14C-8B3A-39C450BE4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La integración de la tecnología en el aula es total</a:t>
            </a:r>
          </a:p>
          <a:p>
            <a:r>
              <a:rPr lang="es-ES" dirty="0"/>
              <a:t>Ha cambiado radicalmente la práctica docente:</a:t>
            </a:r>
          </a:p>
          <a:p>
            <a:pPr lvl="1"/>
            <a:r>
              <a:rPr lang="es-ES" dirty="0"/>
              <a:t>El trabajo por proyectos y retos abarca todas las etapas del centro</a:t>
            </a:r>
          </a:p>
          <a:p>
            <a:pPr lvl="1"/>
            <a:r>
              <a:rPr lang="es-ES" dirty="0"/>
              <a:t>Integramos nuevas formas de aprendizaje con cada vez más elementos de aprendizaje colaborativo y donde el alumno es consciente y protagonista de su propio aprendizaje</a:t>
            </a:r>
          </a:p>
          <a:p>
            <a:pPr lvl="1"/>
            <a:r>
              <a:rPr lang="es-ES" dirty="0"/>
              <a:t>Tenemos una gran facilidad para integrar todo tipo metodologías dinámicas</a:t>
            </a:r>
          </a:p>
        </p:txBody>
      </p:sp>
    </p:spTree>
    <p:extLst>
      <p:ext uri="{BB962C8B-B14F-4D97-AF65-F5344CB8AC3E}">
        <p14:creationId xmlns:p14="http://schemas.microsoft.com/office/powerpoint/2010/main" val="10692793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30F47C-CF7F-C747-A446-77D0D41A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hemos conseguido realmente?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BFEAE2-10A1-F14C-8B3A-39C450BE4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Hemos mejorado el desempeño digital de nuestro alumnado y profesorado</a:t>
            </a:r>
          </a:p>
          <a:p>
            <a:r>
              <a:rPr lang="es-ES" dirty="0"/>
              <a:t>Hemos aumentado la motivación en el aprendizaje</a:t>
            </a:r>
          </a:p>
          <a:p>
            <a:r>
              <a:rPr lang="es-ES" dirty="0"/>
              <a:t>Somos más eficaces en la comunicación a todos los niveles</a:t>
            </a:r>
          </a:p>
          <a:p>
            <a:r>
              <a:rPr lang="es-ES" dirty="0"/>
              <a:t>Hemos optimizado numerosos flujos de nuestro trabajo</a:t>
            </a:r>
          </a:p>
          <a:p>
            <a:r>
              <a:rPr lang="es-ES" dirty="0"/>
              <a:t>Tenemos una gran capacidad de enfrentarnos a situaciones complejas (ejemplo: COVID)</a:t>
            </a:r>
          </a:p>
          <a:p>
            <a:r>
              <a:rPr lang="es-ES" dirty="0"/>
              <a:t>Tenemos una mayor capacidad para innovar y seguir mejorando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022327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5D27D2-24E0-FB41-8DE5-E9B2EC9A2BA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2204864"/>
            <a:ext cx="12192000" cy="1470025"/>
          </a:xfrm>
        </p:spPr>
        <p:txBody>
          <a:bodyPr/>
          <a:lstStyle/>
          <a:p>
            <a:r>
              <a:rPr lang="es-ES" dirty="0"/>
              <a:t>El futuro</a:t>
            </a:r>
          </a:p>
        </p:txBody>
      </p:sp>
    </p:spTree>
    <p:extLst>
      <p:ext uri="{BB962C8B-B14F-4D97-AF65-F5344CB8AC3E}">
        <p14:creationId xmlns:p14="http://schemas.microsoft.com/office/powerpoint/2010/main" val="30216764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82F23-1778-304B-AC9B-6CDAD472A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¿El final del camino?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90F3F1-91EB-9945-B296-9056D4145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Nunca consideramos un punto de meta</a:t>
            </a:r>
          </a:p>
          <a:p>
            <a:r>
              <a:rPr lang="es-ES" dirty="0"/>
              <a:t>Seguimos haciendo planes a años futuros</a:t>
            </a:r>
          </a:p>
          <a:p>
            <a:r>
              <a:rPr lang="es-ES" dirty="0"/>
              <a:t>Disponemos de un equipo de innovación y </a:t>
            </a:r>
            <a:r>
              <a:rPr lang="es-ES" dirty="0" err="1"/>
              <a:t>TICs</a:t>
            </a:r>
            <a:r>
              <a:rPr lang="es-ES" dirty="0"/>
              <a:t> que sigue en búsqueda de la mejora perpetua</a:t>
            </a:r>
          </a:p>
          <a:p>
            <a:r>
              <a:rPr lang="es-ES" dirty="0"/>
              <a:t>Seguimos teniendo dificultades a superar</a:t>
            </a:r>
          </a:p>
          <a:p>
            <a:r>
              <a:rPr lang="es-ES" dirty="0"/>
              <a:t>Somos críticos con nosotros mismos</a:t>
            </a:r>
          </a:p>
          <a:p>
            <a:r>
              <a:rPr lang="es-ES" dirty="0"/>
              <a:t>Avanzamos a la excelencia profesional</a:t>
            </a:r>
          </a:p>
        </p:txBody>
      </p:sp>
    </p:spTree>
    <p:extLst>
      <p:ext uri="{BB962C8B-B14F-4D97-AF65-F5344CB8AC3E}">
        <p14:creationId xmlns:p14="http://schemas.microsoft.com/office/powerpoint/2010/main" val="4183056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DB66F-22FF-D54E-9D17-772FA5280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cambio en la estrategia TIC….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10F3BF-4EA3-734C-A272-DC55C8DE8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Los nuevos estímulos y formas de aprendizaje de los alumnos han provocado una reflexión sobre cómo es el aprendizaje en el aula</a:t>
            </a:r>
          </a:p>
          <a:p>
            <a:r>
              <a:rPr lang="es-ES" dirty="0"/>
              <a:t>Percibíamos que los métodos tradicionales de enseñanza no funcionaban</a:t>
            </a:r>
          </a:p>
          <a:p>
            <a:r>
              <a:rPr lang="es-ES" dirty="0"/>
              <a:t>Deseábamos un cambio metodológico y eso requería de una mayor integración de las herramientas TIC en el proceso de enseñanza y aprendizaje</a:t>
            </a:r>
          </a:p>
        </p:txBody>
      </p:sp>
    </p:spTree>
    <p:extLst>
      <p:ext uri="{BB962C8B-B14F-4D97-AF65-F5344CB8AC3E}">
        <p14:creationId xmlns:p14="http://schemas.microsoft.com/office/powerpoint/2010/main" val="1794105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DB66F-22FF-D54E-9D17-772FA5280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Pilares en nuestras pretensiones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10F3BF-4EA3-734C-A272-DC55C8DE8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Mejorar la gestión de notas, incidencias, expedientes,…</a:t>
            </a:r>
          </a:p>
          <a:p>
            <a:r>
              <a:rPr lang="es-ES" dirty="0"/>
              <a:t>Ampliar el seguimiento de las familias de la actividad educativa y lograr nuevas formas de retroalimentación</a:t>
            </a:r>
          </a:p>
          <a:p>
            <a:r>
              <a:rPr lang="es-ES" dirty="0"/>
              <a:t>Impulsar el uso de metodologías activas en el aula</a:t>
            </a:r>
          </a:p>
          <a:p>
            <a:r>
              <a:rPr lang="es-ES" dirty="0"/>
              <a:t>Formar en el mundo digital a nuestros alumnos y alumnas</a:t>
            </a:r>
          </a:p>
          <a:p>
            <a:r>
              <a:rPr lang="es-ES" dirty="0"/>
              <a:t>Favorecer los procesos de calidad en la NORMA ISO 9001-2015</a:t>
            </a:r>
          </a:p>
          <a:p>
            <a:r>
              <a:rPr lang="es-ES" dirty="0"/>
              <a:t>La más ambiciosa: Conseguir que el centro sea una referencia en la promoción y uso de las herramientas TIC</a:t>
            </a:r>
          </a:p>
        </p:txBody>
      </p:sp>
    </p:spTree>
    <p:extLst>
      <p:ext uri="{BB962C8B-B14F-4D97-AF65-F5344CB8AC3E}">
        <p14:creationId xmlns:p14="http://schemas.microsoft.com/office/powerpoint/2010/main" val="3682505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AB953-16C3-1145-B59A-BC9FF443E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Dificultades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47C6A-9BA2-F643-ACF7-23D616441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No había seguridad de que todo el tiempo dedicado redundara en una mejora de la práctica en el aula</a:t>
            </a:r>
          </a:p>
          <a:p>
            <a:r>
              <a:rPr lang="es-ES" dirty="0"/>
              <a:t>Resistencia inicial al cambio por parte de una mayoría del  profesorado</a:t>
            </a:r>
          </a:p>
          <a:p>
            <a:r>
              <a:rPr lang="es-ES" dirty="0"/>
              <a:t>Hay cambios que implicaban un cambio también en la mentalidad de las familias</a:t>
            </a:r>
          </a:p>
          <a:p>
            <a:r>
              <a:rPr lang="es-ES" dirty="0"/>
              <a:t>Las desventajas del sobreuso de la tecnología en el aula: uso lúdico, distracciones,…</a:t>
            </a:r>
          </a:p>
          <a:p>
            <a:r>
              <a:rPr lang="es-ES" dirty="0"/>
              <a:t>Toda la  infraestructura realmente tenía que funcionar</a:t>
            </a:r>
          </a:p>
          <a:p>
            <a:r>
              <a:rPr lang="es-ES" dirty="0"/>
              <a:t>Profesorado necesario para su gestión y supervisión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78473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5D27D2-24E0-FB41-8DE5-E9B2EC9A2B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Un camino a largo plazo</a:t>
            </a:r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8A63D9A3-AA0C-0B4C-BFDF-951DB3ACE0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3338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EF0EB-0053-404F-BDF2-ED74E997C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Plazo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3ADA60-06AA-E84F-920D-8F7A4C28B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Nos planteamos un camino a largo plazo</a:t>
            </a:r>
          </a:p>
          <a:p>
            <a:r>
              <a:rPr lang="es-ES" dirty="0"/>
              <a:t>Empezamos a priorizar las TIC hace 16 años</a:t>
            </a:r>
          </a:p>
          <a:p>
            <a:r>
              <a:rPr lang="es-ES" dirty="0"/>
              <a:t>Hemos intentado mejorar la calidad del centro cada año tomando decisiones a dos o tres cursos en la adquisición de objetivos</a:t>
            </a:r>
          </a:p>
          <a:p>
            <a:r>
              <a:rPr lang="es-ES" dirty="0"/>
              <a:t>La prioridad era la búsqueda de la excelencia educativa, las TIC debían apoyar ese objetivo</a:t>
            </a:r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1985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868132-99D9-B64D-9719-F3B5F027B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Decisiones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69414A-BCF8-F847-990D-79BD36E69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Mejorar la infraestructura de la red del centro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Integrar herramientas de empresas confiables en la gestión organizativa y educativa del centro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Integrar un equipo encargado de dinamizar el plan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Formar al profesorado en competencias TIC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Formar al alumnado en competencias TIC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Formar a las familias en competencias TIC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Mejorar el acceso y uso de la tecnología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Conseguir condiciones de seguridad en el uso de la tecnología</a:t>
            </a:r>
          </a:p>
        </p:txBody>
      </p:sp>
    </p:spTree>
    <p:extLst>
      <p:ext uri="{BB962C8B-B14F-4D97-AF65-F5344CB8AC3E}">
        <p14:creationId xmlns:p14="http://schemas.microsoft.com/office/powerpoint/2010/main" val="4230106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9_Multicolored Dark">
      <a:dk1>
        <a:srgbClr val="FFFFFF"/>
      </a:dk1>
      <a:lt1>
        <a:srgbClr val="2B2B2D"/>
      </a:lt1>
      <a:dk2>
        <a:srgbClr val="21B169"/>
      </a:dk2>
      <a:lt2>
        <a:srgbClr val="CF423F"/>
      </a:lt2>
      <a:accent1>
        <a:srgbClr val="4DB3C7"/>
      </a:accent1>
      <a:accent2>
        <a:srgbClr val="85CA46"/>
      </a:accent2>
      <a:accent3>
        <a:srgbClr val="F49D00"/>
      </a:accent3>
      <a:accent4>
        <a:srgbClr val="D2326B"/>
      </a:accent4>
      <a:accent5>
        <a:srgbClr val="1D6E9B"/>
      </a:accent5>
      <a:accent6>
        <a:srgbClr val="6F4EA4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i9_Multicolored">
      <a:dk1>
        <a:srgbClr val="57565A"/>
      </a:dk1>
      <a:lt1>
        <a:sysClr val="window" lastClr="FFFFFF"/>
      </a:lt1>
      <a:dk2>
        <a:srgbClr val="21B169"/>
      </a:dk2>
      <a:lt2>
        <a:srgbClr val="CF423F"/>
      </a:lt2>
      <a:accent1>
        <a:srgbClr val="4DB3C7"/>
      </a:accent1>
      <a:accent2>
        <a:srgbClr val="85CA46"/>
      </a:accent2>
      <a:accent3>
        <a:srgbClr val="F49D00"/>
      </a:accent3>
      <a:accent4>
        <a:srgbClr val="D2326B"/>
      </a:accent4>
      <a:accent5>
        <a:srgbClr val="1D6E9B"/>
      </a:accent5>
      <a:accent6>
        <a:srgbClr val="6850B4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152502</TotalTime>
  <Words>1718</Words>
  <Application>Microsoft Macintosh PowerPoint</Application>
  <PresentationFormat>Panorámica</PresentationFormat>
  <Paragraphs>170</Paragraphs>
  <Slides>33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33</vt:i4>
      </vt:variant>
    </vt:vector>
  </HeadingPairs>
  <TitlesOfParts>
    <vt:vector size="39" baseType="lpstr">
      <vt:lpstr>Arial</vt:lpstr>
      <vt:lpstr>Calibri</vt:lpstr>
      <vt:lpstr>Open Sans</vt:lpstr>
      <vt:lpstr>Open Sans Light</vt:lpstr>
      <vt:lpstr>Office Theme</vt:lpstr>
      <vt:lpstr>1_Office Theme</vt:lpstr>
      <vt:lpstr>Presentación de PowerPoint</vt:lpstr>
      <vt:lpstr>¿Somos un centro TIC?</vt:lpstr>
      <vt:lpstr>Un poco de historia…</vt:lpstr>
      <vt:lpstr>El cambio en la estrategia TIC….</vt:lpstr>
      <vt:lpstr>Pilares en nuestras pretensiones</vt:lpstr>
      <vt:lpstr>Dificultades</vt:lpstr>
      <vt:lpstr>Un camino a largo plazo</vt:lpstr>
      <vt:lpstr>Plazo</vt:lpstr>
      <vt:lpstr>Decisiones</vt:lpstr>
      <vt:lpstr>Decisiones</vt:lpstr>
      <vt:lpstr>En detalle….</vt:lpstr>
      <vt:lpstr>Mejora de las infraestructuras</vt:lpstr>
      <vt:lpstr>Comisión TIC</vt:lpstr>
      <vt:lpstr>Plataforma Educamos</vt:lpstr>
      <vt:lpstr>Integración con Microsoft</vt:lpstr>
      <vt:lpstr>Integración con Google</vt:lpstr>
      <vt:lpstr>Formación del profesorado</vt:lpstr>
      <vt:lpstr>Formación del alumnado</vt:lpstr>
      <vt:lpstr>Estrategia BYOD y 1/1:  Mejora al acceso de la tecnología</vt:lpstr>
      <vt:lpstr>Seguridad</vt:lpstr>
      <vt:lpstr>Aumentar la interacción digital</vt:lpstr>
      <vt:lpstr>Las TIC en todos los documentos del centro</vt:lpstr>
      <vt:lpstr>Cambio metodológico</vt:lpstr>
      <vt:lpstr>Valor añadido</vt:lpstr>
      <vt:lpstr>Hacia la certificación TIC</vt:lpstr>
      <vt:lpstr>Primera certificación</vt:lpstr>
      <vt:lpstr>CoDiCe TIC de nivel 5</vt:lpstr>
      <vt:lpstr>Mejoras a través de la certificación TIC</vt:lpstr>
      <vt:lpstr>Logros</vt:lpstr>
      <vt:lpstr>¿Qué hemos conseguido realmente?</vt:lpstr>
      <vt:lpstr>¿Qué hemos conseguido realmente?</vt:lpstr>
      <vt:lpstr>El futuro</vt:lpstr>
      <vt:lpstr>¿El final del camino?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Jorge</cp:lastModifiedBy>
  <cp:revision>1480</cp:revision>
  <dcterms:created xsi:type="dcterms:W3CDTF">2014-10-08T23:03:32Z</dcterms:created>
  <dcterms:modified xsi:type="dcterms:W3CDTF">2022-01-26T12:42:15Z</dcterms:modified>
</cp:coreProperties>
</file>