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8" r:id="rId3"/>
    <p:sldId id="269" r:id="rId4"/>
    <p:sldId id="277" r:id="rId5"/>
    <p:sldId id="278" r:id="rId6"/>
    <p:sldId id="271" r:id="rId7"/>
    <p:sldId id="285" r:id="rId8"/>
    <p:sldId id="286" r:id="rId9"/>
    <p:sldId id="298" r:id="rId10"/>
    <p:sldId id="297" r:id="rId11"/>
    <p:sldId id="290" r:id="rId12"/>
    <p:sldId id="292" r:id="rId13"/>
    <p:sldId id="288" r:id="rId14"/>
    <p:sldId id="289" r:id="rId15"/>
    <p:sldId id="293" r:id="rId16"/>
    <p:sldId id="260" r:id="rId17"/>
    <p:sldId id="282" r:id="rId18"/>
    <p:sldId id="296" r:id="rId19"/>
    <p:sldId id="263" r:id="rId20"/>
    <p:sldId id="283" r:id="rId21"/>
    <p:sldId id="294" r:id="rId22"/>
    <p:sldId id="295" r:id="rId23"/>
    <p:sldId id="275" r:id="rId24"/>
    <p:sldId id="284" r:id="rId25"/>
    <p:sldId id="266" r:id="rId26"/>
    <p:sldId id="291" r:id="rId27"/>
  </p:sldIdLst>
  <p:sldSz cx="9144000" cy="6858000" type="screen4x3"/>
  <p:notesSz cx="7104063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5DF92-67B3-4648-B5F5-4BDE5E9A38DD}" type="datetimeFigureOut">
              <a:rPr lang="es-ES" smtClean="0"/>
              <a:t>15/03/2021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4BD96-FA31-44FA-A883-397962AF7C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9940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DA3DB-4AFE-4DA1-8A85-96B71E7EB02B}" type="datetimeFigureOut">
              <a:rPr lang="es-ES" smtClean="0"/>
              <a:t>15/03/2021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E3015-A86C-456C-B966-94AB878679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789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3015-A86C-456C-B966-94AB878679E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8158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3015-A86C-456C-B966-94AB878679E5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2096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3015-A86C-456C-B966-94AB878679E5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6228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3015-A86C-456C-B966-94AB878679E5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942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3015-A86C-456C-B966-94AB878679E5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6913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3015-A86C-456C-B966-94AB878679E5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3023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3015-A86C-456C-B966-94AB878679E5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03460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3015-A86C-456C-B966-94AB878679E5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8891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3015-A86C-456C-B966-94AB878679E5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86748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3015-A86C-456C-B966-94AB878679E5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09877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3015-A86C-456C-B966-94AB878679E5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5964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3015-A86C-456C-B966-94AB878679E5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89721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3015-A86C-456C-B966-94AB878679E5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29086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3015-A86C-456C-B966-94AB878679E5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98450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3015-A86C-456C-B966-94AB878679E5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29582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3015-A86C-456C-B966-94AB878679E5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35968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3015-A86C-456C-B966-94AB878679E5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7433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3015-A86C-456C-B966-94AB878679E5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48603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3015-A86C-456C-B966-94AB878679E5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2071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3015-A86C-456C-B966-94AB878679E5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7190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3015-A86C-456C-B966-94AB878679E5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4306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3015-A86C-456C-B966-94AB878679E5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8715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3015-A86C-456C-B966-94AB878679E5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8749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3015-A86C-456C-B966-94AB878679E5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2659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3015-A86C-456C-B966-94AB878679E5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6479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3015-A86C-456C-B966-94AB878679E5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2144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493DF38-57AE-479D-8D80-C65D0E7454C0}" type="datetimeFigureOut">
              <a:rPr lang="es-ES" smtClean="0"/>
              <a:t>15/03/2021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55723963-3078-4AA9-8003-A97C07E76B9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13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DF38-57AE-479D-8D80-C65D0E7454C0}" type="datetimeFigureOut">
              <a:rPr lang="es-ES" smtClean="0"/>
              <a:t>15/03/2021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3963-3078-4AA9-8003-A97C07E76B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9157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DF38-57AE-479D-8D80-C65D0E7454C0}" type="datetimeFigureOut">
              <a:rPr lang="es-ES" smtClean="0"/>
              <a:t>15/03/2021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3963-3078-4AA9-8003-A97C07E76B9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340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DF38-57AE-479D-8D80-C65D0E7454C0}" type="datetimeFigureOut">
              <a:rPr lang="es-ES" smtClean="0"/>
              <a:t>15/03/2021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3963-3078-4AA9-8003-A97C07E76B92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977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DF38-57AE-479D-8D80-C65D0E7454C0}" type="datetimeFigureOut">
              <a:rPr lang="es-ES" smtClean="0"/>
              <a:t>15/03/2021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3963-3078-4AA9-8003-A97C07E76B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596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DF38-57AE-479D-8D80-C65D0E7454C0}" type="datetimeFigureOut">
              <a:rPr lang="es-ES" smtClean="0"/>
              <a:t>15/03/2021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3963-3078-4AA9-8003-A97C07E76B92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378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DF38-57AE-479D-8D80-C65D0E7454C0}" type="datetimeFigureOut">
              <a:rPr lang="es-ES" smtClean="0"/>
              <a:t>15/03/2021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3963-3078-4AA9-8003-A97C07E76B9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034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DF38-57AE-479D-8D80-C65D0E7454C0}" type="datetimeFigureOut">
              <a:rPr lang="es-ES" smtClean="0"/>
              <a:t>15/03/2021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3963-3078-4AA9-8003-A97C07E76B9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227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DF38-57AE-479D-8D80-C65D0E7454C0}" type="datetimeFigureOut">
              <a:rPr lang="es-ES" smtClean="0"/>
              <a:t>15/03/2021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3963-3078-4AA9-8003-A97C07E76B9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02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DF38-57AE-479D-8D80-C65D0E7454C0}" type="datetimeFigureOut">
              <a:rPr lang="es-ES" smtClean="0"/>
              <a:t>15/03/2021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3963-3078-4AA9-8003-A97C07E76B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1779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DF38-57AE-479D-8D80-C65D0E7454C0}" type="datetimeFigureOut">
              <a:rPr lang="es-ES" smtClean="0"/>
              <a:t>15/03/2021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3963-3078-4AA9-8003-A97C07E76B92}" type="slidenum">
              <a:rPr lang="es-ES" smtClean="0"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332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DF38-57AE-479D-8D80-C65D0E7454C0}" type="datetimeFigureOut">
              <a:rPr lang="es-ES" smtClean="0"/>
              <a:t>15/03/2021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3963-3078-4AA9-8003-A97C07E76B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4452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DF38-57AE-479D-8D80-C65D0E7454C0}" type="datetimeFigureOut">
              <a:rPr lang="es-ES" smtClean="0"/>
              <a:t>15/03/2021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3963-3078-4AA9-8003-A97C07E76B92}" type="slidenum">
              <a:rPr lang="es-ES" smtClean="0"/>
              <a:t>‹Nº›</a:t>
            </a:fld>
            <a:endParaRPr lang="es-E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600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DF38-57AE-479D-8D80-C65D0E7454C0}" type="datetimeFigureOut">
              <a:rPr lang="es-ES" smtClean="0"/>
              <a:t>15/03/2021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3963-3078-4AA9-8003-A97C07E76B9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77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DF38-57AE-479D-8D80-C65D0E7454C0}" type="datetimeFigureOut">
              <a:rPr lang="es-ES" smtClean="0"/>
              <a:t>15/03/2021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3963-3078-4AA9-8003-A97C07E76B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7866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DF38-57AE-479D-8D80-C65D0E7454C0}" type="datetimeFigureOut">
              <a:rPr lang="es-ES" smtClean="0"/>
              <a:t>15/03/2021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3963-3078-4AA9-8003-A97C07E76B9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623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DF38-57AE-479D-8D80-C65D0E7454C0}" type="datetimeFigureOut">
              <a:rPr lang="es-ES" smtClean="0"/>
              <a:t>15/03/2021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3963-3078-4AA9-8003-A97C07E76B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9066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493DF38-57AE-479D-8D80-C65D0E7454C0}" type="datetimeFigureOut">
              <a:rPr lang="es-ES" smtClean="0"/>
              <a:t>15/03/2021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723963-3078-4AA9-8003-A97C07E76B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433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051720" y="2082841"/>
            <a:ext cx="5308866" cy="2634700"/>
          </a:xfrm>
        </p:spPr>
        <p:txBody>
          <a:bodyPr>
            <a:normAutofit fontScale="90000"/>
          </a:bodyPr>
          <a:lstStyle/>
          <a:p>
            <a:r>
              <a:rPr lang="es-ES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Conocer a fondo </a:t>
            </a:r>
            <a:br>
              <a:rPr lang="es-ES" cap="al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a las personas sordas</a:t>
            </a:r>
            <a:endParaRPr lang="es-ES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860032" y="4869160"/>
            <a:ext cx="2730808" cy="504057"/>
          </a:xfrm>
        </p:spPr>
        <p:txBody>
          <a:bodyPr>
            <a:normAutofit/>
          </a:bodyPr>
          <a:lstStyle/>
          <a:p>
            <a:pPr algn="r"/>
            <a:r>
              <a:rPr lang="es-ES" sz="1600" dirty="0" smtClean="0"/>
              <a:t>Ponente: Jezabel Asensio Calvo</a:t>
            </a:r>
            <a:endParaRPr lang="es-ES" sz="1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262" y="6572210"/>
            <a:ext cx="809738" cy="28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26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TIPO DE SORDERA, SEGÚN:</a:t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8469" y="1696509"/>
            <a:ext cx="8229600" cy="3675592"/>
          </a:xfrm>
        </p:spPr>
        <p:txBody>
          <a:bodyPr/>
          <a:lstStyle/>
          <a:p>
            <a:pPr marL="971550" lvl="1" indent="-514350">
              <a:buFont typeface="+mj-lt"/>
              <a:buAutoNum type="arabicPeriod" startAt="3"/>
            </a:pPr>
            <a:r>
              <a:rPr lang="es-ES" u="sng" dirty="0" smtClean="0"/>
              <a:t>Grado de pérdida: </a:t>
            </a:r>
          </a:p>
          <a:p>
            <a:pPr lvl="1"/>
            <a:endParaRPr lang="es-ES" dirty="0"/>
          </a:p>
        </p:txBody>
      </p:sp>
      <p:pic>
        <p:nvPicPr>
          <p:cNvPr id="2050" name="Picture 2" descr="Evaluación del Pac con pruebas dicóticas y Pae en niños de 7 a 8 años  (página 3) - Monografias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5256584" cy="421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5652120" y="5935132"/>
            <a:ext cx="273080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sz="1600" dirty="0" smtClean="0"/>
              <a:t>Ponente: Jezabel Asensio Calvo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45252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TIPO DE SORDERA, SEGÚN:</a:t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8469" y="1696509"/>
            <a:ext cx="8229600" cy="3675592"/>
          </a:xfrm>
        </p:spPr>
        <p:txBody>
          <a:bodyPr/>
          <a:lstStyle/>
          <a:p>
            <a:pPr marL="971550" lvl="1" indent="-514350">
              <a:buFont typeface="+mj-lt"/>
              <a:buAutoNum type="arabicPeriod" startAt="3"/>
            </a:pPr>
            <a:r>
              <a:rPr lang="es-ES" u="sng" dirty="0" smtClean="0"/>
              <a:t>Grado de pérdida: </a:t>
            </a:r>
          </a:p>
          <a:p>
            <a:pPr lvl="1"/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899592" y="5546334"/>
            <a:ext cx="7571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 smtClean="0">
                <a:solidFill>
                  <a:srgbClr val="343538"/>
                </a:solidFill>
                <a:latin typeface="Lato"/>
                <a:ea typeface="Times New Roman" panose="02020603050405020304" pitchFamily="18" charset="0"/>
                <a:cs typeface="Times New Roman" panose="02020603050405020304" pitchFamily="18" charset="0"/>
              </a:rPr>
              <a:t>Cofosis</a:t>
            </a:r>
            <a:r>
              <a:rPr lang="es-ES" dirty="0" smtClean="0">
                <a:solidFill>
                  <a:srgbClr val="343538"/>
                </a:solidFill>
                <a:latin typeface="Lato"/>
                <a:ea typeface="Times New Roman" panose="02020603050405020304" pitchFamily="18" charset="0"/>
                <a:cs typeface="Times New Roman" panose="02020603050405020304" pitchFamily="18" charset="0"/>
              </a:rPr>
              <a:t>: Presenta </a:t>
            </a:r>
            <a:r>
              <a:rPr lang="es-ES" dirty="0">
                <a:solidFill>
                  <a:srgbClr val="343538"/>
                </a:solidFill>
                <a:latin typeface="Lato"/>
                <a:ea typeface="Times New Roman" panose="02020603050405020304" pitchFamily="18" charset="0"/>
                <a:cs typeface="Times New Roman" panose="02020603050405020304" pitchFamily="18" charset="0"/>
              </a:rPr>
              <a:t>problemas en la adquisición del lenguaje, dificultades de aprendizaje y falta de atención.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17" y="2233966"/>
            <a:ext cx="3425611" cy="331236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8024" y="2304488"/>
            <a:ext cx="5257800" cy="3190875"/>
          </a:xfrm>
          <a:prstGeom prst="rect">
            <a:avLst/>
          </a:prstGeom>
        </p:spPr>
      </p:pic>
      <p:sp>
        <p:nvSpPr>
          <p:cNvPr id="9" name="2 Subtítulo"/>
          <p:cNvSpPr txBox="1">
            <a:spLocks/>
          </p:cNvSpPr>
          <p:nvPr/>
        </p:nvSpPr>
        <p:spPr>
          <a:xfrm>
            <a:off x="5652120" y="5935132"/>
            <a:ext cx="273080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sz="1600" dirty="0" smtClean="0"/>
              <a:t>Ponente: Jezabel Asensio Calvo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22171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TIPO DE SORDERA, SEGÚN:</a:t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3" y="1556792"/>
            <a:ext cx="7840485" cy="3815309"/>
          </a:xfrm>
        </p:spPr>
        <p:txBody>
          <a:bodyPr/>
          <a:lstStyle/>
          <a:p>
            <a:pPr lvl="1"/>
            <a:r>
              <a:rPr lang="es-ES" u="sng" dirty="0" smtClean="0"/>
              <a:t>Grado de pérdida: </a:t>
            </a:r>
          </a:p>
          <a:p>
            <a:pPr lvl="1"/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958965"/>
            <a:ext cx="5976664" cy="4191077"/>
          </a:xfrm>
          <a:prstGeom prst="rect">
            <a:avLst/>
          </a:prstGeom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5796136" y="6048158"/>
            <a:ext cx="273080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sz="1600" dirty="0" smtClean="0"/>
              <a:t>Ponente: Jezabel Asensio Calvo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48373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TIPO DE SORDERA, SEGÚN:</a:t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  <a:p>
            <a:pPr marL="971550" lvl="1" indent="-514350">
              <a:buFont typeface="+mj-lt"/>
              <a:buAutoNum type="arabicPeriod" startAt="4"/>
            </a:pPr>
            <a:r>
              <a:rPr lang="es-ES" u="sng" dirty="0" smtClean="0"/>
              <a:t>Origen de la pérdida auditiva: </a:t>
            </a:r>
          </a:p>
          <a:p>
            <a:pPr lvl="2"/>
            <a:r>
              <a:rPr lang="es-ES" b="1" dirty="0" smtClean="0"/>
              <a:t>Hereditarias</a:t>
            </a:r>
            <a:endParaRPr lang="es-ES" dirty="0"/>
          </a:p>
          <a:p>
            <a:pPr lvl="2"/>
            <a:r>
              <a:rPr lang="es-ES" b="1" dirty="0" smtClean="0"/>
              <a:t>Adquiridas</a:t>
            </a:r>
            <a:endParaRPr lang="es-ES" dirty="0"/>
          </a:p>
          <a:p>
            <a:pPr lvl="2"/>
            <a:r>
              <a:rPr lang="es-ES" b="1" dirty="0" smtClean="0"/>
              <a:t>Indeterminadas</a:t>
            </a:r>
            <a:endParaRPr lang="es-ES" dirty="0" smtClean="0"/>
          </a:p>
          <a:p>
            <a:pPr lvl="0"/>
            <a:endParaRPr lang="es-ES" sz="2000" dirty="0"/>
          </a:p>
          <a:p>
            <a:pPr lvl="1"/>
            <a:endParaRPr lang="es-ES" dirty="0"/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5652120" y="5935132"/>
            <a:ext cx="273080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sz="1600" dirty="0" smtClean="0"/>
              <a:t>Ponente: Jezabel Asensio Calvo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69293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TIPO DE SORDERA, SEGÚN:</a:t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  <a:p>
            <a:pPr marL="971550" lvl="1" indent="-514350">
              <a:buFont typeface="+mj-lt"/>
              <a:buAutoNum type="arabicPeriod" startAt="5"/>
            </a:pPr>
            <a:r>
              <a:rPr lang="es-ES" u="sng" dirty="0" smtClean="0"/>
              <a:t>La estabilidad de pérdida auditiva: </a:t>
            </a:r>
          </a:p>
          <a:p>
            <a:pPr lvl="2"/>
            <a:r>
              <a:rPr lang="es-ES" b="1" dirty="0" smtClean="0"/>
              <a:t>Estable</a:t>
            </a:r>
          </a:p>
          <a:p>
            <a:pPr lvl="2"/>
            <a:r>
              <a:rPr lang="es-ES" b="1" dirty="0" smtClean="0"/>
              <a:t>Progresiva</a:t>
            </a:r>
          </a:p>
          <a:p>
            <a:pPr lvl="2"/>
            <a:r>
              <a:rPr lang="es-ES" b="1" dirty="0" smtClean="0"/>
              <a:t>Fluctuante</a:t>
            </a:r>
            <a:endParaRPr lang="es-ES" dirty="0"/>
          </a:p>
          <a:p>
            <a:pPr marL="457200" lvl="1" indent="0">
              <a:buNone/>
            </a:pPr>
            <a:endParaRPr lang="es-ES" dirty="0"/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5652120" y="5935132"/>
            <a:ext cx="273080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sz="1600" dirty="0" smtClean="0"/>
              <a:t>Ponente: Jezabel Asensio Calvo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51460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LA SORDERA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  <a:p>
            <a:pPr marL="457200" lvl="1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916832"/>
            <a:ext cx="7617527" cy="4139592"/>
          </a:xfrm>
          <a:prstGeom prst="rect">
            <a:avLst/>
          </a:prstGeom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5652120" y="5935132"/>
            <a:ext cx="273080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sz="1600" dirty="0" smtClean="0"/>
              <a:t>Ponente: Jezabel Asensio Calvo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4459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cap="all" dirty="0"/>
              <a:t>¿En un futuro, habrá más sordos? </a:t>
            </a:r>
            <a:br>
              <a:rPr lang="es-ES" cap="all" dirty="0"/>
            </a:br>
            <a:endParaRPr lang="es-ES" cap="al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r>
              <a:rPr lang="es-ES" sz="4400" dirty="0" smtClean="0"/>
              <a:t>¿Por qué?</a:t>
            </a:r>
          </a:p>
          <a:p>
            <a:pPr marL="0" indent="0" algn="ctr">
              <a:buNone/>
            </a:pPr>
            <a:endParaRPr lang="es-ES" sz="900" dirty="0" smtClean="0"/>
          </a:p>
          <a:p>
            <a:pPr marL="0" indent="0" algn="ctr">
              <a:buNone/>
            </a:pPr>
            <a:r>
              <a:rPr lang="es-ES" sz="4400" dirty="0" smtClean="0"/>
              <a:t>Enumerarlos</a:t>
            </a: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5652120" y="5935132"/>
            <a:ext cx="273080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sz="1600" dirty="0" smtClean="0"/>
              <a:t>Ponente: Jezabel Asensio Calvo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25380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cap="all" dirty="0"/>
              <a:t>¿En un futuro, habrá más sordos? </a:t>
            </a:r>
            <a:br>
              <a:rPr lang="es-ES" cap="all" dirty="0"/>
            </a:br>
            <a:endParaRPr lang="es-ES" cap="al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s-ES" dirty="0" smtClean="0"/>
              <a:t>Contaminación acústica</a:t>
            </a:r>
          </a:p>
          <a:p>
            <a:pPr lvl="2"/>
            <a:r>
              <a:rPr lang="es-ES" dirty="0" smtClean="0"/>
              <a:t>Medicamentos </a:t>
            </a:r>
            <a:r>
              <a:rPr lang="es-ES" dirty="0" err="1" smtClean="0"/>
              <a:t>ototóxicos</a:t>
            </a:r>
            <a:endParaRPr lang="es-ES" dirty="0" smtClean="0"/>
          </a:p>
          <a:p>
            <a:pPr lvl="2"/>
            <a:r>
              <a:rPr lang="es-ES" dirty="0" smtClean="0"/>
              <a:t>Problemas del cuerpo humano</a:t>
            </a:r>
          </a:p>
          <a:p>
            <a:pPr lvl="2"/>
            <a:r>
              <a:rPr lang="es-ES" dirty="0" smtClean="0"/>
              <a:t>Vacunación rubeola o meningitis</a:t>
            </a:r>
          </a:p>
          <a:p>
            <a:pPr lvl="2"/>
            <a:r>
              <a:rPr lang="es-ES" dirty="0" smtClean="0"/>
              <a:t>Neonatal</a:t>
            </a:r>
          </a:p>
          <a:p>
            <a:pPr lvl="2"/>
            <a:r>
              <a:rPr lang="es-ES" dirty="0" smtClean="0"/>
              <a:t>Otitis media (inflamatoria en el oído medio)</a:t>
            </a:r>
          </a:p>
          <a:p>
            <a:pPr lvl="2"/>
            <a:r>
              <a:rPr lang="es-ES" dirty="0" smtClean="0"/>
              <a:t>Higiene otológica (cera)</a:t>
            </a:r>
          </a:p>
          <a:p>
            <a:pPr lvl="2"/>
            <a:endParaRPr lang="es-ES" dirty="0"/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5652120" y="5935132"/>
            <a:ext cx="273080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sz="1600" dirty="0" smtClean="0"/>
              <a:t>Ponente: Jezabel Asensio Calvo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309019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DÍA MUNDIAL DE LA AUDICIÓN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Actualmente</a:t>
            </a:r>
          </a:p>
          <a:p>
            <a:pPr marL="0" indent="0">
              <a:buNone/>
            </a:pPr>
            <a:r>
              <a:rPr lang="es-ES" dirty="0" smtClean="0"/>
              <a:t>1 de cada 5</a:t>
            </a:r>
          </a:p>
          <a:p>
            <a:pPr marL="0" indent="0">
              <a:buNone/>
            </a:pPr>
            <a:r>
              <a:rPr lang="es-ES" sz="1800" dirty="0"/>
              <a:t>s</a:t>
            </a:r>
            <a:r>
              <a:rPr lang="es-ES" sz="1800" dirty="0" smtClean="0"/>
              <a:t>e quedan sordos</a:t>
            </a:r>
          </a:p>
          <a:p>
            <a:pPr marL="0" indent="0">
              <a:buNone/>
            </a:pPr>
            <a:endParaRPr lang="es-ES" sz="1800" dirty="0" smtClean="0"/>
          </a:p>
          <a:p>
            <a:r>
              <a:rPr lang="es-ES" dirty="0" smtClean="0"/>
              <a:t>En 2050 sería </a:t>
            </a:r>
          </a:p>
          <a:p>
            <a:pPr marL="0" indent="0">
              <a:buNone/>
            </a:pPr>
            <a:r>
              <a:rPr lang="es-ES" dirty="0" smtClean="0"/>
              <a:t>1 de cada 4</a:t>
            </a:r>
            <a:endParaRPr lang="es-ES" dirty="0"/>
          </a:p>
        </p:txBody>
      </p:sp>
      <p:pic>
        <p:nvPicPr>
          <p:cNvPr id="1028" name="Picture 4" descr="https://www.hear-it.org/sites/default/files/styles/node_full_view/public/2021-03/Spanish%20WHD%202021.png?itok=pRdxcNy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313" y="2375946"/>
            <a:ext cx="3473220" cy="367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5652120" y="5935132"/>
            <a:ext cx="273080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sz="1600" dirty="0" smtClean="0"/>
              <a:t>Ponente: Jezabel Asensio Calvo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162131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¿EXISTEN BARRERAS QUE LIMITAN A LOS SORDOS?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5652120" y="5935132"/>
            <a:ext cx="273080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sz="1600" dirty="0" smtClean="0"/>
              <a:t>Ponente: Jezabel Asensio Calvo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027141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TIPO DE </a:t>
            </a:r>
            <a:r>
              <a:rPr lang="es-ES" dirty="0" smtClean="0"/>
              <a:t>SORDERA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-Según: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ES" dirty="0" smtClean="0"/>
              <a:t>Edad de pérdida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ES" dirty="0" smtClean="0"/>
              <a:t>Localización del daño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ES" dirty="0" smtClean="0"/>
              <a:t>Grado de pérdida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ES" dirty="0" smtClean="0"/>
              <a:t>Origen de la pérdida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ES" dirty="0" smtClean="0"/>
              <a:t>Estabilidad de perdida auditiva</a:t>
            </a:r>
          </a:p>
          <a:p>
            <a:pPr lvl="1"/>
            <a:endParaRPr lang="es-ES" dirty="0" smtClean="0"/>
          </a:p>
          <a:p>
            <a:pPr lvl="1"/>
            <a:endParaRPr lang="es-ES" dirty="0" smtClean="0"/>
          </a:p>
          <a:p>
            <a:pPr lvl="1"/>
            <a:endParaRPr lang="es-ES" dirty="0" smtClean="0"/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5652120" y="5935132"/>
            <a:ext cx="273080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sz="1600" dirty="0" smtClean="0"/>
              <a:t>Ponente: Jezabel Asensio Calvo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463239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¿EXISTEN BARRERAS QUE LIMITAN A LOS SORDOS?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/>
              <a:t>Acceso a la </a:t>
            </a:r>
            <a:r>
              <a:rPr lang="es-ES" dirty="0" smtClean="0"/>
              <a:t>información</a:t>
            </a:r>
          </a:p>
          <a:p>
            <a:pPr lvl="1"/>
            <a:r>
              <a:rPr lang="es-ES" dirty="0" smtClean="0"/>
              <a:t>Lenguaje complejo </a:t>
            </a:r>
          </a:p>
          <a:p>
            <a:r>
              <a:rPr lang="es-ES" dirty="0" smtClean="0"/>
              <a:t>Acceso a la comunicación:</a:t>
            </a:r>
          </a:p>
          <a:p>
            <a:pPr lvl="1"/>
            <a:r>
              <a:rPr lang="es-ES" dirty="0" smtClean="0"/>
              <a:t>Falta </a:t>
            </a:r>
            <a:r>
              <a:rPr lang="es-ES" dirty="0"/>
              <a:t>de subtítulos en los medios de comunicación</a:t>
            </a:r>
          </a:p>
          <a:p>
            <a:pPr lvl="1"/>
            <a:r>
              <a:rPr lang="es-ES" dirty="0"/>
              <a:t>Ausencia de Intérpretes</a:t>
            </a:r>
          </a:p>
          <a:p>
            <a:pPr lvl="1"/>
            <a:r>
              <a:rPr lang="es-ES" dirty="0"/>
              <a:t>No </a:t>
            </a:r>
            <a:r>
              <a:rPr lang="es-ES" dirty="0" smtClean="0"/>
              <a:t>vocalizan o algo tapa los labios</a:t>
            </a:r>
            <a:endParaRPr lang="es-ES" dirty="0"/>
          </a:p>
          <a:p>
            <a:pPr lvl="1"/>
            <a:r>
              <a:rPr lang="es-ES" dirty="0"/>
              <a:t>Teléfono para tareas </a:t>
            </a:r>
            <a:r>
              <a:rPr lang="es-ES" dirty="0" smtClean="0"/>
              <a:t>administrativas Las mascarillas</a:t>
            </a:r>
          </a:p>
          <a:p>
            <a:pPr lvl="1"/>
            <a:r>
              <a:rPr lang="es-ES" dirty="0" smtClean="0"/>
              <a:t>Grupo de gente o reuniones</a:t>
            </a:r>
          </a:p>
          <a:p>
            <a:pPr lvl="1"/>
            <a:r>
              <a:rPr lang="es-ES" dirty="0" smtClean="0"/>
              <a:t>Conciertos, pregones</a:t>
            </a:r>
          </a:p>
          <a:p>
            <a:pPr lvl="1"/>
            <a:r>
              <a:rPr lang="es-ES" dirty="0" smtClean="0"/>
              <a:t>Información completa </a:t>
            </a:r>
          </a:p>
          <a:p>
            <a:r>
              <a:rPr lang="es-ES" dirty="0" smtClean="0"/>
              <a:t>Barreras arquitectónicas</a:t>
            </a:r>
            <a:endParaRPr lang="es-ES" dirty="0"/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5652120" y="5935132"/>
            <a:ext cx="273080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sz="1600" dirty="0" smtClean="0"/>
              <a:t>Ponente: Jezabel Asensio Calvo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48643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1433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cap="all" dirty="0"/>
              <a:t>Enumerar adaptaciones que existen para los sordos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5652120" y="5935132"/>
            <a:ext cx="273080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sz="1600" dirty="0" smtClean="0"/>
              <a:t>Ponente: Jezabel Asensio Calvo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745367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1433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cap="all" dirty="0"/>
              <a:t>Enumerar adaptaciones que existen para los sordos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s-ES" sz="14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-ES" sz="1800" dirty="0" smtClean="0"/>
              <a:t>Despertadores</a:t>
            </a:r>
            <a:endParaRPr lang="es-ES" sz="1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-ES" sz="1800" dirty="0" smtClean="0"/>
              <a:t>Sistemas de alarmas o avisos: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-ES" sz="1800" dirty="0" smtClean="0"/>
              <a:t>Sistemas telefónicos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-ES" sz="1800" dirty="0" smtClean="0"/>
              <a:t>Servicios de intermediación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-ES" sz="1800" dirty="0" smtClean="0"/>
              <a:t>Intérpretes</a:t>
            </a:r>
            <a:endParaRPr lang="es-ES" sz="1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-ES" sz="1800" dirty="0" smtClean="0"/>
              <a:t>Prótesis auditivas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-ES" sz="1800" dirty="0" smtClean="0"/>
              <a:t>Subtítulo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-ES" sz="1800" dirty="0" smtClean="0"/>
              <a:t>Amplificadores de volumen</a:t>
            </a:r>
            <a:endParaRPr lang="es-ES" sz="1800" dirty="0"/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5652120" y="5935132"/>
            <a:ext cx="273080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sz="1600" dirty="0" smtClean="0"/>
              <a:t>Ponente: Jezabel Asensio Calvo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161029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cap="all" dirty="0" smtClean="0"/>
              <a:t>Usuarios de </a:t>
            </a:r>
            <a:r>
              <a:rPr lang="es-ES" dirty="0" smtClean="0"/>
              <a:t>LSE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/>
              <a:t>Se desconoce el número de usuarios sordos que usan LSE.</a:t>
            </a:r>
          </a:p>
          <a:p>
            <a:endParaRPr lang="es-ES" dirty="0"/>
          </a:p>
          <a:p>
            <a:r>
              <a:rPr lang="es-ES" dirty="0" smtClean="0"/>
              <a:t>Este </a:t>
            </a:r>
            <a:r>
              <a:rPr lang="es-ES" dirty="0"/>
              <a:t>colectivo se encuentre desatendido en la </a:t>
            </a:r>
            <a:r>
              <a:rPr lang="es-ES" dirty="0" smtClean="0"/>
              <a:t>sociedad</a:t>
            </a:r>
            <a:r>
              <a:rPr lang="es-ES" dirty="0"/>
              <a:t>.</a:t>
            </a: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5652120" y="5935132"/>
            <a:ext cx="273080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sz="1600" dirty="0" smtClean="0"/>
              <a:t>Ponente: Jezabel Asensio Calvo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80573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NOTA MUY CURIOSA SOBRE </a:t>
            </a:r>
            <a:br>
              <a:rPr lang="es-ES" dirty="0"/>
            </a:br>
            <a:r>
              <a:rPr lang="es-ES" dirty="0"/>
              <a:t>EL USO DE LSE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1455" y="2492896"/>
            <a:ext cx="8229600" cy="4021907"/>
          </a:xfrm>
        </p:spPr>
        <p:txBody>
          <a:bodyPr>
            <a:normAutofit/>
          </a:bodyPr>
          <a:lstStyle/>
          <a:p>
            <a:pPr lvl="1"/>
            <a:endParaRPr lang="es-ES" dirty="0" smtClean="0"/>
          </a:p>
          <a:p>
            <a:pPr lvl="1"/>
            <a:r>
              <a:rPr lang="es-ES" dirty="0" smtClean="0"/>
              <a:t>Las </a:t>
            </a:r>
            <a:r>
              <a:rPr lang="es-ES" dirty="0"/>
              <a:t>estructura gramatical de la LSE y la lengua oral </a:t>
            </a:r>
            <a:r>
              <a:rPr lang="es-ES" dirty="0" smtClean="0"/>
              <a:t>NO son iguales.</a:t>
            </a:r>
          </a:p>
          <a:p>
            <a:pPr lvl="1"/>
            <a:r>
              <a:rPr lang="es-ES" dirty="0" smtClean="0"/>
              <a:t>No </a:t>
            </a:r>
            <a:r>
              <a:rPr lang="es-ES" dirty="0"/>
              <a:t>usan determinantes, ni palabras de enlaces (proposiciones y conjunciones</a:t>
            </a:r>
            <a:r>
              <a:rPr lang="es-ES" dirty="0" smtClean="0"/>
              <a:t>).</a:t>
            </a:r>
            <a:endParaRPr lang="es-ES" dirty="0"/>
          </a:p>
          <a:p>
            <a:pPr lvl="1"/>
            <a:r>
              <a:rPr lang="es-ES" dirty="0"/>
              <a:t>No emplean los tiempos </a:t>
            </a:r>
            <a:r>
              <a:rPr lang="es-ES" dirty="0" smtClean="0"/>
              <a:t>verbales.</a:t>
            </a:r>
            <a:endParaRPr lang="es-ES" dirty="0"/>
          </a:p>
          <a:p>
            <a:pPr lvl="1"/>
            <a:r>
              <a:rPr lang="es-ES" dirty="0" smtClean="0"/>
              <a:t>Apenas </a:t>
            </a:r>
            <a:r>
              <a:rPr lang="es-ES" dirty="0"/>
              <a:t>usan los verbos ser y </a:t>
            </a:r>
            <a:r>
              <a:rPr lang="es-ES" dirty="0" smtClean="0"/>
              <a:t>estar.</a:t>
            </a:r>
            <a:endParaRPr lang="es-ES" dirty="0"/>
          </a:p>
          <a:p>
            <a:pPr lvl="1"/>
            <a:r>
              <a:rPr lang="es-ES" dirty="0"/>
              <a:t>Alteración de orden de las palabras en las frases.</a:t>
            </a:r>
          </a:p>
          <a:p>
            <a:pPr lvl="1"/>
            <a:r>
              <a:rPr lang="es-ES" dirty="0" smtClean="0"/>
              <a:t>Los adverbios y las partículas interrogativas se ponen al final de la frase.</a:t>
            </a:r>
            <a:endParaRPr lang="es-ES" dirty="0"/>
          </a:p>
          <a:p>
            <a:endParaRPr lang="es-ES" dirty="0"/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5652120" y="5935132"/>
            <a:ext cx="273080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sz="1600" dirty="0" smtClean="0"/>
              <a:t>Ponente: Jezabel Asensio Calvo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66323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cap="all" dirty="0"/>
              <a:t>Beneficios de la Lengua de </a:t>
            </a:r>
            <a:r>
              <a:rPr lang="es-ES" cap="all" dirty="0" smtClean="0"/>
              <a:t>Signos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/>
            <a:endParaRPr lang="es-ES" dirty="0" smtClean="0"/>
          </a:p>
          <a:p>
            <a:r>
              <a:rPr lang="es-ES" dirty="0" smtClean="0"/>
              <a:t>Mejorar </a:t>
            </a:r>
            <a:r>
              <a:rPr lang="es-ES" dirty="0"/>
              <a:t>capacidad cognitivas y </a:t>
            </a:r>
            <a:r>
              <a:rPr lang="es-ES" dirty="0" smtClean="0"/>
              <a:t>visuales.</a:t>
            </a:r>
            <a:endParaRPr lang="es-ES" dirty="0"/>
          </a:p>
          <a:p>
            <a:r>
              <a:rPr lang="es-ES" dirty="0"/>
              <a:t>Abrir la mente una nueva forma de entender el </a:t>
            </a:r>
            <a:r>
              <a:rPr lang="es-ES" dirty="0" smtClean="0"/>
              <a:t>mundo.</a:t>
            </a:r>
            <a:endParaRPr lang="es-ES" dirty="0"/>
          </a:p>
          <a:p>
            <a:r>
              <a:rPr lang="es-ES" dirty="0"/>
              <a:t>Comunicar con los sordos </a:t>
            </a:r>
            <a:r>
              <a:rPr lang="es-ES" dirty="0" smtClean="0"/>
              <a:t>y oyentes </a:t>
            </a:r>
            <a:r>
              <a:rPr lang="es-ES" dirty="0" err="1" smtClean="0"/>
              <a:t>signantes</a:t>
            </a:r>
            <a:r>
              <a:rPr lang="es-ES" dirty="0" smtClean="0"/>
              <a:t>.</a:t>
            </a:r>
            <a:endParaRPr lang="es-ES" dirty="0"/>
          </a:p>
          <a:p>
            <a:r>
              <a:rPr lang="es-ES" dirty="0"/>
              <a:t>Seguir comunicando si hay obstáculos, mucho </a:t>
            </a:r>
            <a:r>
              <a:rPr lang="es-ES" dirty="0" smtClean="0"/>
              <a:t>ruido.</a:t>
            </a:r>
            <a:endParaRPr lang="es-ES" dirty="0"/>
          </a:p>
          <a:p>
            <a:r>
              <a:rPr lang="es-ES" dirty="0"/>
              <a:t>Comunicación secretas, entre la propia familia se inventan signos secretos o </a:t>
            </a:r>
            <a:r>
              <a:rPr lang="es-ES" dirty="0" smtClean="0"/>
              <a:t>nuevos.</a:t>
            </a:r>
            <a:endParaRPr lang="es-ES" dirty="0"/>
          </a:p>
          <a:p>
            <a:endParaRPr lang="es-ES" dirty="0"/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5652120" y="5935132"/>
            <a:ext cx="273080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sz="1600" dirty="0" smtClean="0"/>
              <a:t>Ponente: Jezabel Asensio Calvo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86356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43608" y="1844824"/>
            <a:ext cx="6931993" cy="40903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S" sz="3200" dirty="0" smtClean="0"/>
          </a:p>
          <a:p>
            <a:pPr marL="0" indent="0" algn="ctr">
              <a:buNone/>
            </a:pPr>
            <a:r>
              <a:rPr lang="es-ES" sz="3200" dirty="0" smtClean="0"/>
              <a:t>“CADA SORDO ES UN MUNDO”</a:t>
            </a:r>
          </a:p>
          <a:p>
            <a:pPr marL="0" indent="0" algn="ctr">
              <a:buNone/>
            </a:pPr>
            <a:r>
              <a:rPr lang="es-ES" sz="3200" dirty="0" smtClean="0"/>
              <a:t> Y</a:t>
            </a:r>
          </a:p>
          <a:p>
            <a:pPr marL="0" indent="0" algn="ctr">
              <a:buNone/>
            </a:pPr>
            <a:r>
              <a:rPr lang="es-ES" sz="3200" dirty="0" smtClean="0"/>
              <a:t> ES UNA DISCAPACIDAD INVISIBLE</a:t>
            </a:r>
            <a:endParaRPr lang="es-ES" sz="3200" dirty="0"/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5652120" y="5935132"/>
            <a:ext cx="273080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sz="1600" dirty="0" smtClean="0"/>
              <a:t>Ponente: Jezabel Asensio Calvo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717910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TIPO DE SORDERA, SEGÚN:</a:t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s-ES" u="sng" dirty="0" smtClean="0"/>
              <a:t>Edad de pérdida: </a:t>
            </a:r>
          </a:p>
          <a:p>
            <a:pPr lvl="2"/>
            <a:r>
              <a:rPr lang="es-ES" dirty="0" err="1"/>
              <a:t>Prelocutiva</a:t>
            </a:r>
            <a:endParaRPr lang="es-ES" dirty="0"/>
          </a:p>
          <a:p>
            <a:pPr lvl="2"/>
            <a:r>
              <a:rPr lang="es-ES" dirty="0" err="1" smtClean="0"/>
              <a:t>Postlocutiva</a:t>
            </a:r>
            <a:endParaRPr lang="es-ES" dirty="0" smtClean="0"/>
          </a:p>
          <a:p>
            <a:pPr lvl="2"/>
            <a:r>
              <a:rPr lang="es-ES" dirty="0" err="1" smtClean="0"/>
              <a:t>Presbiacusia</a:t>
            </a:r>
            <a:endParaRPr lang="es-ES" dirty="0"/>
          </a:p>
          <a:p>
            <a:pPr lvl="1"/>
            <a:endParaRPr lang="es-ES" dirty="0"/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5652120" y="5935132"/>
            <a:ext cx="273080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sz="1600" dirty="0" smtClean="0"/>
              <a:t>Ponente: Jezabel Asensio Calvo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93768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TIPO DE SORDERA, SEGÚN:</a:t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ctr">
              <a:buNone/>
            </a:pPr>
            <a:r>
              <a:rPr lang="es-ES" dirty="0" smtClean="0"/>
              <a:t>	</a:t>
            </a:r>
            <a:r>
              <a:rPr lang="es-ES" sz="2400" dirty="0" smtClean="0"/>
              <a:t>¿Cuáles son las dificultades que tienen las personas </a:t>
            </a:r>
            <a:r>
              <a:rPr lang="es-ES" sz="2400" b="1" dirty="0" err="1" smtClean="0"/>
              <a:t>prelocutivas</a:t>
            </a:r>
            <a:r>
              <a:rPr lang="es-ES" sz="2400" dirty="0" smtClean="0"/>
              <a:t>?</a:t>
            </a: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5652120" y="5935132"/>
            <a:ext cx="273080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sz="1600" dirty="0" smtClean="0"/>
              <a:t>Ponente: Jezabel Asensio Calvo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428473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TIPO DE SORDERA, SEGÚN:</a:t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lvl="1" indent="0" algn="ctr">
              <a:buNone/>
            </a:pPr>
            <a:r>
              <a:rPr lang="es-ES" dirty="0" smtClean="0"/>
              <a:t>	</a:t>
            </a:r>
            <a:r>
              <a:rPr lang="es-ES" sz="3800" dirty="0" smtClean="0"/>
              <a:t>¿Cuáles son las dificultades que tienen las personas </a:t>
            </a:r>
            <a:r>
              <a:rPr lang="es-ES" sz="3800" b="1" dirty="0" err="1" smtClean="0"/>
              <a:t>prelocutivas</a:t>
            </a:r>
            <a:r>
              <a:rPr lang="es-ES" sz="3800" dirty="0" smtClean="0"/>
              <a:t>?</a:t>
            </a:r>
          </a:p>
          <a:p>
            <a:pPr marL="457200" lvl="1" indent="0">
              <a:buNone/>
            </a:pPr>
            <a:endParaRPr lang="es-ES" dirty="0" smtClean="0"/>
          </a:p>
          <a:p>
            <a:r>
              <a:rPr lang="es-ES" sz="2600" dirty="0"/>
              <a:t>Con frecuencia, la persona sorda no conoce todos los giros de la frases y no reconoce todas las palabras y </a:t>
            </a:r>
            <a:r>
              <a:rPr lang="es-ES" sz="2600" dirty="0" smtClean="0"/>
              <a:t>sonidos. </a:t>
            </a:r>
            <a:endParaRPr lang="es-ES" sz="2600" dirty="0"/>
          </a:p>
          <a:p>
            <a:r>
              <a:rPr lang="es-ES" sz="2600" dirty="0" smtClean="0"/>
              <a:t>Debemos </a:t>
            </a:r>
            <a:r>
              <a:rPr lang="es-ES" sz="2600" dirty="0"/>
              <a:t>construir frases cortas, correctas y simples</a:t>
            </a:r>
            <a:r>
              <a:rPr lang="es-ES" sz="2600" dirty="0" smtClean="0"/>
              <a:t>.</a:t>
            </a:r>
          </a:p>
          <a:p>
            <a:r>
              <a:rPr lang="es-ES" sz="2600" dirty="0" smtClean="0"/>
              <a:t>Fallan en las expresiones y en las concordancias.</a:t>
            </a:r>
            <a:endParaRPr lang="es-ES" sz="2600" dirty="0"/>
          </a:p>
          <a:p>
            <a:r>
              <a:rPr lang="es-ES" sz="2600" dirty="0"/>
              <a:t>Si no nos comprende, se lo repetiremos. Si es necesario, buscaremos otra palabra que tenga aproximadamente el mismo sentido o construiremos de otra forma la frase. </a:t>
            </a:r>
          </a:p>
          <a:p>
            <a:r>
              <a:rPr lang="es-ES" sz="2600" dirty="0" smtClean="0"/>
              <a:t>Si </a:t>
            </a:r>
            <a:r>
              <a:rPr lang="es-ES" sz="2600" dirty="0"/>
              <a:t>es necesario, ayudaremos la comunicación con un gesto o una palabra escrita. </a:t>
            </a: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5652120" y="5935132"/>
            <a:ext cx="273080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sz="1600" dirty="0" smtClean="0"/>
              <a:t>Ponente: Jezabel Asensio Calvo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01478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TIPO DE SORDERA, SEGÚN:</a:t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  <a:p>
            <a:pPr marL="971550" lvl="1" indent="-514350">
              <a:buFont typeface="+mj-lt"/>
              <a:buAutoNum type="arabicPeriod" startAt="2"/>
            </a:pPr>
            <a:r>
              <a:rPr lang="es-ES" u="sng" dirty="0" smtClean="0"/>
              <a:t>Localización del daño</a:t>
            </a:r>
            <a:r>
              <a:rPr lang="es-ES" dirty="0" smtClean="0"/>
              <a:t>:</a:t>
            </a:r>
          </a:p>
          <a:p>
            <a:pPr lvl="2"/>
            <a:r>
              <a:rPr lang="es-ES" b="1" dirty="0" smtClean="0"/>
              <a:t>De </a:t>
            </a:r>
            <a:r>
              <a:rPr lang="es-ES" b="1" dirty="0"/>
              <a:t>conducción o de </a:t>
            </a:r>
            <a:r>
              <a:rPr lang="es-ES" b="1" dirty="0" smtClean="0"/>
              <a:t>transmisión</a:t>
            </a:r>
            <a:endParaRPr lang="es-ES" dirty="0"/>
          </a:p>
          <a:p>
            <a:pPr lvl="2"/>
            <a:r>
              <a:rPr lang="es-ES" b="1" dirty="0"/>
              <a:t>De percepción o </a:t>
            </a:r>
            <a:r>
              <a:rPr lang="es-ES" b="1" dirty="0" smtClean="0"/>
              <a:t>Neurosensorial</a:t>
            </a:r>
            <a:endParaRPr lang="es-ES" dirty="0"/>
          </a:p>
          <a:p>
            <a:pPr lvl="2"/>
            <a:r>
              <a:rPr lang="es-ES" b="1" dirty="0" smtClean="0"/>
              <a:t>Mixta</a:t>
            </a:r>
            <a:endParaRPr lang="es-ES" dirty="0" smtClean="0"/>
          </a:p>
          <a:p>
            <a:pPr marL="457200" lvl="1" indent="0">
              <a:buNone/>
            </a:pPr>
            <a:endParaRPr lang="es-ES" dirty="0" smtClean="0"/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5652120" y="5935132"/>
            <a:ext cx="273080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sz="1600" dirty="0" smtClean="0"/>
              <a:t>Ponente: Jezabel Asensio Calvo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08587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TIPO DE SORDERA, SEGÚN:</a:t>
            </a:r>
          </a:p>
        </p:txBody>
      </p:sp>
      <p:pic>
        <p:nvPicPr>
          <p:cNvPr id="1026" name="Picture 2" descr="Resultado de imagen de dibujo oido interno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12" y="1123460"/>
            <a:ext cx="8776076" cy="547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Subtítulo"/>
          <p:cNvSpPr txBox="1">
            <a:spLocks/>
          </p:cNvSpPr>
          <p:nvPr/>
        </p:nvSpPr>
        <p:spPr>
          <a:xfrm>
            <a:off x="5652120" y="5935132"/>
            <a:ext cx="273080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sz="1600" dirty="0" smtClean="0"/>
              <a:t>Ponente: Jezabel Asensio Calvo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30110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TIPO DE SORDERA, SEGÚN: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Resultado de imagen de dibujo implante coclea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00"/>
          <a:stretch/>
        </p:blipFill>
        <p:spPr bwMode="auto">
          <a:xfrm>
            <a:off x="539552" y="1411939"/>
            <a:ext cx="8147248" cy="453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5652120" y="5935132"/>
            <a:ext cx="273080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sz="1600" dirty="0" smtClean="0"/>
              <a:t>Ponente: Jezabel Asensio Calvo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65322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TIPO DE SORDERA, SEGÚN:</a:t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8469" y="1696509"/>
            <a:ext cx="8229600" cy="3675592"/>
          </a:xfrm>
        </p:spPr>
        <p:txBody>
          <a:bodyPr/>
          <a:lstStyle/>
          <a:p>
            <a:pPr marL="971550" lvl="1" indent="-514350">
              <a:buFont typeface="+mj-lt"/>
              <a:buAutoNum type="arabicPeriod" startAt="3"/>
            </a:pPr>
            <a:r>
              <a:rPr lang="es-ES" u="sng" dirty="0" smtClean="0"/>
              <a:t>Grado de pérdida: </a:t>
            </a:r>
          </a:p>
          <a:p>
            <a:pPr lvl="1"/>
            <a:endParaRPr lang="es-ES" dirty="0"/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5652120" y="5935132"/>
            <a:ext cx="273080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sz="1600" dirty="0" smtClean="0"/>
              <a:t>Ponente: Jezabel Asensio Calvo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33376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491</TotalTime>
  <Words>795</Words>
  <Application>Microsoft Office PowerPoint</Application>
  <PresentationFormat>Presentación en pantalla (4:3)</PresentationFormat>
  <Paragraphs>175</Paragraphs>
  <Slides>26</Slides>
  <Notes>26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Arial</vt:lpstr>
      <vt:lpstr>Calibri</vt:lpstr>
      <vt:lpstr>Garamond</vt:lpstr>
      <vt:lpstr>Lato</vt:lpstr>
      <vt:lpstr>Times New Roman</vt:lpstr>
      <vt:lpstr>Orgánico</vt:lpstr>
      <vt:lpstr>Conocer a fondo  a las personas sordas</vt:lpstr>
      <vt:lpstr>TIPO DE SORDERA </vt:lpstr>
      <vt:lpstr>TIPO DE SORDERA, SEGÚN: </vt:lpstr>
      <vt:lpstr>TIPO DE SORDERA, SEGÚN: </vt:lpstr>
      <vt:lpstr>TIPO DE SORDERA, SEGÚN: </vt:lpstr>
      <vt:lpstr>TIPO DE SORDERA, SEGÚN: </vt:lpstr>
      <vt:lpstr>TIPO DE SORDERA, SEGÚN:</vt:lpstr>
      <vt:lpstr>TIPO DE SORDERA, SEGÚN:</vt:lpstr>
      <vt:lpstr>TIPO DE SORDERA, SEGÚN: </vt:lpstr>
      <vt:lpstr>TIPO DE SORDERA, SEGÚN: </vt:lpstr>
      <vt:lpstr>TIPO DE SORDERA, SEGÚN: </vt:lpstr>
      <vt:lpstr>TIPO DE SORDERA, SEGÚN: </vt:lpstr>
      <vt:lpstr>TIPO DE SORDERA, SEGÚN: </vt:lpstr>
      <vt:lpstr>TIPO DE SORDERA, SEGÚN: </vt:lpstr>
      <vt:lpstr>LA SORDERA </vt:lpstr>
      <vt:lpstr>¿En un futuro, habrá más sordos?  </vt:lpstr>
      <vt:lpstr>¿En un futuro, habrá más sordos?  </vt:lpstr>
      <vt:lpstr>DÍA MUNDIAL DE LA AUDICIÓN</vt:lpstr>
      <vt:lpstr>¿EXISTEN BARRERAS QUE LIMITAN A LOS SORDOS?</vt:lpstr>
      <vt:lpstr>¿EXISTEN BARRERAS QUE LIMITAN A LOS SORDOS?</vt:lpstr>
      <vt:lpstr>Enumerar adaptaciones que existen para los sordos </vt:lpstr>
      <vt:lpstr>Enumerar adaptaciones que existen para los sordos </vt:lpstr>
      <vt:lpstr>Usuarios de LSE </vt:lpstr>
      <vt:lpstr>NOTA MUY CURIOSA SOBRE  EL USO DE LSE</vt:lpstr>
      <vt:lpstr>Beneficios de la Lengua de Signos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Conocer a fondo a los sordos</dc:title>
  <dc:creator>Jezabel A</dc:creator>
  <cp:lastModifiedBy>LAURA LAZARO GALILEA</cp:lastModifiedBy>
  <cp:revision>58</cp:revision>
  <cp:lastPrinted>2021-03-09T14:25:34Z</cp:lastPrinted>
  <dcterms:created xsi:type="dcterms:W3CDTF">2020-01-19T16:38:06Z</dcterms:created>
  <dcterms:modified xsi:type="dcterms:W3CDTF">2021-03-15T11:26:19Z</dcterms:modified>
</cp:coreProperties>
</file>