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1" r:id="rId3"/>
    <p:sldId id="277" r:id="rId4"/>
    <p:sldId id="257" r:id="rId5"/>
    <p:sldId id="270" r:id="rId6"/>
    <p:sldId id="278" r:id="rId7"/>
    <p:sldId id="258" r:id="rId8"/>
    <p:sldId id="260" r:id="rId9"/>
    <p:sldId id="259" r:id="rId10"/>
    <p:sldId id="275" r:id="rId11"/>
    <p:sldId id="276" r:id="rId12"/>
    <p:sldId id="274" r:id="rId13"/>
    <p:sldId id="273" r:id="rId14"/>
    <p:sldId id="265" r:id="rId15"/>
    <p:sldId id="272" r:id="rId16"/>
    <p:sldId id="266" r:id="rId17"/>
    <p:sldId id="279" r:id="rId18"/>
    <p:sldId id="267" r:id="rId19"/>
  </p:sldIdLst>
  <p:sldSz cx="9144000" cy="6858000" type="screen4x3"/>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1"/>
      </p:bgRef>
    </p:bg>
    <p:spTree>
      <p:nvGrpSpPr>
        <p:cNvPr id="1" name=""/>
        <p:cNvGrpSpPr/>
        <p:nvPr/>
      </p:nvGrpSpPr>
      <p:grpSpPr>
        <a:xfrm>
          <a:off x="0" y="0"/>
          <a:ext cx="0" cy="0"/>
          <a:chOff x="0" y="0"/>
          <a:chExt cx="0" cy="0"/>
        </a:xfrm>
      </p:grpSpPr>
      <p:sp>
        <p:nvSpPr>
          <p:cNvPr id="12" name="11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12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8 Subtítulo"/>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p:txBody>
          <a:bodyPr/>
          <a:lstStyle/>
          <a:p>
            <a:fld id="{972CF761-8588-43A8-8A8F-7CBB402887EE}" type="datetimeFigureOut">
              <a:rPr lang="es-ES_tradnl" smtClean="0"/>
              <a:pPr/>
              <a:t>10/12/2015</a:t>
            </a:fld>
            <a:endParaRPr lang="es-ES_tradnl" dirty="0"/>
          </a:p>
        </p:txBody>
      </p:sp>
      <p:sp>
        <p:nvSpPr>
          <p:cNvPr id="17" name="16 Marcador de pie de página"/>
          <p:cNvSpPr>
            <a:spLocks noGrp="1"/>
          </p:cNvSpPr>
          <p:nvPr>
            <p:ph type="ftr" sz="quarter" idx="11"/>
          </p:nvPr>
        </p:nvSpPr>
        <p:spPr/>
        <p:txBody>
          <a:bodyPr/>
          <a:lstStyle/>
          <a:p>
            <a:endParaRPr lang="es-ES_tradnl" dirty="0"/>
          </a:p>
        </p:txBody>
      </p:sp>
      <p:sp>
        <p:nvSpPr>
          <p:cNvPr id="29" name="28 Marcador de número de diapositiva"/>
          <p:cNvSpPr>
            <a:spLocks noGrp="1"/>
          </p:cNvSpPr>
          <p:nvPr>
            <p:ph type="sldNum" sz="quarter" idx="12"/>
          </p:nvPr>
        </p:nvSpPr>
        <p:spPr/>
        <p:txBody>
          <a:bodyPr lIns="0" tIns="0" rIns="0" bIns="0">
            <a:noAutofit/>
          </a:bodyPr>
          <a:lstStyle>
            <a:lvl1pPr>
              <a:defRPr sz="1400">
                <a:solidFill>
                  <a:srgbClr val="FFFFFF"/>
                </a:solidFill>
              </a:defRPr>
            </a:lvl1pPr>
          </a:lstStyle>
          <a:p>
            <a:fld id="{C46B66AD-0D76-40D9-976B-3D63F100D04C}" type="slidenum">
              <a:rPr lang="es-ES_tradnl" smtClean="0"/>
              <a:pPr/>
              <a:t>‹Nº›</a:t>
            </a:fld>
            <a:endParaRPr lang="es-ES_tradnl" dirty="0"/>
          </a:p>
        </p:txBody>
      </p:sp>
      <p:sp>
        <p:nvSpPr>
          <p:cNvPr id="7" name="6 Rectángulo"/>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9 Rectángulo"/>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10 Rectángulo"/>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Título"/>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72CF761-8588-43A8-8A8F-7CBB402887EE}" type="datetimeFigureOut">
              <a:rPr lang="es-ES_tradnl" smtClean="0"/>
              <a:pPr/>
              <a:t>10/12/2015</a:t>
            </a:fld>
            <a:endParaRPr lang="es-ES_tradnl" dirty="0"/>
          </a:p>
        </p:txBody>
      </p:sp>
      <p:sp>
        <p:nvSpPr>
          <p:cNvPr id="5" name="4 Marcador de pie de página"/>
          <p:cNvSpPr>
            <a:spLocks noGrp="1"/>
          </p:cNvSpPr>
          <p:nvPr>
            <p:ph type="ftr" sz="quarter" idx="11"/>
          </p:nvPr>
        </p:nvSpPr>
        <p:spPr/>
        <p:txBody>
          <a:bodyPr/>
          <a:lstStyle/>
          <a:p>
            <a:endParaRPr lang="es-ES_tradnl" dirty="0"/>
          </a:p>
        </p:txBody>
      </p:sp>
      <p:sp>
        <p:nvSpPr>
          <p:cNvPr id="6" name="5 Marcador de número de diapositiva"/>
          <p:cNvSpPr>
            <a:spLocks noGrp="1"/>
          </p:cNvSpPr>
          <p:nvPr>
            <p:ph type="sldNum" sz="quarter" idx="12"/>
          </p:nvPr>
        </p:nvSpPr>
        <p:spPr/>
        <p:txBody>
          <a:bodyPr/>
          <a:lstStyle/>
          <a:p>
            <a:fld id="{C46B66AD-0D76-40D9-976B-3D63F100D04C}" type="slidenum">
              <a:rPr lang="es-ES_tradnl" smtClean="0"/>
              <a:pPr/>
              <a:t>‹Nº›</a:t>
            </a:fld>
            <a:endParaRPr lang="es-ES_tradn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1"/>
            <a:ext cx="201168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914400" y="274640"/>
            <a:ext cx="55626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72CF761-8588-43A8-8A8F-7CBB402887EE}" type="datetimeFigureOut">
              <a:rPr lang="es-ES_tradnl" smtClean="0"/>
              <a:pPr/>
              <a:t>10/12/2015</a:t>
            </a:fld>
            <a:endParaRPr lang="es-ES_tradnl" dirty="0"/>
          </a:p>
        </p:txBody>
      </p:sp>
      <p:sp>
        <p:nvSpPr>
          <p:cNvPr id="5" name="4 Marcador de pie de página"/>
          <p:cNvSpPr>
            <a:spLocks noGrp="1"/>
          </p:cNvSpPr>
          <p:nvPr>
            <p:ph type="ftr" sz="quarter" idx="11"/>
          </p:nvPr>
        </p:nvSpPr>
        <p:spPr/>
        <p:txBody>
          <a:bodyPr/>
          <a:lstStyle/>
          <a:p>
            <a:endParaRPr lang="es-ES_tradnl" dirty="0"/>
          </a:p>
        </p:txBody>
      </p:sp>
      <p:sp>
        <p:nvSpPr>
          <p:cNvPr id="6" name="5 Marcador de número de diapositiva"/>
          <p:cNvSpPr>
            <a:spLocks noGrp="1"/>
          </p:cNvSpPr>
          <p:nvPr>
            <p:ph type="sldNum" sz="quarter" idx="12"/>
          </p:nvPr>
        </p:nvSpPr>
        <p:spPr/>
        <p:txBody>
          <a:bodyPr/>
          <a:lstStyle/>
          <a:p>
            <a:fld id="{C46B66AD-0D76-40D9-976B-3D63F100D04C}" type="slidenum">
              <a:rPr lang="es-ES_tradnl" smtClean="0"/>
              <a:pPr/>
              <a:t>‹Nº›</a:t>
            </a:fld>
            <a:endParaRPr lang="es-ES_tradn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972CF761-8588-43A8-8A8F-7CBB402887EE}" type="datetimeFigureOut">
              <a:rPr lang="es-ES_tradnl" smtClean="0"/>
              <a:pPr/>
              <a:t>10/12/2015</a:t>
            </a:fld>
            <a:endParaRPr lang="es-ES_tradnl" dirty="0"/>
          </a:p>
        </p:txBody>
      </p:sp>
      <p:sp>
        <p:nvSpPr>
          <p:cNvPr id="5" name="4 Marcador de pie de página"/>
          <p:cNvSpPr>
            <a:spLocks noGrp="1"/>
          </p:cNvSpPr>
          <p:nvPr>
            <p:ph type="ftr" sz="quarter" idx="11"/>
          </p:nvPr>
        </p:nvSpPr>
        <p:spPr/>
        <p:txBody>
          <a:bodyPr/>
          <a:lstStyle/>
          <a:p>
            <a:endParaRPr lang="es-ES_tradnl" dirty="0"/>
          </a:p>
        </p:txBody>
      </p:sp>
      <p:sp>
        <p:nvSpPr>
          <p:cNvPr id="6" name="5 Marcador de número de diapositiva"/>
          <p:cNvSpPr>
            <a:spLocks noGrp="1"/>
          </p:cNvSpPr>
          <p:nvPr>
            <p:ph type="sldNum" sz="quarter" idx="12"/>
          </p:nvPr>
        </p:nvSpPr>
        <p:spPr/>
        <p:txBody>
          <a:bodyPr/>
          <a:lstStyle/>
          <a:p>
            <a:fld id="{C46B66AD-0D76-40D9-976B-3D63F100D04C}" type="slidenum">
              <a:rPr lang="es-ES_tradnl" smtClean="0"/>
              <a:pPr/>
              <a:t>‹Nº›</a:t>
            </a:fld>
            <a:endParaRPr lang="es-ES_tradnl" dirty="0"/>
          </a:p>
        </p:txBody>
      </p:sp>
      <p:sp>
        <p:nvSpPr>
          <p:cNvPr id="8" name="7 Marcador de contenido"/>
          <p:cNvSpPr>
            <a:spLocks noGrp="1"/>
          </p:cNvSpPr>
          <p:nvPr>
            <p:ph sz="quarter" idx="1"/>
          </p:nvPr>
        </p:nvSpPr>
        <p:spPr>
          <a:xfrm>
            <a:off x="914400" y="1447800"/>
            <a:ext cx="777240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11" name="10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9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a:off x="722313" y="952500"/>
            <a:ext cx="7772400" cy="1362075"/>
          </a:xfrm>
        </p:spPr>
        <p:txBody>
          <a:bodyPr anchor="b" anchorCtr="0"/>
          <a:lstStyle>
            <a:lvl1pPr algn="l">
              <a:buNone/>
              <a:defRPr sz="4000" b="0" cap="none"/>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972CF761-8588-43A8-8A8F-7CBB402887EE}" type="datetimeFigureOut">
              <a:rPr lang="es-ES_tradnl" smtClean="0"/>
              <a:pPr/>
              <a:t>10/12/2015</a:t>
            </a:fld>
            <a:endParaRPr lang="es-ES_tradnl" dirty="0"/>
          </a:p>
        </p:txBody>
      </p:sp>
      <p:sp>
        <p:nvSpPr>
          <p:cNvPr id="5" name="4 Marcador de pie de página"/>
          <p:cNvSpPr>
            <a:spLocks noGrp="1"/>
          </p:cNvSpPr>
          <p:nvPr>
            <p:ph type="ftr" sz="quarter" idx="11"/>
          </p:nvPr>
        </p:nvSpPr>
        <p:spPr>
          <a:xfrm>
            <a:off x="800100" y="6172200"/>
            <a:ext cx="4000500" cy="457200"/>
          </a:xfrm>
        </p:spPr>
        <p:txBody>
          <a:bodyPr/>
          <a:lstStyle/>
          <a:p>
            <a:endParaRPr lang="es-ES_tradnl" dirty="0"/>
          </a:p>
        </p:txBody>
      </p:sp>
      <p:sp>
        <p:nvSpPr>
          <p:cNvPr id="7" name="6 Rectángulo"/>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Rectángulo"/>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8 Rectángulo"/>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5 Marcador de número de diapositiva"/>
          <p:cNvSpPr>
            <a:spLocks noGrp="1"/>
          </p:cNvSpPr>
          <p:nvPr>
            <p:ph type="sldNum" sz="quarter" idx="12"/>
          </p:nvPr>
        </p:nvSpPr>
        <p:spPr>
          <a:xfrm>
            <a:off x="146304" y="6208776"/>
            <a:ext cx="457200" cy="457200"/>
          </a:xfrm>
        </p:spPr>
        <p:txBody>
          <a:bodyPr/>
          <a:lstStyle/>
          <a:p>
            <a:fld id="{C46B66AD-0D76-40D9-976B-3D63F100D04C}" type="slidenum">
              <a:rPr lang="es-ES_tradnl" smtClean="0"/>
              <a:pPr/>
              <a:t>‹Nº›</a:t>
            </a:fld>
            <a:endParaRPr lang="es-ES_tradnl"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972CF761-8588-43A8-8A8F-7CBB402887EE}" type="datetimeFigureOut">
              <a:rPr lang="es-ES_tradnl" smtClean="0"/>
              <a:pPr/>
              <a:t>10/12/2015</a:t>
            </a:fld>
            <a:endParaRPr lang="es-ES_tradnl" dirty="0"/>
          </a:p>
        </p:txBody>
      </p:sp>
      <p:sp>
        <p:nvSpPr>
          <p:cNvPr id="6" name="5 Marcador de pie de página"/>
          <p:cNvSpPr>
            <a:spLocks noGrp="1"/>
          </p:cNvSpPr>
          <p:nvPr>
            <p:ph type="ftr" sz="quarter" idx="11"/>
          </p:nvPr>
        </p:nvSpPr>
        <p:spPr/>
        <p:txBody>
          <a:bodyPr/>
          <a:lstStyle/>
          <a:p>
            <a:endParaRPr lang="es-ES_tradnl" dirty="0"/>
          </a:p>
        </p:txBody>
      </p:sp>
      <p:sp>
        <p:nvSpPr>
          <p:cNvPr id="7" name="6 Marcador de número de diapositiva"/>
          <p:cNvSpPr>
            <a:spLocks noGrp="1"/>
          </p:cNvSpPr>
          <p:nvPr>
            <p:ph type="sldNum" sz="quarter" idx="12"/>
          </p:nvPr>
        </p:nvSpPr>
        <p:spPr/>
        <p:txBody>
          <a:bodyPr/>
          <a:lstStyle/>
          <a:p>
            <a:fld id="{C46B66AD-0D76-40D9-976B-3D63F100D04C}" type="slidenum">
              <a:rPr lang="es-ES_tradnl" smtClean="0"/>
              <a:pPr/>
              <a:t>‹Nº›</a:t>
            </a:fld>
            <a:endParaRPr lang="es-ES_tradnl" dirty="0"/>
          </a:p>
        </p:txBody>
      </p:sp>
      <p:sp>
        <p:nvSpPr>
          <p:cNvPr id="9" name="8 Marcador de contenido"/>
          <p:cNvSpPr>
            <a:spLocks noGrp="1"/>
          </p:cNvSpPr>
          <p:nvPr>
            <p:ph sz="quarter" idx="1"/>
          </p:nvPr>
        </p:nvSpPr>
        <p:spPr>
          <a:xfrm>
            <a:off x="914400"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933950"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3050"/>
            <a:ext cx="7772400" cy="1143000"/>
          </a:xfrm>
        </p:spPr>
        <p:txBody>
          <a:bodyPr anchor="b" anchorCtr="0"/>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972CF761-8588-43A8-8A8F-7CBB402887EE}" type="datetimeFigureOut">
              <a:rPr lang="es-ES_tradnl" smtClean="0"/>
              <a:pPr/>
              <a:t>10/12/2015</a:t>
            </a:fld>
            <a:endParaRPr lang="es-ES_tradnl" dirty="0"/>
          </a:p>
        </p:txBody>
      </p:sp>
      <p:sp>
        <p:nvSpPr>
          <p:cNvPr id="8" name="7 Marcador de pie de página"/>
          <p:cNvSpPr>
            <a:spLocks noGrp="1"/>
          </p:cNvSpPr>
          <p:nvPr>
            <p:ph type="ftr" sz="quarter" idx="11"/>
          </p:nvPr>
        </p:nvSpPr>
        <p:spPr/>
        <p:txBody>
          <a:bodyPr/>
          <a:lstStyle/>
          <a:p>
            <a:endParaRPr lang="es-ES_tradnl" dirty="0"/>
          </a:p>
        </p:txBody>
      </p:sp>
      <p:sp>
        <p:nvSpPr>
          <p:cNvPr id="9" name="8 Marcador de número de diapositiva"/>
          <p:cNvSpPr>
            <a:spLocks noGrp="1"/>
          </p:cNvSpPr>
          <p:nvPr>
            <p:ph type="sldNum" sz="quarter" idx="12"/>
          </p:nvPr>
        </p:nvSpPr>
        <p:spPr/>
        <p:txBody>
          <a:bodyPr/>
          <a:lstStyle/>
          <a:p>
            <a:fld id="{C46B66AD-0D76-40D9-976B-3D63F100D04C}" type="slidenum">
              <a:rPr lang="es-ES_tradnl" smtClean="0"/>
              <a:pPr/>
              <a:t>‹Nº›</a:t>
            </a:fld>
            <a:endParaRPr lang="es-ES_tradnl" dirty="0"/>
          </a:p>
        </p:txBody>
      </p:sp>
      <p:sp>
        <p:nvSpPr>
          <p:cNvPr id="11" name="10 Marcador de contenido"/>
          <p:cNvSpPr>
            <a:spLocks noGrp="1"/>
          </p:cNvSpPr>
          <p:nvPr>
            <p:ph sz="half" idx="2"/>
          </p:nvPr>
        </p:nvSpPr>
        <p:spPr>
          <a:xfrm>
            <a:off x="9144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4"/>
          </p:nvPr>
        </p:nvSpPr>
        <p:spPr>
          <a:xfrm>
            <a:off x="49530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972CF761-8588-43A8-8A8F-7CBB402887EE}" type="datetimeFigureOut">
              <a:rPr lang="es-ES_tradnl" smtClean="0"/>
              <a:pPr/>
              <a:t>10/12/2015</a:t>
            </a:fld>
            <a:endParaRPr lang="es-ES_tradnl" dirty="0"/>
          </a:p>
        </p:txBody>
      </p:sp>
      <p:sp>
        <p:nvSpPr>
          <p:cNvPr id="4" name="3 Marcador de pie de página"/>
          <p:cNvSpPr>
            <a:spLocks noGrp="1"/>
          </p:cNvSpPr>
          <p:nvPr>
            <p:ph type="ftr" sz="quarter" idx="11"/>
          </p:nvPr>
        </p:nvSpPr>
        <p:spPr/>
        <p:txBody>
          <a:bodyPr/>
          <a:lstStyle/>
          <a:p>
            <a:endParaRPr lang="es-ES_tradnl" dirty="0"/>
          </a:p>
        </p:txBody>
      </p:sp>
      <p:sp>
        <p:nvSpPr>
          <p:cNvPr id="5" name="4 Marcador de número de diapositiva"/>
          <p:cNvSpPr>
            <a:spLocks noGrp="1"/>
          </p:cNvSpPr>
          <p:nvPr>
            <p:ph type="sldNum" sz="quarter" idx="12"/>
          </p:nvPr>
        </p:nvSpPr>
        <p:spPr/>
        <p:txBody>
          <a:bodyPr/>
          <a:lstStyle/>
          <a:p>
            <a:fld id="{C46B66AD-0D76-40D9-976B-3D63F100D04C}" type="slidenum">
              <a:rPr lang="es-ES_tradnl" smtClean="0"/>
              <a:pPr/>
              <a:t>‹Nº›</a:t>
            </a:fld>
            <a:endParaRPr lang="es-ES_tradn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72CF761-8588-43A8-8A8F-7CBB402887EE}" type="datetimeFigureOut">
              <a:rPr lang="es-ES_tradnl" smtClean="0"/>
              <a:pPr/>
              <a:t>10/12/2015</a:t>
            </a:fld>
            <a:endParaRPr lang="es-ES_tradnl" dirty="0"/>
          </a:p>
        </p:txBody>
      </p:sp>
      <p:sp>
        <p:nvSpPr>
          <p:cNvPr id="3" name="2 Marcador de pie de página"/>
          <p:cNvSpPr>
            <a:spLocks noGrp="1"/>
          </p:cNvSpPr>
          <p:nvPr>
            <p:ph type="ftr" sz="quarter" idx="11"/>
          </p:nvPr>
        </p:nvSpPr>
        <p:spPr/>
        <p:txBody>
          <a:bodyPr/>
          <a:lstStyle/>
          <a:p>
            <a:endParaRPr lang="es-ES_tradnl" dirty="0"/>
          </a:p>
        </p:txBody>
      </p:sp>
      <p:sp>
        <p:nvSpPr>
          <p:cNvPr id="4" name="3 Marcador de número de diapositiva"/>
          <p:cNvSpPr>
            <a:spLocks noGrp="1"/>
          </p:cNvSpPr>
          <p:nvPr>
            <p:ph type="sldNum" sz="quarter" idx="12"/>
          </p:nvPr>
        </p:nvSpPr>
        <p:spPr/>
        <p:txBody>
          <a:bodyPr/>
          <a:lstStyle/>
          <a:p>
            <a:fld id="{C46B66AD-0D76-40D9-976B-3D63F100D04C}" type="slidenum">
              <a:rPr lang="es-ES_tradnl" smtClean="0"/>
              <a:pPr/>
              <a:t>‹Nº›</a:t>
            </a:fld>
            <a:endParaRPr lang="es-ES_tradn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8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a:off x="914400" y="273050"/>
            <a:ext cx="7772400" cy="1143000"/>
          </a:xfrm>
        </p:spPr>
        <p:txBody>
          <a:bodyPr anchor="b" anchorCtr="0"/>
          <a:lstStyle>
            <a:lvl1pPr algn="l">
              <a:buNone/>
              <a:defRPr sz="4000" b="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972CF761-8588-43A8-8A8F-7CBB402887EE}" type="datetimeFigureOut">
              <a:rPr lang="es-ES_tradnl" smtClean="0"/>
              <a:pPr/>
              <a:t>10/12/2015</a:t>
            </a:fld>
            <a:endParaRPr lang="es-ES_tradnl" dirty="0"/>
          </a:p>
        </p:txBody>
      </p:sp>
      <p:sp>
        <p:nvSpPr>
          <p:cNvPr id="6" name="5 Marcador de pie de página"/>
          <p:cNvSpPr>
            <a:spLocks noGrp="1"/>
          </p:cNvSpPr>
          <p:nvPr>
            <p:ph type="ftr" sz="quarter" idx="11"/>
          </p:nvPr>
        </p:nvSpPr>
        <p:spPr/>
        <p:txBody>
          <a:bodyPr/>
          <a:lstStyle/>
          <a:p>
            <a:endParaRPr lang="es-ES_tradnl" dirty="0"/>
          </a:p>
        </p:txBody>
      </p:sp>
      <p:sp>
        <p:nvSpPr>
          <p:cNvPr id="7" name="6 Marcador de número de diapositiva"/>
          <p:cNvSpPr>
            <a:spLocks noGrp="1"/>
          </p:cNvSpPr>
          <p:nvPr>
            <p:ph type="sldNum" sz="quarter" idx="12"/>
          </p:nvPr>
        </p:nvSpPr>
        <p:spPr/>
        <p:txBody>
          <a:bodyPr/>
          <a:lstStyle/>
          <a:p>
            <a:fld id="{C46B66AD-0D76-40D9-976B-3D63F100D04C}" type="slidenum">
              <a:rPr lang="es-ES_tradnl" smtClean="0"/>
              <a:pPr/>
              <a:t>‹Nº›</a:t>
            </a:fld>
            <a:endParaRPr lang="es-ES_tradnl" dirty="0"/>
          </a:p>
        </p:txBody>
      </p:sp>
      <p:sp>
        <p:nvSpPr>
          <p:cNvPr id="11" name="10 Marcador de contenido"/>
          <p:cNvSpPr>
            <a:spLocks noGrp="1"/>
          </p:cNvSpPr>
          <p:nvPr>
            <p:ph sz="quarter" idx="1"/>
          </p:nvPr>
        </p:nvSpPr>
        <p:spPr>
          <a:xfrm>
            <a:off x="2971800" y="1600200"/>
            <a:ext cx="5715000" cy="44958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972CF761-8588-43A8-8A8F-7CBB402887EE}" type="datetimeFigureOut">
              <a:rPr lang="es-ES_tradnl" smtClean="0"/>
              <a:pPr/>
              <a:t>10/12/2015</a:t>
            </a:fld>
            <a:endParaRPr lang="es-ES_tradnl" dirty="0"/>
          </a:p>
        </p:txBody>
      </p:sp>
      <p:sp>
        <p:nvSpPr>
          <p:cNvPr id="6" name="5 Marcador de pie de página"/>
          <p:cNvSpPr>
            <a:spLocks noGrp="1"/>
          </p:cNvSpPr>
          <p:nvPr>
            <p:ph type="ftr" sz="quarter" idx="11"/>
          </p:nvPr>
        </p:nvSpPr>
        <p:spPr>
          <a:xfrm>
            <a:off x="914400" y="6172200"/>
            <a:ext cx="3886200" cy="457200"/>
          </a:xfrm>
        </p:spPr>
        <p:txBody>
          <a:bodyPr/>
          <a:lstStyle/>
          <a:p>
            <a:endParaRPr lang="es-ES_tradnl" dirty="0"/>
          </a:p>
        </p:txBody>
      </p:sp>
      <p:sp>
        <p:nvSpPr>
          <p:cNvPr id="7" name="6 Marcador de número de diapositiva"/>
          <p:cNvSpPr>
            <a:spLocks noGrp="1"/>
          </p:cNvSpPr>
          <p:nvPr>
            <p:ph type="sldNum" sz="quarter" idx="12"/>
          </p:nvPr>
        </p:nvSpPr>
        <p:spPr>
          <a:xfrm>
            <a:off x="146304" y="6208776"/>
            <a:ext cx="457200" cy="457200"/>
          </a:xfrm>
        </p:spPr>
        <p:txBody>
          <a:bodyPr/>
          <a:lstStyle/>
          <a:p>
            <a:fld id="{C46B66AD-0D76-40D9-976B-3D63F100D04C}" type="slidenum">
              <a:rPr lang="es-ES_tradnl" smtClean="0"/>
              <a:pPr/>
              <a:t>‹Nº›</a:t>
            </a:fld>
            <a:endParaRPr lang="es-ES_tradnl" dirty="0"/>
          </a:p>
        </p:txBody>
      </p:sp>
      <p:sp>
        <p:nvSpPr>
          <p:cNvPr id="11" name="10 Rectángulo"/>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11 Rectángulo"/>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12 Rectángulo"/>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2 Marcador de posición de imagen"/>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s-ES" dirty="0" smtClean="0"/>
              <a:t>Haga clic en el icono para agregar una imagen</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7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Marcador de título"/>
          <p:cNvSpPr>
            <a:spLocks noGrp="1"/>
          </p:cNvSpPr>
          <p:nvPr>
            <p:ph type="title"/>
          </p:nvPr>
        </p:nvSpPr>
        <p:spPr>
          <a:xfrm>
            <a:off x="914400" y="274638"/>
            <a:ext cx="7772400" cy="1143000"/>
          </a:xfrm>
          <a:prstGeom prst="rect">
            <a:avLst/>
          </a:prstGeom>
        </p:spPr>
        <p:txBody>
          <a:bodyPr bIns="91440" anchor="b" anchorCtr="0">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972CF761-8588-43A8-8A8F-7CBB402887EE}" type="datetimeFigureOut">
              <a:rPr lang="es-ES_tradnl" smtClean="0"/>
              <a:pPr/>
              <a:t>10/12/2015</a:t>
            </a:fld>
            <a:endParaRPr lang="es-ES_tradnl" dirty="0"/>
          </a:p>
        </p:txBody>
      </p:sp>
      <p:sp>
        <p:nvSpPr>
          <p:cNvPr id="3" name="2 Marcador de pie de página"/>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s-ES_tradnl" dirty="0"/>
          </a:p>
        </p:txBody>
      </p:sp>
      <p:sp>
        <p:nvSpPr>
          <p:cNvPr id="23" name="22 Marcador de número de diapositiva"/>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C46B66AD-0D76-40D9-976B-3D63F100D04C}" type="slidenum">
              <a:rPr lang="es-ES_tradnl" smtClean="0"/>
              <a:pPr/>
              <a:t>‹Nº›</a:t>
            </a:fld>
            <a:endParaRPr lang="es-ES_tradnl"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es.wikipedia.org/wiki/Canal_de_Castilla" TargetMode="External"/><Relationship Id="rId2" Type="http://schemas.openxmlformats.org/officeDocument/2006/relationships/hyperlink" Target="http://www.palenciaturismo.es/contenido/c490e494-d5f4-11de-b283-fb9baaa14523?seccion=fbebba94-d5f4-11de-b283-fb9baaa14523" TargetMode="External"/><Relationship Id="rId1" Type="http://schemas.openxmlformats.org/officeDocument/2006/relationships/slideLayout" Target="../slideLayouts/slideLayout2.xml"/><Relationship Id="rId6" Type="http://schemas.openxmlformats.org/officeDocument/2006/relationships/hyperlink" Target="http://www.artehistoria.com/" TargetMode="External"/><Relationship Id="rId5" Type="http://schemas.openxmlformats.org/officeDocument/2006/relationships/hyperlink" Target="http://cigarrales-cigarra.blogspot.com.es/2013/07/tres-dias-por-el-canal-de-castilla.html" TargetMode="External"/><Relationship Id="rId4" Type="http://schemas.openxmlformats.org/officeDocument/2006/relationships/hyperlink" Target="http://www.abc.es/local-castilla-leon/20130121/abci-humedal-nava-destino-ejemplares-201301211751.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p:txBody>
          <a:bodyPr/>
          <a:lstStyle/>
          <a:p>
            <a:r>
              <a:rPr lang="es-ES" dirty="0" smtClean="0"/>
              <a:t>DE CALAHORRA DE RIBAS A FUENTE DE NAVA</a:t>
            </a:r>
            <a:endParaRPr lang="es-ES_tradnl" dirty="0"/>
          </a:p>
        </p:txBody>
      </p:sp>
      <p:sp>
        <p:nvSpPr>
          <p:cNvPr id="2" name="1 Título"/>
          <p:cNvSpPr>
            <a:spLocks noGrp="1"/>
          </p:cNvSpPr>
          <p:nvPr>
            <p:ph type="ctrTitle"/>
          </p:nvPr>
        </p:nvSpPr>
        <p:spPr/>
        <p:txBody>
          <a:bodyPr/>
          <a:lstStyle/>
          <a:p>
            <a:r>
              <a:rPr lang="es-ES" dirty="0" smtClean="0"/>
              <a:t>EL RAMAL DE CAMPOS</a:t>
            </a:r>
            <a:endParaRPr lang="es-ES_tradn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PUENTES</a:t>
            </a:r>
            <a:endParaRPr lang="es-ES_tradnl" dirty="0"/>
          </a:p>
        </p:txBody>
      </p:sp>
      <p:sp>
        <p:nvSpPr>
          <p:cNvPr id="5" name="4 Marcador de texto"/>
          <p:cNvSpPr>
            <a:spLocks noGrp="1"/>
          </p:cNvSpPr>
          <p:nvPr>
            <p:ph type="body" idx="1"/>
          </p:nvPr>
        </p:nvSpPr>
        <p:spPr/>
        <p:txBody>
          <a:bodyPr/>
          <a:lstStyle/>
          <a:p>
            <a:r>
              <a:rPr lang="es-ES" dirty="0" smtClean="0"/>
              <a:t>PUENTE DE VALDEMUDO</a:t>
            </a:r>
            <a:endParaRPr lang="es-ES_tradnl" dirty="0"/>
          </a:p>
        </p:txBody>
      </p:sp>
      <p:sp>
        <p:nvSpPr>
          <p:cNvPr id="7" name="6 Marcador de texto"/>
          <p:cNvSpPr>
            <a:spLocks noGrp="1"/>
          </p:cNvSpPr>
          <p:nvPr>
            <p:ph type="body" sz="half" idx="3"/>
          </p:nvPr>
        </p:nvSpPr>
        <p:spPr/>
        <p:txBody>
          <a:bodyPr/>
          <a:lstStyle/>
          <a:p>
            <a:r>
              <a:rPr lang="es-ES" dirty="0" smtClean="0"/>
              <a:t>PUENTE DE VILLAUMBRALES</a:t>
            </a:r>
            <a:endParaRPr lang="es-ES_tradnl" dirty="0"/>
          </a:p>
        </p:txBody>
      </p:sp>
      <p:pic>
        <p:nvPicPr>
          <p:cNvPr id="9" name="8 Marcador de contenido" descr="2013 06 02 178 Puente de Valdemudo.JPG"/>
          <p:cNvPicPr>
            <a:picLocks noGrp="1" noChangeAspect="1"/>
          </p:cNvPicPr>
          <p:nvPr>
            <p:ph sz="half" idx="2"/>
          </p:nvPr>
        </p:nvPicPr>
        <p:blipFill>
          <a:blip r:embed="rId2"/>
          <a:stretch>
            <a:fillRect/>
          </a:stretch>
        </p:blipFill>
        <p:spPr>
          <a:xfrm>
            <a:off x="914400" y="2428868"/>
            <a:ext cx="3733800" cy="3185643"/>
          </a:xfrm>
          <a:prstGeom prst="rect">
            <a:avLst/>
          </a:prstGeom>
          <a:ln>
            <a:noFill/>
          </a:ln>
          <a:effectLst>
            <a:softEdge rad="112500"/>
          </a:effectLst>
        </p:spPr>
      </p:pic>
      <p:pic>
        <p:nvPicPr>
          <p:cNvPr id="10" name="9 Marcador de contenido" descr="2013 06 02 122 Villaumbrales.JPG"/>
          <p:cNvPicPr>
            <a:picLocks noGrp="1" noChangeAspect="1"/>
          </p:cNvPicPr>
          <p:nvPr>
            <p:ph sz="half" idx="4"/>
          </p:nvPr>
        </p:nvPicPr>
        <p:blipFill>
          <a:blip r:embed="rId3" cstate="print"/>
          <a:stretch>
            <a:fillRect/>
          </a:stretch>
        </p:blipFill>
        <p:spPr>
          <a:xfrm>
            <a:off x="4953000" y="2643182"/>
            <a:ext cx="3733800" cy="292895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sp>
        <p:nvSpPr>
          <p:cNvPr id="3" name="2 Marcador de texto"/>
          <p:cNvSpPr>
            <a:spLocks noGrp="1"/>
          </p:cNvSpPr>
          <p:nvPr>
            <p:ph type="body" idx="1"/>
          </p:nvPr>
        </p:nvSpPr>
        <p:spPr/>
        <p:txBody>
          <a:bodyPr/>
          <a:lstStyle/>
          <a:p>
            <a:r>
              <a:rPr lang="es-ES" dirty="0" smtClean="0"/>
              <a:t>Fábrica abandonada junto a la 7º esclusa</a:t>
            </a:r>
            <a:endParaRPr lang="es-ES_tradnl" dirty="0"/>
          </a:p>
        </p:txBody>
      </p:sp>
      <p:sp>
        <p:nvSpPr>
          <p:cNvPr id="4" name="3 Marcador de texto"/>
          <p:cNvSpPr>
            <a:spLocks noGrp="1"/>
          </p:cNvSpPr>
          <p:nvPr>
            <p:ph type="body" sz="half" idx="3"/>
          </p:nvPr>
        </p:nvSpPr>
        <p:spPr/>
        <p:txBody>
          <a:bodyPr/>
          <a:lstStyle/>
          <a:p>
            <a:endParaRPr lang="es-ES_tradnl" dirty="0"/>
          </a:p>
        </p:txBody>
      </p:sp>
      <p:pic>
        <p:nvPicPr>
          <p:cNvPr id="7" name="6 Marcador de contenido" descr="2013 06 02 343 7Âª esclusa.JPG"/>
          <p:cNvPicPr>
            <a:picLocks noGrp="1" noChangeAspect="1"/>
          </p:cNvPicPr>
          <p:nvPr>
            <p:ph sz="half" idx="2"/>
          </p:nvPr>
        </p:nvPicPr>
        <p:blipFill>
          <a:blip r:embed="rId2"/>
          <a:stretch>
            <a:fillRect/>
          </a:stretch>
        </p:blipFill>
        <p:spPr>
          <a:xfrm>
            <a:off x="914400" y="2357430"/>
            <a:ext cx="3733800" cy="3082059"/>
          </a:xfrm>
        </p:spPr>
      </p:pic>
      <p:sp>
        <p:nvSpPr>
          <p:cNvPr id="6" name="5 Marcador de contenido"/>
          <p:cNvSpPr>
            <a:spLocks noGrp="1"/>
          </p:cNvSpPr>
          <p:nvPr>
            <p:ph sz="half" idx="4"/>
          </p:nvPr>
        </p:nvSpPr>
        <p:spPr/>
        <p:txBody>
          <a:bodyPr>
            <a:normAutofit/>
          </a:bodyPr>
          <a:lstStyle/>
          <a:p>
            <a:r>
              <a:rPr lang="es-ES" sz="1800" dirty="0" smtClean="0"/>
              <a:t>El Canal propicio la construcción de muchas de estas fábricas que durante casi 200 años permitió el desarrollo económico de esta zona.</a:t>
            </a:r>
            <a:endParaRPr lang="es-ES_tradnl" sz="1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BECERRIL DE CAMPOS</a:t>
            </a:r>
            <a:endParaRPr lang="es-ES_tradnl" dirty="0"/>
          </a:p>
        </p:txBody>
      </p:sp>
      <p:sp>
        <p:nvSpPr>
          <p:cNvPr id="7" name="6 Marcador de texto"/>
          <p:cNvSpPr>
            <a:spLocks noGrp="1"/>
          </p:cNvSpPr>
          <p:nvPr>
            <p:ph type="body" idx="1"/>
          </p:nvPr>
        </p:nvSpPr>
        <p:spPr/>
        <p:txBody>
          <a:bodyPr/>
          <a:lstStyle/>
          <a:p>
            <a:r>
              <a:rPr lang="es-ES" dirty="0" smtClean="0"/>
              <a:t>IGLESIA MUSEO DE SANTA MARÍA</a:t>
            </a:r>
            <a:endParaRPr lang="es-ES_tradnl" dirty="0"/>
          </a:p>
        </p:txBody>
      </p:sp>
      <p:sp>
        <p:nvSpPr>
          <p:cNvPr id="8" name="7 Marcador de texto"/>
          <p:cNvSpPr>
            <a:spLocks noGrp="1"/>
          </p:cNvSpPr>
          <p:nvPr>
            <p:ph type="body" sz="half" idx="3"/>
          </p:nvPr>
        </p:nvSpPr>
        <p:spPr/>
        <p:txBody>
          <a:bodyPr/>
          <a:lstStyle/>
          <a:p>
            <a:r>
              <a:rPr lang="es-ES" dirty="0" smtClean="0"/>
              <a:t>AYUNTAMIENTO NEOMUDÉJAR</a:t>
            </a:r>
            <a:endParaRPr lang="es-ES_tradnl" dirty="0"/>
          </a:p>
        </p:txBody>
      </p:sp>
      <p:pic>
        <p:nvPicPr>
          <p:cNvPr id="5" name="4 Marcador de contenido" descr="2013 06 02 144 Becerril de Campos.JPG"/>
          <p:cNvPicPr>
            <a:picLocks noGrp="1" noChangeAspect="1"/>
          </p:cNvPicPr>
          <p:nvPr>
            <p:ph sz="half" idx="2"/>
          </p:nvPr>
        </p:nvPicPr>
        <p:blipFill>
          <a:blip r:embed="rId2"/>
          <a:stretch>
            <a:fillRect/>
          </a:stretch>
        </p:blipFill>
        <p:spPr>
          <a:xfrm>
            <a:off x="714348" y="2571744"/>
            <a:ext cx="3933852" cy="2818156"/>
          </a:xfrm>
          <a:prstGeom prst="rect">
            <a:avLst/>
          </a:prstGeom>
          <a:ln>
            <a:noFill/>
          </a:ln>
          <a:effectLst>
            <a:softEdge rad="112500"/>
          </a:effectLst>
        </p:spPr>
      </p:pic>
      <p:pic>
        <p:nvPicPr>
          <p:cNvPr id="6" name="5 Marcador de contenido" descr="2013 06 02 175 Becerril de Campos.JPG"/>
          <p:cNvPicPr>
            <a:picLocks noGrp="1" noChangeAspect="1"/>
          </p:cNvPicPr>
          <p:nvPr>
            <p:ph sz="half" idx="4"/>
          </p:nvPr>
        </p:nvPicPr>
        <p:blipFill>
          <a:blip r:embed="rId3"/>
          <a:stretch>
            <a:fillRect/>
          </a:stretch>
        </p:blipFill>
        <p:spPr>
          <a:xfrm>
            <a:off x="4929190" y="2247900"/>
            <a:ext cx="3360179" cy="38862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Medina de </a:t>
            </a:r>
            <a:r>
              <a:rPr lang="es-ES" dirty="0" err="1" smtClean="0"/>
              <a:t>Rioseco</a:t>
            </a:r>
            <a:endParaRPr lang="es-ES_tradnl" dirty="0"/>
          </a:p>
        </p:txBody>
      </p:sp>
      <p:pic>
        <p:nvPicPr>
          <p:cNvPr id="5" name="4 Marcador de contenido" descr="75151372.jpg"/>
          <p:cNvPicPr>
            <a:picLocks noGrp="1" noChangeAspect="1"/>
          </p:cNvPicPr>
          <p:nvPr>
            <p:ph sz="quarter" idx="1"/>
          </p:nvPr>
        </p:nvPicPr>
        <p:blipFill>
          <a:blip r:embed="rId2"/>
          <a:stretch>
            <a:fillRect/>
          </a:stretch>
        </p:blipFill>
        <p:spPr>
          <a:xfrm>
            <a:off x="785786" y="2000240"/>
            <a:ext cx="4071966" cy="3286148"/>
          </a:xfrm>
          <a:prstGeom prst="rect">
            <a:avLst/>
          </a:prstGeom>
          <a:ln>
            <a:noFill/>
          </a:ln>
          <a:effectLst>
            <a:softEdge rad="112500"/>
          </a:effectLst>
        </p:spPr>
      </p:pic>
      <p:sp>
        <p:nvSpPr>
          <p:cNvPr id="4" name="3 Marcador de contenido"/>
          <p:cNvSpPr>
            <a:spLocks noGrp="1"/>
          </p:cNvSpPr>
          <p:nvPr>
            <p:ph sz="quarter" idx="2"/>
          </p:nvPr>
        </p:nvSpPr>
        <p:spPr/>
        <p:txBody>
          <a:bodyPr>
            <a:normAutofit/>
          </a:bodyPr>
          <a:lstStyle/>
          <a:p>
            <a:r>
              <a:rPr lang="es-ES" sz="1800" dirty="0" smtClean="0"/>
              <a:t>Terminamos la visita en Medina de </a:t>
            </a:r>
            <a:r>
              <a:rPr lang="es-ES" sz="1800" dirty="0" err="1" smtClean="0"/>
              <a:t>Rioseco</a:t>
            </a:r>
            <a:r>
              <a:rPr lang="es-ES" sz="1800" dirty="0" smtClean="0"/>
              <a:t>, donde el Canal se abre en una dársena de gran extensión. Entre almacenes y con la presencia del edificio de la fábrica de harinas de San Antonio.</a:t>
            </a:r>
          </a:p>
          <a:p>
            <a:r>
              <a:rPr lang="es-ES" sz="1800" dirty="0" smtClean="0"/>
              <a:t>(vista aérea de la dársena de Mediana de </a:t>
            </a:r>
            <a:r>
              <a:rPr lang="es-ES" sz="1800" dirty="0" err="1" smtClean="0"/>
              <a:t>Rioseco</a:t>
            </a:r>
            <a:r>
              <a:rPr lang="es-ES" sz="1800" dirty="0" smtClean="0"/>
              <a:t>)</a:t>
            </a:r>
            <a:endParaRPr lang="es-ES_tradnl" sz="1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ESPACIO NATURAL PROTEGIDO</a:t>
            </a:r>
            <a:endParaRPr lang="es-ES_tradnl" dirty="0"/>
          </a:p>
        </p:txBody>
      </p:sp>
      <p:sp>
        <p:nvSpPr>
          <p:cNvPr id="3" name="2 Marcador de contenido"/>
          <p:cNvSpPr>
            <a:spLocks noGrp="1"/>
          </p:cNvSpPr>
          <p:nvPr>
            <p:ph sz="quarter" idx="1"/>
          </p:nvPr>
        </p:nvSpPr>
        <p:spPr/>
        <p:txBody>
          <a:bodyPr>
            <a:normAutofit lnSpcReduction="10000"/>
          </a:bodyPr>
          <a:lstStyle/>
          <a:p>
            <a:r>
              <a:rPr lang="es-ES" sz="1800" dirty="0" smtClean="0"/>
              <a:t>ZEPA LA NAVA-CAMPOS</a:t>
            </a:r>
          </a:p>
          <a:p>
            <a:r>
              <a:rPr lang="es-ES" sz="1800" dirty="0" smtClean="0"/>
              <a:t>La antigua laguna ocupaba terrenos de cinco villas próximas a la capital de Palencia, Grijota, Villaumbrales, Becerril, Mazariegos y Villamartín de Campos. La laguna se formaba al no existir un desagüe natural del rio Valdejinate al río Carrión. La superficie de la laguna variaba cada año dependiendo de las condiciones meteorológicas. Los intentos de desecación fueron muchos a lo largo de la historia, remontándonos a la época de los Reyes Católicos, aunque la desecación definitiva llego en 1968.</a:t>
            </a:r>
          </a:p>
          <a:p>
            <a:r>
              <a:rPr lang="es-ES" sz="1800" dirty="0" smtClean="0"/>
              <a:t>Fue en la Nava donde comenzó un proyecto de recuperación y se consigue que 307 hectáreas volvieran a convertirse en humedal. Lo que supone un 10% de la extensión del humedal.</a:t>
            </a:r>
          </a:p>
          <a:p>
            <a:r>
              <a:rPr lang="es-ES" sz="1800" dirty="0" smtClean="0"/>
              <a:t>La actual laguna ocupa más de 400 hectáreas separadas en tres partes. La Nava de Fuentes de Nava con 307 hectáreas y las navas de la Guera y el Hoyo de </a:t>
            </a:r>
            <a:r>
              <a:rPr lang="es-ES" sz="1800" dirty="0" err="1" smtClean="0"/>
              <a:t>Mazariegos</a:t>
            </a:r>
            <a:r>
              <a:rPr lang="es-ES" sz="1800" dirty="0" smtClean="0"/>
              <a:t>.</a:t>
            </a:r>
          </a:p>
          <a:p>
            <a:r>
              <a:rPr lang="es-ES" sz="1800" dirty="0" smtClean="0"/>
              <a:t>Las comunidades vegetales de plantas acuáticas y semiacuáticas son muy características en esta laguna. Destacan  especies de junquillos cómo </a:t>
            </a:r>
            <a:r>
              <a:rPr lang="es-ES" sz="1800" i="1" dirty="0" err="1" smtClean="0"/>
              <a:t>Carex</a:t>
            </a:r>
            <a:r>
              <a:rPr lang="es-ES" sz="1800" i="1" dirty="0" smtClean="0"/>
              <a:t> Divisa o Juncos </a:t>
            </a:r>
            <a:r>
              <a:rPr lang="es-ES" sz="1800" i="1" dirty="0" err="1" smtClean="0"/>
              <a:t>Gerardi</a:t>
            </a:r>
            <a:r>
              <a:rPr lang="es-ES" sz="1800" dirty="0" smtClean="0"/>
              <a:t>, que van siendo sustituidas por otras plantas más adaptadas a largos periodos de inundación  como </a:t>
            </a:r>
            <a:r>
              <a:rPr lang="es-ES" sz="1800" i="1" dirty="0" err="1" smtClean="0"/>
              <a:t>Scirpus</a:t>
            </a:r>
            <a:r>
              <a:rPr lang="es-ES" sz="1800" i="1" dirty="0" smtClean="0"/>
              <a:t> Marítimas</a:t>
            </a:r>
            <a:r>
              <a:rPr lang="es-ES" sz="1800" dirty="0" smtClean="0"/>
              <a:t>.</a:t>
            </a:r>
            <a:endParaRPr lang="es-ES_tradnl" sz="1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rmAutofit/>
          </a:bodyPr>
          <a:lstStyle/>
          <a:p>
            <a:r>
              <a:rPr lang="es-ES" sz="1800" dirty="0" smtClean="0"/>
              <a:t>Nos encontramos en la zona de especial protección para las aves denominada </a:t>
            </a:r>
            <a:r>
              <a:rPr lang="es-ES" sz="1800" u="sng" dirty="0" smtClean="0"/>
              <a:t>La Nava- Campos Norte, </a:t>
            </a:r>
            <a:r>
              <a:rPr lang="es-ES" sz="1800" dirty="0" smtClean="0"/>
              <a:t>perteneciente a la Red Natura 2000.</a:t>
            </a:r>
            <a:r>
              <a:rPr lang="es-ES_tradnl" sz="1800" dirty="0" smtClean="0"/>
              <a:t/>
            </a:r>
            <a:br>
              <a:rPr lang="es-ES_tradnl" sz="1800" dirty="0" smtClean="0"/>
            </a:br>
            <a:endParaRPr lang="es-ES_tradnl" sz="1800" dirty="0"/>
          </a:p>
        </p:txBody>
      </p:sp>
      <p:pic>
        <p:nvPicPr>
          <p:cNvPr id="4" name="3 Marcador de contenido" descr="Gansos%20en%20Palencia--478x270.jpg"/>
          <p:cNvPicPr>
            <a:picLocks noGrp="1" noChangeAspect="1"/>
          </p:cNvPicPr>
          <p:nvPr>
            <p:ph sz="quarter" idx="1"/>
          </p:nvPr>
        </p:nvPicPr>
        <p:blipFill>
          <a:blip r:embed="rId2"/>
          <a:stretch>
            <a:fillRect/>
          </a:stretch>
        </p:blipFill>
        <p:spPr>
          <a:xfrm>
            <a:off x="857224" y="2143116"/>
            <a:ext cx="4014790" cy="2857519"/>
          </a:xfrm>
          <a:prstGeom prst="rect">
            <a:avLst/>
          </a:prstGeom>
          <a:ln>
            <a:noFill/>
          </a:ln>
          <a:effectLst>
            <a:softEdge rad="112500"/>
          </a:effectLst>
        </p:spPr>
      </p:pic>
      <p:pic>
        <p:nvPicPr>
          <p:cNvPr id="7" name="6 Marcador de contenido" descr="Localización_-_Laguna_de_la_Nava_de_Fuentes_SVG.png"/>
          <p:cNvPicPr>
            <a:picLocks noGrp="1" noChangeAspect="1"/>
          </p:cNvPicPr>
          <p:nvPr>
            <p:ph sz="quarter" idx="2"/>
          </p:nvPr>
        </p:nvPicPr>
        <p:blipFill>
          <a:blip r:embed="rId3"/>
          <a:stretch>
            <a:fillRect/>
          </a:stretch>
        </p:blipFill>
        <p:spPr>
          <a:xfrm>
            <a:off x="4929190" y="1643050"/>
            <a:ext cx="3786214" cy="335758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4294967295"/>
          </p:nvPr>
        </p:nvSpPr>
        <p:spPr>
          <a:xfrm>
            <a:off x="1371600" y="1447800"/>
            <a:ext cx="7772400" cy="4572000"/>
          </a:xfrm>
        </p:spPr>
        <p:txBody>
          <a:bodyPr>
            <a:normAutofit/>
          </a:bodyPr>
          <a:lstStyle/>
          <a:p>
            <a:r>
              <a:rPr lang="es-ES" sz="1800" dirty="0" smtClean="0"/>
              <a:t>En las zonas más profundas y las que permanecen más tiempo inundadas, medran las eneas, carrizos o juncos de laguna.</a:t>
            </a:r>
          </a:p>
          <a:p>
            <a:r>
              <a:rPr lang="es-ES" sz="1800" dirty="0" smtClean="0"/>
              <a:t>Las plantas sumergidas  y algas se encuentran representadas por géneros como </a:t>
            </a:r>
            <a:r>
              <a:rPr lang="es-ES" sz="1800" i="1" dirty="0" smtClean="0"/>
              <a:t>Zannichellia, Chara o Potamogeton</a:t>
            </a:r>
            <a:r>
              <a:rPr lang="es-ES" sz="1800" dirty="0" smtClean="0"/>
              <a:t>, constituyendo los auténticos pulmones del humedal además  de alimentación para la fauna invertebrada. (45 especies)</a:t>
            </a:r>
          </a:p>
          <a:p>
            <a:r>
              <a:rPr lang="es-ES" sz="1800" dirty="0" smtClean="0"/>
              <a:t>Anfibios y reptiles, cangrejos, peces entre otras.</a:t>
            </a:r>
          </a:p>
          <a:p>
            <a:r>
              <a:rPr lang="es-ES" sz="1800" dirty="0" smtClean="0"/>
              <a:t>La laguna es uno de los pocos refugios en un ambiente tan desforestado para especies como el musgaño de Cabrera, comadreja, armiño, turónroedores y murciélagos. El visón americano esta reduciendo las especies de turón.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ACTIVIDADES POSTERIORES</a:t>
            </a:r>
            <a:endParaRPr lang="es-ES_tradnl" dirty="0"/>
          </a:p>
        </p:txBody>
      </p:sp>
      <p:sp>
        <p:nvSpPr>
          <p:cNvPr id="4" name="3 Marcador de contenido"/>
          <p:cNvSpPr>
            <a:spLocks noGrp="1"/>
          </p:cNvSpPr>
          <p:nvPr>
            <p:ph sz="quarter" idx="1"/>
          </p:nvPr>
        </p:nvSpPr>
        <p:spPr/>
        <p:txBody>
          <a:bodyPr/>
          <a:lstStyle/>
          <a:p>
            <a:r>
              <a:rPr lang="es-ES" sz="1800" dirty="0" smtClean="0"/>
              <a:t>Los alumnos con toda la información recogida deberán escoger un tema, Canal de Castilla, espacio natural, obras de arte vistas y elaborar una presentación en </a:t>
            </a:r>
            <a:r>
              <a:rPr lang="es-ES" sz="1800" dirty="0" err="1" smtClean="0"/>
              <a:t>power</a:t>
            </a:r>
            <a:r>
              <a:rPr lang="es-ES" sz="1800" dirty="0" smtClean="0"/>
              <a:t> </a:t>
            </a:r>
            <a:r>
              <a:rPr lang="es-ES" sz="1800" dirty="0" err="1" smtClean="0"/>
              <a:t>point</a:t>
            </a:r>
            <a:r>
              <a:rPr lang="es-ES" sz="1800" dirty="0" smtClean="0"/>
              <a:t>, posteriormente esta presentación se expondrá en clase</a:t>
            </a:r>
            <a:endParaRPr lang="es-ES_tradnl" sz="1800" dirty="0" smtClean="0"/>
          </a:p>
          <a:p>
            <a:r>
              <a:rPr lang="es-ES" sz="1800" dirty="0" smtClean="0"/>
              <a:t>Este trabajo-proyecto se podrá llevar a cabo utilizando la sala de informática, donde los alumnos tendrán acceso a internet y podrán investigar a través de las diferentes páginas que señalo en la siguiente diapositiva.</a:t>
            </a:r>
            <a:endParaRPr lang="es-ES_tradnl" sz="1800" dirty="0" smtClean="0"/>
          </a:p>
          <a:p>
            <a:endParaRPr lang="es-ES_tradnl"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Imágenes</a:t>
            </a:r>
            <a:endParaRPr lang="es-ES_tradnl" dirty="0"/>
          </a:p>
        </p:txBody>
      </p:sp>
      <p:sp>
        <p:nvSpPr>
          <p:cNvPr id="3" name="2 Marcador de contenido"/>
          <p:cNvSpPr>
            <a:spLocks noGrp="1"/>
          </p:cNvSpPr>
          <p:nvPr>
            <p:ph sz="quarter" idx="1"/>
          </p:nvPr>
        </p:nvSpPr>
        <p:spPr/>
        <p:txBody>
          <a:bodyPr>
            <a:normAutofit/>
          </a:bodyPr>
          <a:lstStyle/>
          <a:p>
            <a:r>
              <a:rPr lang="es-ES_tradnl" sz="1800" dirty="0" smtClean="0">
                <a:hlinkClick r:id="rId2"/>
              </a:rPr>
              <a:t>http://www.palenciaturismo.es/contenido/c490e494-d5f4-11de-b283-fb9baaa14523?seccion=fbebba94-d5f4-11de-b283-fb9baaa14523</a:t>
            </a:r>
            <a:endParaRPr lang="es-ES_tradnl" sz="1800" dirty="0" smtClean="0"/>
          </a:p>
          <a:p>
            <a:r>
              <a:rPr lang="es-ES_tradnl" sz="1800" dirty="0" smtClean="0">
                <a:hlinkClick r:id="rId3"/>
              </a:rPr>
              <a:t>https://es.wikipedia.org/wiki/Canal_de_Castilla</a:t>
            </a:r>
            <a:endParaRPr lang="es-ES_tradnl" sz="1800" dirty="0" smtClean="0"/>
          </a:p>
          <a:p>
            <a:r>
              <a:rPr lang="es-ES_tradnl" sz="1800" dirty="0" smtClean="0"/>
              <a:t>https://www.google.es/search?q=canal+de+castilla&amp;biw=1366&amp;bih=643&amp;site=webhp&amp;tbm=isch&amp;tbo=u&amp;source=univ&amp;sa=X&amp;sqi=2&amp;ved=0ahUKEwjLi4T5ncrJAhVL7hoKHboOCFwQsAQIIg#tbm=isch&amp;q=DARSENA+EN+MEDINA+DE+RIOSECO&amp;imgrc=HJf7KoeIreHM1M%3A</a:t>
            </a:r>
          </a:p>
          <a:p>
            <a:r>
              <a:rPr lang="es-ES_tradnl" sz="1800" dirty="0" smtClean="0">
                <a:hlinkClick r:id="rId4"/>
              </a:rPr>
              <a:t>http://www.abc.es/local-castilla-leon/20130121/abci-humedal-nava-destino-ejemplares-201301211751.html</a:t>
            </a:r>
            <a:endParaRPr lang="es-ES_tradnl" sz="1800" dirty="0" smtClean="0"/>
          </a:p>
          <a:p>
            <a:r>
              <a:rPr lang="es-ES_tradnl" sz="1800" dirty="0" smtClean="0">
                <a:hlinkClick r:id="rId5"/>
              </a:rPr>
              <a:t>http://cigarrales-cigarra.blogspot.com.es/2013/07/tres-dias-por-el-canal-de-castilla.html</a:t>
            </a:r>
            <a:endParaRPr lang="es-ES_tradnl" sz="1800" dirty="0" smtClean="0"/>
          </a:p>
          <a:p>
            <a:pPr lvl="0"/>
            <a:r>
              <a:rPr lang="es-ES" sz="1800" dirty="0" smtClean="0"/>
              <a:t>enlaces de los ayuntamientos, donde se recogen información de carácter general.</a:t>
            </a:r>
            <a:endParaRPr lang="es-ES_tradnl" sz="1800" dirty="0" smtClean="0"/>
          </a:p>
          <a:p>
            <a:pPr lvl="0"/>
            <a:r>
              <a:rPr lang="es-ES" sz="1800" dirty="0" smtClean="0"/>
              <a:t>la página </a:t>
            </a:r>
            <a:r>
              <a:rPr lang="es-ES" sz="1800" u="sng" dirty="0" smtClean="0">
                <a:hlinkClick r:id="rId6"/>
              </a:rPr>
              <a:t>www.artehistoria.com</a:t>
            </a:r>
            <a:r>
              <a:rPr lang="es-ES" sz="1800" dirty="0" smtClean="0"/>
              <a:t>, que permite investigar y encontrar información de las obras de arte más destacadas.</a:t>
            </a:r>
            <a:endParaRPr lang="es-ES_tradnl" sz="1800" dirty="0" smtClean="0"/>
          </a:p>
          <a:p>
            <a:endParaRPr lang="es-ES_tradnl" sz="1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INTRODUCCIÓN</a:t>
            </a:r>
            <a:endParaRPr lang="es-ES_tradnl" dirty="0"/>
          </a:p>
        </p:txBody>
      </p:sp>
      <p:sp>
        <p:nvSpPr>
          <p:cNvPr id="3" name="2 Marcador de contenido"/>
          <p:cNvSpPr>
            <a:spLocks noGrp="1"/>
          </p:cNvSpPr>
          <p:nvPr>
            <p:ph sz="quarter" idx="1"/>
          </p:nvPr>
        </p:nvSpPr>
        <p:spPr/>
        <p:txBody>
          <a:bodyPr/>
          <a:lstStyle/>
          <a:p>
            <a:r>
              <a:rPr lang="es-ES" sz="1800" dirty="0" smtClean="0"/>
              <a:t>Nuestra actividad se basa en una marcha en bicicleta por un tramo del ramal de Campos del Canal de Castilla.</a:t>
            </a:r>
          </a:p>
          <a:p>
            <a:r>
              <a:rPr lang="es-ES" sz="1800" dirty="0" smtClean="0"/>
              <a:t>A lo largo de los 25 km podremos observar la naturaleza de ribera, la infraestructura representativa de esta obra de </a:t>
            </a:r>
            <a:r>
              <a:rPr lang="es-ES" sz="1800" dirty="0" err="1" smtClean="0"/>
              <a:t>ingenieria</a:t>
            </a:r>
            <a:r>
              <a:rPr lang="es-ES" sz="1800" dirty="0" smtClean="0"/>
              <a:t> </a:t>
            </a:r>
            <a:r>
              <a:rPr lang="es-ES" sz="1800" dirty="0" err="1" smtClean="0"/>
              <a:t>hidraúlica</a:t>
            </a:r>
            <a:r>
              <a:rPr lang="es-ES" sz="1800" dirty="0" smtClean="0"/>
              <a:t> y los diferentes pueblos que salpican la ruta propuesta.</a:t>
            </a:r>
          </a:p>
          <a:p>
            <a:r>
              <a:rPr lang="es-ES" sz="1800" dirty="0" smtClean="0"/>
              <a:t>Partiremos de Calahorra de Ribas hasta Fuente de Nava, por los senderos del camino del Canal de Castilla, recorriendo 25 km.</a:t>
            </a:r>
          </a:p>
          <a:p>
            <a:r>
              <a:rPr lang="es-ES" sz="1800" dirty="0" smtClean="0"/>
              <a:t> En Fuente de Nava visitaremos el Centro de Visitantes de la Laguna de interpretación de la laguna.</a:t>
            </a:r>
          </a:p>
          <a:p>
            <a:r>
              <a:rPr lang="es-ES" sz="1800" dirty="0" smtClean="0"/>
              <a:t>Continuaremos nuestra ruta en autobús, hacia Medina de </a:t>
            </a:r>
            <a:r>
              <a:rPr lang="es-ES" sz="1800" dirty="0" err="1" smtClean="0"/>
              <a:t>Rioseco</a:t>
            </a:r>
            <a:r>
              <a:rPr lang="es-ES" sz="1800" dirty="0" smtClean="0"/>
              <a:t>, punto final del día y del ramal de Campos.</a:t>
            </a:r>
            <a:endParaRPr lang="es-ES_tradnl"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S" dirty="0" smtClean="0"/>
              <a:t>ACTIVIDADES PREVIAS</a:t>
            </a:r>
            <a:endParaRPr lang="es-ES_tradnl" dirty="0"/>
          </a:p>
        </p:txBody>
      </p:sp>
      <p:sp>
        <p:nvSpPr>
          <p:cNvPr id="6" name="5 Marcador de contenido"/>
          <p:cNvSpPr>
            <a:spLocks noGrp="1"/>
          </p:cNvSpPr>
          <p:nvPr>
            <p:ph sz="quarter" idx="1"/>
          </p:nvPr>
        </p:nvSpPr>
        <p:spPr/>
        <p:txBody>
          <a:bodyPr>
            <a:normAutofit/>
          </a:bodyPr>
          <a:lstStyle/>
          <a:p>
            <a:pPr marL="0" lvl="0" indent="0" eaLnBrk="0" fontAlgn="base" hangingPunct="0">
              <a:spcBef>
                <a:spcPct val="0"/>
              </a:spcBef>
              <a:spcAft>
                <a:spcPct val="0"/>
              </a:spcAft>
              <a:buClrTx/>
              <a:buSzTx/>
              <a:buNone/>
            </a:pPr>
            <a:endParaRPr lang="es-ES_tradnl" sz="2100" dirty="0" smtClean="0">
              <a:latin typeface="Arial" pitchFamily="34" charset="0"/>
              <a:cs typeface="Arial" pitchFamily="34" charset="0"/>
            </a:endParaRPr>
          </a:p>
          <a:p>
            <a:pPr marL="0" lvl="0" indent="0" eaLnBrk="0" fontAlgn="base" hangingPunct="0">
              <a:spcBef>
                <a:spcPct val="0"/>
              </a:spcBef>
              <a:spcAft>
                <a:spcPct val="0"/>
              </a:spcAft>
              <a:buClrTx/>
              <a:buSzTx/>
              <a:buFontTx/>
              <a:buChar char="•"/>
            </a:pPr>
            <a:r>
              <a:rPr lang="es-ES" sz="1800" b="1" dirty="0" smtClean="0">
                <a:latin typeface="Arial" pitchFamily="34" charset="0"/>
                <a:ea typeface="Calibri" pitchFamily="34" charset="0"/>
                <a:cs typeface="Arial" pitchFamily="34" charset="0"/>
              </a:rPr>
              <a:t>Se har</a:t>
            </a:r>
            <a:r>
              <a:rPr lang="es-ES" sz="1800" b="1" dirty="0" smtClean="0">
                <a:latin typeface="Calibri"/>
                <a:ea typeface="Calibri" pitchFamily="34" charset="0"/>
                <a:cs typeface="Arial" pitchFamily="34" charset="0"/>
              </a:rPr>
              <a:t>á</a:t>
            </a:r>
            <a:r>
              <a:rPr lang="es-ES" sz="1800" b="1" dirty="0" smtClean="0">
                <a:latin typeface="Arial" pitchFamily="34" charset="0"/>
                <a:ea typeface="Calibri" pitchFamily="34" charset="0"/>
                <a:cs typeface="Arial" pitchFamily="34" charset="0"/>
              </a:rPr>
              <a:t> una bater</a:t>
            </a:r>
            <a:r>
              <a:rPr lang="es-ES" sz="1800" b="1" dirty="0" smtClean="0">
                <a:latin typeface="Calibri"/>
                <a:ea typeface="Calibri" pitchFamily="34" charset="0"/>
                <a:cs typeface="Arial" pitchFamily="34" charset="0"/>
              </a:rPr>
              <a:t>í</a:t>
            </a:r>
            <a:r>
              <a:rPr lang="es-ES" sz="1800" b="1" dirty="0" smtClean="0">
                <a:latin typeface="Arial" pitchFamily="34" charset="0"/>
                <a:ea typeface="Calibri" pitchFamily="34" charset="0"/>
                <a:cs typeface="Arial" pitchFamily="34" charset="0"/>
              </a:rPr>
              <a:t>a de preguntas para posteriormente seleccionar las m</a:t>
            </a:r>
            <a:r>
              <a:rPr lang="es-ES" sz="1800" b="1" dirty="0" smtClean="0">
                <a:latin typeface="Calibri"/>
                <a:ea typeface="Calibri" pitchFamily="34" charset="0"/>
                <a:cs typeface="Arial" pitchFamily="34" charset="0"/>
              </a:rPr>
              <a:t>á</a:t>
            </a:r>
            <a:r>
              <a:rPr lang="es-ES" sz="1800" b="1" dirty="0" smtClean="0">
                <a:latin typeface="Arial" pitchFamily="34" charset="0"/>
                <a:ea typeface="Calibri" pitchFamily="34" charset="0"/>
                <a:cs typeface="Arial" pitchFamily="34" charset="0"/>
              </a:rPr>
              <a:t>s interesantes y poder elaborar el proyecto</a:t>
            </a:r>
            <a:r>
              <a:rPr lang="es-ES" sz="1800" dirty="0" smtClean="0">
                <a:latin typeface="Arial" pitchFamily="34" charset="0"/>
                <a:ea typeface="Calibri" pitchFamily="34" charset="0"/>
                <a:cs typeface="Arial" pitchFamily="34" charset="0"/>
              </a:rPr>
              <a:t>.</a:t>
            </a:r>
          </a:p>
          <a:p>
            <a:pPr marL="0" lvl="0" indent="0" eaLnBrk="0" fontAlgn="base" hangingPunct="0">
              <a:spcBef>
                <a:spcPct val="0"/>
              </a:spcBef>
              <a:spcAft>
                <a:spcPct val="0"/>
              </a:spcAft>
              <a:buClrTx/>
              <a:buSzTx/>
              <a:buNone/>
            </a:pPr>
            <a:r>
              <a:rPr lang="es-ES" sz="1800" dirty="0" smtClean="0">
                <a:latin typeface="Calibri"/>
                <a:ea typeface="Calibri" pitchFamily="34" charset="0"/>
                <a:cs typeface="Arial" pitchFamily="34" charset="0"/>
              </a:rPr>
              <a:t>1.¿</a:t>
            </a:r>
            <a:r>
              <a:rPr lang="es-ES" sz="1900" dirty="0" smtClean="0">
                <a:latin typeface="Arial" pitchFamily="34" charset="0"/>
                <a:ea typeface="Calibri" pitchFamily="34" charset="0"/>
                <a:cs typeface="Arial" pitchFamily="34" charset="0"/>
              </a:rPr>
              <a:t>En qu</a:t>
            </a:r>
            <a:r>
              <a:rPr lang="es-ES" sz="1900" dirty="0" smtClean="0">
                <a:latin typeface="Calibri"/>
                <a:ea typeface="Calibri" pitchFamily="34" charset="0"/>
                <a:cs typeface="Arial" pitchFamily="34" charset="0"/>
              </a:rPr>
              <a:t>é</a:t>
            </a:r>
            <a:r>
              <a:rPr lang="es-ES" sz="1900" dirty="0" smtClean="0">
                <a:latin typeface="Arial" pitchFamily="34" charset="0"/>
                <a:ea typeface="Calibri" pitchFamily="34" charset="0"/>
                <a:cs typeface="Arial" pitchFamily="34" charset="0"/>
              </a:rPr>
              <a:t> zona del Canal de Castilla nos encontramos?</a:t>
            </a:r>
            <a:endParaRPr lang="es-ES_tradnl" sz="1900" dirty="0" smtClean="0">
              <a:latin typeface="Arial" pitchFamily="34" charset="0"/>
              <a:cs typeface="Arial" pitchFamily="34" charset="0"/>
            </a:endParaRPr>
          </a:p>
          <a:p>
            <a:pPr marL="0" lvl="0" indent="0" eaLnBrk="0" fontAlgn="base" hangingPunct="0">
              <a:spcBef>
                <a:spcPct val="0"/>
              </a:spcBef>
              <a:spcAft>
                <a:spcPct val="0"/>
              </a:spcAft>
              <a:buClrTx/>
              <a:buSzTx/>
              <a:buNone/>
            </a:pPr>
            <a:r>
              <a:rPr lang="es-ES" sz="1900" dirty="0" smtClean="0">
                <a:latin typeface="Arial" pitchFamily="34" charset="0"/>
                <a:ea typeface="Calibri" pitchFamily="34" charset="0"/>
                <a:cs typeface="Arial" pitchFamily="34" charset="0"/>
              </a:rPr>
              <a:t>2.</a:t>
            </a:r>
            <a:r>
              <a:rPr lang="es-ES" sz="1900" dirty="0" smtClean="0">
                <a:latin typeface="Calibri"/>
                <a:ea typeface="Calibri" pitchFamily="34" charset="0"/>
                <a:cs typeface="Arial" pitchFamily="34" charset="0"/>
              </a:rPr>
              <a:t>¿</a:t>
            </a:r>
            <a:r>
              <a:rPr lang="es-ES" sz="1900" dirty="0" smtClean="0">
                <a:latin typeface="Arial" pitchFamily="34" charset="0"/>
                <a:ea typeface="Calibri" pitchFamily="34" charset="0"/>
                <a:cs typeface="Arial" pitchFamily="34" charset="0"/>
              </a:rPr>
              <a:t>Cuando se comienza a construir esta obra de infraestructura?</a:t>
            </a:r>
            <a:endParaRPr lang="es-ES_tradnl" sz="1900" dirty="0" smtClean="0">
              <a:latin typeface="Arial" pitchFamily="34" charset="0"/>
              <a:cs typeface="Arial" pitchFamily="34" charset="0"/>
            </a:endParaRPr>
          </a:p>
          <a:p>
            <a:pPr marL="0" lvl="0" indent="0" eaLnBrk="0" fontAlgn="base" hangingPunct="0">
              <a:spcBef>
                <a:spcPct val="0"/>
              </a:spcBef>
              <a:spcAft>
                <a:spcPct val="0"/>
              </a:spcAft>
              <a:buClrTx/>
              <a:buSzTx/>
              <a:buNone/>
            </a:pPr>
            <a:r>
              <a:rPr lang="es-ES" sz="1900" dirty="0" smtClean="0">
                <a:latin typeface="Arial" pitchFamily="34" charset="0"/>
                <a:ea typeface="Calibri" pitchFamily="34" charset="0"/>
                <a:cs typeface="Arial" pitchFamily="34" charset="0"/>
              </a:rPr>
              <a:t>3.Relacionar a los alumnos con la terminolog</a:t>
            </a:r>
            <a:r>
              <a:rPr lang="es-ES" sz="1900" dirty="0" smtClean="0">
                <a:latin typeface="Calibri"/>
                <a:ea typeface="Calibri" pitchFamily="34" charset="0"/>
                <a:cs typeface="Arial" pitchFamily="34" charset="0"/>
              </a:rPr>
              <a:t>í</a:t>
            </a:r>
            <a:r>
              <a:rPr lang="es-ES" sz="1900" dirty="0" smtClean="0">
                <a:latin typeface="Arial" pitchFamily="34" charset="0"/>
                <a:ea typeface="Calibri" pitchFamily="34" charset="0"/>
                <a:cs typeface="Arial" pitchFamily="34" charset="0"/>
              </a:rPr>
              <a:t>a especifica del Canal de Castilla, como por ejemplo </a:t>
            </a:r>
            <a:r>
              <a:rPr lang="es-ES" sz="1900" dirty="0" smtClean="0">
                <a:latin typeface="Calibri"/>
                <a:ea typeface="Calibri" pitchFamily="34" charset="0"/>
                <a:cs typeface="Arial" pitchFamily="34" charset="0"/>
              </a:rPr>
              <a:t>¿</a:t>
            </a:r>
            <a:r>
              <a:rPr lang="es-ES" sz="1900" dirty="0" smtClean="0">
                <a:latin typeface="Arial" pitchFamily="34" charset="0"/>
                <a:ea typeface="Calibri" pitchFamily="34" charset="0"/>
                <a:cs typeface="Arial" pitchFamily="34" charset="0"/>
              </a:rPr>
              <a:t>qu</a:t>
            </a:r>
            <a:r>
              <a:rPr lang="es-ES" sz="1900" dirty="0" smtClean="0">
                <a:latin typeface="Calibri"/>
                <a:ea typeface="Calibri" pitchFamily="34" charset="0"/>
                <a:cs typeface="Arial" pitchFamily="34" charset="0"/>
              </a:rPr>
              <a:t>é</a:t>
            </a:r>
            <a:r>
              <a:rPr lang="es-ES" sz="1900" dirty="0" smtClean="0">
                <a:latin typeface="Arial" pitchFamily="34" charset="0"/>
                <a:ea typeface="Calibri" pitchFamily="34" charset="0"/>
                <a:cs typeface="Arial" pitchFamily="34" charset="0"/>
              </a:rPr>
              <a:t> es una sirga?, una esclusa....</a:t>
            </a:r>
            <a:endParaRPr lang="es-ES_tradnl" sz="1900" dirty="0" smtClean="0">
              <a:latin typeface="Arial" pitchFamily="34" charset="0"/>
              <a:cs typeface="Arial" pitchFamily="34" charset="0"/>
            </a:endParaRPr>
          </a:p>
          <a:p>
            <a:pPr marL="0" lvl="0" indent="0" eaLnBrk="0" fontAlgn="base" hangingPunct="0">
              <a:spcBef>
                <a:spcPct val="0"/>
              </a:spcBef>
              <a:spcAft>
                <a:spcPct val="0"/>
              </a:spcAft>
              <a:buClrTx/>
              <a:buSzTx/>
              <a:buNone/>
            </a:pPr>
            <a:r>
              <a:rPr lang="es-ES" sz="1900" dirty="0" smtClean="0">
                <a:latin typeface="Arial" pitchFamily="34" charset="0"/>
                <a:ea typeface="Calibri" pitchFamily="34" charset="0"/>
                <a:cs typeface="Arial" pitchFamily="34" charset="0"/>
              </a:rPr>
              <a:t>4. </a:t>
            </a:r>
            <a:r>
              <a:rPr lang="es-ES" sz="1900" dirty="0" smtClean="0">
                <a:latin typeface="Calibri"/>
                <a:ea typeface="Calibri" pitchFamily="34" charset="0"/>
                <a:cs typeface="Arial" pitchFamily="34" charset="0"/>
              </a:rPr>
              <a:t>¿</a:t>
            </a:r>
            <a:r>
              <a:rPr lang="es-ES" sz="1900" dirty="0" smtClean="0">
                <a:latin typeface="Arial" pitchFamily="34" charset="0"/>
                <a:ea typeface="Calibri" pitchFamily="34" charset="0"/>
                <a:cs typeface="Arial" pitchFamily="34" charset="0"/>
              </a:rPr>
              <a:t>Que es el arte mud</a:t>
            </a:r>
            <a:r>
              <a:rPr lang="es-ES" sz="1900" dirty="0" smtClean="0">
                <a:latin typeface="Calibri"/>
                <a:ea typeface="Calibri" pitchFamily="34" charset="0"/>
                <a:cs typeface="Arial" pitchFamily="34" charset="0"/>
              </a:rPr>
              <a:t>é</a:t>
            </a:r>
            <a:r>
              <a:rPr lang="es-ES" sz="1900" dirty="0" smtClean="0">
                <a:latin typeface="Arial" pitchFamily="34" charset="0"/>
                <a:ea typeface="Calibri" pitchFamily="34" charset="0"/>
                <a:cs typeface="Arial" pitchFamily="34" charset="0"/>
              </a:rPr>
              <a:t>jar?, </a:t>
            </a:r>
            <a:r>
              <a:rPr lang="es-ES" sz="1900" dirty="0" smtClean="0">
                <a:latin typeface="Calibri"/>
                <a:ea typeface="Calibri" pitchFamily="34" charset="0"/>
                <a:cs typeface="Arial" pitchFamily="34" charset="0"/>
              </a:rPr>
              <a:t>¿</a:t>
            </a:r>
            <a:r>
              <a:rPr lang="es-ES" sz="1900" dirty="0" smtClean="0">
                <a:latin typeface="Arial" pitchFamily="34" charset="0"/>
                <a:ea typeface="Calibri" pitchFamily="34" charset="0"/>
                <a:cs typeface="Arial" pitchFamily="34" charset="0"/>
              </a:rPr>
              <a:t>cuales son sus caracter</a:t>
            </a:r>
            <a:r>
              <a:rPr lang="es-ES" sz="1900" dirty="0" smtClean="0">
                <a:latin typeface="Calibri"/>
                <a:ea typeface="Calibri" pitchFamily="34" charset="0"/>
                <a:cs typeface="Arial" pitchFamily="34" charset="0"/>
              </a:rPr>
              <a:t>í</a:t>
            </a:r>
            <a:r>
              <a:rPr lang="es-ES" sz="1900" dirty="0" smtClean="0">
                <a:latin typeface="Arial" pitchFamily="34" charset="0"/>
                <a:ea typeface="Calibri" pitchFamily="34" charset="0"/>
                <a:cs typeface="Arial" pitchFamily="34" charset="0"/>
              </a:rPr>
              <a:t>sticas fundamentales?.</a:t>
            </a:r>
            <a:endParaRPr lang="es-ES_tradnl" sz="1900" dirty="0" smtClean="0">
              <a:latin typeface="Arial" pitchFamily="34" charset="0"/>
              <a:cs typeface="Arial" pitchFamily="34" charset="0"/>
            </a:endParaRPr>
          </a:p>
          <a:p>
            <a:pPr marL="0" lvl="0" indent="0" eaLnBrk="0" fontAlgn="base" hangingPunct="0">
              <a:spcBef>
                <a:spcPct val="0"/>
              </a:spcBef>
              <a:spcAft>
                <a:spcPct val="0"/>
              </a:spcAft>
              <a:buClrTx/>
              <a:buSzTx/>
              <a:buFontTx/>
              <a:buChar char="•"/>
            </a:pPr>
            <a:r>
              <a:rPr lang="es-ES" sz="1900" b="1" dirty="0" smtClean="0">
                <a:latin typeface="Arial" pitchFamily="34" charset="0"/>
                <a:ea typeface="Calibri" pitchFamily="34" charset="0"/>
                <a:cs typeface="Arial" pitchFamily="34" charset="0"/>
              </a:rPr>
              <a:t>Despu</a:t>
            </a:r>
            <a:r>
              <a:rPr lang="es-ES" sz="1900" b="1" dirty="0" smtClean="0">
                <a:latin typeface="Calibri"/>
                <a:ea typeface="Calibri" pitchFamily="34" charset="0"/>
                <a:cs typeface="Arial" pitchFamily="34" charset="0"/>
              </a:rPr>
              <a:t>é</a:t>
            </a:r>
            <a:r>
              <a:rPr lang="es-ES" sz="1900" b="1" dirty="0" smtClean="0">
                <a:latin typeface="Arial" pitchFamily="34" charset="0"/>
                <a:ea typeface="Calibri" pitchFamily="34" charset="0"/>
                <a:cs typeface="Arial" pitchFamily="34" charset="0"/>
              </a:rPr>
              <a:t>s, se</a:t>
            </a:r>
            <a:r>
              <a:rPr lang="es-ES" sz="1900" b="1" dirty="0" smtClean="0">
                <a:latin typeface="Calibri"/>
                <a:ea typeface="Calibri" pitchFamily="34" charset="0"/>
                <a:cs typeface="Arial" pitchFamily="34" charset="0"/>
              </a:rPr>
              <a:t>ñ</a:t>
            </a:r>
            <a:r>
              <a:rPr lang="es-ES" sz="1900" b="1" dirty="0" smtClean="0">
                <a:latin typeface="Arial" pitchFamily="34" charset="0"/>
                <a:ea typeface="Calibri" pitchFamily="34" charset="0"/>
                <a:cs typeface="Arial" pitchFamily="34" charset="0"/>
              </a:rPr>
              <a:t>alaremos en el mapa los lugares por donde nos moveremos.</a:t>
            </a:r>
            <a:endParaRPr lang="es-ES" sz="1900" b="1" dirty="0" smtClean="0">
              <a:latin typeface="Arial" pitchFamily="34" charset="0"/>
              <a:ea typeface="Calibri" pitchFamily="34" charset="0"/>
              <a:cs typeface="Times New Roman" pitchFamily="18" charset="0"/>
            </a:endParaRPr>
          </a:p>
          <a:p>
            <a:pPr marL="0" lvl="0" indent="0" eaLnBrk="0" fontAlgn="base" hangingPunct="0">
              <a:spcBef>
                <a:spcPct val="0"/>
              </a:spcBef>
              <a:spcAft>
                <a:spcPct val="0"/>
              </a:spcAft>
              <a:buClrTx/>
              <a:buSzTx/>
              <a:buNone/>
            </a:pPr>
            <a:r>
              <a:rPr lang="es-ES" sz="1900" b="1" dirty="0" smtClean="0">
                <a:latin typeface="Arial" pitchFamily="34" charset="0"/>
                <a:ea typeface="Calibri" pitchFamily="34" charset="0"/>
                <a:cs typeface="Times New Roman" pitchFamily="18" charset="0"/>
              </a:rPr>
              <a:t>-El profesor guiará a los alumnos a la hora de ubicar los pueblos</a:t>
            </a:r>
            <a:r>
              <a:rPr lang="es-ES_tradnl" sz="1900" b="1" dirty="0" smtClean="0">
                <a:latin typeface="Arial" pitchFamily="34" charset="0"/>
                <a:cs typeface="Arial" pitchFamily="34" charset="0"/>
              </a:rPr>
              <a:t> </a:t>
            </a:r>
          </a:p>
          <a:p>
            <a:endParaRPr lang="es-ES_tradnl"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Paraje del canal</a:t>
            </a:r>
            <a:endParaRPr lang="es-ES_tradnl" dirty="0"/>
          </a:p>
        </p:txBody>
      </p:sp>
      <p:sp>
        <p:nvSpPr>
          <p:cNvPr id="4" name="3 Marcador de contenido"/>
          <p:cNvSpPr>
            <a:spLocks noGrp="1"/>
          </p:cNvSpPr>
          <p:nvPr>
            <p:ph sz="quarter" idx="1"/>
          </p:nvPr>
        </p:nvSpPr>
        <p:spPr/>
        <p:txBody>
          <a:bodyPr>
            <a:normAutofit/>
          </a:bodyPr>
          <a:lstStyle/>
          <a:p>
            <a:r>
              <a:rPr lang="es-ES" sz="1800" dirty="0" smtClean="0"/>
              <a:t>Obra de ingeniería, construida en los siglos XVIII-XIX, para comunicar la meseta con el exterior a través de una vía de navegación interior, y dar salida a los excedentes de grano. Hoy riega una amplia zona de Palencia, Valladolid y Burgos. A lo largo de sus 207 km. Se reparten 49 esclusas, que salvan un desnivel máximo de 141,90 m, 4 acueductos, 3 represas, 66 puentes , 4 dársenas, muelles, molinos de harina y papel, un batán, una herrería, astilleros y diques secos. La aparición del ferrocarril fue desplazando en importancia al Canal, que acabó cerrándose al tráfico en 1959. El trazado del Canal que tiene forma de y invertida, se divide en tres tramos: ramal norte, desde Alar del Rey a Calahorra de Ribas, ramal de Campos, desde Calahorra de Ribas a Medina de Rioseco, y ramal sur, desde Calahorra de Ribas a Valladolid.</a:t>
            </a:r>
          </a:p>
          <a:p>
            <a:r>
              <a:rPr lang="es-ES" sz="1800" dirty="0" smtClean="0"/>
              <a:t>Situándonos en el recorrido del Canal de Castilla,  fuente de vida frente a los ``terracampinos´´,y próximos al el páramo de los Torozos, con sus típicos palomares, el ramal de Campos cuenta con un recorrido de 78 km y 7 esclusas, apenas sin desnivel. Se extiende desde las poblaciones de Calahorra de Ribas hasta Medina de Rioseco.</a:t>
            </a:r>
          </a:p>
          <a:p>
            <a:endParaRPr lang="es-ES_tradnl" sz="1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             El Canal de Castilla</a:t>
            </a:r>
            <a:endParaRPr lang="es-ES_tradnl" dirty="0"/>
          </a:p>
        </p:txBody>
      </p:sp>
      <p:pic>
        <p:nvPicPr>
          <p:cNvPr id="4" name="3 Marcador de contenido" descr="trazado_campos.jpg"/>
          <p:cNvPicPr>
            <a:picLocks noGrp="1" noChangeAspect="1"/>
          </p:cNvPicPr>
          <p:nvPr>
            <p:ph sz="quarter" idx="1"/>
          </p:nvPr>
        </p:nvPicPr>
        <p:blipFill>
          <a:blip r:embed="rId2"/>
          <a:stretch>
            <a:fillRect/>
          </a:stretch>
        </p:blipFill>
        <p:spPr>
          <a:xfrm>
            <a:off x="2143108" y="1857364"/>
            <a:ext cx="4476750" cy="37338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ACTIVIDADES DURANTE </a:t>
            </a:r>
            <a:r>
              <a:rPr lang="es-ES" smtClean="0"/>
              <a:t>LA VISITA</a:t>
            </a:r>
            <a:endParaRPr lang="es-ES_tradnl" dirty="0"/>
          </a:p>
        </p:txBody>
      </p:sp>
      <p:sp>
        <p:nvSpPr>
          <p:cNvPr id="3" name="2 Marcador de contenido"/>
          <p:cNvSpPr>
            <a:spLocks noGrp="1"/>
          </p:cNvSpPr>
          <p:nvPr>
            <p:ph sz="quarter" idx="1"/>
          </p:nvPr>
        </p:nvSpPr>
        <p:spPr/>
        <p:txBody>
          <a:bodyPr/>
          <a:lstStyle/>
          <a:p>
            <a:r>
              <a:rPr lang="es-ES" sz="1800" dirty="0" smtClean="0"/>
              <a:t>Los alumnos se dividirán en grupos para ir recogiendo información, deberán ir anotando en un cuaderno de viaje los pueblos que vamos a ir pasando, que características fundamentales tienen, si hay iglesias, restos de murallas....su estilo artístico, destacando las obras mudéjares, repasando el arte románico y gótico y trabajando la Competencia Artística.</a:t>
            </a:r>
          </a:p>
          <a:p>
            <a:r>
              <a:rPr lang="es-ES" sz="1800" dirty="0" smtClean="0"/>
              <a:t>Por otro lado se encargaran de anotar las características del Canal, su infraestructura, presencia y número de esclusas, de puentes, fábricas de harina...</a:t>
            </a:r>
            <a:endParaRPr lang="es-ES_tradnl" sz="1800" dirty="0" smtClean="0"/>
          </a:p>
          <a:p>
            <a:r>
              <a:rPr lang="es-ES" sz="1800" dirty="0" smtClean="0"/>
              <a:t>Otro anotación seré el tipo de vegetación presente, repasando la vegetación típica de ribera y si se dan espacios naturales protegidos. </a:t>
            </a:r>
            <a:endParaRPr lang="es-ES_tradnl" sz="1800" dirty="0" smtClean="0"/>
          </a:p>
          <a:p>
            <a:endParaRPr lang="es-ES_tradnl" sz="1800" dirty="0" smtClean="0"/>
          </a:p>
          <a:p>
            <a:endParaRPr lang="es-ES_tradnl"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4638"/>
            <a:ext cx="7772400" cy="868346"/>
          </a:xfrm>
        </p:spPr>
        <p:txBody>
          <a:bodyPr/>
          <a:lstStyle/>
          <a:p>
            <a:r>
              <a:rPr lang="es-ES" dirty="0" smtClean="0"/>
              <a:t>RAMAL DE CAMPOS</a:t>
            </a:r>
            <a:endParaRPr lang="es-ES_tradnl" dirty="0"/>
          </a:p>
        </p:txBody>
      </p:sp>
      <p:sp>
        <p:nvSpPr>
          <p:cNvPr id="3" name="2 Marcador de contenido"/>
          <p:cNvSpPr>
            <a:spLocks noGrp="1"/>
          </p:cNvSpPr>
          <p:nvPr>
            <p:ph sz="quarter" idx="1"/>
          </p:nvPr>
        </p:nvSpPr>
        <p:spPr>
          <a:xfrm>
            <a:off x="914400" y="1071546"/>
            <a:ext cx="7772400" cy="4948254"/>
          </a:xfrm>
        </p:spPr>
        <p:txBody>
          <a:bodyPr>
            <a:noAutofit/>
          </a:bodyPr>
          <a:lstStyle/>
          <a:p>
            <a:r>
              <a:rPr lang="es-ES" sz="1800" dirty="0" smtClean="0"/>
              <a:t>En esta etapa se iniciaron las obras de construcción del Canal de Castilla en 1753 en Sahagún del Real. El puente de Valdemudo fue el primero en construirse para permitir el paso de una cañada real leonesa, aunque hoy se encuentra fuera de uso, fue utilizado como paso ente la carretera  entre Carrión y Palencia.</a:t>
            </a:r>
          </a:p>
          <a:p>
            <a:r>
              <a:rPr lang="es-ES" sz="1800" dirty="0" smtClean="0"/>
              <a:t>En el Serrón, el Canal se ramifica, para poder continuar por el ramal de Campos, hay que seguir por el margen izquierdo , ya que el margen derecho al ramal del sur. Llegando a Villaumbrales, pasado el puente apuntado  del Canal, nos encontramos con el edificio conocido como  ``casa del rey´´. Después llegaremos a Becerril de Campos donde el Canal esta integrado en casco urbano. Y esta localidad en 2004 fue declarada ``Bien de interés Cultural´´. Después continuaremos por Parades de Nava hasta Sahagún el Real, localidad que surgió con el canal y donde se conserva  la ermita del canal, unido edificio religioso del mismo. Nos encontramos con la primera esclusa, en Abarca de Campos junto a otras edificaciones como las fábrica de harinas, que durante un tiempo se convirtió en un museo de arte contemporáneo.</a:t>
            </a:r>
          </a:p>
          <a:p>
            <a:r>
              <a:rPr lang="es-ES" sz="1800" dirty="0" smtClean="0"/>
              <a:t>En este tramo pasaremos por diferentes pueblos, Capillas, con restos de su muralla y la iglesia de San Agustín Boada de Campos, todo acompañado de una frondosa vegetación. Tras pasar Capillas nos encontraremos con la 2º, 3º, 4º y 5º esclusa. Las localidades por las que pasamos apenas tiene habitantes, como Castil de Vela.  Y podremos observar la torre del homenaje de Belmonte del Campos</a:t>
            </a:r>
          </a:p>
          <a:p>
            <a:endParaRPr lang="es-ES_tradnl" sz="1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RAMAL DE CAMPOS</a:t>
            </a:r>
            <a:endParaRPr lang="es-ES_tradnl" dirty="0"/>
          </a:p>
        </p:txBody>
      </p:sp>
      <p:sp>
        <p:nvSpPr>
          <p:cNvPr id="3" name="2 Marcador de texto"/>
          <p:cNvSpPr>
            <a:spLocks noGrp="1"/>
          </p:cNvSpPr>
          <p:nvPr>
            <p:ph type="body" idx="1"/>
          </p:nvPr>
        </p:nvSpPr>
        <p:spPr/>
        <p:txBody>
          <a:bodyPr/>
          <a:lstStyle/>
          <a:p>
            <a:r>
              <a:rPr lang="es-ES" dirty="0" smtClean="0"/>
              <a:t>Espacio natural, vegetación de ribera.</a:t>
            </a:r>
            <a:endParaRPr lang="es-ES_tradnl" dirty="0"/>
          </a:p>
        </p:txBody>
      </p:sp>
      <p:pic>
        <p:nvPicPr>
          <p:cNvPr id="7" name="6 Marcador de contenido" descr="IMG_4181.jpg"/>
          <p:cNvPicPr>
            <a:picLocks noGrp="1" noChangeAspect="1"/>
          </p:cNvPicPr>
          <p:nvPr>
            <p:ph sz="half" idx="2"/>
          </p:nvPr>
        </p:nvPicPr>
        <p:blipFill>
          <a:blip r:embed="rId2" cstate="print"/>
          <a:stretch>
            <a:fillRect/>
          </a:stretch>
        </p:blipFill>
        <p:spPr>
          <a:xfrm>
            <a:off x="428596" y="2357430"/>
            <a:ext cx="4429156" cy="3157540"/>
          </a:xfrm>
          <a:prstGeom prst="rect">
            <a:avLst/>
          </a:prstGeom>
          <a:ln>
            <a:noFill/>
          </a:ln>
          <a:effectLst>
            <a:softEdge rad="112500"/>
          </a:effectLst>
        </p:spPr>
      </p:pic>
      <p:sp>
        <p:nvSpPr>
          <p:cNvPr id="5" name="4 Marcador de texto"/>
          <p:cNvSpPr>
            <a:spLocks noGrp="1"/>
          </p:cNvSpPr>
          <p:nvPr>
            <p:ph type="body" sz="half" idx="3"/>
          </p:nvPr>
        </p:nvSpPr>
        <p:spPr/>
        <p:txBody>
          <a:bodyPr/>
          <a:lstStyle/>
          <a:p>
            <a:r>
              <a:rPr lang="es-ES" dirty="0" smtClean="0"/>
              <a:t>Esclusa de retención de Calahorra de Rivas</a:t>
            </a:r>
            <a:endParaRPr lang="es-ES_tradnl" dirty="0"/>
          </a:p>
        </p:txBody>
      </p:sp>
      <p:pic>
        <p:nvPicPr>
          <p:cNvPr id="8" name="7 Marcador de contenido" descr="Calahorra.jpg"/>
          <p:cNvPicPr>
            <a:picLocks noGrp="1" noChangeAspect="1"/>
          </p:cNvPicPr>
          <p:nvPr>
            <p:ph sz="half" idx="4"/>
          </p:nvPr>
        </p:nvPicPr>
        <p:blipFill>
          <a:blip r:embed="rId3" cstate="print"/>
          <a:stretch>
            <a:fillRect/>
          </a:stretch>
        </p:blipFill>
        <p:spPr>
          <a:xfrm>
            <a:off x="5362575" y="2247900"/>
            <a:ext cx="2914650" cy="38862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dirty="0" smtClean="0"/>
              <a:t>RAMAL DE CAMPOS</a:t>
            </a:r>
            <a:endParaRPr lang="es-ES_tradnl" dirty="0"/>
          </a:p>
        </p:txBody>
      </p:sp>
      <p:sp>
        <p:nvSpPr>
          <p:cNvPr id="5" name="4 Marcador de contenido"/>
          <p:cNvSpPr>
            <a:spLocks noGrp="1"/>
          </p:cNvSpPr>
          <p:nvPr>
            <p:ph sz="quarter" idx="1"/>
          </p:nvPr>
        </p:nvSpPr>
        <p:spPr/>
        <p:txBody>
          <a:bodyPr>
            <a:normAutofit/>
          </a:bodyPr>
          <a:lstStyle/>
          <a:p>
            <a:r>
              <a:rPr lang="es-ES" sz="1800" dirty="0" smtClean="0"/>
              <a:t>Pasaremos por la 6º y 7º esclusa y el acueducto del rio sequillo</a:t>
            </a:r>
            <a:r>
              <a:rPr lang="es-ES_tradnl" sz="1800" dirty="0" smtClean="0"/>
              <a:t>.</a:t>
            </a:r>
            <a:r>
              <a:rPr lang="es-ES" sz="1800" dirty="0" smtClean="0"/>
              <a:t> </a:t>
            </a:r>
            <a:r>
              <a:rPr lang="es-ES" sz="1800" u="sng" dirty="0" smtClean="0"/>
              <a:t>Los caminos de Sirga </a:t>
            </a:r>
            <a:r>
              <a:rPr lang="es-ES" sz="1800" dirty="0" smtClean="0"/>
              <a:t>nos conducen a la ciudad de Medina de Rioseco, cuyas aguas están surcadas por el barco Antonio de Ulloa.</a:t>
            </a:r>
          </a:p>
          <a:p>
            <a:r>
              <a:rPr lang="es-ES" sz="1800" dirty="0" smtClean="0"/>
              <a:t>En </a:t>
            </a:r>
            <a:r>
              <a:rPr lang="es-ES" sz="1800" dirty="0" err="1" smtClean="0"/>
              <a:t>Rioseco</a:t>
            </a:r>
            <a:r>
              <a:rPr lang="es-ES" sz="1800" dirty="0" smtClean="0"/>
              <a:t> nos encontramos con la dársena más grande del canal. Podremos observar la fábrica de harinas de San Antonio, motor de desarrollo de esta zona </a:t>
            </a:r>
            <a:r>
              <a:rPr lang="es-ES" sz="1800" dirty="0" err="1" smtClean="0"/>
              <a:t>cerealÍstica</a:t>
            </a:r>
            <a:r>
              <a:rPr lang="es-ES" sz="1800" dirty="0" smtClean="0"/>
              <a:t> y hoy en día convertido en museo.</a:t>
            </a:r>
          </a:p>
          <a:p>
            <a:r>
              <a:rPr lang="es-ES" dirty="0" smtClean="0"/>
              <a:t>(</a:t>
            </a:r>
            <a:r>
              <a:rPr lang="es-ES" sz="1800" dirty="0" smtClean="0"/>
              <a:t>DÁRSENA</a:t>
            </a:r>
            <a:r>
              <a:rPr lang="es-ES" dirty="0" smtClean="0"/>
              <a:t> en Medina de </a:t>
            </a:r>
            <a:r>
              <a:rPr lang="es-ES" dirty="0" err="1" smtClean="0"/>
              <a:t>Rioseco</a:t>
            </a:r>
            <a:r>
              <a:rPr lang="es-ES" dirty="0" smtClean="0"/>
              <a:t>)</a:t>
            </a:r>
            <a:endParaRPr lang="es-ES_tradnl" dirty="0"/>
          </a:p>
        </p:txBody>
      </p:sp>
      <p:pic>
        <p:nvPicPr>
          <p:cNvPr id="9" name="8 Marcador de contenido" descr="canal_castilla_fabrica.jpg"/>
          <p:cNvPicPr>
            <a:picLocks noGrp="1" noChangeAspect="1"/>
          </p:cNvPicPr>
          <p:nvPr>
            <p:ph sz="quarter" idx="2"/>
          </p:nvPr>
        </p:nvPicPr>
        <p:blipFill>
          <a:blip r:embed="rId2"/>
          <a:stretch>
            <a:fillRect/>
          </a:stretch>
        </p:blipFill>
        <p:spPr>
          <a:xfrm>
            <a:off x="5072066" y="1285860"/>
            <a:ext cx="3286148" cy="35719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dad">
  <a:themeElements>
    <a:clrScheme name="Equida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dad">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dad">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408</TotalTime>
  <Words>1554</Words>
  <Application>Microsoft Office PowerPoint</Application>
  <PresentationFormat>Presentación en pantalla (4:3)</PresentationFormat>
  <Paragraphs>69</Paragraphs>
  <Slides>18</Slides>
  <Notes>0</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Equidad</vt:lpstr>
      <vt:lpstr>EL RAMAL DE CAMPOS</vt:lpstr>
      <vt:lpstr>INTRODUCCIÓN</vt:lpstr>
      <vt:lpstr>ACTIVIDADES PREVIAS</vt:lpstr>
      <vt:lpstr>Paraje del canal</vt:lpstr>
      <vt:lpstr>             El Canal de Castilla</vt:lpstr>
      <vt:lpstr>ACTIVIDADES DURANTE LA VISITA</vt:lpstr>
      <vt:lpstr>RAMAL DE CAMPOS</vt:lpstr>
      <vt:lpstr>RAMAL DE CAMPOS</vt:lpstr>
      <vt:lpstr>RAMAL DE CAMPOS</vt:lpstr>
      <vt:lpstr>PUENTES</vt:lpstr>
      <vt:lpstr>Diapositiva 11</vt:lpstr>
      <vt:lpstr>BECERRIL DE CAMPOS</vt:lpstr>
      <vt:lpstr>Medina de Rioseco</vt:lpstr>
      <vt:lpstr>ESPACIO NATURAL PROTEGIDO</vt:lpstr>
      <vt:lpstr>Nos encontramos en la zona de especial protección para las aves denominada La Nava- Campos Norte, perteneciente a la Red Natura 2000. </vt:lpstr>
      <vt:lpstr>Diapositiva 16</vt:lpstr>
      <vt:lpstr>ACTIVIDADES POSTERIORES</vt:lpstr>
      <vt:lpstr>Imágenes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Victoria</dc:creator>
  <cp:lastModifiedBy>WinuE</cp:lastModifiedBy>
  <cp:revision>28</cp:revision>
  <dcterms:created xsi:type="dcterms:W3CDTF">2015-12-07T08:40:52Z</dcterms:created>
  <dcterms:modified xsi:type="dcterms:W3CDTF">2015-12-10T19:09:30Z</dcterms:modified>
</cp:coreProperties>
</file>