
<file path=[Content_Types].xml><?xml version="1.0" encoding="utf-8"?>
<Types xmlns="http://schemas.openxmlformats.org/package/2006/content-types">
  <Default ContentType="image/png" Extension="png"/>
  <Default ContentType="audio/mpeg" Extension="mp3"/>
  <Default ContentType="image/jpeg" Extension="jpeg"/>
  <Default ContentType="application/vnd.openxmlformats-package.relationships+xml" Extension="rels"/>
  <Default ContentType="application/xml" Extension="xml"/>
  <Default ContentType="application/x-fontdata" Extension="fntdata"/>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tags+xml" PartName="/ppt/tags/ta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56" r:id="rId5"/>
    <p:sldId id="260" r:id="rId6"/>
    <p:sldId id="261" r:id="rId7"/>
    <p:sldId id="266" r:id="rId8"/>
    <p:sldId id="263" r:id="rId9"/>
    <p:sldId id="262" r:id="rId10"/>
    <p:sldId id="265" r:id="rId11"/>
    <p:sldId id="264" r:id="rId12"/>
    <p:sldId id="267" r:id="rId13"/>
    <p:sldId id="268" r:id="rId14"/>
    <p:sldId id="269" r:id="rId15"/>
    <p:sldId id="270" r:id="rId16"/>
    <p:sldId id="272" r:id="rId17"/>
    <p:sldId id="274" r:id="rId18"/>
    <p:sldId id="276" r:id="rId19"/>
    <p:sldId id="277" r:id="rId20"/>
    <p:sldId id="281" r:id="rId21"/>
    <p:sldId id="283" r:id="rId22"/>
    <p:sldId id="282" r:id="rId23"/>
    <p:sldId id="280" r:id="rId24"/>
    <p:sldId id="278" r:id="rId25"/>
    <p:sldId id="279" r:id="rId26"/>
    <p:sldId id="285" r:id="rId27"/>
    <p:sldId id="287" r:id="rId28"/>
    <p:sldId id="289" r:id="rId29"/>
    <p:sldId id="317" r:id="rId30"/>
    <p:sldId id="318" r:id="rId31"/>
    <p:sldId id="319" r:id="rId32"/>
    <p:sldId id="294" r:id="rId33"/>
    <p:sldId id="300" r:id="rId34"/>
    <p:sldId id="288" r:id="rId35"/>
    <p:sldId id="291" r:id="rId36"/>
    <p:sldId id="292" r:id="rId37"/>
    <p:sldId id="293" r:id="rId38"/>
    <p:sldId id="295" r:id="rId39"/>
    <p:sldId id="296" r:id="rId40"/>
    <p:sldId id="320" r:id="rId41"/>
    <p:sldId id="298" r:id="rId42"/>
    <p:sldId id="290" r:id="rId43"/>
    <p:sldId id="299" r:id="rId44"/>
    <p:sldId id="301" r:id="rId45"/>
    <p:sldId id="302" r:id="rId46"/>
    <p:sldId id="303" r:id="rId47"/>
    <p:sldId id="305" r:id="rId48"/>
    <p:sldId id="304" r:id="rId49"/>
    <p:sldId id="306" r:id="rId50"/>
    <p:sldId id="308" r:id="rId51"/>
    <p:sldId id="309" r:id="rId52"/>
    <p:sldId id="310" r:id="rId53"/>
    <p:sldId id="311" r:id="rId54"/>
    <p:sldId id="314" r:id="rId55"/>
    <p:sldId id="316" r:id="rId56"/>
  </p:sldIdLst>
  <p:sldSz cx="12192000" cy="6858000"/>
  <p:notesSz cx="6858000" cy="9144000"/>
  <p:embeddedFontLst>
    <p:embeddedFont>
      <p:font typeface="Arial Black" panose="020B0A04020102020204" pitchFamily="34" charset="0"/>
      <p:bold r:id="rId57"/>
    </p:embeddedFon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5"/>
    <a:srgbClr val="A36E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6" d="100"/>
          <a:sy n="86"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936ECC3-869B-4A58-9537-2FFF8EB2563E}" type="datetimeFigureOut">
              <a:rPr lang="es-ES" smtClean="0"/>
              <a:t>05/01/2023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1673308202"/>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936ECC3-869B-4A58-9537-2FFF8EB2563E}" type="datetimeFigureOut">
              <a:rPr lang="es-ES" smtClean="0"/>
              <a:t>05/01/2023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253017083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936ECC3-869B-4A58-9537-2FFF8EB2563E}" type="datetimeFigureOut">
              <a:rPr lang="es-ES" smtClean="0"/>
              <a:t>05/01/2023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1343637716"/>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936ECC3-869B-4A58-9537-2FFF8EB2563E}" type="datetimeFigureOut">
              <a:rPr lang="es-ES" smtClean="0"/>
              <a:t>05/01/2023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4193797409"/>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936ECC3-869B-4A58-9537-2FFF8EB2563E}" type="datetimeFigureOut">
              <a:rPr lang="es-ES" smtClean="0"/>
              <a:t>05/01/2023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194551394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936ECC3-869B-4A58-9537-2FFF8EB2563E}" type="datetimeFigureOut">
              <a:rPr lang="es-ES" smtClean="0"/>
              <a:t>05/01/2023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381743063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936ECC3-869B-4A58-9537-2FFF8EB2563E}" type="datetimeFigureOut">
              <a:rPr lang="es-ES" smtClean="0"/>
              <a:t>05/01/2023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253219615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936ECC3-869B-4A58-9537-2FFF8EB2563E}" type="datetimeFigureOut">
              <a:rPr lang="es-ES" smtClean="0"/>
              <a:t>05/01/2023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174103215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36ECC3-869B-4A58-9537-2FFF8EB2563E}" type="datetimeFigureOut">
              <a:rPr lang="es-ES" smtClean="0"/>
              <a:t>05/01/2023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57442177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936ECC3-869B-4A58-9537-2FFF8EB2563E}" type="datetimeFigureOut">
              <a:rPr lang="es-ES" smtClean="0"/>
              <a:t>05/01/2023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248693338"/>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936ECC3-869B-4A58-9537-2FFF8EB2563E}" type="datetimeFigureOut">
              <a:rPr lang="es-ES" smtClean="0"/>
              <a:t>05/01/2023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E37230-9446-4594-A34A-83DFAE353982}" type="slidenum">
              <a:rPr lang="es-ES" smtClean="0"/>
              <a:t>‹Nº›</a:t>
            </a:fld>
            <a:endParaRPr lang="es-ES"/>
          </a:p>
        </p:txBody>
      </p:sp>
    </p:spTree>
    <p:extLst>
      <p:ext uri="{BB962C8B-B14F-4D97-AF65-F5344CB8AC3E}">
        <p14:creationId xmlns:p14="http://schemas.microsoft.com/office/powerpoint/2010/main" val="314142775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6ECC3-869B-4A58-9537-2FFF8EB2563E}" type="datetimeFigureOut">
              <a:rPr lang="es-ES" smtClean="0"/>
              <a:t>05/01/2023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37230-9446-4594-A34A-83DFAE353982}" type="slidenum">
              <a:rPr lang="es-ES" smtClean="0"/>
              <a:t>‹Nº›</a:t>
            </a:fld>
            <a:endParaRPr lang="es-ES"/>
          </a:p>
        </p:txBody>
      </p:sp>
    </p:spTree>
    <p:extLst>
      <p:ext uri="{BB962C8B-B14F-4D97-AF65-F5344CB8AC3E}">
        <p14:creationId xmlns:p14="http://schemas.microsoft.com/office/powerpoint/2010/main" val="332087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14222"/>
    </mc:Choice>
    <mc:Fallback xmlns="">
      <p:transition advTm="14222"/>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hyperlink" Target="http://creativecommons.org/licenses/by-nc-nd/4.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8.png"/><Relationship Id="rId3" Type="http://schemas.openxmlformats.org/officeDocument/2006/relationships/audio" Target="NULL" TargetMode="External"/><Relationship Id="rId7" Type="http://schemas.openxmlformats.org/officeDocument/2006/relationships/slideLayout" Target="../slideLayouts/slideLayout7.xml"/><Relationship Id="rId12" Type="http://schemas.openxmlformats.org/officeDocument/2006/relationships/image" Target="../media/image27.png"/><Relationship Id="rId2" Type="http://schemas.openxmlformats.org/officeDocument/2006/relationships/audio" Target="../media/media5.mp3"/><Relationship Id="rId1" Type="http://schemas.microsoft.com/office/2007/relationships/media" Target="../media/media5.mp3"/><Relationship Id="rId6" Type="http://schemas.microsoft.com/office/2007/relationships/media" Target="../media/media8.mp3"/><Relationship Id="rId11" Type="http://schemas.openxmlformats.org/officeDocument/2006/relationships/image" Target="../media/image26.png"/><Relationship Id="rId5" Type="http://schemas.microsoft.com/office/2007/relationships/media" Target="../media/media7.mp3"/><Relationship Id="rId15" Type="http://schemas.openxmlformats.org/officeDocument/2006/relationships/image" Target="../media/image25.png"/><Relationship Id="rId10" Type="http://schemas.openxmlformats.org/officeDocument/2006/relationships/slide" Target="slide9.xml"/><Relationship Id="rId4" Type="http://schemas.microsoft.com/office/2007/relationships/media" Target="../media/media6.mp3"/><Relationship Id="rId9" Type="http://schemas.openxmlformats.org/officeDocument/2006/relationships/slide" Target="slide11.xml"/><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slide" Target="slide14.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13.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arget="slide12.xml" Type="http://schemas.openxmlformats.org/officeDocument/2006/relationships/slide"/><Relationship Id="rId2" Target="../media/image33.jpeg" Type="http://schemas.openxmlformats.org/officeDocument/2006/relationships/image"/><Relationship Id="rId1" Target="../slideLayouts/slideLayout7.xml" Type="http://schemas.openxmlformats.org/officeDocument/2006/relationships/slideLayout"/><Relationship Id="rId5" Target="../media/image34.png" Type="http://schemas.openxmlformats.org/officeDocument/2006/relationships/image"/><Relationship Id="rId4" Target="slide15.xml" Type="http://schemas.openxmlformats.org/officeDocument/2006/relationships/slide"/></Relationships>
</file>

<file path=ppt/slides/_rels/slide15.xml.rels><?xml version="1.0" encoding="UTF-8" standalone="yes" ?><Relationships xmlns="http://schemas.openxmlformats.org/package/2006/relationships"><Relationship Id="rId3" Target="../media/image35.jpeg" Type="http://schemas.openxmlformats.org/officeDocument/2006/relationships/image"/><Relationship Id="rId2" Target="slide14.xml" Type="http://schemas.openxmlformats.org/officeDocument/2006/relationships/slide"/><Relationship Id="rId1" Target="../slideLayouts/slideLayout7.xml" Type="http://schemas.openxmlformats.org/officeDocument/2006/relationships/slideLayout"/><Relationship Id="rId5" Target="../media/image36.png" Type="http://schemas.openxmlformats.org/officeDocument/2006/relationships/image"/><Relationship Id="rId4" Target="slide16.xml" Type="http://schemas.openxmlformats.org/officeDocument/2006/relationships/slide"/></Relationships>
</file>

<file path=ppt/slides/_rels/slide16.xml.rels><?xml version="1.0" encoding="UTF-8" standalone="yes" ?><Relationships xmlns="http://schemas.openxmlformats.org/package/2006/relationships"><Relationship Id="rId3" Target="../media/image35.jpeg" Type="http://schemas.openxmlformats.org/officeDocument/2006/relationships/image"/><Relationship Id="rId2" Target="slide14.xml" Type="http://schemas.openxmlformats.org/officeDocument/2006/relationships/slide"/><Relationship Id="rId1" Target="../slideLayouts/slideLayout7.xml" Type="http://schemas.openxmlformats.org/officeDocument/2006/relationships/slideLayout"/><Relationship Id="rId6" Target="slide17.xml" Type="http://schemas.openxmlformats.org/officeDocument/2006/relationships/slide"/><Relationship Id="rId5" Target="../media/image16.png" Type="http://schemas.openxmlformats.org/officeDocument/2006/relationships/image"/><Relationship Id="rId4" Target="../media/image36.png" Type="http://schemas.openxmlformats.org/officeDocument/2006/relationships/image"/></Relationships>
</file>

<file path=ppt/slides/_rels/slide17.xml.rels><?xml version="1.0" encoding="UTF-8" standalone="yes" ?><Relationships xmlns="http://schemas.openxmlformats.org/package/2006/relationships"><Relationship Id="rId3" Target="slide18.xml" Type="http://schemas.openxmlformats.org/officeDocument/2006/relationships/slide"/><Relationship Id="rId2" Target="../media/image37.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35.jpeg" Type="http://schemas.openxmlformats.org/officeDocument/2006/relationships/image"/><Relationship Id="rId2" Target="slide14.xml" Type="http://schemas.openxmlformats.org/officeDocument/2006/relationships/slide"/><Relationship Id="rId1" Target="../slideLayouts/slideLayout7.xml" Type="http://schemas.openxmlformats.org/officeDocument/2006/relationships/slideLayout"/><Relationship Id="rId5" Target="slide19.xml" Type="http://schemas.openxmlformats.org/officeDocument/2006/relationships/slide"/><Relationship Id="rId4" Target="../media/image36.png" Type="http://schemas.openxmlformats.org/officeDocument/2006/relationships/image"/></Relationships>
</file>

<file path=ppt/slides/_rels/slide19.xml.rels><?xml version="1.0" encoding="UTF-8" standalone="yes" ?><Relationships xmlns="http://schemas.openxmlformats.org/package/2006/relationships"><Relationship Id="rId3" Target="slide20.xml" Type="http://schemas.openxmlformats.org/officeDocument/2006/relationships/slide"/><Relationship Id="rId2" Target="../media/image33.jpeg" Type="http://schemas.openxmlformats.org/officeDocument/2006/relationships/image"/><Relationship Id="rId1" Target="../slideLayouts/slideLayout7.xml" Type="http://schemas.openxmlformats.org/officeDocument/2006/relationships/slideLayout"/><Relationship Id="rId4" Target="slide23.xml" Type="http://schemas.openxmlformats.org/officeDocument/2006/relationships/slide"/></Relationships>
</file>

<file path=ppt/slides/_rels/slide2.xml.rels><?xml version="1.0" encoding="UTF-8" standalone="yes" ?><Relationships xmlns="http://schemas.openxmlformats.org/package/2006/relationships"><Relationship Id="rId8" Target="../media/image11.png" Type="http://schemas.openxmlformats.org/officeDocument/2006/relationships/image"/><Relationship Id="rId3" Target="../media/image7.png" Type="http://schemas.openxmlformats.org/officeDocument/2006/relationships/image"/><Relationship Id="rId7" Target="../media/image10.png" Type="http://schemas.openxmlformats.org/officeDocument/2006/relationships/image"/><Relationship Id="rId2" Target="../media/image6.jpg" Type="http://schemas.openxmlformats.org/officeDocument/2006/relationships/image"/><Relationship Id="rId1" Target="../slideLayouts/slideLayout7.xml" Type="http://schemas.openxmlformats.org/officeDocument/2006/relationships/slideLayout"/><Relationship Id="rId6" Target="slide3.xml" Type="http://schemas.openxmlformats.org/officeDocument/2006/relationships/slide"/><Relationship Id="rId5" Target="../media/image9.png" Type="http://schemas.openxmlformats.org/officeDocument/2006/relationships/image"/><Relationship Id="rId4" Target="../media/image8.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21.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34.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4.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40.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4.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4.xml"/><Relationship Id="rId7" Type="http://schemas.openxmlformats.org/officeDocument/2006/relationships/slide" Target="slide19.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slide" Target="slide25.xml"/><Relationship Id="rId10" Type="http://schemas.openxmlformats.org/officeDocument/2006/relationships/slide" Target="slide27.xml"/><Relationship Id="rId4" Type="http://schemas.openxmlformats.org/officeDocument/2006/relationships/image" Target="../media/image39.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arget="slide28.xml" Type="http://schemas.openxmlformats.org/officeDocument/2006/relationships/slide"/><Relationship Id="rId2" Target="../media/image41.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33.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29.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arget="slide30.xml" Type="http://schemas.openxmlformats.org/officeDocument/2006/relationships/slide"/><Relationship Id="rId2" Target="../media/image33.jpeg" Type="http://schemas.openxmlformats.org/officeDocument/2006/relationships/image"/><Relationship Id="rId1" Target="../slideLayouts/slideLayout7.xml" Type="http://schemas.openxmlformats.org/officeDocument/2006/relationships/slideLayout"/><Relationship Id="rId4" Target="slide32.xml" Type="http://schemas.openxmlformats.org/officeDocument/2006/relationships/slide"/></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33.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19.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arget="slide35.xml" Type="http://schemas.openxmlformats.org/officeDocument/2006/relationships/slide"/><Relationship Id="rId7" Target="../media/image34.png" Type="http://schemas.openxmlformats.org/officeDocument/2006/relationships/image"/><Relationship Id="rId2" Target="../media/image44.jpeg" Type="http://schemas.openxmlformats.org/officeDocument/2006/relationships/image"/><Relationship Id="rId1" Target="../slideLayouts/slideLayout7.xml" Type="http://schemas.openxmlformats.org/officeDocument/2006/relationships/slideLayout"/><Relationship Id="rId6" Target="../media/image46.png" Type="http://schemas.openxmlformats.org/officeDocument/2006/relationships/image"/><Relationship Id="rId5" Target="slide32.xml" Type="http://schemas.openxmlformats.org/officeDocument/2006/relationships/slide"/><Relationship Id="rId4" Target="../media/image45.png" Type="http://schemas.openxmlformats.org/officeDocument/2006/relationships/image"/></Relationships>
</file>

<file path=ppt/slides/_rels/slide35.xml.rels><?xml version="1.0" encoding="UTF-8" standalone="yes" ?><Relationships xmlns="http://schemas.openxmlformats.org/package/2006/relationships"><Relationship Id="rId3" Target="../media/image45.png" Type="http://schemas.openxmlformats.org/officeDocument/2006/relationships/image"/><Relationship Id="rId7" Target="../media/image47.png" Type="http://schemas.openxmlformats.org/officeDocument/2006/relationships/image"/><Relationship Id="rId2" Target="../media/image44.jpeg" Type="http://schemas.openxmlformats.org/officeDocument/2006/relationships/image"/><Relationship Id="rId1" Target="../slideLayouts/slideLayout7.xml" Type="http://schemas.openxmlformats.org/officeDocument/2006/relationships/slideLayout"/><Relationship Id="rId6" Target="../media/image34.png" Type="http://schemas.openxmlformats.org/officeDocument/2006/relationships/image"/><Relationship Id="rId5" Target="slide36.xml" Type="http://schemas.openxmlformats.org/officeDocument/2006/relationships/slide"/><Relationship Id="rId4" Target="slide28.xml" Type="http://schemas.openxmlformats.org/officeDocument/2006/relationships/slide"/></Relationships>
</file>

<file path=ppt/slides/_rels/slide36.xml.rels><?xml version="1.0" encoding="UTF-8" standalone="yes" ?><Relationships xmlns="http://schemas.openxmlformats.org/package/2006/relationships"><Relationship Id="rId8" Target="../media/image47.png" Type="http://schemas.openxmlformats.org/officeDocument/2006/relationships/image"/><Relationship Id="rId3" Target="../media/image45.png" Type="http://schemas.openxmlformats.org/officeDocument/2006/relationships/image"/><Relationship Id="rId7" Target="slide37.xml" Type="http://schemas.openxmlformats.org/officeDocument/2006/relationships/slide"/><Relationship Id="rId2" Target="../media/image44.jpeg" Type="http://schemas.openxmlformats.org/officeDocument/2006/relationships/image"/><Relationship Id="rId1" Target="../slideLayouts/slideLayout7.xml" Type="http://schemas.openxmlformats.org/officeDocument/2006/relationships/slideLayout"/><Relationship Id="rId6" Target="../media/image34.png" Type="http://schemas.openxmlformats.org/officeDocument/2006/relationships/image"/><Relationship Id="rId5" Target="slide26.xml" Type="http://schemas.openxmlformats.org/officeDocument/2006/relationships/slide"/><Relationship Id="rId4" Target="slide28.xml" Type="http://schemas.openxmlformats.org/officeDocument/2006/relationships/slide"/></Relationships>
</file>

<file path=ppt/slides/_rels/slide37.xml.rels><?xml version="1.0" encoding="UTF-8" standalone="yes" ?><Relationships xmlns="http://schemas.openxmlformats.org/package/2006/relationships"><Relationship Id="rId8" Target="slide38.xml" Type="http://schemas.openxmlformats.org/officeDocument/2006/relationships/slide"/><Relationship Id="rId3" Target="../media/image45.png" Type="http://schemas.openxmlformats.org/officeDocument/2006/relationships/image"/><Relationship Id="rId7" Target="../media/image16.png" Type="http://schemas.openxmlformats.org/officeDocument/2006/relationships/image"/><Relationship Id="rId2" Target="../media/image44.jpeg" Type="http://schemas.openxmlformats.org/officeDocument/2006/relationships/image"/><Relationship Id="rId1" Target="../slideLayouts/slideLayout7.xml" Type="http://schemas.openxmlformats.org/officeDocument/2006/relationships/slideLayout"/><Relationship Id="rId6" Target="../media/image34.png" Type="http://schemas.openxmlformats.org/officeDocument/2006/relationships/image"/><Relationship Id="rId5" Target="../media/image47.png" Type="http://schemas.openxmlformats.org/officeDocument/2006/relationships/image"/><Relationship Id="rId4" Target="slide28.xml" Type="http://schemas.openxmlformats.org/officeDocument/2006/relationships/slide"/></Relationships>
</file>

<file path=ppt/slides/_rels/slide38.xml.rels><?xml version="1.0" encoding="UTF-8" standalone="yes" ?><Relationships xmlns="http://schemas.openxmlformats.org/package/2006/relationships"><Relationship Id="rId3" Target="slide39.xml" Type="http://schemas.openxmlformats.org/officeDocument/2006/relationships/slide"/><Relationship Id="rId2" Target="../media/image48.jpeg" Type="http://schemas.openxmlformats.org/officeDocument/2006/relationships/imag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45.png" Type="http://schemas.openxmlformats.org/officeDocument/2006/relationships/image"/><Relationship Id="rId2" Target="../media/image44.jpeg" Type="http://schemas.openxmlformats.org/officeDocument/2006/relationships/image"/><Relationship Id="rId1" Target="../slideLayouts/slideLayout7.xml" Type="http://schemas.openxmlformats.org/officeDocument/2006/relationships/slideLayout"/><Relationship Id="rId6" Target="../media/image34.png" Type="http://schemas.openxmlformats.org/officeDocument/2006/relationships/image"/><Relationship Id="rId5" Target="slide26.xml" Type="http://schemas.openxmlformats.org/officeDocument/2006/relationships/slide"/><Relationship Id="rId4" Target="slide40.xml" Type="http://schemas.openxmlformats.org/officeDocument/2006/relationships/slide"/></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arget="../media/image45.png" Type="http://schemas.openxmlformats.org/officeDocument/2006/relationships/image"/><Relationship Id="rId2" Target="../media/image44.jpeg" Type="http://schemas.openxmlformats.org/officeDocument/2006/relationships/image"/><Relationship Id="rId1" Target="../slideLayouts/slideLayout7.xml" Type="http://schemas.openxmlformats.org/officeDocument/2006/relationships/slideLayout"/><Relationship Id="rId4" Target="slide40.xml" Type="http://schemas.openxmlformats.org/officeDocument/2006/relationships/slide"/></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slide" Target="slide40.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4.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slide" Target="slide44.xml"/><Relationship Id="rId4"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50.png"/><Relationship Id="rId7" Type="http://schemas.openxmlformats.org/officeDocument/2006/relationships/image" Target="../media/image16.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1.png"/><Relationship Id="rId4" Type="http://schemas.openxmlformats.org/officeDocument/2006/relationships/slide" Target="slide40.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slide" Target="slide46.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7" Type="http://schemas.openxmlformats.org/officeDocument/2006/relationships/image" Target="../media/image56.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slide" Target="slide3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arget="../media/image58.png" Type="http://schemas.openxmlformats.org/officeDocument/2006/relationships/image"/><Relationship Id="rId7" Target="slide47.xml" Type="http://schemas.openxmlformats.org/officeDocument/2006/relationships/slide"/><Relationship Id="rId2" Target="../media/image57.jpeg" Type="http://schemas.openxmlformats.org/officeDocument/2006/relationships/image"/><Relationship Id="rId1" Target="../slideLayouts/slideLayout7.xml" Type="http://schemas.openxmlformats.org/officeDocument/2006/relationships/slideLayout"/><Relationship Id="rId6" Target="../media/image59.png" Type="http://schemas.openxmlformats.org/officeDocument/2006/relationships/image"/><Relationship Id="rId5" Target="slide49.xml" Type="http://schemas.openxmlformats.org/officeDocument/2006/relationships/slide"/><Relationship Id="rId4" Target="../media/image34.png" Type="http://schemas.openxmlformats.org/officeDocument/2006/relationships/image"/></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6.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arget="../media/image61.png" Type="http://schemas.openxmlformats.org/officeDocument/2006/relationships/image"/><Relationship Id="rId3" Target="slide51.xml" Type="http://schemas.openxmlformats.org/officeDocument/2006/relationships/slide"/><Relationship Id="rId7" Target="slide47.xml" Type="http://schemas.openxmlformats.org/officeDocument/2006/relationships/slide"/><Relationship Id="rId2" Target="../media/image57.jpeg" Type="http://schemas.openxmlformats.org/officeDocument/2006/relationships/image"/><Relationship Id="rId1" Target="../slideLayouts/slideLayout7.xml" Type="http://schemas.openxmlformats.org/officeDocument/2006/relationships/slideLayout"/><Relationship Id="rId6" Target="../media/image34.png" Type="http://schemas.openxmlformats.org/officeDocument/2006/relationships/image"/><Relationship Id="rId5" Target="slide26.xml" Type="http://schemas.openxmlformats.org/officeDocument/2006/relationships/slide"/><Relationship Id="rId4" Target="../media/image58.png" Type="http://schemas.openxmlformats.org/officeDocument/2006/relationships/image"/></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slide" Target="slide53.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slide" Target="slide54.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slide" Target="slide26.xml"/><Relationship Id="rId7" Type="http://schemas.openxmlformats.org/officeDocument/2006/relationships/image" Target="../media/image68.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slide" Target="slide54.xml"/><Relationship Id="rId5" Type="http://schemas.openxmlformats.org/officeDocument/2006/relationships/image" Target="../media/image67.jpeg"/><Relationship Id="rId4" Type="http://schemas.openxmlformats.org/officeDocument/2006/relationships/image" Target="../media/image66.png"/><Relationship Id="rId9" Type="http://schemas.openxmlformats.org/officeDocument/2006/relationships/image" Target="../media/image70.png"/></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3.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slide" Target="slide10.xml"/><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7.xm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ánto cuesta estudiar en Hogwarts, el colegio de Magia y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2004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89432" y="2149876"/>
            <a:ext cx="6194738" cy="769441"/>
          </a:xfrm>
          <a:prstGeom prst="rect">
            <a:avLst/>
          </a:prstGeom>
          <a:noFill/>
        </p:spPr>
        <p:txBody>
          <a:bodyPr wrap="square" rtlCol="0">
            <a:spAutoFit/>
            <a:scene3d>
              <a:camera prst="orthographicFront"/>
              <a:lightRig rig="threePt" dir="t"/>
            </a:scene3d>
            <a:sp3d extrusionH="57150">
              <a:bevelT h="25400" prst="softRound"/>
            </a:sp3d>
          </a:bodyPr>
          <a:lstStyle/>
          <a:p>
            <a:r>
              <a:rPr lang="es-ES" sz="4400" b="1" dirty="0">
                <a:ln>
                  <a:solidFill>
                    <a:sysClr val="windowText" lastClr="000000"/>
                  </a:solidFill>
                </a:ln>
                <a:solidFill>
                  <a:srgbClr val="FFC000"/>
                </a:solidFill>
                <a:latin typeface="Harry P" panose="00000400000000000000" pitchFamily="2" charset="0"/>
              </a:rPr>
              <a:t>Erase una vez…BOOM!</a:t>
            </a:r>
          </a:p>
        </p:txBody>
      </p:sp>
      <p:sp>
        <p:nvSpPr>
          <p:cNvPr id="4" name="CuadroTexto 3"/>
          <p:cNvSpPr txBox="1"/>
          <p:nvPr/>
        </p:nvSpPr>
        <p:spPr>
          <a:xfrm>
            <a:off x="5366112" y="231165"/>
            <a:ext cx="6834303" cy="2215991"/>
          </a:xfrm>
          <a:prstGeom prst="rect">
            <a:avLst/>
          </a:prstGeom>
          <a:noFill/>
        </p:spPr>
        <p:txBody>
          <a:bodyPr wrap="square" rtlCol="0">
            <a:spAutoFit/>
            <a:scene3d>
              <a:camera prst="orthographicFront"/>
              <a:lightRig rig="threePt" dir="t"/>
            </a:scene3d>
            <a:sp3d extrusionH="57150">
              <a:bevelT w="38100" h="38100" prst="convex"/>
            </a:sp3d>
          </a:bodyPr>
          <a:lstStyle/>
          <a:p>
            <a:r>
              <a:rPr lang="es-ES" sz="13800" dirty="0">
                <a:ln>
                  <a:solidFill>
                    <a:sysClr val="windowText" lastClr="000000"/>
                  </a:solidFill>
                </a:ln>
                <a:solidFill>
                  <a:srgbClr val="FFC000"/>
                </a:solidFill>
                <a:latin typeface="Harry P" panose="00000400000000000000" pitchFamily="2" charset="0"/>
              </a:rPr>
              <a:t>Harry Potter</a:t>
            </a:r>
          </a:p>
        </p:txBody>
      </p:sp>
      <p:pic>
        <p:nvPicPr>
          <p:cNvPr id="2052" name="Picture 4" descr="Old envelope Royalty Free Vector Image - VectorStock">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501" y="5352480"/>
            <a:ext cx="1803017" cy="1505519"/>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rot="10800000">
            <a:off x="2236518" y="5825779"/>
            <a:ext cx="905927" cy="55892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3261897" y="5799926"/>
            <a:ext cx="1938351" cy="584775"/>
          </a:xfrm>
          <a:prstGeom prst="rect">
            <a:avLst/>
          </a:prstGeom>
          <a:noFill/>
        </p:spPr>
        <p:txBody>
          <a:bodyPr wrap="none" rtlCol="0">
            <a:spAutoFit/>
          </a:bodyPr>
          <a:lstStyle/>
          <a:p>
            <a:r>
              <a:rPr lang="es-ES" sz="3200" dirty="0">
                <a:ln>
                  <a:solidFill>
                    <a:sysClr val="windowText" lastClr="000000"/>
                  </a:solidFill>
                </a:ln>
                <a:solidFill>
                  <a:srgbClr val="FFC000"/>
                </a:solidFill>
                <a:latin typeface="Harry P" panose="00000400000000000000" pitchFamily="2" charset="0"/>
              </a:rPr>
              <a:t>Haz </a:t>
            </a:r>
            <a:r>
              <a:rPr lang="es-ES" sz="3200" dirty="0" err="1">
                <a:ln>
                  <a:solidFill>
                    <a:sysClr val="windowText" lastClr="000000"/>
                  </a:solidFill>
                </a:ln>
                <a:solidFill>
                  <a:srgbClr val="FFC000"/>
                </a:solidFill>
                <a:latin typeface="Harry P" panose="00000400000000000000" pitchFamily="2" charset="0"/>
              </a:rPr>
              <a:t>click</a:t>
            </a:r>
            <a:r>
              <a:rPr lang="es-ES" sz="3200" dirty="0">
                <a:ln>
                  <a:solidFill>
                    <a:sysClr val="windowText" lastClr="000000"/>
                  </a:solidFill>
                </a:ln>
                <a:solidFill>
                  <a:srgbClr val="FFC000"/>
                </a:solidFill>
                <a:latin typeface="Harry P" panose="00000400000000000000" pitchFamily="2" charset="0"/>
              </a:rPr>
              <a:t> aquí</a:t>
            </a:r>
          </a:p>
        </p:txBody>
      </p:sp>
      <p:pic>
        <p:nvPicPr>
          <p:cNvPr id="8" name="Imagen 7">
            <a:extLst>
              <a:ext uri="{FF2B5EF4-FFF2-40B4-BE49-F238E27FC236}">
                <a16:creationId xmlns:a16="http://schemas.microsoft.com/office/drawing/2014/main" id="{6481F54D-E893-41CE-AE07-6A3A3EA63B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454" y="1265235"/>
            <a:ext cx="1492426" cy="1181921"/>
          </a:xfrm>
          <a:prstGeom prst="rect">
            <a:avLst/>
          </a:prstGeom>
        </p:spPr>
      </p:pic>
      <p:sp>
        <p:nvSpPr>
          <p:cNvPr id="11" name="Rectángulo 10">
            <a:extLst>
              <a:ext uri="{FF2B5EF4-FFF2-40B4-BE49-F238E27FC236}">
                <a16:creationId xmlns:a16="http://schemas.microsoft.com/office/drawing/2014/main" id="{530F02B6-8647-4511-ABE6-D5BCA6EAFE76}"/>
              </a:ext>
            </a:extLst>
          </p:cNvPr>
          <p:cNvSpPr/>
          <p:nvPr/>
        </p:nvSpPr>
        <p:spPr>
          <a:xfrm>
            <a:off x="1953087" y="1364357"/>
            <a:ext cx="1938351" cy="812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5F157146-759B-4393-94D9-D8AAB31CC1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9333" y="1355479"/>
            <a:ext cx="1803018" cy="812724"/>
          </a:xfrm>
          <a:prstGeom prst="rect">
            <a:avLst/>
          </a:prstGeom>
        </p:spPr>
      </p:pic>
      <p:sp>
        <p:nvSpPr>
          <p:cNvPr id="14" name="Rectángulo: esquinas redondeadas 13">
            <a:extLst>
              <a:ext uri="{FF2B5EF4-FFF2-40B4-BE49-F238E27FC236}">
                <a16:creationId xmlns:a16="http://schemas.microsoft.com/office/drawing/2014/main" id="{7545506B-75D0-4859-B293-9603192A4196}"/>
              </a:ext>
            </a:extLst>
          </p:cNvPr>
          <p:cNvSpPr/>
          <p:nvPr/>
        </p:nvSpPr>
        <p:spPr>
          <a:xfrm>
            <a:off x="7770183" y="3352026"/>
            <a:ext cx="4049094" cy="1500953"/>
          </a:xfrm>
          <a:prstGeom prst="roundRect">
            <a:avLst/>
          </a:prstGeom>
          <a:solidFill>
            <a:srgbClr val="FF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s-ES" sz="2400" dirty="0">
                <a:solidFill>
                  <a:srgbClr val="002060"/>
                </a:solidFill>
                <a:latin typeface="Harry P" panose="00000400000000000000" pitchFamily="2" charset="0"/>
              </a:rPr>
              <a:t>Laura Manzanas López</a:t>
            </a:r>
          </a:p>
          <a:p>
            <a:pPr marL="285750" indent="-285750" algn="just">
              <a:buFont typeface="Wingdings" panose="05000000000000000000" pitchFamily="2" charset="2"/>
              <a:buChar char="v"/>
            </a:pPr>
            <a:r>
              <a:rPr lang="es-ES" sz="2400" dirty="0">
                <a:solidFill>
                  <a:srgbClr val="002060"/>
                </a:solidFill>
                <a:latin typeface="Harry P" panose="00000400000000000000" pitchFamily="2" charset="0"/>
              </a:rPr>
              <a:t>Trabajo realizado para el curso de formación para el profesorado en fase de prácticas 2022-2023</a:t>
            </a:r>
          </a:p>
        </p:txBody>
      </p:sp>
      <p:sp>
        <p:nvSpPr>
          <p:cNvPr id="13" name="CuadroTexto 12">
            <a:extLst>
              <a:ext uri="{FF2B5EF4-FFF2-40B4-BE49-F238E27FC236}">
                <a16:creationId xmlns:a16="http://schemas.microsoft.com/office/drawing/2014/main" id="{AD335BF6-AB72-40EF-B0F7-98DE5970E1CE}"/>
              </a:ext>
            </a:extLst>
          </p:cNvPr>
          <p:cNvSpPr txBox="1"/>
          <p:nvPr/>
        </p:nvSpPr>
        <p:spPr>
          <a:xfrm>
            <a:off x="372723" y="3510781"/>
            <a:ext cx="1863795" cy="1446550"/>
          </a:xfrm>
          <a:prstGeom prst="rect">
            <a:avLst/>
          </a:prstGeom>
          <a:solidFill>
            <a:schemeClr val="bg1"/>
          </a:solidFill>
        </p:spPr>
        <p:txBody>
          <a:bodyPr wrap="square" rtlCol="0">
            <a:spAutoFit/>
          </a:bodyPr>
          <a:lstStyle/>
          <a:p>
            <a:pPr algn="ctr"/>
            <a:r>
              <a:rPr lang="es-ES" sz="1100" dirty="0"/>
              <a:t>Rúbrica de evaluación de Laura Manzanas López está bajo una </a:t>
            </a:r>
            <a:r>
              <a:rPr lang="es-ES" sz="1100" dirty="0">
                <a:hlinkClick r:id="rId7"/>
              </a:rPr>
              <a:t>Licencia </a:t>
            </a:r>
            <a:r>
              <a:rPr lang="es-ES" sz="1100" dirty="0" err="1">
                <a:hlinkClick r:id="rId7"/>
              </a:rPr>
              <a:t>Creative</a:t>
            </a:r>
            <a:r>
              <a:rPr lang="es-ES" sz="1100" dirty="0">
                <a:hlinkClick r:id="rId7"/>
              </a:rPr>
              <a:t> </a:t>
            </a:r>
            <a:r>
              <a:rPr lang="es-ES" sz="1100" dirty="0" err="1">
                <a:hlinkClick r:id="rId7"/>
              </a:rPr>
              <a:t>Commons</a:t>
            </a:r>
            <a:r>
              <a:rPr lang="es-ES" sz="1100" dirty="0">
                <a:hlinkClick r:id="rId7"/>
              </a:rPr>
              <a:t> Reconocimiento-</a:t>
            </a:r>
            <a:r>
              <a:rPr lang="es-ES" sz="1100" dirty="0" err="1">
                <a:hlinkClick r:id="rId7"/>
              </a:rPr>
              <a:t>NoComercial</a:t>
            </a:r>
            <a:r>
              <a:rPr lang="es-ES" sz="1100" dirty="0">
                <a:hlinkClick r:id="rId7"/>
              </a:rPr>
              <a:t>-</a:t>
            </a:r>
            <a:r>
              <a:rPr lang="es-ES" sz="1100" dirty="0" err="1">
                <a:hlinkClick r:id="rId7"/>
              </a:rPr>
              <a:t>SinObraDerivada</a:t>
            </a:r>
            <a:r>
              <a:rPr lang="es-ES" sz="1100" dirty="0">
                <a:hlinkClick r:id="rId7"/>
              </a:rPr>
              <a:t> 4.0 Internacional</a:t>
            </a:r>
            <a:r>
              <a:rPr lang="es-ES" sz="1100" dirty="0"/>
              <a:t> .</a:t>
            </a:r>
          </a:p>
        </p:txBody>
      </p:sp>
      <p:pic>
        <p:nvPicPr>
          <p:cNvPr id="15" name="Imagen 14">
            <a:extLst>
              <a:ext uri="{FF2B5EF4-FFF2-40B4-BE49-F238E27FC236}">
                <a16:creationId xmlns:a16="http://schemas.microsoft.com/office/drawing/2014/main" id="{2BB49751-10A6-4474-A59C-E73DA46454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9711" y="2696128"/>
            <a:ext cx="1629817" cy="570234"/>
          </a:xfrm>
          <a:prstGeom prst="rect">
            <a:avLst/>
          </a:prstGeom>
          <a:solidFill>
            <a:schemeClr val="bg1"/>
          </a:solidFill>
        </p:spPr>
      </p:pic>
    </p:spTree>
    <p:extLst>
      <p:ext uri="{BB962C8B-B14F-4D97-AF65-F5344CB8AC3E}">
        <p14:creationId xmlns:p14="http://schemas.microsoft.com/office/powerpoint/2010/main" val="1938288762"/>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777"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277257" y="841829"/>
            <a:ext cx="1617751" cy="830997"/>
          </a:xfrm>
          <a:prstGeom prst="rect">
            <a:avLst/>
          </a:prstGeom>
          <a:noFill/>
        </p:spPr>
        <p:txBody>
          <a:bodyPr wrap="none" rtlCol="0">
            <a:spAutoFit/>
          </a:bodyPr>
          <a:lstStyle/>
          <a:p>
            <a:r>
              <a:rPr lang="es-ES" sz="4800" b="1" u="sng" dirty="0">
                <a:latin typeface="Escolar1" panose="00000400000000000000" pitchFamily="2" charset="0"/>
              </a:rPr>
              <a:t>Objeto</a:t>
            </a:r>
          </a:p>
        </p:txBody>
      </p:sp>
      <p:sp>
        <p:nvSpPr>
          <p:cNvPr id="3" name="CuadroTexto 2"/>
          <p:cNvSpPr txBox="1"/>
          <p:nvPr/>
        </p:nvSpPr>
        <p:spPr>
          <a:xfrm>
            <a:off x="4833804" y="834574"/>
            <a:ext cx="1786066" cy="830997"/>
          </a:xfrm>
          <a:prstGeom prst="rect">
            <a:avLst/>
          </a:prstGeom>
          <a:noFill/>
        </p:spPr>
        <p:txBody>
          <a:bodyPr wrap="none" rtlCol="0">
            <a:spAutoFit/>
          </a:bodyPr>
          <a:lstStyle/>
          <a:p>
            <a:r>
              <a:rPr lang="es-ES" sz="4800" b="1" u="sng" dirty="0">
                <a:latin typeface="Escolar1" panose="00000400000000000000" pitchFamily="2" charset="0"/>
              </a:rPr>
              <a:t>Sonido</a:t>
            </a:r>
          </a:p>
        </p:txBody>
      </p:sp>
      <p:sp>
        <p:nvSpPr>
          <p:cNvPr id="4" name="CuadroTexto 3"/>
          <p:cNvSpPr txBox="1"/>
          <p:nvPr/>
        </p:nvSpPr>
        <p:spPr>
          <a:xfrm>
            <a:off x="8940800" y="103166"/>
            <a:ext cx="2595559" cy="1446550"/>
          </a:xfrm>
          <a:prstGeom prst="rect">
            <a:avLst/>
          </a:prstGeom>
          <a:noFill/>
        </p:spPr>
        <p:txBody>
          <a:bodyPr wrap="square" rtlCol="0">
            <a:spAutoFit/>
          </a:bodyPr>
          <a:lstStyle/>
          <a:p>
            <a:r>
              <a:rPr lang="es-ES" sz="4400" b="1" u="sng" dirty="0">
                <a:latin typeface="Escolar1" panose="00000400000000000000" pitchFamily="2" charset="0"/>
              </a:rPr>
              <a:t>¿Cómo se escribe?</a:t>
            </a:r>
          </a:p>
        </p:txBody>
      </p:sp>
      <p:sp>
        <p:nvSpPr>
          <p:cNvPr id="9" name="CuadroTexto 8"/>
          <p:cNvSpPr txBox="1"/>
          <p:nvPr/>
        </p:nvSpPr>
        <p:spPr>
          <a:xfrm>
            <a:off x="8568879" y="1683222"/>
            <a:ext cx="3020379" cy="830997"/>
          </a:xfrm>
          <a:prstGeom prst="rect">
            <a:avLst/>
          </a:prstGeom>
          <a:noFill/>
        </p:spPr>
        <p:txBody>
          <a:bodyPr wrap="none" rtlCol="0">
            <a:spAutoFit/>
          </a:bodyPr>
          <a:lstStyle/>
          <a:p>
            <a:r>
              <a:rPr lang="es-ES" sz="4800" dirty="0" err="1">
                <a:latin typeface="Escolar1" panose="00000400000000000000" pitchFamily="2" charset="0"/>
              </a:rPr>
              <a:t>Chu</a:t>
            </a:r>
            <a:r>
              <a:rPr lang="es-ES" sz="4800" dirty="0">
                <a:latin typeface="Escolar1" panose="00000400000000000000" pitchFamily="2" charset="0"/>
              </a:rPr>
              <a:t> </a:t>
            </a:r>
            <a:r>
              <a:rPr lang="es-ES" sz="4800" dirty="0" err="1">
                <a:latin typeface="Escolar1" panose="00000400000000000000" pitchFamily="2" charset="0"/>
              </a:rPr>
              <a:t>chu</a:t>
            </a:r>
            <a:r>
              <a:rPr lang="es-ES" sz="4800" dirty="0">
                <a:latin typeface="Escolar1" panose="00000400000000000000" pitchFamily="2" charset="0"/>
              </a:rPr>
              <a:t> </a:t>
            </a:r>
            <a:r>
              <a:rPr lang="es-ES" sz="4800" dirty="0" err="1">
                <a:latin typeface="Escolar1" panose="00000400000000000000" pitchFamily="2" charset="0"/>
              </a:rPr>
              <a:t>chu</a:t>
            </a:r>
            <a:endParaRPr lang="es-ES" sz="4800" dirty="0">
              <a:latin typeface="Escolar1" panose="00000400000000000000" pitchFamily="2" charset="0"/>
            </a:endParaRPr>
          </a:p>
        </p:txBody>
      </p:sp>
      <p:sp>
        <p:nvSpPr>
          <p:cNvPr id="10" name="CuadroTexto 9"/>
          <p:cNvSpPr txBox="1"/>
          <p:nvPr/>
        </p:nvSpPr>
        <p:spPr>
          <a:xfrm>
            <a:off x="8573689" y="2920074"/>
            <a:ext cx="3015569" cy="830997"/>
          </a:xfrm>
          <a:prstGeom prst="rect">
            <a:avLst/>
          </a:prstGeom>
          <a:noFill/>
        </p:spPr>
        <p:txBody>
          <a:bodyPr wrap="none" rtlCol="0">
            <a:spAutoFit/>
          </a:bodyPr>
          <a:lstStyle/>
          <a:p>
            <a:r>
              <a:rPr lang="es-ES" sz="4800" dirty="0" err="1">
                <a:latin typeface="Escolar1" panose="00000400000000000000" pitchFamily="2" charset="0"/>
              </a:rPr>
              <a:t>Tolón</a:t>
            </a:r>
            <a:r>
              <a:rPr lang="es-ES" sz="4800" dirty="0">
                <a:latin typeface="Escolar1" panose="00000400000000000000" pitchFamily="2" charset="0"/>
              </a:rPr>
              <a:t> </a:t>
            </a:r>
            <a:r>
              <a:rPr lang="es-ES" sz="4800" dirty="0" err="1">
                <a:latin typeface="Escolar1" panose="00000400000000000000" pitchFamily="2" charset="0"/>
              </a:rPr>
              <a:t>Tolón</a:t>
            </a:r>
            <a:endParaRPr lang="es-ES" sz="4800" dirty="0">
              <a:latin typeface="Escolar1" panose="00000400000000000000" pitchFamily="2" charset="0"/>
            </a:endParaRPr>
          </a:p>
        </p:txBody>
      </p:sp>
      <p:sp>
        <p:nvSpPr>
          <p:cNvPr id="11" name="CuadroTexto 10"/>
          <p:cNvSpPr txBox="1"/>
          <p:nvPr/>
        </p:nvSpPr>
        <p:spPr>
          <a:xfrm>
            <a:off x="9371983" y="4256039"/>
            <a:ext cx="1603324" cy="830997"/>
          </a:xfrm>
          <a:prstGeom prst="rect">
            <a:avLst/>
          </a:prstGeom>
          <a:noFill/>
        </p:spPr>
        <p:txBody>
          <a:bodyPr wrap="none" rtlCol="0">
            <a:spAutoFit/>
          </a:bodyPr>
          <a:lstStyle/>
          <a:p>
            <a:r>
              <a:rPr lang="es-ES" sz="4800" dirty="0" err="1">
                <a:latin typeface="Escolar1" panose="00000400000000000000" pitchFamily="2" charset="0"/>
              </a:rPr>
              <a:t>Paaaff</a:t>
            </a:r>
            <a:endParaRPr lang="es-ES" sz="4800" dirty="0">
              <a:latin typeface="Escolar1" panose="00000400000000000000" pitchFamily="2" charset="0"/>
            </a:endParaRPr>
          </a:p>
        </p:txBody>
      </p:sp>
      <p:sp>
        <p:nvSpPr>
          <p:cNvPr id="12" name="CuadroTexto 11"/>
          <p:cNvSpPr txBox="1"/>
          <p:nvPr/>
        </p:nvSpPr>
        <p:spPr>
          <a:xfrm>
            <a:off x="8367702" y="5592004"/>
            <a:ext cx="3422732" cy="830997"/>
          </a:xfrm>
          <a:prstGeom prst="rect">
            <a:avLst/>
          </a:prstGeom>
          <a:noFill/>
        </p:spPr>
        <p:txBody>
          <a:bodyPr wrap="none" rtlCol="0">
            <a:spAutoFit/>
          </a:bodyPr>
          <a:lstStyle/>
          <a:p>
            <a:r>
              <a:rPr lang="es-ES" sz="4800" dirty="0" err="1">
                <a:latin typeface="Escolar1" panose="00000400000000000000" pitchFamily="2" charset="0"/>
              </a:rPr>
              <a:t>Splash</a:t>
            </a:r>
            <a:r>
              <a:rPr lang="es-ES" sz="4800" dirty="0">
                <a:latin typeface="Escolar1" panose="00000400000000000000" pitchFamily="2" charset="0"/>
              </a:rPr>
              <a:t> </a:t>
            </a:r>
            <a:r>
              <a:rPr lang="es-ES" sz="4800" dirty="0" err="1">
                <a:latin typeface="Escolar1" panose="00000400000000000000" pitchFamily="2" charset="0"/>
              </a:rPr>
              <a:t>Splash</a:t>
            </a:r>
            <a:endParaRPr lang="es-ES" sz="4800" dirty="0">
              <a:latin typeface="Escolar1" panose="00000400000000000000" pitchFamily="2" charset="0"/>
            </a:endParaRPr>
          </a:p>
        </p:txBody>
      </p:sp>
      <p:sp>
        <p:nvSpPr>
          <p:cNvPr id="17" name="Flecha derecha 16">
            <a:hlinkClick r:id="rId9"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derecha 17">
            <a:hlinkClick r:id="rId10" action="ppaction://hlinksldjump"/>
          </p:cNvPr>
          <p:cNvSpPr/>
          <p:nvPr/>
        </p:nvSpPr>
        <p:spPr>
          <a:xfrm rot="10800000">
            <a:off x="860021" y="6223152"/>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218" name="Picture 2" descr="Más Cencerro, Cencerro, Iconos De Equipo imagen png - imagen ..."/>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29017" y="1625904"/>
            <a:ext cx="1636671" cy="9456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lustraciones, imágenes y vectores de stock sobre Kid Diving Into ..."/>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437905" y="2521351"/>
            <a:ext cx="1296453" cy="138025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ibujo tren a color - Buscar con Google | Dibujo tren, Tren ..."/>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054227" y="3901605"/>
            <a:ext cx="1928854" cy="123483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l CUN boccia ANVUR sulla VQR: la revisione del bando è ..."/>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108501" y="5231674"/>
            <a:ext cx="1365014" cy="1023647"/>
          </a:xfrm>
          <a:prstGeom prst="rect">
            <a:avLst/>
          </a:prstGeom>
          <a:noFill/>
          <a:extLst>
            <a:ext uri="{909E8E84-426E-40DD-AFC4-6F175D3DCCD1}">
              <a14:hiddenFill xmlns:a14="http://schemas.microsoft.com/office/drawing/2010/main">
                <a:solidFill>
                  <a:srgbClr val="FFFFFF"/>
                </a:solidFill>
              </a14:hiddenFill>
            </a:ext>
          </a:extLst>
        </p:spPr>
      </p:pic>
      <p:pic>
        <p:nvPicPr>
          <p:cNvPr id="13" name="Cachetada - Efecto De Sonido (128  kbp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431710" y="1770918"/>
            <a:ext cx="609600" cy="609600"/>
          </a:xfrm>
          <a:prstGeom prst="rect">
            <a:avLst/>
          </a:prstGeom>
          <a:ln>
            <a:noFill/>
          </a:ln>
          <a:effectLst>
            <a:outerShdw blurRad="292100" dist="139700" dir="2700000" algn="tl" rotWithShape="0">
              <a:srgbClr val="333333">
                <a:alpha val="65000"/>
              </a:srgbClr>
            </a:outerShdw>
          </a:effectLst>
        </p:spPr>
      </p:pic>
      <p:pic>
        <p:nvPicPr>
          <p:cNvPr id="14" name="Gotas de agua salpican, una persona bañándose - efecto de sonido (128  kbps)">
            <a:hlinkClick r:id="" action="ppaction://media"/>
          </p:cNvPr>
          <p:cNvPicPr>
            <a:picLocks noChangeAspect="1"/>
          </p:cNvPicPr>
          <p:nvPr>
            <a:audioFile r:link="rId3"/>
            <p:extLst>
              <p:ext uri="{DAA4B4D4-6D71-4841-9C94-3DE7FCFB9230}">
                <p14:media xmlns:p14="http://schemas.microsoft.com/office/powerpoint/2010/main" r:embed="rId4">
                  <p14:trim st="3379" end="63233.9375"/>
                </p14:media>
              </p:ext>
            </p:extLst>
          </p:nvPr>
        </p:nvPicPr>
        <p:blipFill>
          <a:blip r:embed="rId15"/>
          <a:stretch>
            <a:fillRect/>
          </a:stretch>
        </p:blipFill>
        <p:spPr>
          <a:xfrm>
            <a:off x="5431710" y="3062298"/>
            <a:ext cx="609600" cy="609600"/>
          </a:xfrm>
          <a:prstGeom prst="rect">
            <a:avLst/>
          </a:prstGeom>
          <a:ln>
            <a:noFill/>
          </a:ln>
          <a:effectLst>
            <a:outerShdw blurRad="292100" dist="139700" dir="2700000" algn="tl" rotWithShape="0">
              <a:srgbClr val="333333">
                <a:alpha val="65000"/>
              </a:srgbClr>
            </a:outerShdw>
          </a:effectLst>
        </p:spPr>
      </p:pic>
      <p:pic>
        <p:nvPicPr>
          <p:cNvPr id="15" name="Sonido cencerro campano antruejo (128  kbps)">
            <a:hlinkClick r:id="" action="ppaction://media"/>
          </p:cNvPr>
          <p:cNvPicPr>
            <a:picLocks noChangeAspect="1"/>
          </p:cNvPicPr>
          <p:nvPr>
            <a:audioFile r:link="rId3"/>
            <p:extLst>
              <p:ext uri="{DAA4B4D4-6D71-4841-9C94-3DE7FCFB9230}">
                <p14:media xmlns:p14="http://schemas.microsoft.com/office/powerpoint/2010/main" r:embed="rId5">
                  <p14:trim end="16808.25"/>
                </p14:media>
              </p:ext>
            </p:extLst>
          </p:nvPr>
        </p:nvPicPr>
        <p:blipFill>
          <a:blip r:embed="rId15"/>
          <a:stretch>
            <a:fillRect/>
          </a:stretch>
        </p:blipFill>
        <p:spPr>
          <a:xfrm>
            <a:off x="5422037" y="4353678"/>
            <a:ext cx="609600" cy="609600"/>
          </a:xfrm>
          <a:prstGeom prst="rect">
            <a:avLst/>
          </a:prstGeom>
          <a:ln>
            <a:noFill/>
          </a:ln>
          <a:effectLst>
            <a:outerShdw blurRad="292100" dist="139700" dir="2700000" algn="tl" rotWithShape="0">
              <a:srgbClr val="333333">
                <a:alpha val="65000"/>
              </a:srgbClr>
            </a:outerShdw>
          </a:effectLst>
        </p:spPr>
      </p:pic>
      <p:pic>
        <p:nvPicPr>
          <p:cNvPr id="16" name="sonido de tren con su bocina (128  kbps)">
            <a:hlinkClick r:id="" action="ppaction://media"/>
          </p:cNvPr>
          <p:cNvPicPr>
            <a:picLocks noChangeAspect="1"/>
          </p:cNvPicPr>
          <p:nvPr>
            <a:audioFile r:link="rId3"/>
            <p:extLst>
              <p:ext uri="{DAA4B4D4-6D71-4841-9C94-3DE7FCFB9230}">
                <p14:media xmlns:p14="http://schemas.microsoft.com/office/powerpoint/2010/main" r:embed="rId6">
                  <p14:trim st="1099" end="14931.9375"/>
                </p14:media>
              </p:ext>
            </p:extLst>
          </p:nvPr>
        </p:nvPicPr>
        <p:blipFill>
          <a:blip r:embed="rId15"/>
          <a:stretch>
            <a:fillRect/>
          </a:stretch>
        </p:blipFill>
        <p:spPr>
          <a:xfrm>
            <a:off x="5451207" y="5645058"/>
            <a:ext cx="609600" cy="60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24128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3"/>
                </p:tgtEl>
              </p:cMediaNode>
            </p:audio>
            <p:audio>
              <p:cMediaNode vol="80000">
                <p:cTn id="3" fill="hold" display="0">
                  <p:stCondLst>
                    <p:cond delay="indefinite"/>
                  </p:stCondLst>
                  <p:endCondLst>
                    <p:cond evt="onStopAudio" delay="0">
                      <p:tgtEl>
                        <p:sldTgt/>
                      </p:tgtEl>
                    </p:cond>
                  </p:endCondLst>
                </p:cTn>
                <p:tgtEl>
                  <p:spTgt spid="14"/>
                </p:tgtEl>
              </p:cMediaNode>
            </p:audio>
            <p:audio>
              <p:cMediaNode vol="80000">
                <p:cTn id="4" fill="hold" display="0">
                  <p:stCondLst>
                    <p:cond delay="indefinite"/>
                  </p:stCondLst>
                  <p:endCondLst>
                    <p:cond evt="onStopAudio" delay="0">
                      <p:tgtEl>
                        <p:sldTgt/>
                      </p:tgtEl>
                    </p:cond>
                  </p:endCondLst>
                </p:cTn>
                <p:tgtEl>
                  <p:spTgt spid="15"/>
                </p:tgtEl>
              </p:cMediaNode>
            </p:audio>
            <p:audio>
              <p:cMediaNode vol="80000">
                <p:cTn id="5" fill="hold" display="0">
                  <p:stCondLst>
                    <p:cond delay="indefinite"/>
                  </p:stCondLst>
                  <p:endCondLst>
                    <p:cond evt="onStopAudio" delay="0">
                      <p:tgtEl>
                        <p:sldTgt/>
                      </p:tgtEl>
                    </p:cond>
                  </p:endCondLst>
                </p:cTn>
                <p:tgtEl>
                  <p:spTgt spid="16"/>
                </p:tgtEl>
              </p:cMediaNode>
            </p:audio>
          </p:childTnLst>
        </p:cTn>
      </p:par>
    </p:tnLst>
  </p:timing>
  <p:extLst mod="1">
    <p:ext uri="{E180D4A7-C9FB-4DFB-919C-405C955672EB}">
      <p14:showEvtLst xmlns:p14="http://schemas.microsoft.com/office/powerpoint/2010/main">
        <p14:playEvt time="1131" objId="19"/>
        <p14:playEvt time="1836" objId="13"/>
        <p14:stopEvt time="3714" objId="1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Árbol pelado / Noche / Alemania | HD Stock Video 586-173-051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2045593" y="1052848"/>
            <a:ext cx="8100811" cy="4752304"/>
          </a:xfrm>
          <a:prstGeom prst="roundRect">
            <a:avLst/>
          </a:prstGeom>
          <a:solidFill>
            <a:srgbClr val="FFC000"/>
          </a:solidFill>
          <a:ln w="76200">
            <a:solidFill>
              <a:schemeClr val="tx1"/>
            </a:solidFill>
          </a:ln>
          <a:scene3d>
            <a:camera prst="orthographicFront"/>
            <a:lightRig rig="threePt" dir="t"/>
          </a:scene3d>
          <a:sp3d>
            <a:bevelT w="304800" h="317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a:solidFill>
                  <a:schemeClr val="tx1"/>
                </a:solidFill>
                <a:latin typeface="Harry P" panose="00000400000000000000" pitchFamily="2" charset="0"/>
              </a:rPr>
              <a:t>Genial, seguro que has acertado todas. Mira, parece que por esta zona del bosque se ve mejor. Vamos a seguir investigando a ver si encontramos la siguiente prueba.</a:t>
            </a:r>
          </a:p>
        </p:txBody>
      </p:sp>
      <p:sp>
        <p:nvSpPr>
          <p:cNvPr id="3" name="Elipse 2"/>
          <p:cNvSpPr/>
          <p:nvPr/>
        </p:nvSpPr>
        <p:spPr>
          <a:xfrm>
            <a:off x="7358743" y="4876801"/>
            <a:ext cx="2177143" cy="551542"/>
          </a:xfrm>
          <a:prstGeom prst="ellipse">
            <a:avLst/>
          </a:prstGeom>
          <a:solidFill>
            <a:srgbClr val="C00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Harry P" panose="00000400000000000000" pitchFamily="2" charset="0"/>
              </a:rPr>
              <a:t>Haz </a:t>
            </a:r>
            <a:r>
              <a:rPr lang="es-ES" sz="2400" dirty="0" err="1">
                <a:latin typeface="Harry P" panose="00000400000000000000" pitchFamily="2" charset="0"/>
              </a:rPr>
              <a:t>click</a:t>
            </a:r>
            <a:r>
              <a:rPr lang="es-ES" sz="2400" dirty="0">
                <a:latin typeface="Harry P" panose="00000400000000000000" pitchFamily="2" charset="0"/>
              </a:rPr>
              <a:t> aquí</a:t>
            </a:r>
          </a:p>
        </p:txBody>
      </p:sp>
      <p:sp>
        <p:nvSpPr>
          <p:cNvPr id="5" name="Flecha derecha 4">
            <a:hlinkClick r:id="rId4"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derecha 5">
            <a:hlinkClick r:id="rId5"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extLst>
      <p:ext uri="{BB962C8B-B14F-4D97-AF65-F5344CB8AC3E}">
        <p14:creationId xmlns:p14="http://schemas.microsoft.com/office/powerpoint/2010/main" val="2439807775"/>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Árbol pelado / Noche / Alemania | HD Stock Video 586-173-051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Una noche misteriosa | Imágenes de búho, Fondo de búho">
            <a:hlinkClick r:id="rId5" action="ppaction://hlinksldjump"/>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95117" y="1030514"/>
            <a:ext cx="1966967"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95677"/>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Árbol pelado / Noche / Alemania | HD Stock Video 586-173-051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Una noche misteriosa | Imágenes de búho, Fondo de búho"/>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95117" y="1030514"/>
            <a:ext cx="1966967" cy="1364343"/>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flipH="1">
            <a:off x="5155746" y="188686"/>
            <a:ext cx="2278742" cy="943428"/>
          </a:xfrm>
          <a:prstGeom prst="wedgeEllipseCallou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latin typeface="Harry P" panose="00000400000000000000" pitchFamily="2" charset="0"/>
              </a:rPr>
              <a:t>HUUU </a:t>
            </a:r>
            <a:r>
              <a:rPr lang="es-ES" sz="2400" dirty="0" err="1">
                <a:solidFill>
                  <a:schemeClr val="tx1"/>
                </a:solidFill>
                <a:latin typeface="Harry P" panose="00000400000000000000" pitchFamily="2" charset="0"/>
              </a:rPr>
              <a:t>HUUU</a:t>
            </a:r>
            <a:r>
              <a:rPr lang="es-ES" sz="2400" dirty="0">
                <a:solidFill>
                  <a:schemeClr val="tx1"/>
                </a:solidFill>
                <a:latin typeface="Harry P" panose="00000400000000000000" pitchFamily="2" charset="0"/>
              </a:rPr>
              <a:t>!!</a:t>
            </a:r>
          </a:p>
        </p:txBody>
      </p:sp>
    </p:spTree>
    <p:extLst>
      <p:ext uri="{BB962C8B-B14F-4D97-AF65-F5344CB8AC3E}">
        <p14:creationId xmlns:p14="http://schemas.microsoft.com/office/powerpoint/2010/main" val="1516466298"/>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sques Niebla Charco Naturaleza | Bosque de noche, Fondos bosqu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6" name="Picture 4" descr="Bufonidae - Wikipedia, la enciclopedia libre">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47709" y="3668336"/>
            <a:ext cx="398985" cy="2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83816"/>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harca, en, un, oscuridad, bosque, con, nenúfares Colección de ...">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1" cy="72060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llustration of frog, Michigan J. Frog Edible frog Illustration, A ...">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5803" y="1768915"/>
            <a:ext cx="6142992" cy="3888312"/>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2"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315566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harca, en, un, oscuridad, bosque, con, nenúfares Colección de ...">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1" cy="72060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llustration of frog, Michigan J. Frog Edible frog Illustration, A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803" y="1768915"/>
            <a:ext cx="6142992" cy="3888312"/>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2"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5384777" y="0"/>
            <a:ext cx="6117464"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696606" y="1453816"/>
            <a:ext cx="3643086" cy="4439328"/>
          </a:xfrm>
          <a:prstGeom prst="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ysClr val="windowText" lastClr="000000"/>
                </a:solidFill>
                <a:latin typeface="Harry P" panose="00000400000000000000" pitchFamily="2" charset="0"/>
              </a:rPr>
              <a:t>A continuación verás un conjunto de nenúfares con palabras. Algunos de ellos tienen pronombres personales y, otros, oraciones incompletas. El objetivo es colocar los pronombres personales junto con las oraciones, así como clasificarlos según la persona y el número. Para ello arrastra los nenúfares al lugar correspondiente. Trevor elegirá el camino que le permita llegar a la otra orilla.</a:t>
            </a:r>
          </a:p>
        </p:txBody>
      </p:sp>
      <p:sp>
        <p:nvSpPr>
          <p:cNvPr id="8" name="Flecha derecha 7">
            <a:hlinkClick r:id="rId6" action="ppaction://hlinksldjump"/>
          </p:cNvPr>
          <p:cNvSpPr/>
          <p:nvPr/>
        </p:nvSpPr>
        <p:spPr>
          <a:xfrm>
            <a:off x="10115483" y="589314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Llamada ovalada 2"/>
          <p:cNvSpPr/>
          <p:nvPr/>
        </p:nvSpPr>
        <p:spPr>
          <a:xfrm>
            <a:off x="132347" y="220124"/>
            <a:ext cx="5401710" cy="2103141"/>
          </a:xfrm>
          <a:prstGeom prst="wedgeEllipseCallout">
            <a:avLst>
              <a:gd name="adj1" fmla="val -7246"/>
              <a:gd name="adj2" fmla="val 62500"/>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513415" y="626404"/>
            <a:ext cx="4776730" cy="1508105"/>
          </a:xfrm>
          <a:prstGeom prst="rect">
            <a:avLst/>
          </a:prstGeom>
          <a:noFill/>
        </p:spPr>
        <p:txBody>
          <a:bodyPr wrap="square" rtlCol="0">
            <a:spAutoFit/>
          </a:bodyPr>
          <a:lstStyle/>
          <a:p>
            <a:pPr algn="ctr"/>
            <a:r>
              <a:rPr lang="es-ES" sz="2300" dirty="0">
                <a:latin typeface="Harry P" panose="00000400000000000000" pitchFamily="2" charset="0"/>
              </a:rPr>
              <a:t>Eh, si, soy yo Trevor, el sapito de Neville. ¿No lo sabías? Pues mira, ya me conoces. Ayúdame a cruzar esta charca, lo único que tienes que hacer es juntar los nenúfares para que yo salte en ellos</a:t>
            </a:r>
          </a:p>
        </p:txBody>
      </p:sp>
      <p:sp>
        <p:nvSpPr>
          <p:cNvPr id="4" name="CuadroTexto 3"/>
          <p:cNvSpPr txBox="1"/>
          <p:nvPr/>
        </p:nvSpPr>
        <p:spPr>
          <a:xfrm>
            <a:off x="6491682" y="433306"/>
            <a:ext cx="2497800" cy="1015663"/>
          </a:xfrm>
          <a:prstGeom prst="rect">
            <a:avLst/>
          </a:prstGeom>
          <a:noFill/>
        </p:spPr>
        <p:txBody>
          <a:bodyPr wrap="none" rtlCol="0">
            <a:spAutoFit/>
            <a:scene3d>
              <a:camera prst="orthographicFront"/>
              <a:lightRig rig="threePt" dir="t"/>
            </a:scene3d>
            <a:sp3d extrusionH="57150">
              <a:bevelT w="38100" h="38100" prst="angle"/>
            </a:sp3d>
          </a:bodyPr>
          <a:lstStyle/>
          <a:p>
            <a:r>
              <a:rPr lang="es-ES" sz="6000" b="1" dirty="0">
                <a:ln>
                  <a:solidFill>
                    <a:sysClr val="windowText" lastClr="000000"/>
                  </a:solidFill>
                </a:ln>
                <a:solidFill>
                  <a:srgbClr val="FFC000"/>
                </a:solidFill>
                <a:latin typeface="Harry P" panose="00000400000000000000" pitchFamily="2" charset="0"/>
              </a:rPr>
              <a:t>2º Prueba</a:t>
            </a:r>
          </a:p>
        </p:txBody>
      </p:sp>
    </p:spTree>
    <p:extLst>
      <p:ext uri="{BB962C8B-B14F-4D97-AF65-F5344CB8AC3E}">
        <p14:creationId xmlns:p14="http://schemas.microsoft.com/office/powerpoint/2010/main" val="3226287758"/>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5" name="Flecha derecha 14">
            <a:hlinkClick r:id="rId3" action="ppaction://hlinksldjump"/>
          </p:cNvPr>
          <p:cNvSpPr/>
          <p:nvPr/>
        </p:nvSpPr>
        <p:spPr>
          <a:xfrm>
            <a:off x="11401146" y="622935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Lágrima 17"/>
          <p:cNvSpPr/>
          <p:nvPr/>
        </p:nvSpPr>
        <p:spPr>
          <a:xfrm>
            <a:off x="1065013" y="3101701"/>
            <a:ext cx="867548" cy="758588"/>
          </a:xfrm>
          <a:prstGeom prst="teardrop">
            <a:avLst>
              <a:gd name="adj" fmla="val 2134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ÉL</a:t>
            </a:r>
          </a:p>
        </p:txBody>
      </p:sp>
      <p:sp>
        <p:nvSpPr>
          <p:cNvPr id="19" name="Lágrima 18"/>
          <p:cNvSpPr/>
          <p:nvPr/>
        </p:nvSpPr>
        <p:spPr>
          <a:xfrm>
            <a:off x="4000124" y="2847975"/>
            <a:ext cx="1633370" cy="1362161"/>
          </a:xfrm>
          <a:prstGeom prst="teardrop">
            <a:avLst>
              <a:gd name="adj" fmla="val 4331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VIAJARÁS A PARÍS</a:t>
            </a:r>
          </a:p>
        </p:txBody>
      </p:sp>
      <p:sp>
        <p:nvSpPr>
          <p:cNvPr id="20" name="Lágrima 19"/>
          <p:cNvSpPr/>
          <p:nvPr/>
        </p:nvSpPr>
        <p:spPr>
          <a:xfrm>
            <a:off x="1706120" y="3810000"/>
            <a:ext cx="2523105" cy="909273"/>
          </a:xfrm>
          <a:prstGeom prst="teardrop">
            <a:avLst>
              <a:gd name="adj" fmla="val 4331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ESTUDIARÁN PARA EL EXAMEN</a:t>
            </a:r>
          </a:p>
        </p:txBody>
      </p:sp>
      <p:sp>
        <p:nvSpPr>
          <p:cNvPr id="21" name="Lágrima 20"/>
          <p:cNvSpPr/>
          <p:nvPr/>
        </p:nvSpPr>
        <p:spPr>
          <a:xfrm>
            <a:off x="690981" y="5320077"/>
            <a:ext cx="1788196" cy="909273"/>
          </a:xfrm>
          <a:prstGeom prst="teardrop">
            <a:avLst>
              <a:gd name="adj" fmla="val 34159"/>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COME BOCADILLOS</a:t>
            </a:r>
          </a:p>
        </p:txBody>
      </p:sp>
      <p:sp>
        <p:nvSpPr>
          <p:cNvPr id="22" name="Lágrima 21"/>
          <p:cNvSpPr/>
          <p:nvPr/>
        </p:nvSpPr>
        <p:spPr>
          <a:xfrm>
            <a:off x="4449169" y="5459389"/>
            <a:ext cx="801413" cy="758588"/>
          </a:xfrm>
          <a:prstGeom prst="teardrop">
            <a:avLst>
              <a:gd name="adj" fmla="val 349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TÚ</a:t>
            </a:r>
          </a:p>
        </p:txBody>
      </p:sp>
      <p:sp>
        <p:nvSpPr>
          <p:cNvPr id="23" name="Lágrima 22"/>
          <p:cNvSpPr/>
          <p:nvPr/>
        </p:nvSpPr>
        <p:spPr>
          <a:xfrm>
            <a:off x="5568581" y="4865440"/>
            <a:ext cx="1536590" cy="909273"/>
          </a:xfrm>
          <a:prstGeom prst="teardrop">
            <a:avLst>
              <a:gd name="adj" fmla="val 4331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COCINÁIS MUY BIEN</a:t>
            </a:r>
          </a:p>
        </p:txBody>
      </p:sp>
      <p:sp>
        <p:nvSpPr>
          <p:cNvPr id="24" name="Lágrima 23"/>
          <p:cNvSpPr/>
          <p:nvPr/>
        </p:nvSpPr>
        <p:spPr>
          <a:xfrm>
            <a:off x="7526791" y="3293751"/>
            <a:ext cx="801413" cy="758588"/>
          </a:xfrm>
          <a:prstGeom prst="teardrop">
            <a:avLst>
              <a:gd name="adj" fmla="val 349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YO</a:t>
            </a:r>
          </a:p>
        </p:txBody>
      </p:sp>
      <p:sp>
        <p:nvSpPr>
          <p:cNvPr id="25" name="Lágrima 24"/>
          <p:cNvSpPr/>
          <p:nvPr/>
        </p:nvSpPr>
        <p:spPr>
          <a:xfrm>
            <a:off x="8444526" y="3948042"/>
            <a:ext cx="2960550" cy="893941"/>
          </a:xfrm>
          <a:prstGeom prst="teardrop">
            <a:avLst>
              <a:gd name="adj" fmla="val 3133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ESTAMOS EN PELIGRO</a:t>
            </a:r>
          </a:p>
        </p:txBody>
      </p:sp>
      <p:sp>
        <p:nvSpPr>
          <p:cNvPr id="26" name="Lágrima 25"/>
          <p:cNvSpPr/>
          <p:nvPr/>
        </p:nvSpPr>
        <p:spPr>
          <a:xfrm>
            <a:off x="8444526" y="5606116"/>
            <a:ext cx="1219374" cy="758588"/>
          </a:xfrm>
          <a:prstGeom prst="teardrop">
            <a:avLst>
              <a:gd name="adj" fmla="val 349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ELLOS</a:t>
            </a:r>
          </a:p>
        </p:txBody>
      </p:sp>
      <p:sp>
        <p:nvSpPr>
          <p:cNvPr id="27" name="Lágrima 26"/>
          <p:cNvSpPr/>
          <p:nvPr/>
        </p:nvSpPr>
        <p:spPr>
          <a:xfrm>
            <a:off x="9924801" y="2022904"/>
            <a:ext cx="2030776" cy="1650141"/>
          </a:xfrm>
          <a:prstGeom prst="teardrop">
            <a:avLst>
              <a:gd name="adj" fmla="val 4508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JUGABA EN MI HABITACIÓN</a:t>
            </a:r>
          </a:p>
        </p:txBody>
      </p:sp>
      <p:sp>
        <p:nvSpPr>
          <p:cNvPr id="28" name="Lágrima 27"/>
          <p:cNvSpPr/>
          <p:nvPr/>
        </p:nvSpPr>
        <p:spPr>
          <a:xfrm>
            <a:off x="7767970" y="447675"/>
            <a:ext cx="1946140" cy="758588"/>
          </a:xfrm>
          <a:prstGeom prst="teardrop">
            <a:avLst>
              <a:gd name="adj" fmla="val 349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VOSOTROS</a:t>
            </a:r>
          </a:p>
        </p:txBody>
      </p:sp>
      <p:sp>
        <p:nvSpPr>
          <p:cNvPr id="29" name="Lágrima 28"/>
          <p:cNvSpPr/>
          <p:nvPr/>
        </p:nvSpPr>
        <p:spPr>
          <a:xfrm>
            <a:off x="3747692" y="373181"/>
            <a:ext cx="1946140" cy="758588"/>
          </a:xfrm>
          <a:prstGeom prst="teardrop">
            <a:avLst>
              <a:gd name="adj" fmla="val 349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Harry P" panose="00000400000000000000" pitchFamily="2" charset="0"/>
              </a:rPr>
              <a:t>NOSOTROS</a:t>
            </a:r>
          </a:p>
        </p:txBody>
      </p:sp>
    </p:spTree>
    <p:extLst>
      <p:ext uri="{BB962C8B-B14F-4D97-AF65-F5344CB8AC3E}">
        <p14:creationId xmlns:p14="http://schemas.microsoft.com/office/powerpoint/2010/main" val="3880796930"/>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2115" objId="1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harca, en, un, oscuridad, bosque, con, nenúfares Colección de ...">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1" cy="72060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llustration of frog, Michigan J. Frog Edible frog Illustration, A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803" y="1768915"/>
            <a:ext cx="6142992" cy="3888312"/>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5"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Llamada ovalada 4"/>
          <p:cNvSpPr/>
          <p:nvPr/>
        </p:nvSpPr>
        <p:spPr>
          <a:xfrm>
            <a:off x="5646821" y="220124"/>
            <a:ext cx="5694479" cy="6357139"/>
          </a:xfrm>
          <a:prstGeom prst="wedgeEllipseCallout">
            <a:avLst>
              <a:gd name="adj1" fmla="val -62462"/>
              <a:gd name="adj2" fmla="val 5433"/>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6333287" y="966165"/>
            <a:ext cx="4338827" cy="5493812"/>
          </a:xfrm>
          <a:prstGeom prst="rect">
            <a:avLst/>
          </a:prstGeom>
          <a:noFill/>
        </p:spPr>
        <p:txBody>
          <a:bodyPr wrap="square" rtlCol="0">
            <a:spAutoFit/>
          </a:bodyPr>
          <a:lstStyle/>
          <a:p>
            <a:pPr algn="ctr"/>
            <a:r>
              <a:rPr lang="es-ES" sz="2700" dirty="0">
                <a:latin typeface="Harry P" panose="00000400000000000000" pitchFamily="2" charset="0"/>
              </a:rPr>
              <a:t>Genial, muchas gracias por ayudarme. No sabía que más hacer, menos mal que has aparecido. Por cierto, ¿qué haces por aquí, te has perdido? ¿QUE TE HA ENVIADO DUMBLEDORE? ¿QUE TODOS ESTÁN EN PELIGRO?</a:t>
            </a:r>
          </a:p>
          <a:p>
            <a:pPr algn="ctr"/>
            <a:r>
              <a:rPr lang="es-ES" sz="2700" dirty="0">
                <a:latin typeface="Harry P" panose="00000400000000000000" pitchFamily="2" charset="0"/>
              </a:rPr>
              <a:t>YO SE COMO LLEGAR AL CASTILLO. Te acompaño durante el viaje, es peligroso andar por el bosque prohibido de noche. Yo creo que deberíamos ir por ese lado, que conecta al río para poder coger la barca.</a:t>
            </a:r>
          </a:p>
          <a:p>
            <a:pPr algn="ctr"/>
            <a:r>
              <a:rPr lang="es-ES" sz="2700" dirty="0">
                <a:latin typeface="Harry P" panose="00000400000000000000" pitchFamily="2" charset="0"/>
              </a:rPr>
              <a:t>ALLÁ VAMOS!</a:t>
            </a:r>
          </a:p>
        </p:txBody>
      </p:sp>
    </p:spTree>
    <p:extLst>
      <p:ext uri="{BB962C8B-B14F-4D97-AF65-F5344CB8AC3E}">
        <p14:creationId xmlns:p14="http://schemas.microsoft.com/office/powerpoint/2010/main" val="3038514607"/>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sques Niebla Charco Naturaleza | Bosque de noche, Fondos bosqu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erecha 4">
            <a:hlinkClick r:id="rId4" action="ppaction://hlinksldjump"/>
          </p:cNvPr>
          <p:cNvSpPr/>
          <p:nvPr/>
        </p:nvSpPr>
        <p:spPr>
          <a:xfrm rot="21376881">
            <a:off x="7475622" y="3424607"/>
            <a:ext cx="496961" cy="449942"/>
          </a:xfrm>
          <a:prstGeom prst="rightArrow">
            <a:avLst>
              <a:gd name="adj1" fmla="val 50000"/>
              <a:gd name="adj2" fmla="val 59657"/>
            </a:avLst>
          </a:prstGeom>
          <a:solidFill>
            <a:srgbClr val="FFC000"/>
          </a:solidFill>
          <a:ln>
            <a:solidFill>
              <a:schemeClr val="tx1"/>
            </a:solidFill>
          </a:ln>
          <a:scene3d>
            <a:camera prst="isometricRightU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37366244"/>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314"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82172" y="304801"/>
            <a:ext cx="5277407" cy="1015663"/>
          </a:xfrm>
          <a:prstGeom prst="rect">
            <a:avLst/>
          </a:prstGeom>
          <a:noFill/>
        </p:spPr>
        <p:txBody>
          <a:bodyPr wrap="none" rtlCol="0">
            <a:spAutoFit/>
          </a:bodyPr>
          <a:lstStyle/>
          <a:p>
            <a:r>
              <a:rPr lang="es-ES" sz="6000" b="1" u="sng" dirty="0">
                <a:latin typeface="Escolar1" panose="00000400000000000000" pitchFamily="2" charset="0"/>
              </a:rPr>
              <a:t>Normas del juego</a:t>
            </a:r>
          </a:p>
        </p:txBody>
      </p:sp>
      <p:sp>
        <p:nvSpPr>
          <p:cNvPr id="3" name="CuadroTexto 2"/>
          <p:cNvSpPr txBox="1"/>
          <p:nvPr/>
        </p:nvSpPr>
        <p:spPr>
          <a:xfrm flipH="1">
            <a:off x="69154" y="1320464"/>
            <a:ext cx="6290208" cy="1015663"/>
          </a:xfrm>
          <a:prstGeom prst="rect">
            <a:avLst/>
          </a:prstGeom>
          <a:noFill/>
        </p:spPr>
        <p:txBody>
          <a:bodyPr wrap="square" rtlCol="0">
            <a:spAutoFit/>
          </a:bodyPr>
          <a:lstStyle/>
          <a:p>
            <a:pPr marL="457200" indent="-457200">
              <a:buFont typeface="Arial" panose="020B0604020202020204" pitchFamily="34" charset="0"/>
              <a:buChar char="•"/>
            </a:pPr>
            <a:r>
              <a:rPr lang="es-ES" sz="2000" b="1" dirty="0">
                <a:latin typeface="Escolar1" panose="00000400000000000000" pitchFamily="2" charset="0"/>
              </a:rPr>
              <a:t>Busca por todo el tablero los elementos que permiten interacción. Se indicarán con una mano, mientras que el resto se reflejará con una flecha.</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9362" y="95708"/>
            <a:ext cx="1338268" cy="754297"/>
          </a:xfrm>
          <a:prstGeom prst="rect">
            <a:avLst/>
          </a:prstGeom>
        </p:spPr>
      </p:pic>
      <p:pic>
        <p:nvPicPr>
          <p:cNvPr id="5" name="Imagen 4"/>
          <p:cNvPicPr>
            <a:picLocks noChangeAspect="1"/>
          </p:cNvPicPr>
          <p:nvPr/>
        </p:nvPicPr>
        <p:blipFill>
          <a:blip r:embed="rId4"/>
          <a:stretch>
            <a:fillRect/>
          </a:stretch>
        </p:blipFill>
        <p:spPr>
          <a:xfrm>
            <a:off x="6572597" y="1013907"/>
            <a:ext cx="4019550" cy="1628775"/>
          </a:xfrm>
          <a:prstGeom prst="rect">
            <a:avLst/>
          </a:prstGeom>
        </p:spPr>
      </p:pic>
      <p:pic>
        <p:nvPicPr>
          <p:cNvPr id="3078" name="Picture 6" descr="Ilustraciones, imágenes y vectores de stock sobre Ordenador Manos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770967" y="2336127"/>
            <a:ext cx="379927" cy="40568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flipH="1">
            <a:off x="4301939" y="2806584"/>
            <a:ext cx="6290208" cy="1323439"/>
          </a:xfrm>
          <a:prstGeom prst="rect">
            <a:avLst/>
          </a:prstGeom>
          <a:noFill/>
        </p:spPr>
        <p:txBody>
          <a:bodyPr wrap="square" rtlCol="0">
            <a:spAutoFit/>
          </a:bodyPr>
          <a:lstStyle/>
          <a:p>
            <a:pPr marL="457200" indent="-457200">
              <a:buFont typeface="Arial" panose="020B0604020202020204" pitchFamily="34" charset="0"/>
              <a:buChar char="•"/>
            </a:pPr>
            <a:r>
              <a:rPr lang="es-ES" sz="2000" b="1" dirty="0">
                <a:latin typeface="Escolar1" panose="00000400000000000000" pitchFamily="2" charset="0"/>
              </a:rPr>
              <a:t>Cada una de las pantallas incluirá una actividad diferente a realizar. Puedes mover y modificar los elementos del tablero siempre que sea necesario para la realización de la actividad.</a:t>
            </a:r>
          </a:p>
        </p:txBody>
      </p:sp>
      <p:sp>
        <p:nvSpPr>
          <p:cNvPr id="10" name="CuadroTexto 9"/>
          <p:cNvSpPr txBox="1"/>
          <p:nvPr/>
        </p:nvSpPr>
        <p:spPr>
          <a:xfrm flipH="1">
            <a:off x="282389" y="4246619"/>
            <a:ext cx="6290208" cy="707886"/>
          </a:xfrm>
          <a:prstGeom prst="rect">
            <a:avLst/>
          </a:prstGeom>
          <a:noFill/>
        </p:spPr>
        <p:txBody>
          <a:bodyPr wrap="square" rtlCol="0">
            <a:spAutoFit/>
          </a:bodyPr>
          <a:lstStyle/>
          <a:p>
            <a:pPr marL="457200" indent="-457200">
              <a:buFont typeface="Arial" panose="020B0604020202020204" pitchFamily="34" charset="0"/>
              <a:buChar char="•"/>
            </a:pPr>
            <a:r>
              <a:rPr lang="es-ES" sz="2000" b="1" dirty="0">
                <a:latin typeface="Escolar1" panose="00000400000000000000" pitchFamily="2" charset="0"/>
              </a:rPr>
              <a:t>Las flechas te guiarán por las diversas pantallas para así poder resolver todos los obstáculos.</a:t>
            </a:r>
          </a:p>
        </p:txBody>
      </p:sp>
      <p:sp>
        <p:nvSpPr>
          <p:cNvPr id="11" name="Flecha derecha 10"/>
          <p:cNvSpPr/>
          <p:nvPr/>
        </p:nvSpPr>
        <p:spPr>
          <a:xfrm rot="10800000">
            <a:off x="6575532" y="4319800"/>
            <a:ext cx="905927" cy="55892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erecha 11"/>
          <p:cNvSpPr/>
          <p:nvPr/>
        </p:nvSpPr>
        <p:spPr>
          <a:xfrm rot="16200000">
            <a:off x="7418470" y="4197826"/>
            <a:ext cx="905927" cy="55892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derecha 12"/>
          <p:cNvSpPr/>
          <p:nvPr/>
        </p:nvSpPr>
        <p:spPr>
          <a:xfrm rot="5400000">
            <a:off x="8129408" y="4247450"/>
            <a:ext cx="905927" cy="55892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derecha 13"/>
          <p:cNvSpPr/>
          <p:nvPr/>
        </p:nvSpPr>
        <p:spPr>
          <a:xfrm>
            <a:off x="9013848" y="4234511"/>
            <a:ext cx="905927" cy="55892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flipH="1">
            <a:off x="4127455" y="5169652"/>
            <a:ext cx="6290208" cy="1631216"/>
          </a:xfrm>
          <a:prstGeom prst="rect">
            <a:avLst/>
          </a:prstGeom>
          <a:noFill/>
        </p:spPr>
        <p:txBody>
          <a:bodyPr wrap="square" rtlCol="0">
            <a:spAutoFit/>
          </a:bodyPr>
          <a:lstStyle/>
          <a:p>
            <a:pPr marL="457200" indent="-457200">
              <a:buFont typeface="Arial" panose="020B0604020202020204" pitchFamily="34" charset="0"/>
              <a:buChar char="•"/>
            </a:pPr>
            <a:r>
              <a:rPr lang="es-ES" sz="2000" b="1" dirty="0">
                <a:latin typeface="Escolar1" panose="00000400000000000000" pitchFamily="2" charset="0"/>
              </a:rPr>
              <a:t>Para poder realizar las actividades tendrás que pulsar a la tecla         y, una vez realizado, se pulsará al botón situado en la barra naranja inferior       . Reflexiona pero sobre todo disfruta. El futuro de Hogwarts está en tus manos</a:t>
            </a:r>
          </a:p>
        </p:txBody>
      </p:sp>
      <p:sp>
        <p:nvSpPr>
          <p:cNvPr id="16" name="Flecha derecha 15">
            <a:hlinkClick r:id="rId6" action="ppaction://hlinksldjump"/>
          </p:cNvPr>
          <p:cNvSpPr/>
          <p:nvPr/>
        </p:nvSpPr>
        <p:spPr>
          <a:xfrm>
            <a:off x="11033685" y="6075126"/>
            <a:ext cx="905927" cy="55892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6" name="Picture 2" descr="Tecla Esc: Definición, Descripción y Función de la Tecla Escape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02437" y="5491144"/>
            <a:ext cx="392973" cy="37018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8"/>
          <a:stretch>
            <a:fillRect/>
          </a:stretch>
        </p:blipFill>
        <p:spPr>
          <a:xfrm>
            <a:off x="8365803" y="5834160"/>
            <a:ext cx="431862" cy="310401"/>
          </a:xfrm>
          <a:prstGeom prst="rect">
            <a:avLst/>
          </a:prstGeom>
        </p:spPr>
      </p:pic>
    </p:spTree>
    <p:extLst>
      <p:ext uri="{BB962C8B-B14F-4D97-AF65-F5344CB8AC3E}">
        <p14:creationId xmlns:p14="http://schemas.microsoft.com/office/powerpoint/2010/main" val="2863269674"/>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Árbol pelado / Noche / Alemania | HD Stock Video 586-173-051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Una noche misteriosa | Imágenes de búho, Fondo de búho">
            <a:hlinkClick r:id="rId5" action="ppaction://hlinksldjump"/>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95117" y="1030514"/>
            <a:ext cx="1966967"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8802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2153" objId="6"/>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Árbol pelado / Noche / Alemania | HD Stock Video 586-173-051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Una noche misteriosa | Imágenes de búho, Fondo de búho"/>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95117" y="1030514"/>
            <a:ext cx="1966967" cy="1364343"/>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flipH="1">
            <a:off x="5155746" y="188686"/>
            <a:ext cx="2278742" cy="943428"/>
          </a:xfrm>
          <a:prstGeom prst="wedgeEllipseCallou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latin typeface="Harry P" panose="00000400000000000000" pitchFamily="2" charset="0"/>
              </a:rPr>
              <a:t>HUUU </a:t>
            </a:r>
            <a:r>
              <a:rPr lang="es-ES" sz="2400" dirty="0" err="1">
                <a:solidFill>
                  <a:schemeClr val="tx1"/>
                </a:solidFill>
                <a:latin typeface="Harry P" panose="00000400000000000000" pitchFamily="2" charset="0"/>
              </a:rPr>
              <a:t>HUUU</a:t>
            </a:r>
            <a:r>
              <a:rPr lang="es-ES" sz="2400" dirty="0">
                <a:solidFill>
                  <a:schemeClr val="tx1"/>
                </a:solidFill>
                <a:latin typeface="Harry P" panose="00000400000000000000" pitchFamily="2" charset="0"/>
              </a:rPr>
              <a:t>!!</a:t>
            </a:r>
          </a:p>
        </p:txBody>
      </p:sp>
    </p:spTree>
    <p:extLst>
      <p:ext uri="{BB962C8B-B14F-4D97-AF65-F5344CB8AC3E}">
        <p14:creationId xmlns:p14="http://schemas.microsoft.com/office/powerpoint/2010/main" val="3741236374"/>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chizos, amarres y magia – Fuerza y vida, amarres de parej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ustración de cuervo negro, iconos de computadora de pájaro d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665" y="420915"/>
            <a:ext cx="2253792" cy="1690344"/>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1600613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ve, Hija de la Luna on We Heart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GONES » Criaturas Mitológicas, Descúbrelos">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7778" y="2330113"/>
            <a:ext cx="3385545" cy="2225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AGONES MITOLOGICOS ≫ Tipos, simbologias y significado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0357" y="1978734"/>
            <a:ext cx="4317488" cy="270274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a:hlinkClick r:id="rId6"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Bufonidae - Wikipedia, la enciclopedia lib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23323" y="5447425"/>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2" name="Llamada ovalada 1"/>
          <p:cNvSpPr/>
          <p:nvPr/>
        </p:nvSpPr>
        <p:spPr>
          <a:xfrm>
            <a:off x="5469101" y="4555183"/>
            <a:ext cx="4285848" cy="1351129"/>
          </a:xfrm>
          <a:prstGeom prst="wedgeEllipseCallout">
            <a:avLst>
              <a:gd name="adj1" fmla="val 62622"/>
              <a:gd name="adj2" fmla="val 23706"/>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5684166" y="4716816"/>
            <a:ext cx="3855718" cy="1154162"/>
          </a:xfrm>
          <a:prstGeom prst="rect">
            <a:avLst/>
          </a:prstGeom>
          <a:noFill/>
        </p:spPr>
        <p:txBody>
          <a:bodyPr wrap="square" rtlCol="0">
            <a:spAutoFit/>
          </a:bodyPr>
          <a:lstStyle/>
          <a:p>
            <a:pPr algn="ctr"/>
            <a:r>
              <a:rPr lang="es-ES" sz="2300" dirty="0">
                <a:latin typeface="Harry P" panose="00000400000000000000" pitchFamily="2" charset="0"/>
              </a:rPr>
              <a:t>Estas son mis amigas, </a:t>
            </a:r>
            <a:r>
              <a:rPr lang="es-ES" sz="2300" dirty="0" err="1">
                <a:latin typeface="Harry P" panose="00000400000000000000" pitchFamily="2" charset="0"/>
              </a:rPr>
              <a:t>Bremilda</a:t>
            </a:r>
            <a:r>
              <a:rPr lang="es-ES" sz="2300" dirty="0">
                <a:latin typeface="Harry P" panose="00000400000000000000" pitchFamily="2" charset="0"/>
              </a:rPr>
              <a:t> y </a:t>
            </a:r>
            <a:r>
              <a:rPr lang="es-ES" sz="2300" dirty="0" err="1">
                <a:latin typeface="Harry P" panose="00000400000000000000" pitchFamily="2" charset="0"/>
              </a:rPr>
              <a:t>Blafina</a:t>
            </a:r>
            <a:r>
              <a:rPr lang="es-ES" sz="2300" dirty="0">
                <a:latin typeface="Harry P" panose="00000400000000000000" pitchFamily="2" charset="0"/>
              </a:rPr>
              <a:t>. Están discutiendo otra vez. Pregunta a las dos a ver que ha pasado</a:t>
            </a:r>
          </a:p>
        </p:txBody>
      </p:sp>
    </p:spTree>
    <p:extLst>
      <p:ext uri="{BB962C8B-B14F-4D97-AF65-F5344CB8AC3E}">
        <p14:creationId xmlns:p14="http://schemas.microsoft.com/office/powerpoint/2010/main" val="1948548836"/>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ve, Hija de la Luna on We Heart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GONES » Criaturas Mitológicas, Descúbrel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778" y="2330113"/>
            <a:ext cx="3385545" cy="2225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AGONES MITOLOGICOS ≫ Tipos, simbologias y significados">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0357" y="1978734"/>
            <a:ext cx="4317488" cy="270274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a:hlinkClick r:id="rId6"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Llamada ovalada 6"/>
          <p:cNvSpPr/>
          <p:nvPr/>
        </p:nvSpPr>
        <p:spPr>
          <a:xfrm>
            <a:off x="7137778" y="620420"/>
            <a:ext cx="2579428" cy="1587285"/>
          </a:xfrm>
          <a:prstGeom prst="wedgeEllipseCallout">
            <a:avLst>
              <a:gd name="adj1" fmla="val -8706"/>
              <a:gd name="adj2" fmla="val 65085"/>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7042692" y="912915"/>
            <a:ext cx="2715906" cy="1138773"/>
          </a:xfrm>
          <a:prstGeom prst="rect">
            <a:avLst/>
          </a:prstGeom>
          <a:noFill/>
        </p:spPr>
        <p:txBody>
          <a:bodyPr wrap="square" rtlCol="0">
            <a:spAutoFit/>
          </a:bodyPr>
          <a:lstStyle/>
          <a:p>
            <a:pPr algn="ctr"/>
            <a:r>
              <a:rPr lang="es-ES" sz="1700" dirty="0">
                <a:latin typeface="Harry P" panose="00000400000000000000" pitchFamily="2" charset="0"/>
              </a:rPr>
              <a:t>NO ME DIGAS QUE ES MENTIRA QUE TE HE VISTO CON MIS PROPIOS OJOS BREMILDA</a:t>
            </a:r>
          </a:p>
        </p:txBody>
      </p:sp>
      <p:sp>
        <p:nvSpPr>
          <p:cNvPr id="13" name="Llamada ovalada 12"/>
          <p:cNvSpPr/>
          <p:nvPr/>
        </p:nvSpPr>
        <p:spPr>
          <a:xfrm>
            <a:off x="4004091" y="464403"/>
            <a:ext cx="2579428" cy="1587285"/>
          </a:xfrm>
          <a:prstGeom prst="wedgeEllipseCallout">
            <a:avLst>
              <a:gd name="adj1" fmla="val 6109"/>
              <a:gd name="adj2" fmla="val 65085"/>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3900431" y="758073"/>
            <a:ext cx="2715906" cy="1138773"/>
          </a:xfrm>
          <a:prstGeom prst="rect">
            <a:avLst/>
          </a:prstGeom>
          <a:noFill/>
        </p:spPr>
        <p:txBody>
          <a:bodyPr wrap="square" rtlCol="0">
            <a:spAutoFit/>
          </a:bodyPr>
          <a:lstStyle/>
          <a:p>
            <a:pPr algn="ctr"/>
            <a:r>
              <a:rPr lang="es-ES" sz="1700" dirty="0">
                <a:latin typeface="Harry P" panose="00000400000000000000" pitchFamily="2" charset="0"/>
              </a:rPr>
              <a:t>TE DIGO QUE YO NO HE TOCADO TUS ESCAMAS DE TRITÓN, HABRÁ SIDO EL VIENTO.</a:t>
            </a:r>
          </a:p>
        </p:txBody>
      </p:sp>
      <p:pic>
        <p:nvPicPr>
          <p:cNvPr id="15" name="Picture 4" descr="Bufonidae - Wikipedia, la enciclopedia lib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23323" y="5447425"/>
            <a:ext cx="398985" cy="2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51455"/>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ve, Hija de la Luna on We Heart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GONES » Criaturas Mitológicas, Descúbrel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778" y="2330113"/>
            <a:ext cx="3385545" cy="2225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AGONES MITOLOGICOS ≫ Tipos, simbologias y significad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0357" y="1978734"/>
            <a:ext cx="4317488" cy="270274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a:hlinkClick r:id="rId5"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Llamada ovalada 6"/>
          <p:cNvSpPr/>
          <p:nvPr/>
        </p:nvSpPr>
        <p:spPr>
          <a:xfrm>
            <a:off x="7137778" y="620420"/>
            <a:ext cx="2579428" cy="1587285"/>
          </a:xfrm>
          <a:prstGeom prst="wedgeEllipseCallout">
            <a:avLst>
              <a:gd name="adj1" fmla="val -8706"/>
              <a:gd name="adj2" fmla="val 65085"/>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7220113" y="912915"/>
            <a:ext cx="2497093" cy="1138773"/>
          </a:xfrm>
          <a:prstGeom prst="rect">
            <a:avLst/>
          </a:prstGeom>
          <a:noFill/>
        </p:spPr>
        <p:txBody>
          <a:bodyPr wrap="square" rtlCol="0">
            <a:spAutoFit/>
          </a:bodyPr>
          <a:lstStyle/>
          <a:p>
            <a:pPr algn="ctr"/>
            <a:r>
              <a:rPr lang="es-ES" sz="1700" dirty="0">
                <a:latin typeface="Harry P" panose="00000400000000000000" pitchFamily="2" charset="0"/>
              </a:rPr>
              <a:t>TENGO PRUEBAS… SI NO ¿POR QUÉ VAN A DESAPARECER MIS ESCAMAS? </a:t>
            </a:r>
          </a:p>
        </p:txBody>
      </p:sp>
      <p:sp>
        <p:nvSpPr>
          <p:cNvPr id="13" name="Llamada ovalada 12"/>
          <p:cNvSpPr/>
          <p:nvPr/>
        </p:nvSpPr>
        <p:spPr>
          <a:xfrm>
            <a:off x="3935851" y="237844"/>
            <a:ext cx="2647667" cy="1765085"/>
          </a:xfrm>
          <a:prstGeom prst="wedgeEllipseCallout">
            <a:avLst>
              <a:gd name="adj1" fmla="val 6109"/>
              <a:gd name="adj2" fmla="val 65085"/>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4027211" y="501867"/>
            <a:ext cx="2464948" cy="1138773"/>
          </a:xfrm>
          <a:prstGeom prst="rect">
            <a:avLst/>
          </a:prstGeom>
          <a:noFill/>
        </p:spPr>
        <p:txBody>
          <a:bodyPr wrap="square" rtlCol="0">
            <a:spAutoFit/>
          </a:bodyPr>
          <a:lstStyle/>
          <a:p>
            <a:pPr algn="ctr"/>
            <a:r>
              <a:rPr lang="es-ES" sz="1700" dirty="0">
                <a:latin typeface="Harry P" panose="00000400000000000000" pitchFamily="2" charset="0"/>
              </a:rPr>
              <a:t>SIEMPRE ESTÁS IGUAL BLAFINA. ME ACUSAS DE ALGO QUE NO SABES 100%. ME SIENTA MUY MAL.</a:t>
            </a:r>
          </a:p>
        </p:txBody>
      </p:sp>
      <p:pic>
        <p:nvPicPr>
          <p:cNvPr id="10" name="Picture 4" descr="Bufonidae - Wikipedia, la enciclopedia libre">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23323" y="5447425"/>
            <a:ext cx="398985" cy="2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34526"/>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ve, Hija de la Luna on We Heart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GONES » Criaturas Mitológicas, Descúbrelos">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7778" y="2330113"/>
            <a:ext cx="3385545" cy="2225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AGONES MITOLOGICOS ≫ Tipos, simbologias y significados">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10357" y="1978734"/>
            <a:ext cx="4317488" cy="270274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a:hlinkClick r:id="rId7"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Bufonidae - Wikipedia, la enciclopedia libr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523323" y="5447425"/>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3310357" y="0"/>
            <a:ext cx="6117464" cy="6858000"/>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4622186" y="1453816"/>
            <a:ext cx="3643086" cy="4439328"/>
          </a:xfrm>
          <a:prstGeom prst="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ysClr val="windowText" lastClr="000000"/>
                </a:solidFill>
                <a:latin typeface="Harry P" panose="00000400000000000000" pitchFamily="2" charset="0"/>
              </a:rPr>
              <a:t>Las dragonas han discutido y sus huevos se han mezclado. No saben de quien es cada huevo. Tienes que ayudarles a encontrarlos. Te doy una pista, </a:t>
            </a:r>
            <a:r>
              <a:rPr lang="es-ES" sz="2400" dirty="0" err="1">
                <a:solidFill>
                  <a:sysClr val="windowText" lastClr="000000"/>
                </a:solidFill>
                <a:latin typeface="Harry P" panose="00000400000000000000" pitchFamily="2" charset="0"/>
              </a:rPr>
              <a:t>Bremilda</a:t>
            </a:r>
            <a:r>
              <a:rPr lang="es-ES" sz="2400" dirty="0">
                <a:solidFill>
                  <a:sysClr val="windowText" lastClr="000000"/>
                </a:solidFill>
                <a:latin typeface="Harry P" panose="00000400000000000000" pitchFamily="2" charset="0"/>
              </a:rPr>
              <a:t> y </a:t>
            </a:r>
            <a:r>
              <a:rPr lang="es-ES" sz="2400" dirty="0" err="1">
                <a:solidFill>
                  <a:sysClr val="windowText" lastClr="000000"/>
                </a:solidFill>
                <a:latin typeface="Harry P" panose="00000400000000000000" pitchFamily="2" charset="0"/>
              </a:rPr>
              <a:t>Blafina</a:t>
            </a:r>
            <a:r>
              <a:rPr lang="es-ES" sz="2400" dirty="0">
                <a:solidFill>
                  <a:sysClr val="windowText" lastClr="000000"/>
                </a:solidFill>
                <a:latin typeface="Harry P" panose="00000400000000000000" pitchFamily="2" charset="0"/>
              </a:rPr>
              <a:t> han llamado a cada huevo con palabras que contienen el grupo consonántico por el que empieza su nombre, es decir, con Br- o </a:t>
            </a:r>
            <a:r>
              <a:rPr lang="es-ES" sz="2400" dirty="0" err="1">
                <a:solidFill>
                  <a:sysClr val="windowText" lastClr="000000"/>
                </a:solidFill>
                <a:latin typeface="Harry P" panose="00000400000000000000" pitchFamily="2" charset="0"/>
              </a:rPr>
              <a:t>Bl</a:t>
            </a:r>
            <a:r>
              <a:rPr lang="es-ES" sz="2400" dirty="0">
                <a:solidFill>
                  <a:sysClr val="windowText" lastClr="000000"/>
                </a:solidFill>
                <a:latin typeface="Harry P" panose="00000400000000000000" pitchFamily="2" charset="0"/>
              </a:rPr>
              <a:t>-.</a:t>
            </a:r>
          </a:p>
          <a:p>
            <a:pPr algn="ctr"/>
            <a:r>
              <a:rPr lang="es-ES" sz="2400" dirty="0">
                <a:solidFill>
                  <a:sysClr val="windowText" lastClr="000000"/>
                </a:solidFill>
                <a:latin typeface="Harry P" panose="00000400000000000000" pitchFamily="2" charset="0"/>
              </a:rPr>
              <a:t>Identifica cada huevo rápido, antes de que se den cuenta y la pelea sea más grave.</a:t>
            </a:r>
          </a:p>
        </p:txBody>
      </p:sp>
      <p:sp>
        <p:nvSpPr>
          <p:cNvPr id="11" name="Flecha derecha 10">
            <a:hlinkClick r:id="rId10" action="ppaction://hlinksldjump"/>
          </p:cNvPr>
          <p:cNvSpPr/>
          <p:nvPr/>
        </p:nvSpPr>
        <p:spPr>
          <a:xfrm>
            <a:off x="8041063" y="589314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4417262" y="433306"/>
            <a:ext cx="2480166" cy="1015663"/>
          </a:xfrm>
          <a:prstGeom prst="rect">
            <a:avLst/>
          </a:prstGeom>
          <a:noFill/>
        </p:spPr>
        <p:txBody>
          <a:bodyPr wrap="none" rtlCol="0">
            <a:spAutoFit/>
            <a:scene3d>
              <a:camera prst="orthographicFront"/>
              <a:lightRig rig="threePt" dir="t"/>
            </a:scene3d>
            <a:sp3d extrusionH="57150">
              <a:bevelT w="38100" h="38100" prst="angle"/>
            </a:sp3d>
          </a:bodyPr>
          <a:lstStyle/>
          <a:p>
            <a:r>
              <a:rPr lang="es-ES" sz="6000" b="1" dirty="0">
                <a:ln>
                  <a:solidFill>
                    <a:sysClr val="windowText" lastClr="000000"/>
                  </a:solidFill>
                </a:ln>
                <a:solidFill>
                  <a:srgbClr val="FFC000"/>
                </a:solidFill>
                <a:latin typeface="Harry P" panose="00000400000000000000" pitchFamily="2" charset="0"/>
              </a:rPr>
              <a:t>3º Prueba</a:t>
            </a:r>
          </a:p>
        </p:txBody>
      </p:sp>
    </p:spTree>
    <p:extLst>
      <p:ext uri="{BB962C8B-B14F-4D97-AF65-F5344CB8AC3E}">
        <p14:creationId xmlns:p14="http://schemas.microsoft.com/office/powerpoint/2010/main" val="2361152004"/>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p:cNvSpPr/>
          <p:nvPr/>
        </p:nvSpPr>
        <p:spPr>
          <a:xfrm>
            <a:off x="41095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Brújula</a:t>
            </a:r>
          </a:p>
        </p:txBody>
      </p:sp>
      <p:sp>
        <p:nvSpPr>
          <p:cNvPr id="3" name="Elipse 2"/>
          <p:cNvSpPr/>
          <p:nvPr/>
        </p:nvSpPr>
        <p:spPr>
          <a:xfrm>
            <a:off x="155811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Blusa</a:t>
            </a:r>
          </a:p>
        </p:txBody>
      </p:sp>
      <p:sp>
        <p:nvSpPr>
          <p:cNvPr id="4" name="Elipse 3"/>
          <p:cNvSpPr/>
          <p:nvPr/>
        </p:nvSpPr>
        <p:spPr>
          <a:xfrm>
            <a:off x="270527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Mueble</a:t>
            </a:r>
          </a:p>
        </p:txBody>
      </p:sp>
      <p:sp>
        <p:nvSpPr>
          <p:cNvPr id="5" name="Elipse 4"/>
          <p:cNvSpPr/>
          <p:nvPr/>
        </p:nvSpPr>
        <p:spPr>
          <a:xfrm>
            <a:off x="385243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Bruja</a:t>
            </a:r>
          </a:p>
        </p:txBody>
      </p:sp>
      <p:sp>
        <p:nvSpPr>
          <p:cNvPr id="6" name="Elipse 5"/>
          <p:cNvSpPr/>
          <p:nvPr/>
        </p:nvSpPr>
        <p:spPr>
          <a:xfrm>
            <a:off x="499959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Cable</a:t>
            </a:r>
          </a:p>
        </p:txBody>
      </p:sp>
      <p:sp>
        <p:nvSpPr>
          <p:cNvPr id="7" name="Elipse 6"/>
          <p:cNvSpPr/>
          <p:nvPr/>
        </p:nvSpPr>
        <p:spPr>
          <a:xfrm>
            <a:off x="614675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Niebla</a:t>
            </a:r>
          </a:p>
        </p:txBody>
      </p:sp>
      <p:sp>
        <p:nvSpPr>
          <p:cNvPr id="8" name="Elipse 7"/>
          <p:cNvSpPr/>
          <p:nvPr/>
        </p:nvSpPr>
        <p:spPr>
          <a:xfrm>
            <a:off x="729391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Brocha</a:t>
            </a:r>
          </a:p>
        </p:txBody>
      </p:sp>
      <p:sp>
        <p:nvSpPr>
          <p:cNvPr id="9" name="Elipse 8"/>
          <p:cNvSpPr/>
          <p:nvPr/>
        </p:nvSpPr>
        <p:spPr>
          <a:xfrm>
            <a:off x="844107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Hombro</a:t>
            </a:r>
          </a:p>
        </p:txBody>
      </p:sp>
      <p:sp>
        <p:nvSpPr>
          <p:cNvPr id="10" name="Elipse 9"/>
          <p:cNvSpPr/>
          <p:nvPr/>
        </p:nvSpPr>
        <p:spPr>
          <a:xfrm>
            <a:off x="958823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Pluma</a:t>
            </a:r>
          </a:p>
        </p:txBody>
      </p:sp>
      <p:sp>
        <p:nvSpPr>
          <p:cNvPr id="18" name="Elipse 17"/>
          <p:cNvSpPr/>
          <p:nvPr/>
        </p:nvSpPr>
        <p:spPr>
          <a:xfrm>
            <a:off x="155811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Tabla</a:t>
            </a:r>
          </a:p>
        </p:txBody>
      </p:sp>
      <p:sp>
        <p:nvSpPr>
          <p:cNvPr id="19" name="Elipse 18"/>
          <p:cNvSpPr/>
          <p:nvPr/>
        </p:nvSpPr>
        <p:spPr>
          <a:xfrm>
            <a:off x="270527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Abrazo</a:t>
            </a:r>
          </a:p>
        </p:txBody>
      </p:sp>
      <p:sp>
        <p:nvSpPr>
          <p:cNvPr id="20" name="Elipse 19"/>
          <p:cNvSpPr/>
          <p:nvPr/>
        </p:nvSpPr>
        <p:spPr>
          <a:xfrm>
            <a:off x="385243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Pueblo</a:t>
            </a:r>
          </a:p>
        </p:txBody>
      </p:sp>
      <p:sp>
        <p:nvSpPr>
          <p:cNvPr id="21" name="Elipse 20"/>
          <p:cNvSpPr/>
          <p:nvPr/>
        </p:nvSpPr>
        <p:spPr>
          <a:xfrm>
            <a:off x="499959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Nombre</a:t>
            </a:r>
          </a:p>
        </p:txBody>
      </p:sp>
      <p:sp>
        <p:nvSpPr>
          <p:cNvPr id="22" name="Elipse 21"/>
          <p:cNvSpPr/>
          <p:nvPr/>
        </p:nvSpPr>
        <p:spPr>
          <a:xfrm>
            <a:off x="614675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Bruto</a:t>
            </a:r>
          </a:p>
        </p:txBody>
      </p:sp>
      <p:sp>
        <p:nvSpPr>
          <p:cNvPr id="23" name="Elipse 22"/>
          <p:cNvSpPr/>
          <p:nvPr/>
        </p:nvSpPr>
        <p:spPr>
          <a:xfrm>
            <a:off x="729391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Blanco</a:t>
            </a:r>
          </a:p>
        </p:txBody>
      </p:sp>
      <p:sp>
        <p:nvSpPr>
          <p:cNvPr id="24" name="Elipse 23"/>
          <p:cNvSpPr/>
          <p:nvPr/>
        </p:nvSpPr>
        <p:spPr>
          <a:xfrm>
            <a:off x="844107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Bloque</a:t>
            </a:r>
          </a:p>
        </p:txBody>
      </p:sp>
      <p:sp>
        <p:nvSpPr>
          <p:cNvPr id="25" name="Elipse 24"/>
          <p:cNvSpPr/>
          <p:nvPr/>
        </p:nvSpPr>
        <p:spPr>
          <a:xfrm>
            <a:off x="958823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Sombra</a:t>
            </a:r>
          </a:p>
        </p:txBody>
      </p:sp>
      <p:sp>
        <p:nvSpPr>
          <p:cNvPr id="26" name="Elipse 25"/>
          <p:cNvSpPr/>
          <p:nvPr/>
        </p:nvSpPr>
        <p:spPr>
          <a:xfrm>
            <a:off x="10735398" y="3931690"/>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Brócoli</a:t>
            </a:r>
          </a:p>
        </p:txBody>
      </p:sp>
      <p:sp>
        <p:nvSpPr>
          <p:cNvPr id="27" name="Elipse 26"/>
          <p:cNvSpPr/>
          <p:nvPr/>
        </p:nvSpPr>
        <p:spPr>
          <a:xfrm>
            <a:off x="1073539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Plato</a:t>
            </a:r>
          </a:p>
        </p:txBody>
      </p:sp>
      <p:sp>
        <p:nvSpPr>
          <p:cNvPr id="28" name="Elipse 27"/>
          <p:cNvSpPr/>
          <p:nvPr/>
        </p:nvSpPr>
        <p:spPr>
          <a:xfrm>
            <a:off x="410958" y="5375862"/>
            <a:ext cx="957617" cy="1282892"/>
          </a:xfrm>
          <a:prstGeom prst="ellipse">
            <a:avLst/>
          </a:prstGeom>
          <a:solidFill>
            <a:schemeClr val="accent4">
              <a:lumMod val="20000"/>
              <a:lumOff val="80000"/>
            </a:scheme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w="104140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Harry P" panose="00000400000000000000" pitchFamily="2" charset="0"/>
              </a:rPr>
              <a:t>Sobre</a:t>
            </a:r>
          </a:p>
        </p:txBody>
      </p:sp>
      <p:sp>
        <p:nvSpPr>
          <p:cNvPr id="30" name="Flecha derecha 29">
            <a:hlinkClick r:id="rId3" action="ppaction://hlinksldjump"/>
          </p:cNvPr>
          <p:cNvSpPr/>
          <p:nvPr/>
        </p:nvSpPr>
        <p:spPr>
          <a:xfrm>
            <a:off x="11214206" y="22270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8712754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143" objId="29"/>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ve, Hija de la Luna on We Heart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GONES » Criaturas Mitológicas, Descúbrel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778" y="2330113"/>
            <a:ext cx="3385545" cy="2225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AGONES MITOLOGICOS ≫ Tipos, simbologias y significad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0357" y="1978734"/>
            <a:ext cx="4317488" cy="270274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a:hlinkClick r:id="rId5"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Llamada ovalada 1"/>
          <p:cNvSpPr/>
          <p:nvPr/>
        </p:nvSpPr>
        <p:spPr>
          <a:xfrm>
            <a:off x="882587" y="627605"/>
            <a:ext cx="4285848" cy="1351129"/>
          </a:xfrm>
          <a:prstGeom prst="wedgeEllipseCallout">
            <a:avLst>
              <a:gd name="adj1" fmla="val 54156"/>
              <a:gd name="adj2" fmla="val 62378"/>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097652" y="740978"/>
            <a:ext cx="3855718" cy="1154162"/>
          </a:xfrm>
          <a:prstGeom prst="rect">
            <a:avLst/>
          </a:prstGeom>
          <a:noFill/>
        </p:spPr>
        <p:txBody>
          <a:bodyPr wrap="square" rtlCol="0">
            <a:spAutoFit/>
          </a:bodyPr>
          <a:lstStyle/>
          <a:p>
            <a:pPr algn="ctr"/>
            <a:r>
              <a:rPr lang="es-ES" sz="2300" dirty="0">
                <a:latin typeface="Harry P" panose="00000400000000000000" pitchFamily="2" charset="0"/>
              </a:rPr>
              <a:t>Muchas gracias por ayudarnos. No se que habríamos hecho si hubiésemos perdido nuestros huevos.</a:t>
            </a:r>
          </a:p>
        </p:txBody>
      </p:sp>
      <p:sp>
        <p:nvSpPr>
          <p:cNvPr id="9" name="Llamada ovalada 8"/>
          <p:cNvSpPr/>
          <p:nvPr/>
        </p:nvSpPr>
        <p:spPr>
          <a:xfrm>
            <a:off x="6739102" y="307412"/>
            <a:ext cx="4285848" cy="1351129"/>
          </a:xfrm>
          <a:prstGeom prst="wedgeEllipseCallout">
            <a:avLst>
              <a:gd name="adj1" fmla="val -11543"/>
              <a:gd name="adj2" fmla="val 92457"/>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6954167" y="420785"/>
            <a:ext cx="3855718" cy="1154162"/>
          </a:xfrm>
          <a:prstGeom prst="rect">
            <a:avLst/>
          </a:prstGeom>
          <a:noFill/>
        </p:spPr>
        <p:txBody>
          <a:bodyPr wrap="square" rtlCol="0">
            <a:spAutoFit/>
          </a:bodyPr>
          <a:lstStyle/>
          <a:p>
            <a:pPr algn="ctr"/>
            <a:r>
              <a:rPr lang="es-ES" sz="2300" dirty="0">
                <a:latin typeface="Harry P" panose="00000400000000000000" pitchFamily="2" charset="0"/>
              </a:rPr>
              <a:t>Tenemos que dejar de discutir, lo único que conseguimos es meternos en problemas. Prometo no volver a pelearme.</a:t>
            </a:r>
          </a:p>
        </p:txBody>
      </p:sp>
      <p:sp>
        <p:nvSpPr>
          <p:cNvPr id="11" name="Flecha derecha 10">
            <a:hlinkClick r:id="rId6" action="ppaction://hlinksldjump"/>
          </p:cNvPr>
          <p:cNvSpPr/>
          <p:nvPr/>
        </p:nvSpPr>
        <p:spPr>
          <a:xfrm rot="10800000">
            <a:off x="2699657" y="2655194"/>
            <a:ext cx="574310" cy="479891"/>
          </a:xfrm>
          <a:prstGeom prst="rightArrow">
            <a:avLst/>
          </a:prstGeom>
          <a:solidFill>
            <a:srgbClr val="FFC000"/>
          </a:solidFill>
          <a:ln>
            <a:solidFill>
              <a:schemeClr val="tx1"/>
            </a:solidFill>
          </a:ln>
          <a:scene3d>
            <a:camera prst="isometricLeftDown"/>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erecha 11">
            <a:hlinkClick r:id="rId7" action="ppaction://hlinksldjump"/>
          </p:cNvPr>
          <p:cNvSpPr/>
          <p:nvPr/>
        </p:nvSpPr>
        <p:spPr>
          <a:xfrm>
            <a:off x="10523323" y="3217677"/>
            <a:ext cx="496961" cy="449942"/>
          </a:xfrm>
          <a:prstGeom prst="rightArrow">
            <a:avLst/>
          </a:prstGeom>
          <a:solidFill>
            <a:srgbClr val="FFC000"/>
          </a:solidFill>
          <a:ln>
            <a:solidFill>
              <a:schemeClr val="tx1"/>
            </a:solidFill>
          </a:ln>
          <a:scene3d>
            <a:camera prst="isometricRightU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05533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sques Niebla Charco Naturaleza | Bosque de noche, Fondos bosqu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erecha 4">
            <a:hlinkClick r:id="rId4" action="ppaction://hlinksldjump"/>
          </p:cNvPr>
          <p:cNvSpPr/>
          <p:nvPr/>
        </p:nvSpPr>
        <p:spPr>
          <a:xfrm rot="21376881">
            <a:off x="7475622" y="3424607"/>
            <a:ext cx="496961" cy="449942"/>
          </a:xfrm>
          <a:prstGeom prst="rightArrow">
            <a:avLst>
              <a:gd name="adj1" fmla="val 50000"/>
              <a:gd name="adj2" fmla="val 59657"/>
            </a:avLst>
          </a:prstGeom>
          <a:solidFill>
            <a:srgbClr val="FFC000"/>
          </a:solidFill>
          <a:ln>
            <a:solidFill>
              <a:schemeClr val="tx1"/>
            </a:solidFill>
          </a:ln>
          <a:scene3d>
            <a:camera prst="isometricRightU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54976615"/>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ánto cuesta estudiar en Hogwarts, el colegio de Magia y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2004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89432" y="2149876"/>
            <a:ext cx="6194738" cy="1446550"/>
          </a:xfrm>
          <a:prstGeom prst="rect">
            <a:avLst/>
          </a:prstGeom>
          <a:noFill/>
        </p:spPr>
        <p:txBody>
          <a:bodyPr wrap="square" rtlCol="0">
            <a:spAutoFit/>
            <a:scene3d>
              <a:camera prst="orthographicFront"/>
              <a:lightRig rig="threePt" dir="t"/>
            </a:scene3d>
            <a:sp3d extrusionH="57150">
              <a:bevelT h="25400" prst="softRound"/>
            </a:sp3d>
          </a:bodyPr>
          <a:lstStyle/>
          <a:p>
            <a:r>
              <a:rPr lang="es-ES" sz="4400" b="1" dirty="0">
                <a:ln>
                  <a:solidFill>
                    <a:sysClr val="windowText" lastClr="000000"/>
                  </a:solidFill>
                </a:ln>
                <a:solidFill>
                  <a:srgbClr val="FFC000"/>
                </a:solidFill>
                <a:latin typeface="Harry P" panose="00000400000000000000" pitchFamily="2" charset="0"/>
              </a:rPr>
              <a:t>Erase una vez…BOOM!: Repaso de la Unidad</a:t>
            </a:r>
          </a:p>
        </p:txBody>
      </p:sp>
      <p:sp>
        <p:nvSpPr>
          <p:cNvPr id="4" name="CuadroTexto 3"/>
          <p:cNvSpPr txBox="1"/>
          <p:nvPr/>
        </p:nvSpPr>
        <p:spPr>
          <a:xfrm>
            <a:off x="5366112" y="231165"/>
            <a:ext cx="6834303" cy="2215991"/>
          </a:xfrm>
          <a:prstGeom prst="rect">
            <a:avLst/>
          </a:prstGeom>
          <a:noFill/>
        </p:spPr>
        <p:txBody>
          <a:bodyPr wrap="square" rtlCol="0">
            <a:spAutoFit/>
            <a:scene3d>
              <a:camera prst="orthographicFront"/>
              <a:lightRig rig="threePt" dir="t"/>
            </a:scene3d>
            <a:sp3d extrusionH="57150">
              <a:bevelT w="38100" h="38100" prst="convex"/>
            </a:sp3d>
          </a:bodyPr>
          <a:lstStyle/>
          <a:p>
            <a:r>
              <a:rPr lang="es-ES" sz="13800" dirty="0">
                <a:ln>
                  <a:solidFill>
                    <a:sysClr val="windowText" lastClr="000000"/>
                  </a:solidFill>
                </a:ln>
                <a:solidFill>
                  <a:srgbClr val="FFC000"/>
                </a:solidFill>
                <a:latin typeface="Harry P" panose="00000400000000000000" pitchFamily="2" charset="0"/>
              </a:rPr>
              <a:t>Harry Potter</a:t>
            </a:r>
          </a:p>
        </p:txBody>
      </p:sp>
      <p:pic>
        <p:nvPicPr>
          <p:cNvPr id="2052" name="Picture 4" descr="Old envelope Royalty Free Vector Image - Vector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501" y="5352480"/>
            <a:ext cx="1803017" cy="1505519"/>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rot="10800000">
            <a:off x="2236518" y="5825779"/>
            <a:ext cx="905927" cy="55892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3261897" y="5799926"/>
            <a:ext cx="1938351" cy="584775"/>
          </a:xfrm>
          <a:prstGeom prst="rect">
            <a:avLst/>
          </a:prstGeom>
          <a:noFill/>
        </p:spPr>
        <p:txBody>
          <a:bodyPr wrap="none" rtlCol="0">
            <a:spAutoFit/>
          </a:bodyPr>
          <a:lstStyle/>
          <a:p>
            <a:r>
              <a:rPr lang="es-ES" sz="3200" dirty="0">
                <a:ln>
                  <a:solidFill>
                    <a:sysClr val="windowText" lastClr="000000"/>
                  </a:solidFill>
                </a:ln>
                <a:solidFill>
                  <a:srgbClr val="FFC000"/>
                </a:solidFill>
                <a:latin typeface="Harry P" panose="00000400000000000000" pitchFamily="2" charset="0"/>
              </a:rPr>
              <a:t>Haz </a:t>
            </a:r>
            <a:r>
              <a:rPr lang="es-ES" sz="3200" dirty="0" err="1">
                <a:ln>
                  <a:solidFill>
                    <a:sysClr val="windowText" lastClr="000000"/>
                  </a:solidFill>
                </a:ln>
                <a:solidFill>
                  <a:srgbClr val="FFC000"/>
                </a:solidFill>
                <a:latin typeface="Harry P" panose="00000400000000000000" pitchFamily="2" charset="0"/>
              </a:rPr>
              <a:t>click</a:t>
            </a:r>
            <a:r>
              <a:rPr lang="es-ES" sz="3200" dirty="0">
                <a:ln>
                  <a:solidFill>
                    <a:sysClr val="windowText" lastClr="000000"/>
                  </a:solidFill>
                </a:ln>
                <a:solidFill>
                  <a:srgbClr val="FFC000"/>
                </a:solidFill>
                <a:latin typeface="Harry P" panose="00000400000000000000" pitchFamily="2" charset="0"/>
              </a:rPr>
              <a:t> aquí</a:t>
            </a:r>
          </a:p>
        </p:txBody>
      </p:sp>
      <p:pic>
        <p:nvPicPr>
          <p:cNvPr id="4100" name="Picture 4" descr="▷ Trenes: Imágenes Animadas, Gifs y Animaciones ¡100% GRATIS!">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flipH="1">
            <a:off x="10168068" y="5563432"/>
            <a:ext cx="21518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073605"/>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Árbol pelado / Noche / Alemania | HD Stock Video 586-173-051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1482648"/>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chizos, amarres y magia – Fuerza y vida, amarres de parej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ustración de cuervo negro, iconos de computadora de pájaro d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665" y="420915"/>
            <a:ext cx="2253792" cy="1690344"/>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15699149"/>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ve, Hija de la Luna on We Heart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GONES » Criaturas Mitológicas, Descúbrel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778" y="2330113"/>
            <a:ext cx="3385545" cy="2225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AGONES MITOLOGICOS ≫ Tipos, simbologias y significad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0357" y="1978734"/>
            <a:ext cx="4317488" cy="270274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a:hlinkClick r:id="rId5"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derecha 10">
            <a:hlinkClick r:id="rId6" action="ppaction://hlinksldjump"/>
          </p:cNvPr>
          <p:cNvSpPr/>
          <p:nvPr/>
        </p:nvSpPr>
        <p:spPr>
          <a:xfrm rot="10800000">
            <a:off x="2699657" y="2655194"/>
            <a:ext cx="574310" cy="479891"/>
          </a:xfrm>
          <a:prstGeom prst="rightArrow">
            <a:avLst/>
          </a:prstGeom>
          <a:solidFill>
            <a:srgbClr val="FFC000"/>
          </a:solidFill>
          <a:ln>
            <a:solidFill>
              <a:schemeClr val="tx1"/>
            </a:solidFill>
          </a:ln>
          <a:scene3d>
            <a:camera prst="isometricLeftDown"/>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erecha 11">
            <a:hlinkClick r:id="rId7" action="ppaction://hlinksldjump"/>
          </p:cNvPr>
          <p:cNvSpPr/>
          <p:nvPr/>
        </p:nvSpPr>
        <p:spPr>
          <a:xfrm>
            <a:off x="10523323" y="3217677"/>
            <a:ext cx="496961" cy="449942"/>
          </a:xfrm>
          <a:prstGeom prst="rightArrow">
            <a:avLst/>
          </a:prstGeom>
          <a:solidFill>
            <a:srgbClr val="FFC000"/>
          </a:solidFill>
          <a:ln>
            <a:solidFill>
              <a:schemeClr val="tx1"/>
            </a:solidFill>
          </a:ln>
          <a:scene3d>
            <a:camera prst="isometricRightU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7195930"/>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EMAS SIDERALES ( Sol, Luna, Estrellas, Tierra, Naturalez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Rejas+prision: Imágenes, fotos de stock y vectores | Shutterst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7311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4082714" y="4507831"/>
            <a:ext cx="4026569" cy="1363579"/>
          </a:xfrm>
          <a:prstGeom prst="roundRect">
            <a:avLst/>
          </a:prstGeom>
          <a:solidFill>
            <a:schemeClr val="tx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FFC000"/>
                </a:solidFill>
                <a:latin typeface="Harry P" panose="00000400000000000000" pitchFamily="2" charset="0"/>
              </a:rPr>
              <a:t>Todavía no puedes pasar. Sigue investigando</a:t>
            </a:r>
          </a:p>
        </p:txBody>
      </p:sp>
      <p:sp>
        <p:nvSpPr>
          <p:cNvPr id="5" name="Flecha derecha 4">
            <a:hlinkClick r:id="rId4"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6285881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ibercorresponsales - Blog de s.r.delfin: Una niña llamada Ág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ppogriff buckbeak harry_potter harrypotter hagrid d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8" descr="hippogriff buckbeak harry_potter harrypotter hagrid d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hippogriff buckbeak harry_potter harrypotter hagrid d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a:hlinkClick r:id="rId3" action="ppaction://hlinksldjump"/>
          </p:cNvPr>
          <p:cNvPicPr>
            <a:picLocks noChangeAspect="1"/>
          </p:cNvPicPr>
          <p:nvPr/>
        </p:nvPicPr>
        <p:blipFill>
          <a:blip r:embed="rId4"/>
          <a:stretch>
            <a:fillRect/>
          </a:stretch>
        </p:blipFill>
        <p:spPr>
          <a:xfrm>
            <a:off x="2364468" y="3352799"/>
            <a:ext cx="3182219" cy="2708048"/>
          </a:xfrm>
          <a:prstGeom prst="rect">
            <a:avLst/>
          </a:prstGeom>
        </p:spPr>
      </p:pic>
      <p:sp>
        <p:nvSpPr>
          <p:cNvPr id="8" name="Flecha derecha 7">
            <a:hlinkClick r:id="rId5" action="ppaction://hlinksldjump"/>
          </p:cNvPr>
          <p:cNvSpPr/>
          <p:nvPr/>
        </p:nvSpPr>
        <p:spPr>
          <a:xfrm>
            <a:off x="11373863" y="621710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descr="Trashy World Tablas Madera de Palet Suelta Vintage, 80 cm, 7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485016">
            <a:off x="5438236" y="5444835"/>
            <a:ext cx="1233462" cy="1205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ufonidae - Wikipedia, la enciclopedia lib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69851" y="6060847"/>
            <a:ext cx="398985" cy="2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554496"/>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ibercorresponsales - Blog de s.r.delfin: Una niña llamada Ág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ppogriff buckbeak harry_potter harrypotter hagrid d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8" descr="hippogriff buckbeak harry_potter harrypotter hagrid d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hippogriff buckbeak harry_potter harrypotter hagrid d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3"/>
          <a:stretch>
            <a:fillRect/>
          </a:stretch>
        </p:blipFill>
        <p:spPr>
          <a:xfrm>
            <a:off x="2364468" y="3352799"/>
            <a:ext cx="3182219" cy="2708048"/>
          </a:xfrm>
          <a:prstGeom prst="rect">
            <a:avLst/>
          </a:prstGeom>
        </p:spPr>
      </p:pic>
      <p:sp>
        <p:nvSpPr>
          <p:cNvPr id="8" name="Flecha derecha 7">
            <a:hlinkClick r:id="rId4" action="ppaction://hlinksldjump"/>
          </p:cNvPr>
          <p:cNvSpPr/>
          <p:nvPr/>
        </p:nvSpPr>
        <p:spPr>
          <a:xfrm>
            <a:off x="11373863" y="621710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Llamada ovalada 8"/>
          <p:cNvSpPr/>
          <p:nvPr/>
        </p:nvSpPr>
        <p:spPr>
          <a:xfrm>
            <a:off x="3403763" y="1498004"/>
            <a:ext cx="4285848" cy="1351129"/>
          </a:xfrm>
          <a:prstGeom prst="wedgeEllipseCallout">
            <a:avLst>
              <a:gd name="adj1" fmla="val -11543"/>
              <a:gd name="adj2" fmla="val 92457"/>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3514281" y="1596487"/>
            <a:ext cx="3855718" cy="1154162"/>
          </a:xfrm>
          <a:prstGeom prst="rect">
            <a:avLst/>
          </a:prstGeom>
          <a:noFill/>
        </p:spPr>
        <p:txBody>
          <a:bodyPr wrap="square" rtlCol="0">
            <a:spAutoFit/>
          </a:bodyPr>
          <a:lstStyle/>
          <a:p>
            <a:pPr algn="ctr"/>
            <a:r>
              <a:rPr lang="es-ES" sz="2300" dirty="0" err="1">
                <a:latin typeface="Harry P" panose="00000400000000000000" pitchFamily="2" charset="0"/>
              </a:rPr>
              <a:t>Ahhhh</a:t>
            </a:r>
            <a:r>
              <a:rPr lang="es-ES" sz="2300" dirty="0">
                <a:latin typeface="Harry P" panose="00000400000000000000" pitchFamily="2" charset="0"/>
              </a:rPr>
              <a:t>!!!!</a:t>
            </a:r>
          </a:p>
          <a:p>
            <a:pPr algn="ctr"/>
            <a:r>
              <a:rPr lang="es-ES" sz="2300" dirty="0" err="1">
                <a:latin typeface="Harry P" panose="00000400000000000000" pitchFamily="2" charset="0"/>
              </a:rPr>
              <a:t>Ahhhhh</a:t>
            </a:r>
            <a:r>
              <a:rPr lang="es-ES" sz="2300" dirty="0">
                <a:latin typeface="Harry P" panose="00000400000000000000" pitchFamily="2" charset="0"/>
              </a:rPr>
              <a:t>!!!</a:t>
            </a:r>
          </a:p>
          <a:p>
            <a:pPr algn="ctr"/>
            <a:r>
              <a:rPr lang="es-ES" sz="2300" dirty="0" err="1">
                <a:latin typeface="Harry P" panose="00000400000000000000" pitchFamily="2" charset="0"/>
              </a:rPr>
              <a:t>Ahhhhhh</a:t>
            </a:r>
            <a:r>
              <a:rPr lang="es-ES" sz="2300" dirty="0">
                <a:latin typeface="Harry P" panose="00000400000000000000" pitchFamily="2" charset="0"/>
              </a:rPr>
              <a:t>!!</a:t>
            </a:r>
          </a:p>
        </p:txBody>
      </p:sp>
      <p:pic>
        <p:nvPicPr>
          <p:cNvPr id="11" name="Picture 4" descr="Bufonidae - Wikipedia, la enciclopedia libre">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69851" y="6060847"/>
            <a:ext cx="398985" cy="2659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rashy World Tablas Madera de Palet Suelta Vintage, 80 cm, 7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485016">
            <a:off x="5438236" y="5444835"/>
            <a:ext cx="1233462" cy="120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79519"/>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ibercorresponsales - Blog de s.r.delfin: Una niña llamada Ág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ppogriff buckbeak harry_potter harrypotter hagrid d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8" descr="hippogriff buckbeak harry_potter harrypotter hagrid d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hippogriff buckbeak harry_potter harrypotter hagrid d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3"/>
          <a:stretch>
            <a:fillRect/>
          </a:stretch>
        </p:blipFill>
        <p:spPr>
          <a:xfrm>
            <a:off x="2364468" y="3352799"/>
            <a:ext cx="3182219" cy="2708048"/>
          </a:xfrm>
          <a:prstGeom prst="rect">
            <a:avLst/>
          </a:prstGeom>
        </p:spPr>
      </p:pic>
      <p:sp>
        <p:nvSpPr>
          <p:cNvPr id="8" name="Flecha derecha 7">
            <a:hlinkClick r:id="rId4" action="ppaction://hlinksldjump"/>
          </p:cNvPr>
          <p:cNvSpPr/>
          <p:nvPr/>
        </p:nvSpPr>
        <p:spPr>
          <a:xfrm>
            <a:off x="11373863" y="621710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Llamada ovalada 8"/>
          <p:cNvSpPr/>
          <p:nvPr/>
        </p:nvSpPr>
        <p:spPr>
          <a:xfrm>
            <a:off x="3403763" y="1498004"/>
            <a:ext cx="4285848" cy="1351129"/>
          </a:xfrm>
          <a:prstGeom prst="wedgeEllipseCallout">
            <a:avLst>
              <a:gd name="adj1" fmla="val -11543"/>
              <a:gd name="adj2" fmla="val 92457"/>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3514281" y="1596487"/>
            <a:ext cx="3855718" cy="1154162"/>
          </a:xfrm>
          <a:prstGeom prst="rect">
            <a:avLst/>
          </a:prstGeom>
          <a:noFill/>
        </p:spPr>
        <p:txBody>
          <a:bodyPr wrap="square" rtlCol="0">
            <a:spAutoFit/>
          </a:bodyPr>
          <a:lstStyle/>
          <a:p>
            <a:pPr algn="ctr"/>
            <a:r>
              <a:rPr lang="es-ES" sz="2300" dirty="0" err="1">
                <a:latin typeface="Harry P" panose="00000400000000000000" pitchFamily="2" charset="0"/>
              </a:rPr>
              <a:t>Ahhhh</a:t>
            </a:r>
            <a:r>
              <a:rPr lang="es-ES" sz="2300" dirty="0">
                <a:latin typeface="Harry P" panose="00000400000000000000" pitchFamily="2" charset="0"/>
              </a:rPr>
              <a:t>!!!!</a:t>
            </a:r>
          </a:p>
          <a:p>
            <a:pPr algn="ctr"/>
            <a:r>
              <a:rPr lang="es-ES" sz="2300" dirty="0" err="1">
                <a:latin typeface="Harry P" panose="00000400000000000000" pitchFamily="2" charset="0"/>
              </a:rPr>
              <a:t>Ahhhhh</a:t>
            </a:r>
            <a:r>
              <a:rPr lang="es-ES" sz="2300" dirty="0">
                <a:latin typeface="Harry P" panose="00000400000000000000" pitchFamily="2" charset="0"/>
              </a:rPr>
              <a:t>!!!</a:t>
            </a:r>
          </a:p>
          <a:p>
            <a:pPr algn="ctr"/>
            <a:r>
              <a:rPr lang="es-ES" sz="2300" dirty="0" err="1">
                <a:latin typeface="Harry P" panose="00000400000000000000" pitchFamily="2" charset="0"/>
              </a:rPr>
              <a:t>Ahhhhhh</a:t>
            </a:r>
            <a:r>
              <a:rPr lang="es-ES" sz="2300" dirty="0">
                <a:latin typeface="Harry P" panose="00000400000000000000" pitchFamily="2" charset="0"/>
              </a:rPr>
              <a:t>!!</a:t>
            </a:r>
          </a:p>
        </p:txBody>
      </p:sp>
      <p:pic>
        <p:nvPicPr>
          <p:cNvPr id="11" name="Picture 4" descr="Bufonidae - Wikipedia, la enciclopedia libre">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69851" y="6060847"/>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12" name="Llamada ovalada 11"/>
          <p:cNvSpPr/>
          <p:nvPr/>
        </p:nvSpPr>
        <p:spPr>
          <a:xfrm>
            <a:off x="7201480" y="3352799"/>
            <a:ext cx="4285848" cy="2169706"/>
          </a:xfrm>
          <a:prstGeom prst="wedgeEllipseCallout">
            <a:avLst>
              <a:gd name="adj1" fmla="val -9511"/>
              <a:gd name="adj2" fmla="val 68114"/>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7416545" y="3726458"/>
            <a:ext cx="3855718" cy="1508105"/>
          </a:xfrm>
          <a:prstGeom prst="rect">
            <a:avLst/>
          </a:prstGeom>
          <a:noFill/>
        </p:spPr>
        <p:txBody>
          <a:bodyPr wrap="square" rtlCol="0">
            <a:spAutoFit/>
          </a:bodyPr>
          <a:lstStyle/>
          <a:p>
            <a:pPr algn="ctr"/>
            <a:r>
              <a:rPr lang="es-ES" sz="2300" dirty="0" err="1">
                <a:latin typeface="Harry P" panose="00000400000000000000" pitchFamily="2" charset="0"/>
              </a:rPr>
              <a:t>Buckbeak</a:t>
            </a:r>
            <a:r>
              <a:rPr lang="es-ES" sz="2300" dirty="0">
                <a:latin typeface="Harry P" panose="00000400000000000000" pitchFamily="2" charset="0"/>
              </a:rPr>
              <a:t> está triste… ¿qué le pasará?</a:t>
            </a:r>
          </a:p>
          <a:p>
            <a:pPr algn="ctr"/>
            <a:r>
              <a:rPr lang="es-ES" sz="2300" dirty="0">
                <a:latin typeface="Harry P" panose="00000400000000000000" pitchFamily="2" charset="0"/>
              </a:rPr>
              <a:t>La gente piensa que es peligroso pero, en realidad no lo es. ¿Qué podemos hacer?</a:t>
            </a:r>
          </a:p>
          <a:p>
            <a:pPr algn="ctr"/>
            <a:r>
              <a:rPr lang="es-ES" sz="2300" dirty="0">
                <a:latin typeface="Harry P" panose="00000400000000000000" pitchFamily="2" charset="0"/>
              </a:rPr>
              <a:t>Busca algo que le pueda ayudar</a:t>
            </a:r>
          </a:p>
        </p:txBody>
      </p:sp>
      <p:pic>
        <p:nvPicPr>
          <p:cNvPr id="24578" name="Picture 2" descr="Trashy World Tablas Madera de Palet Suelta Vintage, 80 cm, 7 ...">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485016">
            <a:off x="5438236" y="5444835"/>
            <a:ext cx="1233462" cy="120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91949"/>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ibercorresponsales - Blog de s.r.delfin: Una niña llamada Ág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ppogriff buckbeak harry_potter harrypotter hagrid d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8" descr="hippogriff buckbeak harry_potter harrypotter hagrid d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hippogriff buckbeak harry_potter harrypotter hagrid d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3"/>
          <a:stretch>
            <a:fillRect/>
          </a:stretch>
        </p:blipFill>
        <p:spPr>
          <a:xfrm>
            <a:off x="2364468" y="3352799"/>
            <a:ext cx="3182219" cy="2708048"/>
          </a:xfrm>
          <a:prstGeom prst="rect">
            <a:avLst/>
          </a:prstGeom>
        </p:spPr>
      </p:pic>
      <p:sp>
        <p:nvSpPr>
          <p:cNvPr id="8" name="Flecha derecha 7">
            <a:hlinkClick r:id="rId4" action="ppaction://hlinksldjump"/>
          </p:cNvPr>
          <p:cNvSpPr/>
          <p:nvPr/>
        </p:nvSpPr>
        <p:spPr>
          <a:xfrm>
            <a:off x="11373863" y="621710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descr="Trashy World Tablas Madera de Palet Suelta Vintage, 80 cm, 7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485016">
            <a:off x="5438236" y="5444835"/>
            <a:ext cx="1233462" cy="1205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ufonidae - Wikipedia, la enciclopedia lib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69851" y="6060847"/>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310357" y="0"/>
            <a:ext cx="6117464" cy="68580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4622186" y="1453816"/>
            <a:ext cx="3643086" cy="4439328"/>
          </a:xfrm>
          <a:prstGeom prst="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ysClr val="windowText" lastClr="000000"/>
                </a:solidFill>
                <a:latin typeface="Harry P" panose="00000400000000000000" pitchFamily="2" charset="0"/>
              </a:rPr>
              <a:t>Todo el mundo piensa que </a:t>
            </a:r>
            <a:r>
              <a:rPr lang="es-ES" sz="2400" dirty="0" err="1">
                <a:solidFill>
                  <a:sysClr val="windowText" lastClr="000000"/>
                </a:solidFill>
                <a:latin typeface="Harry P" panose="00000400000000000000" pitchFamily="2" charset="0"/>
              </a:rPr>
              <a:t>Buckbeak</a:t>
            </a:r>
            <a:r>
              <a:rPr lang="es-ES" sz="2400" dirty="0">
                <a:solidFill>
                  <a:sysClr val="windowText" lastClr="000000"/>
                </a:solidFill>
                <a:latin typeface="Harry P" panose="00000400000000000000" pitchFamily="2" charset="0"/>
              </a:rPr>
              <a:t> es peligroso y que hace daño a la gente pero, en realidad, es porque realmente no saben nada de estos animales. Tu trabajo es que hagas una descripción detallada de como son los hipogrifos en un cartel de madera, para que así la gente conozca realmente como son. El cartel tendrá diferentes tablas de madera. En cada una de ellas tienes que poner una característica diferente.</a:t>
            </a:r>
          </a:p>
          <a:p>
            <a:pPr algn="ctr"/>
            <a:r>
              <a:rPr lang="es-ES" sz="2400" dirty="0">
                <a:solidFill>
                  <a:sysClr val="windowText" lastClr="000000"/>
                </a:solidFill>
                <a:latin typeface="Harry P" panose="00000400000000000000" pitchFamily="2" charset="0"/>
              </a:rPr>
              <a:t>Adelante!</a:t>
            </a:r>
          </a:p>
        </p:txBody>
      </p:sp>
      <p:sp>
        <p:nvSpPr>
          <p:cNvPr id="13" name="Flecha derecha 12">
            <a:hlinkClick r:id="rId8" action="ppaction://hlinksldjump"/>
          </p:cNvPr>
          <p:cNvSpPr/>
          <p:nvPr/>
        </p:nvSpPr>
        <p:spPr>
          <a:xfrm>
            <a:off x="8041063" y="589314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4417262" y="433306"/>
            <a:ext cx="2565126" cy="1015663"/>
          </a:xfrm>
          <a:prstGeom prst="rect">
            <a:avLst/>
          </a:prstGeom>
          <a:noFill/>
        </p:spPr>
        <p:txBody>
          <a:bodyPr wrap="none" rtlCol="0">
            <a:spAutoFit/>
            <a:scene3d>
              <a:camera prst="orthographicFront"/>
              <a:lightRig rig="threePt" dir="t"/>
            </a:scene3d>
            <a:sp3d extrusionH="57150">
              <a:bevelT w="38100" h="38100" prst="angle"/>
            </a:sp3d>
          </a:bodyPr>
          <a:lstStyle/>
          <a:p>
            <a:r>
              <a:rPr lang="es-ES" sz="6000" b="1" dirty="0">
                <a:ln>
                  <a:solidFill>
                    <a:sysClr val="windowText" lastClr="000000"/>
                  </a:solidFill>
                </a:ln>
                <a:solidFill>
                  <a:srgbClr val="FFC000"/>
                </a:solidFill>
                <a:latin typeface="Harry P" panose="00000400000000000000" pitchFamily="2" charset="0"/>
              </a:rPr>
              <a:t>4º Prueba</a:t>
            </a:r>
          </a:p>
        </p:txBody>
      </p:sp>
    </p:spTree>
    <p:extLst>
      <p:ext uri="{BB962C8B-B14F-4D97-AF65-F5344CB8AC3E}">
        <p14:creationId xmlns:p14="http://schemas.microsoft.com/office/powerpoint/2010/main" val="1836416778"/>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7750629" y="508000"/>
            <a:ext cx="2106667" cy="523220"/>
          </a:xfrm>
          <a:prstGeom prst="rect">
            <a:avLst/>
          </a:prstGeom>
          <a:noFill/>
        </p:spPr>
        <p:txBody>
          <a:bodyPr wrap="none" rtlCol="0">
            <a:spAutoFit/>
          </a:bodyPr>
          <a:lstStyle/>
          <a:p>
            <a:r>
              <a:rPr lang="es-ES" sz="2800" dirty="0">
                <a:solidFill>
                  <a:srgbClr val="FFC000"/>
                </a:solidFill>
                <a:latin typeface="Harry P" panose="00000400000000000000" pitchFamily="2" charset="0"/>
              </a:rPr>
              <a:t>Característica Nº1</a:t>
            </a:r>
          </a:p>
        </p:txBody>
      </p:sp>
      <p:sp>
        <p:nvSpPr>
          <p:cNvPr id="10" name="CuadroTexto 9"/>
          <p:cNvSpPr txBox="1"/>
          <p:nvPr/>
        </p:nvSpPr>
        <p:spPr>
          <a:xfrm>
            <a:off x="7750628" y="1705429"/>
            <a:ext cx="2161169" cy="523220"/>
          </a:xfrm>
          <a:prstGeom prst="rect">
            <a:avLst/>
          </a:prstGeom>
          <a:noFill/>
        </p:spPr>
        <p:txBody>
          <a:bodyPr wrap="none" rtlCol="0">
            <a:spAutoFit/>
          </a:bodyPr>
          <a:lstStyle/>
          <a:p>
            <a:r>
              <a:rPr lang="es-ES" sz="2800" dirty="0">
                <a:solidFill>
                  <a:srgbClr val="FFC000"/>
                </a:solidFill>
                <a:latin typeface="Harry P" panose="00000400000000000000" pitchFamily="2" charset="0"/>
              </a:rPr>
              <a:t>Característica Nº2</a:t>
            </a:r>
          </a:p>
        </p:txBody>
      </p:sp>
      <p:sp>
        <p:nvSpPr>
          <p:cNvPr id="11" name="CuadroTexto 10"/>
          <p:cNvSpPr txBox="1"/>
          <p:nvPr/>
        </p:nvSpPr>
        <p:spPr>
          <a:xfrm>
            <a:off x="7750627" y="3098800"/>
            <a:ext cx="2153154" cy="523220"/>
          </a:xfrm>
          <a:prstGeom prst="rect">
            <a:avLst/>
          </a:prstGeom>
          <a:noFill/>
        </p:spPr>
        <p:txBody>
          <a:bodyPr wrap="none" rtlCol="0">
            <a:spAutoFit/>
          </a:bodyPr>
          <a:lstStyle/>
          <a:p>
            <a:r>
              <a:rPr lang="es-ES" sz="2800" dirty="0">
                <a:solidFill>
                  <a:srgbClr val="FFC000"/>
                </a:solidFill>
                <a:latin typeface="Harry P" panose="00000400000000000000" pitchFamily="2" charset="0"/>
              </a:rPr>
              <a:t>Característica Nº3</a:t>
            </a:r>
          </a:p>
        </p:txBody>
      </p:sp>
      <p:sp>
        <p:nvSpPr>
          <p:cNvPr id="12" name="CuadroTexto 11"/>
          <p:cNvSpPr txBox="1"/>
          <p:nvPr/>
        </p:nvSpPr>
        <p:spPr>
          <a:xfrm>
            <a:off x="7750626" y="4492171"/>
            <a:ext cx="2193229" cy="523220"/>
          </a:xfrm>
          <a:prstGeom prst="rect">
            <a:avLst/>
          </a:prstGeom>
          <a:noFill/>
        </p:spPr>
        <p:txBody>
          <a:bodyPr wrap="none" rtlCol="0">
            <a:spAutoFit/>
          </a:bodyPr>
          <a:lstStyle/>
          <a:p>
            <a:r>
              <a:rPr lang="es-ES" sz="2800" dirty="0">
                <a:solidFill>
                  <a:srgbClr val="FFC000"/>
                </a:solidFill>
                <a:latin typeface="Harry P" panose="00000400000000000000" pitchFamily="2" charset="0"/>
              </a:rPr>
              <a:t>Característica Nº4</a:t>
            </a:r>
          </a:p>
        </p:txBody>
      </p:sp>
      <p:sp>
        <p:nvSpPr>
          <p:cNvPr id="13" name="CuadroTexto 12"/>
          <p:cNvSpPr txBox="1"/>
          <p:nvPr/>
        </p:nvSpPr>
        <p:spPr>
          <a:xfrm>
            <a:off x="7750625" y="5885542"/>
            <a:ext cx="2177199" cy="523220"/>
          </a:xfrm>
          <a:prstGeom prst="rect">
            <a:avLst/>
          </a:prstGeom>
          <a:noFill/>
        </p:spPr>
        <p:txBody>
          <a:bodyPr wrap="none" rtlCol="0">
            <a:spAutoFit/>
          </a:bodyPr>
          <a:lstStyle/>
          <a:p>
            <a:r>
              <a:rPr lang="es-ES" sz="2800" dirty="0">
                <a:solidFill>
                  <a:srgbClr val="FFC000"/>
                </a:solidFill>
                <a:latin typeface="Harry P" panose="00000400000000000000" pitchFamily="2" charset="0"/>
              </a:rPr>
              <a:t>Característica Nº5</a:t>
            </a:r>
          </a:p>
        </p:txBody>
      </p:sp>
      <p:sp>
        <p:nvSpPr>
          <p:cNvPr id="14" name="Flecha derecha 13">
            <a:hlinkClick r:id="rId3" action="ppaction://hlinksldjump"/>
          </p:cNvPr>
          <p:cNvSpPr/>
          <p:nvPr/>
        </p:nvSpPr>
        <p:spPr>
          <a:xfrm>
            <a:off x="11417406" y="632893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9960966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1149" objId="15"/>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ibercorresponsales - Blog de s.r.delfin: Una niña llamada Ág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ppogriff buckbeak harry_potter harrypotter hagrid d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8" descr="hippogriff buckbeak harry_potter harrypotter hagrid d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hippogriff buckbeak harry_potter harrypotter hagrid d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3"/>
          <a:stretch>
            <a:fillRect/>
          </a:stretch>
        </p:blipFill>
        <p:spPr>
          <a:xfrm>
            <a:off x="2364468" y="3352799"/>
            <a:ext cx="3182219" cy="2708048"/>
          </a:xfrm>
          <a:prstGeom prst="rect">
            <a:avLst/>
          </a:prstGeom>
        </p:spPr>
      </p:pic>
      <p:sp>
        <p:nvSpPr>
          <p:cNvPr id="8" name="Flecha derecha 7">
            <a:hlinkClick r:id="rId4" action="ppaction://hlinksldjump"/>
          </p:cNvPr>
          <p:cNvSpPr/>
          <p:nvPr/>
        </p:nvSpPr>
        <p:spPr>
          <a:xfrm>
            <a:off x="11373863" y="621710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descr="Bufonidae - Wikipedia, la enciclopedia libre">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69851" y="6060847"/>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12" name="Llamada ovalada 11"/>
          <p:cNvSpPr/>
          <p:nvPr/>
        </p:nvSpPr>
        <p:spPr>
          <a:xfrm>
            <a:off x="7201480" y="3337860"/>
            <a:ext cx="4285848" cy="2169706"/>
          </a:xfrm>
          <a:prstGeom prst="wedgeEllipseCallout">
            <a:avLst>
              <a:gd name="adj1" fmla="val -9511"/>
              <a:gd name="adj2" fmla="val 68114"/>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7416545" y="3660457"/>
            <a:ext cx="3855718" cy="1862048"/>
          </a:xfrm>
          <a:prstGeom prst="rect">
            <a:avLst/>
          </a:prstGeom>
          <a:noFill/>
        </p:spPr>
        <p:txBody>
          <a:bodyPr wrap="square" rtlCol="0">
            <a:spAutoFit/>
          </a:bodyPr>
          <a:lstStyle/>
          <a:p>
            <a:pPr algn="ctr"/>
            <a:r>
              <a:rPr lang="es-ES" sz="2300" dirty="0">
                <a:latin typeface="Harry P" panose="00000400000000000000" pitchFamily="2" charset="0"/>
              </a:rPr>
              <a:t>Genial, ahora </a:t>
            </a:r>
            <a:r>
              <a:rPr lang="es-ES" sz="2300" dirty="0" err="1">
                <a:latin typeface="Harry P" panose="00000400000000000000" pitchFamily="2" charset="0"/>
              </a:rPr>
              <a:t>Buckbeak</a:t>
            </a:r>
            <a:r>
              <a:rPr lang="es-ES" sz="2300" dirty="0">
                <a:latin typeface="Harry P" panose="00000400000000000000" pitchFamily="2" charset="0"/>
              </a:rPr>
              <a:t> esta mucho más contento. Seguro que con ese cartel, todo el mundo va a quererle y nadie más va a tenerle miedo. Nos vemos pronto amiguito, tenemos una gran misión.</a:t>
            </a:r>
          </a:p>
        </p:txBody>
      </p:sp>
    </p:spTree>
    <p:extLst>
      <p:ext uri="{BB962C8B-B14F-4D97-AF65-F5344CB8AC3E}">
        <p14:creationId xmlns:p14="http://schemas.microsoft.com/office/powerpoint/2010/main" val="1660043780"/>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GSMEADE | Wiki | •Harry Potter• Español Amin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bujo De Papel Arrugado Para Colorear - Papel Arrugado Para ...">
            <a:hlinkClick r:id="rId3" action="ppaction://hlinksldjump"/>
          </p:cNvPr>
          <p:cNvPicPr>
            <a:picLocks noChangeAspect="1" noChangeArrowheads="1"/>
          </p:cNvPicPr>
          <p:nvPr/>
        </p:nvPicPr>
        <p:blipFill>
          <a:blip r:embed="rId4" cstate="email">
            <a:duotone>
              <a:prstClr val="black"/>
              <a:schemeClr val="accent2">
                <a:lumMod val="50000"/>
                <a:tint val="45000"/>
                <a:satMod val="400000"/>
              </a:schemeClr>
            </a:duotone>
            <a:extLst>
              <a:ext uri="{28A0092B-C50C-407E-A947-70E740481C1C}">
                <a14:useLocalDpi xmlns:a14="http://schemas.microsoft.com/office/drawing/2010/main"/>
              </a:ext>
            </a:extLst>
          </a:blip>
          <a:srcRect/>
          <a:stretch>
            <a:fillRect/>
          </a:stretch>
        </p:blipFill>
        <p:spPr bwMode="auto">
          <a:xfrm>
            <a:off x="3405345" y="4329337"/>
            <a:ext cx="393924" cy="3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27139"/>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ve, Hija de la Luna on We Heart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GONES » Criaturas Mitológicas, Descúbrel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778" y="2330113"/>
            <a:ext cx="3385545" cy="2225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AGONES MITOLOGICOS ≫ Tipos, simbologias y significad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0357" y="1978734"/>
            <a:ext cx="4317488" cy="2702748"/>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derecha 10">
            <a:hlinkClick r:id="rId5" action="ppaction://hlinksldjump"/>
          </p:cNvPr>
          <p:cNvSpPr/>
          <p:nvPr/>
        </p:nvSpPr>
        <p:spPr>
          <a:xfrm rot="10800000">
            <a:off x="2699657" y="2655194"/>
            <a:ext cx="574310" cy="479891"/>
          </a:xfrm>
          <a:prstGeom prst="rightArrow">
            <a:avLst/>
          </a:prstGeom>
          <a:solidFill>
            <a:srgbClr val="FFC000"/>
          </a:solidFill>
          <a:ln>
            <a:solidFill>
              <a:schemeClr val="tx1"/>
            </a:solidFill>
          </a:ln>
          <a:scene3d>
            <a:camera prst="isometricLeftDown"/>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erecha 11">
            <a:hlinkClick r:id="rId6" action="ppaction://hlinksldjump"/>
          </p:cNvPr>
          <p:cNvSpPr/>
          <p:nvPr/>
        </p:nvSpPr>
        <p:spPr>
          <a:xfrm>
            <a:off x="10523323" y="3217677"/>
            <a:ext cx="496961" cy="449942"/>
          </a:xfrm>
          <a:prstGeom prst="rightArrow">
            <a:avLst/>
          </a:prstGeom>
          <a:solidFill>
            <a:srgbClr val="FFC000"/>
          </a:solidFill>
          <a:ln>
            <a:solidFill>
              <a:schemeClr val="tx1"/>
            </a:solidFill>
          </a:ln>
          <a:scene3d>
            <a:camera prst="isometricRightU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25630457"/>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ibercorresponsales - Blog de s.r.delfin: Una niña llamada Ág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ppogriff buckbeak harry_potter harrypotter hagrid d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8" descr="hippogriff buckbeak harry_potter harrypotter hagrid d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hippogriff buckbeak harry_potter harrypotter hagrid d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3"/>
          <a:stretch>
            <a:fillRect/>
          </a:stretch>
        </p:blipFill>
        <p:spPr>
          <a:xfrm>
            <a:off x="2364468" y="3352799"/>
            <a:ext cx="3182219" cy="2708048"/>
          </a:xfrm>
          <a:prstGeom prst="rect">
            <a:avLst/>
          </a:prstGeom>
        </p:spPr>
      </p:pic>
      <p:sp>
        <p:nvSpPr>
          <p:cNvPr id="8" name="Flecha derecha 7">
            <a:hlinkClick r:id="rId4" action="ppaction://hlinksldjump"/>
          </p:cNvPr>
          <p:cNvSpPr/>
          <p:nvPr/>
        </p:nvSpPr>
        <p:spPr>
          <a:xfrm>
            <a:off x="11373863" y="621710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85169790"/>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POEMAS SIDERALES ( Sol, Luna, Estrellas, Tierra, Naturalez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Desde mi celda doméstica: LÁMINA Y MENSAJE (70)">
            <a:hlinkClick r:id="rId3" action="ppaction://hlinksldjump"/>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797499" flipH="1">
            <a:off x="5700401" y="4271317"/>
            <a:ext cx="881196" cy="54301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5"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4" descr="Bufonidae - Wikipedia, la enciclopedia lib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94904" y="5765008"/>
            <a:ext cx="398985" cy="2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19830"/>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POEMAS SIDERALES ( Sol, Luna, Estrellas, Tierra, Naturalez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Desde mi celda doméstica: LÁMINA Y MENSAJE (7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797499" flipH="1">
            <a:off x="5700401" y="4271317"/>
            <a:ext cx="881196" cy="54301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4"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794" name="Picture 2" descr="Fluffy (Harry Potter) | Animales fantasticos, Animales magicos ...">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998" y="1377616"/>
            <a:ext cx="5082227" cy="4387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ufonidae - Wikipedia, la enciclopedia lib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94904" y="5765008"/>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8" name="Llamada ovalada 7"/>
          <p:cNvSpPr/>
          <p:nvPr/>
        </p:nvSpPr>
        <p:spPr>
          <a:xfrm>
            <a:off x="6632453" y="433137"/>
            <a:ext cx="4244093" cy="5597861"/>
          </a:xfrm>
          <a:prstGeom prst="wedgeEllipseCallout">
            <a:avLst>
              <a:gd name="adj1" fmla="val 43750"/>
              <a:gd name="adj2" fmla="val 39869"/>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7011934" y="1240693"/>
            <a:ext cx="3485131" cy="4524315"/>
          </a:xfrm>
          <a:prstGeom prst="rect">
            <a:avLst/>
          </a:prstGeom>
          <a:noFill/>
        </p:spPr>
        <p:txBody>
          <a:bodyPr wrap="square" rtlCol="0">
            <a:spAutoFit/>
          </a:bodyPr>
          <a:lstStyle/>
          <a:p>
            <a:pPr algn="ctr"/>
            <a:r>
              <a:rPr lang="es-ES" sz="2400" dirty="0">
                <a:latin typeface="Harry P" panose="00000400000000000000" pitchFamily="2" charset="0"/>
              </a:rPr>
              <a:t>Oh no! La barca está ahí mismo, mírala. Pero esta </a:t>
            </a:r>
            <a:r>
              <a:rPr lang="es-ES" sz="2400" dirty="0" err="1">
                <a:latin typeface="Harry P" panose="00000400000000000000" pitchFamily="2" charset="0"/>
              </a:rPr>
              <a:t>Fluffy</a:t>
            </a:r>
            <a:r>
              <a:rPr lang="es-ES" sz="2400" dirty="0">
                <a:latin typeface="Harry P" panose="00000400000000000000" pitchFamily="2" charset="0"/>
              </a:rPr>
              <a:t> y no podemos pasar… ESPERA! </a:t>
            </a:r>
            <a:r>
              <a:rPr lang="es-ES" sz="2400" dirty="0" err="1">
                <a:latin typeface="Harry P" panose="00000400000000000000" pitchFamily="2" charset="0"/>
              </a:rPr>
              <a:t>Hagrid</a:t>
            </a:r>
            <a:r>
              <a:rPr lang="es-ES" sz="2400" dirty="0">
                <a:latin typeface="Harry P" panose="00000400000000000000" pitchFamily="2" charset="0"/>
              </a:rPr>
              <a:t> me dijo como dormirle. Hay dos formas: con música y con los cuentos. Como no tenemos ningún instrumento tendremos que hacerlo con un cuento. Pero no es tan fácil. Lo primero es acercarse a él y empezar a contárselo.</a:t>
            </a:r>
          </a:p>
          <a:p>
            <a:pPr algn="ctr"/>
            <a:r>
              <a:rPr lang="es-ES" sz="2400" dirty="0">
                <a:latin typeface="Harry P" panose="00000400000000000000" pitchFamily="2" charset="0"/>
              </a:rPr>
              <a:t>TEN CUIDADO! Mira sus dientes….</a:t>
            </a:r>
          </a:p>
        </p:txBody>
      </p:sp>
    </p:spTree>
    <p:extLst>
      <p:ext uri="{BB962C8B-B14F-4D97-AF65-F5344CB8AC3E}">
        <p14:creationId xmlns:p14="http://schemas.microsoft.com/office/powerpoint/2010/main" val="324133564"/>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POEMAS SIDERALES ( Sol, Luna, Estrellas, Tierra, Naturalez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Desde mi celda doméstica: LÁMINA Y MENSAJE (7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797499" flipH="1">
            <a:off x="5700401" y="4271317"/>
            <a:ext cx="881196" cy="54301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4"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794" name="Picture 2" descr="Fluffy (Harry Potter) | Animales fantasticos, Animales magicos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98" y="1377616"/>
            <a:ext cx="5082227" cy="4387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ufonidae - Wikipedia, la enciclopedia lib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94904" y="5765008"/>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3310357" y="0"/>
            <a:ext cx="6117464" cy="68580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4622186" y="1453816"/>
            <a:ext cx="3643086" cy="4439328"/>
          </a:xfrm>
          <a:prstGeom prst="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ysClr val="windowText" lastClr="000000"/>
                </a:solidFill>
                <a:latin typeface="Harry P" panose="00000400000000000000" pitchFamily="2" charset="0"/>
              </a:rPr>
              <a:t>Dormir a </a:t>
            </a:r>
            <a:r>
              <a:rPr lang="es-ES" sz="2400" dirty="0" err="1">
                <a:solidFill>
                  <a:sysClr val="windowText" lastClr="000000"/>
                </a:solidFill>
                <a:latin typeface="Harry P" panose="00000400000000000000" pitchFamily="2" charset="0"/>
              </a:rPr>
              <a:t>Fluffy</a:t>
            </a:r>
            <a:r>
              <a:rPr lang="es-ES" sz="2400" dirty="0">
                <a:solidFill>
                  <a:sysClr val="windowText" lastClr="000000"/>
                </a:solidFill>
                <a:latin typeface="Harry P" panose="00000400000000000000" pitchFamily="2" charset="0"/>
              </a:rPr>
              <a:t> no es tan sencillo. Vamos a leerle un cuento pero hay que tener dos cosas bien claras: La primera es que solo le gustan los cuentos protagonizados por animales y, la segunda es que a cada una de las cabezas les gusta una parte diferente del cuento. Para dormir a </a:t>
            </a:r>
            <a:r>
              <a:rPr lang="es-ES" sz="2400" dirty="0" err="1">
                <a:solidFill>
                  <a:sysClr val="windowText" lastClr="000000"/>
                </a:solidFill>
                <a:latin typeface="Harry P" panose="00000400000000000000" pitchFamily="2" charset="0"/>
              </a:rPr>
              <a:t>Fluffy</a:t>
            </a:r>
            <a:r>
              <a:rPr lang="es-ES" sz="2400" dirty="0">
                <a:solidFill>
                  <a:sysClr val="windowText" lastClr="000000"/>
                </a:solidFill>
                <a:latin typeface="Harry P" panose="00000400000000000000" pitchFamily="2" charset="0"/>
              </a:rPr>
              <a:t> tendrás que dividir el cuento en sus partes, indicando qué parte lees a cada cabeza. Grábate en vídeo y ponlo aquí, será más sencillo.</a:t>
            </a:r>
          </a:p>
        </p:txBody>
      </p:sp>
      <p:sp>
        <p:nvSpPr>
          <p:cNvPr id="12" name="Flecha derecha 11">
            <a:hlinkClick r:id="rId8" action="ppaction://hlinksldjump"/>
          </p:cNvPr>
          <p:cNvSpPr/>
          <p:nvPr/>
        </p:nvSpPr>
        <p:spPr>
          <a:xfrm>
            <a:off x="8041063" y="5893144"/>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4417262" y="433306"/>
            <a:ext cx="2531462" cy="1015663"/>
          </a:xfrm>
          <a:prstGeom prst="rect">
            <a:avLst/>
          </a:prstGeom>
          <a:noFill/>
        </p:spPr>
        <p:txBody>
          <a:bodyPr wrap="none" rtlCol="0">
            <a:spAutoFit/>
            <a:scene3d>
              <a:camera prst="orthographicFront"/>
              <a:lightRig rig="threePt" dir="t"/>
            </a:scene3d>
            <a:sp3d extrusionH="57150">
              <a:bevelT w="38100" h="38100" prst="angle"/>
            </a:sp3d>
          </a:bodyPr>
          <a:lstStyle/>
          <a:p>
            <a:r>
              <a:rPr lang="es-ES" sz="6000" b="1" dirty="0">
                <a:ln>
                  <a:solidFill>
                    <a:sysClr val="windowText" lastClr="000000"/>
                  </a:solidFill>
                </a:ln>
                <a:solidFill>
                  <a:srgbClr val="FFC000"/>
                </a:solidFill>
                <a:latin typeface="Harry P" panose="00000400000000000000" pitchFamily="2" charset="0"/>
              </a:rPr>
              <a:t>5º Prueba</a:t>
            </a:r>
          </a:p>
        </p:txBody>
      </p:sp>
    </p:spTree>
    <p:extLst>
      <p:ext uri="{BB962C8B-B14F-4D97-AF65-F5344CB8AC3E}">
        <p14:creationId xmlns:p14="http://schemas.microsoft.com/office/powerpoint/2010/main" val="4126510876"/>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61474" y="176463"/>
            <a:ext cx="8444941" cy="1107996"/>
          </a:xfrm>
          <a:prstGeom prst="rect">
            <a:avLst/>
          </a:prstGeom>
          <a:noFill/>
        </p:spPr>
        <p:txBody>
          <a:bodyPr wrap="none" rtlCol="0">
            <a:spAutoFit/>
            <a:scene3d>
              <a:camera prst="orthographicFront"/>
              <a:lightRig rig="threePt" dir="t"/>
            </a:scene3d>
            <a:sp3d extrusionH="57150">
              <a:bevelT w="38100" h="38100" prst="angle"/>
            </a:sp3d>
          </a:bodyPr>
          <a:lstStyle/>
          <a:p>
            <a:r>
              <a:rPr lang="es-ES" sz="6600" u="sng" dirty="0">
                <a:ln>
                  <a:solidFill>
                    <a:sysClr val="windowText" lastClr="000000"/>
                  </a:solidFill>
                </a:ln>
                <a:latin typeface="Escolar1" panose="00000400000000000000" pitchFamily="2" charset="0"/>
              </a:rPr>
              <a:t>Pasos para subir el vídeo</a:t>
            </a:r>
          </a:p>
        </p:txBody>
      </p:sp>
      <p:sp>
        <p:nvSpPr>
          <p:cNvPr id="3" name="CuadroTexto 2"/>
          <p:cNvSpPr txBox="1"/>
          <p:nvPr/>
        </p:nvSpPr>
        <p:spPr>
          <a:xfrm>
            <a:off x="561474" y="1284459"/>
            <a:ext cx="4636168" cy="954107"/>
          </a:xfrm>
          <a:prstGeom prst="rect">
            <a:avLst/>
          </a:prstGeom>
          <a:noFill/>
        </p:spPr>
        <p:txBody>
          <a:bodyPr wrap="square" rtlCol="0">
            <a:spAutoFit/>
            <a:scene3d>
              <a:camera prst="orthographicFront"/>
              <a:lightRig rig="threePt" dir="t"/>
            </a:scene3d>
            <a:sp3d extrusionH="57150">
              <a:bevelT w="38100" h="38100" prst="angle"/>
            </a:sp3d>
          </a:bodyPr>
          <a:lstStyle/>
          <a:p>
            <a:r>
              <a:rPr lang="es-ES" sz="2800" b="1" dirty="0">
                <a:ln>
                  <a:solidFill>
                    <a:sysClr val="windowText" lastClr="000000"/>
                  </a:solidFill>
                </a:ln>
                <a:latin typeface="Arial Black" panose="020B0A04020102020204" pitchFamily="34" charset="0"/>
              </a:rPr>
              <a:t>1.</a:t>
            </a:r>
            <a:r>
              <a:rPr lang="es-ES" sz="2800" b="1" dirty="0">
                <a:ln>
                  <a:solidFill>
                    <a:sysClr val="windowText" lastClr="000000"/>
                  </a:solidFill>
                </a:ln>
                <a:latin typeface="Escolar1" panose="00000400000000000000" pitchFamily="2" charset="0"/>
              </a:rPr>
              <a:t> Creamos lo que se nos pide y nos grabamos en vídeo.</a:t>
            </a:r>
            <a:endParaRPr lang="es-ES" sz="2400" b="1" dirty="0">
              <a:ln>
                <a:solidFill>
                  <a:sysClr val="windowText" lastClr="000000"/>
                </a:solidFill>
              </a:ln>
              <a:latin typeface="Escolar1" panose="00000400000000000000" pitchFamily="2" charset="0"/>
            </a:endParaRPr>
          </a:p>
        </p:txBody>
      </p:sp>
      <p:sp>
        <p:nvSpPr>
          <p:cNvPr id="4" name="CuadroTexto 3"/>
          <p:cNvSpPr txBox="1"/>
          <p:nvPr/>
        </p:nvSpPr>
        <p:spPr>
          <a:xfrm>
            <a:off x="8368213" y="1330625"/>
            <a:ext cx="3663365" cy="1815882"/>
          </a:xfrm>
          <a:prstGeom prst="rect">
            <a:avLst/>
          </a:prstGeom>
          <a:noFill/>
        </p:spPr>
        <p:txBody>
          <a:bodyPr wrap="square" rtlCol="0">
            <a:spAutoFit/>
            <a:scene3d>
              <a:camera prst="orthographicFront"/>
              <a:lightRig rig="threePt" dir="t"/>
            </a:scene3d>
            <a:sp3d extrusionH="57150">
              <a:bevelT w="38100" h="38100" prst="angle"/>
            </a:sp3d>
          </a:bodyPr>
          <a:lstStyle/>
          <a:p>
            <a:r>
              <a:rPr lang="es-ES" sz="2800" b="1" dirty="0">
                <a:ln>
                  <a:solidFill>
                    <a:sysClr val="windowText" lastClr="000000"/>
                  </a:solidFill>
                </a:ln>
                <a:latin typeface="Arial Black" panose="020B0A04020102020204" pitchFamily="34" charset="0"/>
              </a:rPr>
              <a:t>2. </a:t>
            </a:r>
            <a:r>
              <a:rPr lang="es-ES" sz="2800" b="1" dirty="0">
                <a:ln>
                  <a:solidFill>
                    <a:sysClr val="windowText" lastClr="000000"/>
                  </a:solidFill>
                </a:ln>
                <a:latin typeface="Escolar1" panose="00000400000000000000" pitchFamily="2" charset="0"/>
              </a:rPr>
              <a:t>Clicamos la palabra “insertar” ubicada en la barra superior de opciones</a:t>
            </a:r>
            <a:endParaRPr lang="es-ES" sz="2400" b="1" dirty="0">
              <a:ln>
                <a:solidFill>
                  <a:sysClr val="windowText" lastClr="000000"/>
                </a:solidFill>
              </a:ln>
              <a:latin typeface="Escolar1" panose="00000400000000000000" pitchFamily="2" charset="0"/>
            </a:endParaRPr>
          </a:p>
        </p:txBody>
      </p:sp>
      <p:pic>
        <p:nvPicPr>
          <p:cNvPr id="5" name="Imagen 4"/>
          <p:cNvPicPr>
            <a:picLocks noChangeAspect="1"/>
          </p:cNvPicPr>
          <p:nvPr/>
        </p:nvPicPr>
        <p:blipFill>
          <a:blip r:embed="rId3"/>
          <a:stretch>
            <a:fillRect/>
          </a:stretch>
        </p:blipFill>
        <p:spPr>
          <a:xfrm>
            <a:off x="262438" y="2471411"/>
            <a:ext cx="8105775" cy="276225"/>
          </a:xfrm>
          <a:prstGeom prst="rect">
            <a:avLst/>
          </a:prstGeom>
        </p:spPr>
      </p:pic>
      <p:sp>
        <p:nvSpPr>
          <p:cNvPr id="6" name="Rectángulo 5"/>
          <p:cNvSpPr/>
          <p:nvPr/>
        </p:nvSpPr>
        <p:spPr>
          <a:xfrm>
            <a:off x="1427747" y="2425245"/>
            <a:ext cx="770021" cy="322391"/>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62438" y="2980481"/>
            <a:ext cx="4636168" cy="1815882"/>
          </a:xfrm>
          <a:prstGeom prst="rect">
            <a:avLst/>
          </a:prstGeom>
          <a:noFill/>
        </p:spPr>
        <p:txBody>
          <a:bodyPr wrap="square" rtlCol="0">
            <a:spAutoFit/>
            <a:scene3d>
              <a:camera prst="orthographicFront"/>
              <a:lightRig rig="threePt" dir="t"/>
            </a:scene3d>
            <a:sp3d extrusionH="57150">
              <a:bevelT w="38100" h="38100" prst="angle"/>
            </a:sp3d>
          </a:bodyPr>
          <a:lstStyle/>
          <a:p>
            <a:r>
              <a:rPr lang="es-ES" sz="2800" b="1" dirty="0">
                <a:ln>
                  <a:solidFill>
                    <a:sysClr val="windowText" lastClr="000000"/>
                  </a:solidFill>
                </a:ln>
                <a:latin typeface="Arial Black" panose="020B0A04020102020204" pitchFamily="34" charset="0"/>
              </a:rPr>
              <a:t>3.</a:t>
            </a:r>
            <a:r>
              <a:rPr lang="es-ES" sz="2800" b="1" dirty="0">
                <a:ln>
                  <a:solidFill>
                    <a:sysClr val="windowText" lastClr="000000"/>
                  </a:solidFill>
                </a:ln>
                <a:latin typeface="Escolar1" panose="00000400000000000000" pitchFamily="2" charset="0"/>
              </a:rPr>
              <a:t> Seleccionamos la opción de “vídeo”, situado en la esquina superior derecha y elegimos el apartado “vídeo en mi pc”</a:t>
            </a:r>
            <a:endParaRPr lang="es-ES" sz="2400" b="1" dirty="0">
              <a:ln>
                <a:solidFill>
                  <a:sysClr val="windowText" lastClr="000000"/>
                </a:solidFill>
              </a:ln>
              <a:latin typeface="Escolar1" panose="00000400000000000000" pitchFamily="2" charset="0"/>
            </a:endParaRPr>
          </a:p>
        </p:txBody>
      </p:sp>
      <p:sp>
        <p:nvSpPr>
          <p:cNvPr id="9" name="Flecha doblada 8"/>
          <p:cNvSpPr/>
          <p:nvPr/>
        </p:nvSpPr>
        <p:spPr>
          <a:xfrm rot="16200000" flipH="1">
            <a:off x="7357710" y="1596764"/>
            <a:ext cx="701043" cy="608509"/>
          </a:xfrm>
          <a:prstGeom prst="ben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 name="Imagen 9"/>
          <p:cNvPicPr>
            <a:picLocks noChangeAspect="1"/>
          </p:cNvPicPr>
          <p:nvPr/>
        </p:nvPicPr>
        <p:blipFill>
          <a:blip r:embed="rId4"/>
          <a:stretch>
            <a:fillRect/>
          </a:stretch>
        </p:blipFill>
        <p:spPr>
          <a:xfrm>
            <a:off x="5372362" y="2980481"/>
            <a:ext cx="2031615" cy="1218969"/>
          </a:xfrm>
          <a:prstGeom prst="rect">
            <a:avLst/>
          </a:prstGeom>
        </p:spPr>
      </p:pic>
      <p:sp>
        <p:nvSpPr>
          <p:cNvPr id="11" name="Rectángulo 10"/>
          <p:cNvSpPr/>
          <p:nvPr/>
        </p:nvSpPr>
        <p:spPr>
          <a:xfrm>
            <a:off x="5372362" y="3011175"/>
            <a:ext cx="651992" cy="877247"/>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erecha 11"/>
          <p:cNvSpPr/>
          <p:nvPr/>
        </p:nvSpPr>
        <p:spPr>
          <a:xfrm>
            <a:off x="4408126" y="3481137"/>
            <a:ext cx="677221" cy="336884"/>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7690992" y="3291509"/>
            <a:ext cx="4180166" cy="1384995"/>
          </a:xfrm>
          <a:prstGeom prst="rect">
            <a:avLst/>
          </a:prstGeom>
          <a:noFill/>
        </p:spPr>
        <p:txBody>
          <a:bodyPr wrap="square" rtlCol="0">
            <a:spAutoFit/>
            <a:scene3d>
              <a:camera prst="orthographicFront"/>
              <a:lightRig rig="threePt" dir="t"/>
            </a:scene3d>
            <a:sp3d extrusionH="57150">
              <a:bevelT w="38100" h="38100" prst="angle"/>
            </a:sp3d>
          </a:bodyPr>
          <a:lstStyle/>
          <a:p>
            <a:r>
              <a:rPr lang="es-ES" sz="2800" b="1" dirty="0">
                <a:ln>
                  <a:solidFill>
                    <a:sysClr val="windowText" lastClr="000000"/>
                  </a:solidFill>
                </a:ln>
                <a:latin typeface="Arial Black" panose="020B0A04020102020204" pitchFamily="34" charset="0"/>
              </a:rPr>
              <a:t>4.</a:t>
            </a:r>
            <a:r>
              <a:rPr lang="es-ES" sz="2800" b="1" dirty="0">
                <a:ln>
                  <a:solidFill>
                    <a:sysClr val="windowText" lastClr="000000"/>
                  </a:solidFill>
                </a:ln>
                <a:latin typeface="Escolar1" panose="00000400000000000000" pitchFamily="2" charset="0"/>
              </a:rPr>
              <a:t> Elegimos el vídeo deseado de la carpeta y pulsamos en “insertar” </a:t>
            </a:r>
            <a:endParaRPr lang="es-ES" sz="2400" b="1" dirty="0">
              <a:ln>
                <a:solidFill>
                  <a:sysClr val="windowText" lastClr="000000"/>
                </a:solidFill>
              </a:ln>
              <a:latin typeface="Escolar1" panose="00000400000000000000" pitchFamily="2" charset="0"/>
            </a:endParaRPr>
          </a:p>
        </p:txBody>
      </p:sp>
      <p:sp>
        <p:nvSpPr>
          <p:cNvPr id="14" name="CuadroTexto 13"/>
          <p:cNvSpPr txBox="1"/>
          <p:nvPr/>
        </p:nvSpPr>
        <p:spPr>
          <a:xfrm>
            <a:off x="2808523" y="4964813"/>
            <a:ext cx="4180166" cy="954107"/>
          </a:xfrm>
          <a:prstGeom prst="rect">
            <a:avLst/>
          </a:prstGeom>
          <a:noFill/>
        </p:spPr>
        <p:txBody>
          <a:bodyPr wrap="square" rtlCol="0">
            <a:spAutoFit/>
            <a:scene3d>
              <a:camera prst="orthographicFront"/>
              <a:lightRig rig="threePt" dir="t"/>
            </a:scene3d>
            <a:sp3d extrusionH="57150">
              <a:bevelT w="38100" h="38100" prst="angle"/>
            </a:sp3d>
          </a:bodyPr>
          <a:lstStyle/>
          <a:p>
            <a:r>
              <a:rPr lang="es-ES" sz="2800" b="1" dirty="0">
                <a:ln>
                  <a:solidFill>
                    <a:sysClr val="windowText" lastClr="000000"/>
                  </a:solidFill>
                </a:ln>
                <a:latin typeface="Arial Black" panose="020B0A04020102020204" pitchFamily="34" charset="0"/>
              </a:rPr>
              <a:t>5.</a:t>
            </a:r>
            <a:r>
              <a:rPr lang="es-ES" sz="2800" b="1" dirty="0">
                <a:ln>
                  <a:solidFill>
                    <a:sysClr val="windowText" lastClr="000000"/>
                  </a:solidFill>
                </a:ln>
                <a:latin typeface="Escolar1" panose="00000400000000000000" pitchFamily="2" charset="0"/>
              </a:rPr>
              <a:t> Automáticamente aparecerá en la pantalla.</a:t>
            </a:r>
            <a:endParaRPr lang="es-ES" sz="2400" b="1" dirty="0">
              <a:ln>
                <a:solidFill>
                  <a:sysClr val="windowText" lastClr="000000"/>
                </a:solidFill>
              </a:ln>
              <a:latin typeface="Escolar1" panose="00000400000000000000" pitchFamily="2" charset="0"/>
            </a:endParaRPr>
          </a:p>
        </p:txBody>
      </p:sp>
      <p:sp>
        <p:nvSpPr>
          <p:cNvPr id="15" name="CuadroTexto 14"/>
          <p:cNvSpPr txBox="1"/>
          <p:nvPr/>
        </p:nvSpPr>
        <p:spPr>
          <a:xfrm>
            <a:off x="6988689" y="4964813"/>
            <a:ext cx="4180166" cy="954107"/>
          </a:xfrm>
          <a:prstGeom prst="rect">
            <a:avLst/>
          </a:prstGeom>
          <a:noFill/>
        </p:spPr>
        <p:txBody>
          <a:bodyPr wrap="square" rtlCol="0">
            <a:spAutoFit/>
            <a:scene3d>
              <a:camera prst="orthographicFront"/>
              <a:lightRig rig="threePt" dir="t"/>
            </a:scene3d>
            <a:sp3d extrusionH="57150">
              <a:bevelT w="38100" h="38100" prst="angle"/>
            </a:sp3d>
          </a:bodyPr>
          <a:lstStyle/>
          <a:p>
            <a:r>
              <a:rPr lang="es-ES" sz="2800" b="1" dirty="0">
                <a:ln>
                  <a:solidFill>
                    <a:sysClr val="windowText" lastClr="000000"/>
                  </a:solidFill>
                </a:ln>
                <a:latin typeface="Arial Black" panose="020B0A04020102020204" pitchFamily="34" charset="0"/>
              </a:rPr>
              <a:t>6.</a:t>
            </a:r>
            <a:r>
              <a:rPr lang="es-ES" sz="2800" b="1" dirty="0">
                <a:ln>
                  <a:solidFill>
                    <a:sysClr val="windowText" lastClr="000000"/>
                  </a:solidFill>
                </a:ln>
                <a:latin typeface="Escolar1" panose="00000400000000000000" pitchFamily="2" charset="0"/>
              </a:rPr>
              <a:t> Es necesario introducirlo en la siguiente página</a:t>
            </a:r>
            <a:endParaRPr lang="es-ES" sz="2400" b="1" dirty="0">
              <a:ln>
                <a:solidFill>
                  <a:sysClr val="windowText" lastClr="000000"/>
                </a:solidFill>
              </a:ln>
              <a:latin typeface="Escolar1" panose="00000400000000000000" pitchFamily="2" charset="0"/>
            </a:endParaRPr>
          </a:p>
        </p:txBody>
      </p:sp>
      <p:sp>
        <p:nvSpPr>
          <p:cNvPr id="16" name="Flecha derecha 15">
            <a:hlinkClick r:id="rId5" action="ppaction://hlinksldjump"/>
          </p:cNvPr>
          <p:cNvSpPr/>
          <p:nvPr/>
        </p:nvSpPr>
        <p:spPr>
          <a:xfrm>
            <a:off x="11374197" y="6117733"/>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76812067"/>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323688" y="3096416"/>
            <a:ext cx="3464410" cy="769441"/>
          </a:xfrm>
          <a:prstGeom prst="rect">
            <a:avLst/>
          </a:prstGeom>
          <a:noFill/>
        </p:spPr>
        <p:txBody>
          <a:bodyPr wrap="none" rtlCol="0">
            <a:spAutoFit/>
          </a:bodyPr>
          <a:lstStyle/>
          <a:p>
            <a:r>
              <a:rPr lang="es-ES" sz="4400" dirty="0">
                <a:latin typeface="Harry P" panose="00000400000000000000" pitchFamily="2" charset="0"/>
              </a:rPr>
              <a:t>Inserta el vídeo aquí</a:t>
            </a:r>
          </a:p>
        </p:txBody>
      </p:sp>
      <p:sp>
        <p:nvSpPr>
          <p:cNvPr id="4" name="Marco 3"/>
          <p:cNvSpPr/>
          <p:nvPr/>
        </p:nvSpPr>
        <p:spPr>
          <a:xfrm>
            <a:off x="385009" y="368968"/>
            <a:ext cx="11341768" cy="6095999"/>
          </a:xfrm>
          <a:prstGeom prst="frame">
            <a:avLst/>
          </a:prstGeom>
          <a:solidFill>
            <a:srgbClr val="A36E50"/>
          </a:solidFill>
          <a:ln>
            <a:solidFill>
              <a:srgbClr val="A36E5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Flecha derecha 4">
            <a:hlinkClick r:id="rId3" action="ppaction://hlinksldjump"/>
          </p:cNvPr>
          <p:cNvSpPr/>
          <p:nvPr/>
        </p:nvSpPr>
        <p:spPr>
          <a:xfrm>
            <a:off x="11374197" y="6117733"/>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61262641"/>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616" objId="6"/>
      </p14:showEvt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POEMAS SIDERALES ( Sol, Luna, Estrellas, Tierra, Naturalez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Desde mi celda doméstica: LÁMINA Y MENSAJE (70)">
            <a:hlinkClick r:id="rId3" action="ppaction://hlinksldjump"/>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797499" flipH="1">
            <a:off x="5700401" y="4271317"/>
            <a:ext cx="881196" cy="54301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5"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4" descr="Bufonidae - Wikipedia, la enciclopedia lib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94904" y="5765008"/>
            <a:ext cx="398985" cy="26599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Las 7 pruebas de la piedra filosofal | •Harry Potter• Español Amin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5787" y="3717224"/>
            <a:ext cx="5217971" cy="3140776"/>
          </a:xfrm>
          <a:prstGeom prst="rect">
            <a:avLst/>
          </a:prstGeom>
          <a:noFill/>
          <a:extLst>
            <a:ext uri="{909E8E84-426E-40DD-AFC4-6F175D3DCCD1}">
              <a14:hiddenFill xmlns:a14="http://schemas.microsoft.com/office/drawing/2010/main">
                <a:solidFill>
                  <a:srgbClr val="FFFFFF"/>
                </a:solidFill>
              </a14:hiddenFill>
            </a:ext>
          </a:extLst>
        </p:spPr>
      </p:pic>
      <p:sp>
        <p:nvSpPr>
          <p:cNvPr id="7" name="Llamada ovalada 6"/>
          <p:cNvSpPr/>
          <p:nvPr/>
        </p:nvSpPr>
        <p:spPr>
          <a:xfrm>
            <a:off x="6848240" y="3309995"/>
            <a:ext cx="3946156" cy="2679031"/>
          </a:xfrm>
          <a:prstGeom prst="wedgeEllipseCallout">
            <a:avLst>
              <a:gd name="adj1" fmla="val 43750"/>
              <a:gd name="adj2" fmla="val 39869"/>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7078752" y="3741569"/>
            <a:ext cx="3485131" cy="1815882"/>
          </a:xfrm>
          <a:prstGeom prst="rect">
            <a:avLst/>
          </a:prstGeom>
          <a:noFill/>
        </p:spPr>
        <p:txBody>
          <a:bodyPr wrap="square" rtlCol="0">
            <a:spAutoFit/>
          </a:bodyPr>
          <a:lstStyle/>
          <a:p>
            <a:pPr algn="ctr"/>
            <a:r>
              <a:rPr lang="es-ES" sz="2800" dirty="0">
                <a:latin typeface="Harry P" panose="00000400000000000000" pitchFamily="2" charset="0"/>
              </a:rPr>
              <a:t>Asombroso, has conseguido dormir a </a:t>
            </a:r>
            <a:r>
              <a:rPr lang="es-ES" sz="2800" dirty="0" err="1">
                <a:latin typeface="Harry P" panose="00000400000000000000" pitchFamily="2" charset="0"/>
              </a:rPr>
              <a:t>Fluffy</a:t>
            </a:r>
            <a:r>
              <a:rPr lang="es-ES" sz="2800" dirty="0">
                <a:latin typeface="Harry P" panose="00000400000000000000" pitchFamily="2" charset="0"/>
              </a:rPr>
              <a:t>! Vamos rápido, a la barca, antes de que se despierte otra vez…</a:t>
            </a:r>
          </a:p>
        </p:txBody>
      </p:sp>
    </p:spTree>
    <p:extLst>
      <p:ext uri="{BB962C8B-B14F-4D97-AF65-F5344CB8AC3E}">
        <p14:creationId xmlns:p14="http://schemas.microsoft.com/office/powerpoint/2010/main" val="3503665684"/>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arca en la orilla de un pequeño lago al atardecer (1600)"/>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rca en la orilla de un pequeño lago al atardecer (16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ufonidae - Wikipedia, la enciclopedia lib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94904" y="5765008"/>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a:off x="6848240" y="1068667"/>
            <a:ext cx="3946156" cy="4962331"/>
          </a:xfrm>
          <a:prstGeom prst="wedgeEllipseCallout">
            <a:avLst>
              <a:gd name="adj1" fmla="val 43750"/>
              <a:gd name="adj2" fmla="val 39869"/>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7078752" y="1660925"/>
            <a:ext cx="3485131" cy="3970318"/>
          </a:xfrm>
          <a:prstGeom prst="rect">
            <a:avLst/>
          </a:prstGeom>
          <a:noFill/>
        </p:spPr>
        <p:txBody>
          <a:bodyPr wrap="square" rtlCol="0">
            <a:spAutoFit/>
          </a:bodyPr>
          <a:lstStyle/>
          <a:p>
            <a:pPr algn="ctr"/>
            <a:r>
              <a:rPr lang="es-ES" sz="2800" dirty="0">
                <a:latin typeface="Harry P" panose="00000400000000000000" pitchFamily="2" charset="0"/>
              </a:rPr>
              <a:t>Por fin, ya estamos aquí. Hemos llegado a la barca… como me imaginaba, tiene un candado… Tiene que darte el visto bueno tu maestra para poder continuar… Envíaselo y, cuando tengas el código, vuelve para poder llegar hasta Hogwarts.</a:t>
            </a:r>
          </a:p>
        </p:txBody>
      </p:sp>
      <p:pic>
        <p:nvPicPr>
          <p:cNvPr id="39940" name="Picture 4" descr="CANDADO ARCO LARGO LATÓN 40 MM. LLAVES IGUALES YALE | El almacén ...">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31287" y="3665636"/>
            <a:ext cx="734707" cy="697818"/>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derecha 8">
            <a:hlinkClick r:id="rId7"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05757407"/>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2" name="CuadroTexto 1"/>
          <p:cNvSpPr txBox="1"/>
          <p:nvPr/>
        </p:nvSpPr>
        <p:spPr>
          <a:xfrm>
            <a:off x="3400926" y="3850105"/>
            <a:ext cx="1144865" cy="3154710"/>
          </a:xfrm>
          <a:prstGeom prst="rect">
            <a:avLst/>
          </a:prstGeom>
          <a:noFill/>
        </p:spPr>
        <p:txBody>
          <a:bodyPr wrap="none" rtlCol="0">
            <a:spAutoFit/>
          </a:bodyPr>
          <a:lstStyle/>
          <a:p>
            <a:r>
              <a:rPr lang="es-ES" sz="19900" dirty="0">
                <a:latin typeface="Harry P" panose="00000400000000000000" pitchFamily="2" charset="0"/>
              </a:rPr>
              <a:t>*</a:t>
            </a:r>
            <a:endParaRPr lang="es-ES" sz="16600" dirty="0">
              <a:latin typeface="Harry P" panose="00000400000000000000" pitchFamily="2" charset="0"/>
            </a:endParaRPr>
          </a:p>
        </p:txBody>
      </p:sp>
      <p:sp>
        <p:nvSpPr>
          <p:cNvPr id="4" name="CuadroTexto 3"/>
          <p:cNvSpPr txBox="1"/>
          <p:nvPr/>
        </p:nvSpPr>
        <p:spPr>
          <a:xfrm>
            <a:off x="5622758" y="3850105"/>
            <a:ext cx="1144865" cy="3154710"/>
          </a:xfrm>
          <a:prstGeom prst="rect">
            <a:avLst/>
          </a:prstGeom>
          <a:noFill/>
        </p:spPr>
        <p:txBody>
          <a:bodyPr wrap="none" rtlCol="0">
            <a:spAutoFit/>
          </a:bodyPr>
          <a:lstStyle/>
          <a:p>
            <a:r>
              <a:rPr lang="es-ES" sz="19900" dirty="0">
                <a:latin typeface="Harry P" panose="00000400000000000000" pitchFamily="2" charset="0"/>
              </a:rPr>
              <a:t>*</a:t>
            </a:r>
            <a:endParaRPr lang="es-ES" sz="16600" dirty="0">
              <a:latin typeface="Harry P" panose="00000400000000000000" pitchFamily="2" charset="0"/>
            </a:endParaRPr>
          </a:p>
        </p:txBody>
      </p:sp>
      <p:sp>
        <p:nvSpPr>
          <p:cNvPr id="5" name="CuadroTexto 4"/>
          <p:cNvSpPr txBox="1"/>
          <p:nvPr/>
        </p:nvSpPr>
        <p:spPr>
          <a:xfrm>
            <a:off x="7946718" y="3850105"/>
            <a:ext cx="1144865" cy="3154710"/>
          </a:xfrm>
          <a:prstGeom prst="rect">
            <a:avLst/>
          </a:prstGeom>
          <a:noFill/>
        </p:spPr>
        <p:txBody>
          <a:bodyPr wrap="none" rtlCol="0">
            <a:spAutoFit/>
          </a:bodyPr>
          <a:lstStyle/>
          <a:p>
            <a:r>
              <a:rPr lang="es-ES" sz="19900" dirty="0">
                <a:latin typeface="Harry P" panose="00000400000000000000" pitchFamily="2" charset="0"/>
              </a:rPr>
              <a:t>*</a:t>
            </a:r>
            <a:endParaRPr lang="es-ES" sz="16600" dirty="0">
              <a:latin typeface="Harry P" panose="00000400000000000000" pitchFamily="2" charset="0"/>
            </a:endParaRPr>
          </a:p>
        </p:txBody>
      </p:sp>
      <p:sp>
        <p:nvSpPr>
          <p:cNvPr id="7" name="Flecha derecha 6">
            <a:hlinkClick r:id="rId3" action="ppaction://hlinksldjump"/>
          </p:cNvPr>
          <p:cNvSpPr/>
          <p:nvPr/>
        </p:nvSpPr>
        <p:spPr>
          <a:xfrm>
            <a:off x="11425948" y="6256495"/>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44549052"/>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mod="1">
    <p:ext uri="{E180D4A7-C9FB-4DFB-919C-405C955672EB}">
      <p14:showEvtLst xmlns:p14="http://schemas.microsoft.com/office/powerpoint/2010/main">
        <p14:playEvt time="439"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GSMEADE | Wiki | •Harry Potter• Español Amin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bujo De Papel Arrugado Para Colorear - Papel Arrugado Para ..."/>
          <p:cNvPicPr>
            <a:picLocks noChangeAspect="1" noChangeArrowheads="1"/>
          </p:cNvPicPr>
          <p:nvPr/>
        </p:nvPicPr>
        <p:blipFill>
          <a:blip r:embed="rId3" cstate="email">
            <a:duotone>
              <a:prstClr val="black"/>
              <a:schemeClr val="accent2">
                <a:lumMod val="50000"/>
                <a:tint val="45000"/>
                <a:satMod val="400000"/>
              </a:schemeClr>
            </a:duotone>
            <a:extLst>
              <a:ext uri="{28A0092B-C50C-407E-A947-70E740481C1C}">
                <a14:useLocalDpi xmlns:a14="http://schemas.microsoft.com/office/drawing/2010/main"/>
              </a:ext>
            </a:extLst>
          </a:blip>
          <a:srcRect/>
          <a:stretch>
            <a:fillRect/>
          </a:stretch>
        </p:blipFill>
        <p:spPr bwMode="auto">
          <a:xfrm>
            <a:off x="3405345" y="4329337"/>
            <a:ext cx="393924" cy="38835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84868" y="0"/>
            <a:ext cx="6117464"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4122057" y="682171"/>
            <a:ext cx="3889829" cy="5632311"/>
          </a:xfrm>
          <a:prstGeom prst="rect">
            <a:avLst/>
          </a:prstGeom>
          <a:noFill/>
        </p:spPr>
        <p:txBody>
          <a:bodyPr wrap="square" rtlCol="0">
            <a:spAutoFit/>
          </a:bodyPr>
          <a:lstStyle/>
          <a:p>
            <a:r>
              <a:rPr lang="es-ES" dirty="0">
                <a:latin typeface="Harry P" panose="00000400000000000000" pitchFamily="2" charset="0"/>
              </a:rPr>
              <a:t>Querido compañero,</a:t>
            </a:r>
          </a:p>
          <a:p>
            <a:r>
              <a:rPr lang="es-ES" dirty="0">
                <a:latin typeface="Harry P" panose="00000400000000000000" pitchFamily="2" charset="0"/>
              </a:rPr>
              <a:t>Las desapariciones siguen, no sabemos quien anda detrás de todo esto. Dumbledore ha decidido traerte hasta aquí para que juntos podáis resolver el misterio.</a:t>
            </a:r>
          </a:p>
          <a:p>
            <a:r>
              <a:rPr lang="es-ES" dirty="0">
                <a:latin typeface="Harry P" panose="00000400000000000000" pitchFamily="2" charset="0"/>
              </a:rPr>
              <a:t>¿Ves ahí a lo lejos? Ese es el castillo, VAMOS ALLA!...</a:t>
            </a:r>
          </a:p>
          <a:p>
            <a:r>
              <a:rPr lang="es-ES" dirty="0">
                <a:latin typeface="Harry P" panose="00000400000000000000" pitchFamily="2" charset="0"/>
              </a:rPr>
              <a:t>Oh, no! Se han enterado de que veníamos y nos han cortado el paso. No tenemos otra opción, debemos superar las pruebas que nos han preparado para poder llegar hasta el castillo.</a:t>
            </a:r>
          </a:p>
          <a:p>
            <a:r>
              <a:rPr lang="es-ES" dirty="0">
                <a:latin typeface="Harry P" panose="00000400000000000000" pitchFamily="2" charset="0"/>
              </a:rPr>
              <a:t>Normalmente en la orilla del río hay barcas para poder cruzarlo pero siempre tienen candados para que nadie las robe. Si conseguimos superar todas las pruebas obtendremos la clave para poder abrir el candado.</a:t>
            </a:r>
          </a:p>
          <a:p>
            <a:r>
              <a:rPr lang="es-ES" dirty="0">
                <a:latin typeface="Harry P" panose="00000400000000000000" pitchFamily="2" charset="0"/>
              </a:rPr>
              <a:t>Vuestra maestra será la encargada de supervisar las soluciones a las pruebas. Para ello, le enviarás este archivo por correo y ella te contestará con la clave o con la indicación para corregir.</a:t>
            </a:r>
          </a:p>
          <a:p>
            <a:r>
              <a:rPr lang="es-ES" dirty="0">
                <a:latin typeface="Harry P" panose="00000400000000000000" pitchFamily="2" charset="0"/>
              </a:rPr>
              <a:t>Mucha suerte, se que podrás resolver todas las pruebas.</a:t>
            </a:r>
          </a:p>
          <a:p>
            <a:r>
              <a:rPr lang="es-ES" dirty="0">
                <a:latin typeface="Harry P" panose="00000400000000000000" pitchFamily="2" charset="0"/>
              </a:rPr>
              <a:t>	Firmado: </a:t>
            </a:r>
          </a:p>
        </p:txBody>
      </p:sp>
      <p:pic>
        <p:nvPicPr>
          <p:cNvPr id="5122" name="Picture 2" descr="Icono de huella de rana - Descargar PNG/SVG transparente">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23857" y="5907866"/>
            <a:ext cx="544286" cy="54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893218"/>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arca en la orilla de un pequeño lago al atardecer (1600)"/>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rca en la orilla de un pequeño lago al atardecer (160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ufonidae - Wikipedia, la enciclopedia libre">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94904" y="5765008"/>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a:off x="4636556" y="4964130"/>
            <a:ext cx="5436333" cy="1700465"/>
          </a:xfrm>
          <a:prstGeom prst="wedgeEllipseCallout">
            <a:avLst>
              <a:gd name="adj1" fmla="val 55259"/>
              <a:gd name="adj2" fmla="val 4020"/>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4636555" y="5138324"/>
            <a:ext cx="5436334" cy="1338828"/>
          </a:xfrm>
          <a:prstGeom prst="rect">
            <a:avLst/>
          </a:prstGeom>
          <a:noFill/>
        </p:spPr>
        <p:txBody>
          <a:bodyPr wrap="square" rtlCol="0">
            <a:spAutoFit/>
          </a:bodyPr>
          <a:lstStyle/>
          <a:p>
            <a:pPr algn="ctr"/>
            <a:r>
              <a:rPr lang="es-ES" sz="2600" dirty="0">
                <a:latin typeface="Harry P" panose="00000400000000000000" pitchFamily="2" charset="0"/>
              </a:rPr>
              <a:t>BIEEEEEENN! Lo has conseguido! ENHORABUENA!</a:t>
            </a:r>
          </a:p>
          <a:p>
            <a:pPr algn="ctr"/>
            <a:r>
              <a:rPr lang="es-ES" sz="2600" dirty="0">
                <a:latin typeface="Harry P" panose="00000400000000000000" pitchFamily="2" charset="0"/>
              </a:rPr>
              <a:t>Vamos a Hogwarts a ver que desea Dumbledore</a:t>
            </a:r>
          </a:p>
        </p:txBody>
      </p:sp>
      <p:sp>
        <p:nvSpPr>
          <p:cNvPr id="9" name="Flecha derecha 8">
            <a:hlinkClick r:id="rId7" action="ppaction://hlinksldjump"/>
          </p:cNvPr>
          <p:cNvSpPr/>
          <p:nvPr/>
        </p:nvSpPr>
        <p:spPr>
          <a:xfrm rot="10800000">
            <a:off x="264935" y="6252181"/>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986" name="Picture 2" descr="Candado Abierto PNG transparente - Stick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6350103">
            <a:off x="3080942" y="4997842"/>
            <a:ext cx="470794" cy="53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224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哈利波特系列（七部曲）有哪些穿帮镜头？又有什么坑没填上？ - 知乎">
            <a:extLst>
              <a:ext uri="{FF2B5EF4-FFF2-40B4-BE49-F238E27FC236}">
                <a16:creationId xmlns:a16="http://schemas.microsoft.com/office/drawing/2014/main" id="{8A329F8E-8F2E-45A6-BE71-3915DACC1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352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a:hlinkClick r:id="rId3" action="ppaction://hlinksldjump"/>
          </p:cNvPr>
          <p:cNvSpPr/>
          <p:nvPr/>
        </p:nvSpPr>
        <p:spPr>
          <a:xfrm>
            <a:off x="11425948" y="6256495"/>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97628326"/>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La experiencia Harry Potter como nunca antes habías vis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Bufonidae - Wikipedia, la enciclopedia libre">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89641" y="6406692"/>
            <a:ext cx="398985" cy="265990"/>
          </a:xfrm>
          <a:prstGeom prst="rect">
            <a:avLst/>
          </a:prstGeom>
          <a:noFill/>
          <a:extLst>
            <a:ext uri="{909E8E84-426E-40DD-AFC4-6F175D3DCCD1}">
              <a14:hiddenFill xmlns:a14="http://schemas.microsoft.com/office/drawing/2010/main">
                <a:solidFill>
                  <a:srgbClr val="FFFFFF"/>
                </a:solidFill>
              </a14:hiddenFill>
            </a:ext>
          </a:extLst>
        </p:spPr>
      </p:pic>
      <p:sp>
        <p:nvSpPr>
          <p:cNvPr id="4" name="Llamada ovalada 3"/>
          <p:cNvSpPr/>
          <p:nvPr/>
        </p:nvSpPr>
        <p:spPr>
          <a:xfrm>
            <a:off x="7890977" y="2133600"/>
            <a:ext cx="3946156" cy="3550912"/>
          </a:xfrm>
          <a:prstGeom prst="wedgeEllipseCallout">
            <a:avLst>
              <a:gd name="adj1" fmla="val -25359"/>
              <a:gd name="adj2" fmla="val 58296"/>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8121489" y="2901103"/>
            <a:ext cx="3485131" cy="2246769"/>
          </a:xfrm>
          <a:prstGeom prst="rect">
            <a:avLst/>
          </a:prstGeom>
          <a:noFill/>
        </p:spPr>
        <p:txBody>
          <a:bodyPr wrap="square" rtlCol="0">
            <a:spAutoFit/>
          </a:bodyPr>
          <a:lstStyle/>
          <a:p>
            <a:pPr algn="ctr"/>
            <a:r>
              <a:rPr lang="es-ES" sz="2800" dirty="0">
                <a:latin typeface="Harry P" panose="00000400000000000000" pitchFamily="2" charset="0"/>
              </a:rPr>
              <a:t>Pues aquí estamos, en la entrada de Hogwarts… QUE EMOCIÓN! Creo que deberíamos llamar a la puerta para entrar no?</a:t>
            </a:r>
          </a:p>
        </p:txBody>
      </p:sp>
      <p:pic>
        <p:nvPicPr>
          <p:cNvPr id="6" name="Picture 2" descr="La experiencia Harry Potter como nunca antes habías visto">
            <a:hlinkClick r:id="rId5" action="ppaction://hlinksldjump"/>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57010" y="2572629"/>
            <a:ext cx="2229853" cy="376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92587"/>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Podrás celebrar Halloween en Hogwarts en una cena en Lond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ufonidae - Wikipedia, la enciclopedia libre">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22141" y="4850608"/>
            <a:ext cx="472425" cy="314950"/>
          </a:xfrm>
          <a:prstGeom prst="rect">
            <a:avLst/>
          </a:prstGeom>
          <a:noFill/>
          <a:extLst>
            <a:ext uri="{909E8E84-426E-40DD-AFC4-6F175D3DCCD1}">
              <a14:hiddenFill xmlns:a14="http://schemas.microsoft.com/office/drawing/2010/main">
                <a:solidFill>
                  <a:srgbClr val="FFFFFF"/>
                </a:solidFill>
              </a14:hiddenFill>
            </a:ext>
          </a:extLst>
        </p:spPr>
      </p:pic>
      <p:sp>
        <p:nvSpPr>
          <p:cNvPr id="6" name="Llamada ovalada 5"/>
          <p:cNvSpPr/>
          <p:nvPr/>
        </p:nvSpPr>
        <p:spPr>
          <a:xfrm>
            <a:off x="261720" y="2165684"/>
            <a:ext cx="3058996" cy="2346370"/>
          </a:xfrm>
          <a:prstGeom prst="wedgeEllipseCallout">
            <a:avLst>
              <a:gd name="adj1" fmla="val -25359"/>
              <a:gd name="adj2" fmla="val 58296"/>
            </a:avLst>
          </a:prstGeom>
          <a:solidFill>
            <a:schemeClr val="bg1"/>
          </a:solidFill>
          <a:ln w="762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61720" y="2554039"/>
            <a:ext cx="2999143" cy="1569660"/>
          </a:xfrm>
          <a:prstGeom prst="rect">
            <a:avLst/>
          </a:prstGeom>
          <a:noFill/>
        </p:spPr>
        <p:txBody>
          <a:bodyPr wrap="square" rtlCol="0">
            <a:spAutoFit/>
          </a:bodyPr>
          <a:lstStyle/>
          <a:p>
            <a:pPr algn="ctr"/>
            <a:r>
              <a:rPr lang="es-ES" sz="2400" dirty="0">
                <a:latin typeface="Harry P" panose="00000400000000000000" pitchFamily="2" charset="0"/>
              </a:rPr>
              <a:t>Que rico… cuanta comida, aunque por aquí no hay mucha gente… ¿dónde estará Dumbledore? Vamos a investigar</a:t>
            </a:r>
          </a:p>
        </p:txBody>
      </p:sp>
      <p:pic>
        <p:nvPicPr>
          <p:cNvPr id="8" name="Picture 6" descr="Podrás celebrar Halloween en Hogwarts en una cena en Londres">
            <a:hlinkClick r:id="rId5" action="ppaction://hlinksldjump"/>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35117" y="4379496"/>
            <a:ext cx="513347" cy="59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78910"/>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Podrás celebrar Halloween en Hogwarts en una cena en Lond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ufonidae - Wikipedia, la enciclopedia libre">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22141" y="4850608"/>
            <a:ext cx="472425" cy="314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odrás celebrar Halloween en Hogwarts en una cena en Londre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35117" y="4379496"/>
            <a:ext cx="513347" cy="5935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odrás celebrar Halloween en Hogwarts en una cena en Londres">
            <a:hlinkClick r:id="rId6" action="ppaction://hlinksldjump"/>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684042" y="1251285"/>
            <a:ext cx="1427749" cy="2582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odrás celebrar Halloween en Hogwarts en una cena en Londres"/>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823285" y="3529264"/>
            <a:ext cx="481263" cy="737937"/>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62 Best Wizarding World: Characters images | Harry potter ..."/>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259682" y="871789"/>
            <a:ext cx="2247900" cy="5924550"/>
          </a:xfrm>
          <a:prstGeom prst="rect">
            <a:avLst/>
          </a:prstGeom>
          <a:noFill/>
          <a:extLst>
            <a:ext uri="{909E8E84-426E-40DD-AFC4-6F175D3DCCD1}">
              <a14:hiddenFill xmlns:a14="http://schemas.microsoft.com/office/drawing/2010/main">
                <a:solidFill>
                  <a:srgbClr val="FFFFFF"/>
                </a:solidFill>
              </a14:hiddenFill>
            </a:ext>
          </a:extLst>
        </p:spPr>
      </p:pic>
      <p:sp>
        <p:nvSpPr>
          <p:cNvPr id="2" name="Llamada rectangular redondeada 1"/>
          <p:cNvSpPr/>
          <p:nvPr/>
        </p:nvSpPr>
        <p:spPr>
          <a:xfrm>
            <a:off x="642310" y="457201"/>
            <a:ext cx="7170195" cy="6144126"/>
          </a:xfrm>
          <a:prstGeom prst="wedgeRoundRectCallout">
            <a:avLst>
              <a:gd name="adj1" fmla="val 59762"/>
              <a:gd name="adj2" fmla="val 22891"/>
              <a:gd name="adj3" fmla="val 16667"/>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Harry P" panose="00000400000000000000" pitchFamily="2" charset="0"/>
              </a:rPr>
              <a:t>Hola querido amigo, en un primer lugar quiero darte las gracias por todo lo que has hecho por nosotros. Aun así, seguimos en peligro, las desapariciones siguen y no sabemos como pararlo. Por eso he decidido otorgarte el poder de la magia, para que seas igual que nosotros.</a:t>
            </a:r>
          </a:p>
          <a:p>
            <a:pPr algn="ctr"/>
            <a:r>
              <a:rPr lang="es-ES" sz="2000" dirty="0">
                <a:solidFill>
                  <a:schemeClr val="tx1"/>
                </a:solidFill>
                <a:latin typeface="Harry P" panose="00000400000000000000" pitchFamily="2" charset="0"/>
              </a:rPr>
              <a:t>Pero, para poder ser un auténtico mago necesitas una varita. Tendrás que elaborar tu propia varita con la que hacer conjuros y trucos. Al principio será un poco difícil de utilizar pero, enseguida sabrás utilizarla sin ningún problema.</a:t>
            </a:r>
          </a:p>
          <a:p>
            <a:pPr algn="ctr"/>
            <a:r>
              <a:rPr lang="es-ES" sz="2000" dirty="0">
                <a:solidFill>
                  <a:schemeClr val="tx1"/>
                </a:solidFill>
                <a:latin typeface="Harry P" panose="00000400000000000000" pitchFamily="2" charset="0"/>
              </a:rPr>
              <a:t>Tengo que decirte también que cada mago tiene una varita única y exclusiva de cada uno, de lo contrario no funcionaría. Lo que te quiero decir con eso es que uses tu imaginación y creatividad para crear la varita que mejor te represente ya que, de esta manera, los conjuros serán más potentes.</a:t>
            </a:r>
          </a:p>
          <a:p>
            <a:pPr algn="ctr"/>
            <a:r>
              <a:rPr lang="es-ES" sz="2000" dirty="0">
                <a:solidFill>
                  <a:schemeClr val="tx1"/>
                </a:solidFill>
                <a:latin typeface="Harry P" panose="00000400000000000000" pitchFamily="2" charset="0"/>
              </a:rPr>
              <a:t>Pronto te convertirás en un verdadero mago y podrás vivir muchas más aventuras.</a:t>
            </a:r>
          </a:p>
          <a:p>
            <a:pPr algn="ctr"/>
            <a:r>
              <a:rPr lang="es-ES" sz="2000" dirty="0">
                <a:solidFill>
                  <a:schemeClr val="tx1"/>
                </a:solidFill>
                <a:latin typeface="Harry P" panose="00000400000000000000" pitchFamily="2" charset="0"/>
              </a:rPr>
              <a:t>Te deseo lo mejor como director de la Escuela de Hogwarts de Magia y Hechicería.</a:t>
            </a:r>
          </a:p>
        </p:txBody>
      </p:sp>
    </p:spTree>
    <p:extLst>
      <p:ext uri="{BB962C8B-B14F-4D97-AF65-F5344CB8AC3E}">
        <p14:creationId xmlns:p14="http://schemas.microsoft.com/office/powerpoint/2010/main" val="367105375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ánto cuesta estudiar en Hogwarts, el colegio de Magia y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20041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065305" y="2293600"/>
            <a:ext cx="6194738" cy="769441"/>
          </a:xfrm>
          <a:prstGeom prst="rect">
            <a:avLst/>
          </a:prstGeom>
          <a:noFill/>
        </p:spPr>
        <p:txBody>
          <a:bodyPr wrap="square" rtlCol="0">
            <a:spAutoFit/>
            <a:scene3d>
              <a:camera prst="orthographicFront"/>
              <a:lightRig rig="threePt" dir="t"/>
            </a:scene3d>
            <a:sp3d extrusionH="57150">
              <a:bevelT h="25400" prst="softRound"/>
            </a:sp3d>
          </a:bodyPr>
          <a:lstStyle/>
          <a:p>
            <a:r>
              <a:rPr lang="es-ES" sz="4400" b="1" dirty="0">
                <a:ln>
                  <a:solidFill>
                    <a:sysClr val="windowText" lastClr="000000"/>
                  </a:solidFill>
                </a:ln>
                <a:solidFill>
                  <a:srgbClr val="FFC000"/>
                </a:solidFill>
                <a:latin typeface="Harry P" panose="00000400000000000000" pitchFamily="2" charset="0"/>
              </a:rPr>
              <a:t>HASTA PRONTO</a:t>
            </a:r>
          </a:p>
        </p:txBody>
      </p:sp>
      <p:sp>
        <p:nvSpPr>
          <p:cNvPr id="4" name="CuadroTexto 3"/>
          <p:cNvSpPr txBox="1"/>
          <p:nvPr/>
        </p:nvSpPr>
        <p:spPr>
          <a:xfrm>
            <a:off x="5366112" y="231165"/>
            <a:ext cx="6834303" cy="2215991"/>
          </a:xfrm>
          <a:prstGeom prst="rect">
            <a:avLst/>
          </a:prstGeom>
          <a:noFill/>
        </p:spPr>
        <p:txBody>
          <a:bodyPr wrap="square" rtlCol="0">
            <a:spAutoFit/>
            <a:scene3d>
              <a:camera prst="orthographicFront"/>
              <a:lightRig rig="threePt" dir="t"/>
            </a:scene3d>
            <a:sp3d extrusionH="57150">
              <a:bevelT w="38100" h="38100" prst="convex"/>
            </a:sp3d>
          </a:bodyPr>
          <a:lstStyle/>
          <a:p>
            <a:r>
              <a:rPr lang="es-ES" sz="13800" dirty="0">
                <a:ln>
                  <a:solidFill>
                    <a:sysClr val="windowText" lastClr="000000"/>
                  </a:solidFill>
                </a:ln>
                <a:solidFill>
                  <a:srgbClr val="FFC000"/>
                </a:solidFill>
                <a:latin typeface="Harry P" panose="00000400000000000000" pitchFamily="2" charset="0"/>
              </a:rPr>
              <a:t>Harry Potter</a:t>
            </a:r>
          </a:p>
        </p:txBody>
      </p:sp>
    </p:spTree>
    <p:extLst>
      <p:ext uri="{BB962C8B-B14F-4D97-AF65-F5344CB8AC3E}">
        <p14:creationId xmlns:p14="http://schemas.microsoft.com/office/powerpoint/2010/main" val="341657785"/>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146" name="Picture 2" descr="Hechizos, amarres y magia – Fuerza y vida, amarres de parej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ustración de cuervo negro, iconos de computadora de pájaro de ...">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665" y="420915"/>
            <a:ext cx="2253792" cy="169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95249"/>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chizos, amarres y magia – Fuerza y vida, amarres de parej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ustración de cuervo negro, iconos de computadora de pájaro d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665" y="420915"/>
            <a:ext cx="2253792" cy="1690344"/>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a:hlinkClick r:id="rId4"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35361774"/>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extLst mod="1">
    <p:ext uri="{E180D4A7-C9FB-4DFB-919C-405C955672EB}">
      <p14:showEvtLst xmlns:p14="http://schemas.microsoft.com/office/powerpoint/2010/main">
        <p14:playEvt time="1788" objId="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chizos, amarres y magia – Fuerza y vida, amarres de pareja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ustración de cuervo negro, iconos de computadora de pájaro d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665" y="420915"/>
            <a:ext cx="2253792" cy="1690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884868" y="0"/>
            <a:ext cx="6117464"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4122057" y="682171"/>
            <a:ext cx="3889829" cy="2308324"/>
          </a:xfrm>
          <a:prstGeom prst="rect">
            <a:avLst/>
          </a:prstGeom>
          <a:noFill/>
        </p:spPr>
        <p:txBody>
          <a:bodyPr wrap="square" rtlCol="0">
            <a:spAutoFit/>
            <a:scene3d>
              <a:camera prst="orthographicFront"/>
              <a:lightRig rig="threePt" dir="t"/>
            </a:scene3d>
            <a:sp3d extrusionH="57150">
              <a:bevelT w="38100" h="38100" prst="angle"/>
            </a:sp3d>
          </a:bodyPr>
          <a:lstStyle/>
          <a:p>
            <a:r>
              <a:rPr lang="es-ES" sz="3600" b="1" dirty="0">
                <a:ln>
                  <a:solidFill>
                    <a:sysClr val="windowText" lastClr="000000"/>
                  </a:solidFill>
                </a:ln>
                <a:solidFill>
                  <a:srgbClr val="FFC000"/>
                </a:solidFill>
                <a:latin typeface="Harry P" panose="00000400000000000000" pitchFamily="2" charset="0"/>
              </a:rPr>
              <a:t>1º Prueba</a:t>
            </a:r>
          </a:p>
          <a:p>
            <a:r>
              <a:rPr lang="es-ES" dirty="0">
                <a:latin typeface="Harry P" panose="00000400000000000000" pitchFamily="2" charset="0"/>
              </a:rPr>
              <a:t>Todo está muy oscuro… no se ve nada… Solo se escuchan ruidos…Tengo mucho miedo…</a:t>
            </a:r>
          </a:p>
          <a:p>
            <a:r>
              <a:rPr lang="es-ES" dirty="0">
                <a:latin typeface="Harry P" panose="00000400000000000000" pitchFamily="2" charset="0"/>
              </a:rPr>
              <a:t>Ayúdame a identificar cada uno de esos sonidos para quedarme más tranquilo por favor…</a:t>
            </a:r>
          </a:p>
          <a:p>
            <a:endParaRPr lang="es-ES" dirty="0">
              <a:latin typeface="Harry P" panose="00000400000000000000" pitchFamily="2" charset="0"/>
            </a:endParaRPr>
          </a:p>
          <a:p>
            <a:endParaRPr lang="es-ES" dirty="0">
              <a:latin typeface="Harry P" panose="00000400000000000000" pitchFamily="2" charset="0"/>
            </a:endParaRPr>
          </a:p>
        </p:txBody>
      </p:sp>
      <p:sp>
        <p:nvSpPr>
          <p:cNvPr id="2" name="Rectángulo 1"/>
          <p:cNvSpPr/>
          <p:nvPr/>
        </p:nvSpPr>
        <p:spPr>
          <a:xfrm>
            <a:off x="4122057" y="2558144"/>
            <a:ext cx="3643086" cy="3291114"/>
          </a:xfrm>
          <a:prstGeom prst="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ysClr val="windowText" lastClr="000000"/>
                </a:solidFill>
                <a:latin typeface="Harry P" panose="00000400000000000000" pitchFamily="2" charset="0"/>
              </a:rPr>
              <a:t>A continuación verás tres columnas, cada una de ellas con unos elementos distintos. El objetivo es relacionar la imagen (1º columna), con el sonido (2º columna) y la onomatopeya (3º columna).</a:t>
            </a:r>
          </a:p>
          <a:p>
            <a:pPr algn="ctr"/>
            <a:r>
              <a:rPr lang="es-ES" sz="2400" dirty="0">
                <a:solidFill>
                  <a:sysClr val="windowText" lastClr="000000"/>
                </a:solidFill>
                <a:latin typeface="Harry P" panose="00000400000000000000" pitchFamily="2" charset="0"/>
              </a:rPr>
              <a:t>Presta atención a cada uno de los sonidos, algunos pueden confundirte. Suerte!</a:t>
            </a:r>
          </a:p>
        </p:txBody>
      </p:sp>
      <p:sp>
        <p:nvSpPr>
          <p:cNvPr id="7" name="Flecha derecha 6">
            <a:hlinkClick r:id="rId5" action="ppaction://hlinksldjump"/>
          </p:cNvPr>
          <p:cNvSpPr/>
          <p:nvPr/>
        </p:nvSpPr>
        <p:spPr>
          <a:xfrm>
            <a:off x="7516662" y="5903687"/>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60339413"/>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277257" y="841829"/>
            <a:ext cx="1617751" cy="830997"/>
          </a:xfrm>
          <a:prstGeom prst="rect">
            <a:avLst/>
          </a:prstGeom>
          <a:noFill/>
        </p:spPr>
        <p:txBody>
          <a:bodyPr wrap="none" rtlCol="0">
            <a:spAutoFit/>
          </a:bodyPr>
          <a:lstStyle/>
          <a:p>
            <a:r>
              <a:rPr lang="es-ES" sz="4800" b="1" u="sng" dirty="0">
                <a:latin typeface="Escolar1" panose="00000400000000000000" pitchFamily="2" charset="0"/>
              </a:rPr>
              <a:t>Objeto</a:t>
            </a:r>
          </a:p>
        </p:txBody>
      </p:sp>
      <p:sp>
        <p:nvSpPr>
          <p:cNvPr id="3" name="CuadroTexto 2"/>
          <p:cNvSpPr txBox="1"/>
          <p:nvPr/>
        </p:nvSpPr>
        <p:spPr>
          <a:xfrm>
            <a:off x="4833804" y="834574"/>
            <a:ext cx="1786066" cy="830997"/>
          </a:xfrm>
          <a:prstGeom prst="rect">
            <a:avLst/>
          </a:prstGeom>
          <a:noFill/>
        </p:spPr>
        <p:txBody>
          <a:bodyPr wrap="none" rtlCol="0">
            <a:spAutoFit/>
          </a:bodyPr>
          <a:lstStyle/>
          <a:p>
            <a:r>
              <a:rPr lang="es-ES" sz="4800" b="1" u="sng" dirty="0">
                <a:latin typeface="Escolar1" panose="00000400000000000000" pitchFamily="2" charset="0"/>
              </a:rPr>
              <a:t>Sonido</a:t>
            </a:r>
          </a:p>
        </p:txBody>
      </p:sp>
      <p:sp>
        <p:nvSpPr>
          <p:cNvPr id="4" name="CuadroTexto 3"/>
          <p:cNvSpPr txBox="1"/>
          <p:nvPr/>
        </p:nvSpPr>
        <p:spPr>
          <a:xfrm>
            <a:off x="8940800" y="103166"/>
            <a:ext cx="2595559" cy="1446550"/>
          </a:xfrm>
          <a:prstGeom prst="rect">
            <a:avLst/>
          </a:prstGeom>
          <a:noFill/>
        </p:spPr>
        <p:txBody>
          <a:bodyPr wrap="square" rtlCol="0">
            <a:spAutoFit/>
          </a:bodyPr>
          <a:lstStyle/>
          <a:p>
            <a:r>
              <a:rPr lang="es-ES" sz="4400" b="1" u="sng" dirty="0">
                <a:latin typeface="Escolar1" panose="00000400000000000000" pitchFamily="2" charset="0"/>
              </a:rPr>
              <a:t>¿Cómo se escribe?</a:t>
            </a:r>
          </a:p>
        </p:txBody>
      </p:sp>
      <p:pic>
        <p:nvPicPr>
          <p:cNvPr id="7170" name="Picture 2" descr="WhatsApp: Qué significa el emoji de la bomba | Chispa"/>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13043" y="1665571"/>
            <a:ext cx="941259" cy="8309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ducación Musical en Infantil: Percusión Corporal"/>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386311" y="2496569"/>
            <a:ext cx="1070759" cy="112429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dibujos de ovejas | Dibujo de ovejas ..."/>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97408" y="3735909"/>
            <a:ext cx="1220412" cy="12410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ibujos Animados De Vaca | Vectores, Fotos de Stock y PSD Gratis"/>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108502" y="5092016"/>
            <a:ext cx="1498221" cy="147668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568879" y="1683222"/>
            <a:ext cx="2967479" cy="830997"/>
          </a:xfrm>
          <a:prstGeom prst="rect">
            <a:avLst/>
          </a:prstGeom>
          <a:noFill/>
        </p:spPr>
        <p:txBody>
          <a:bodyPr wrap="none" rtlCol="0">
            <a:spAutoFit/>
          </a:bodyPr>
          <a:lstStyle/>
          <a:p>
            <a:r>
              <a:rPr lang="es-ES" sz="4800" dirty="0" err="1">
                <a:latin typeface="Escolar1" panose="00000400000000000000" pitchFamily="2" charset="0"/>
              </a:rPr>
              <a:t>Plash</a:t>
            </a:r>
            <a:r>
              <a:rPr lang="es-ES" sz="4800" dirty="0">
                <a:latin typeface="Escolar1" panose="00000400000000000000" pitchFamily="2" charset="0"/>
              </a:rPr>
              <a:t>, </a:t>
            </a:r>
            <a:r>
              <a:rPr lang="es-ES" sz="4800" dirty="0" err="1">
                <a:latin typeface="Escolar1" panose="00000400000000000000" pitchFamily="2" charset="0"/>
              </a:rPr>
              <a:t>plash</a:t>
            </a:r>
            <a:endParaRPr lang="es-ES" sz="4800" dirty="0">
              <a:latin typeface="Escolar1" panose="00000400000000000000" pitchFamily="2" charset="0"/>
            </a:endParaRPr>
          </a:p>
        </p:txBody>
      </p:sp>
      <p:sp>
        <p:nvSpPr>
          <p:cNvPr id="10" name="CuadroTexto 9"/>
          <p:cNvSpPr txBox="1"/>
          <p:nvPr/>
        </p:nvSpPr>
        <p:spPr>
          <a:xfrm>
            <a:off x="9177218" y="2920074"/>
            <a:ext cx="1750800" cy="830997"/>
          </a:xfrm>
          <a:prstGeom prst="rect">
            <a:avLst/>
          </a:prstGeom>
          <a:noFill/>
        </p:spPr>
        <p:txBody>
          <a:bodyPr wrap="none" rtlCol="0">
            <a:spAutoFit/>
          </a:bodyPr>
          <a:lstStyle/>
          <a:p>
            <a:r>
              <a:rPr lang="es-ES" sz="4800" dirty="0" err="1">
                <a:latin typeface="Escolar1" panose="00000400000000000000" pitchFamily="2" charset="0"/>
              </a:rPr>
              <a:t>Muuuu</a:t>
            </a:r>
            <a:endParaRPr lang="es-ES" sz="4800" dirty="0">
              <a:latin typeface="Escolar1" panose="00000400000000000000" pitchFamily="2" charset="0"/>
            </a:endParaRPr>
          </a:p>
        </p:txBody>
      </p:sp>
      <p:sp>
        <p:nvSpPr>
          <p:cNvPr id="11" name="CuadroTexto 10"/>
          <p:cNvSpPr txBox="1"/>
          <p:nvPr/>
        </p:nvSpPr>
        <p:spPr>
          <a:xfrm>
            <a:off x="9371983" y="4256039"/>
            <a:ext cx="1361270" cy="830997"/>
          </a:xfrm>
          <a:prstGeom prst="rect">
            <a:avLst/>
          </a:prstGeom>
          <a:noFill/>
        </p:spPr>
        <p:txBody>
          <a:bodyPr wrap="none" rtlCol="0">
            <a:spAutoFit/>
          </a:bodyPr>
          <a:lstStyle/>
          <a:p>
            <a:r>
              <a:rPr lang="es-ES" sz="4800" dirty="0" err="1">
                <a:latin typeface="Escolar1" panose="00000400000000000000" pitchFamily="2" charset="0"/>
              </a:rPr>
              <a:t>Beeee</a:t>
            </a:r>
            <a:endParaRPr lang="es-ES" sz="4800" dirty="0">
              <a:latin typeface="Escolar1" panose="00000400000000000000" pitchFamily="2" charset="0"/>
            </a:endParaRPr>
          </a:p>
        </p:txBody>
      </p:sp>
      <p:sp>
        <p:nvSpPr>
          <p:cNvPr id="12" name="CuadroTexto 11"/>
          <p:cNvSpPr txBox="1"/>
          <p:nvPr/>
        </p:nvSpPr>
        <p:spPr>
          <a:xfrm>
            <a:off x="9195559" y="5592004"/>
            <a:ext cx="1957587" cy="830997"/>
          </a:xfrm>
          <a:prstGeom prst="rect">
            <a:avLst/>
          </a:prstGeom>
          <a:noFill/>
        </p:spPr>
        <p:txBody>
          <a:bodyPr wrap="none" rtlCol="0">
            <a:spAutoFit/>
          </a:bodyPr>
          <a:lstStyle/>
          <a:p>
            <a:r>
              <a:rPr lang="es-ES" sz="4800" dirty="0">
                <a:latin typeface="Escolar1" panose="00000400000000000000" pitchFamily="2" charset="0"/>
              </a:rPr>
              <a:t>¡</a:t>
            </a:r>
            <a:r>
              <a:rPr lang="es-ES" sz="4800" dirty="0" err="1">
                <a:latin typeface="Escolar1" panose="00000400000000000000" pitchFamily="2" charset="0"/>
              </a:rPr>
              <a:t>Booom</a:t>
            </a:r>
            <a:r>
              <a:rPr lang="es-ES" sz="4800" dirty="0">
                <a:latin typeface="Escolar1" panose="00000400000000000000" pitchFamily="2" charset="0"/>
              </a:rPr>
              <a:t>!</a:t>
            </a:r>
          </a:p>
        </p:txBody>
      </p:sp>
      <p:pic>
        <p:nvPicPr>
          <p:cNvPr id="5" name="oveja (sonido) (128  kbp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392751" y="1805506"/>
            <a:ext cx="609600" cy="609600"/>
          </a:xfrm>
          <a:prstGeom prst="rect">
            <a:avLst/>
          </a:prstGeom>
          <a:ln>
            <a:noFill/>
          </a:ln>
          <a:effectLst>
            <a:outerShdw blurRad="292100" dist="139700" dir="2700000" algn="tl" rotWithShape="0">
              <a:srgbClr val="333333">
                <a:alpha val="65000"/>
              </a:srgbClr>
            </a:outerShdw>
          </a:effectLst>
        </p:spPr>
      </p:pic>
      <p:pic>
        <p:nvPicPr>
          <p:cNvPr id="6" name="Efecto de sonido Bomba (128  kbp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5413280" y="3141471"/>
            <a:ext cx="609600" cy="609600"/>
          </a:xfrm>
          <a:prstGeom prst="rect">
            <a:avLst/>
          </a:prstGeom>
          <a:ln>
            <a:noFill/>
          </a:ln>
          <a:effectLst>
            <a:outerShdw blurRad="292100" dist="139700" dir="2700000" algn="tl" rotWithShape="0">
              <a:srgbClr val="333333">
                <a:alpha val="65000"/>
              </a:srgbClr>
            </a:outerShdw>
          </a:effectLst>
        </p:spPr>
      </p:pic>
      <p:pic>
        <p:nvPicPr>
          <p:cNvPr id="7" name="SONIDO DE VACA (128  kbp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74204" y="4477436"/>
            <a:ext cx="609600" cy="609600"/>
          </a:xfrm>
          <a:prstGeom prst="rect">
            <a:avLst/>
          </a:prstGeom>
          <a:ln>
            <a:noFill/>
          </a:ln>
          <a:effectLst>
            <a:outerShdw blurRad="292100" dist="139700" dir="2700000" algn="tl" rotWithShape="0">
              <a:srgbClr val="333333">
                <a:alpha val="65000"/>
              </a:srgbClr>
            </a:outerShdw>
          </a:effectLst>
        </p:spPr>
      </p:pic>
      <p:pic>
        <p:nvPicPr>
          <p:cNvPr id="8" name="Sonido de Aplausos Que Usa Fernanfloo (128  kbp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5413280" y="5813401"/>
            <a:ext cx="609600" cy="609600"/>
          </a:xfrm>
          <a:prstGeom prst="rect">
            <a:avLst/>
          </a:prstGeom>
          <a:ln>
            <a:noFill/>
          </a:ln>
          <a:effectLst>
            <a:outerShdw blurRad="292100" dist="139700" dir="2700000" algn="tl" rotWithShape="0">
              <a:srgbClr val="333333">
                <a:alpha val="65000"/>
              </a:srgbClr>
            </a:outerShdw>
          </a:effectLst>
        </p:spPr>
      </p:pic>
      <p:sp>
        <p:nvSpPr>
          <p:cNvPr id="17" name="Flecha derecha 16">
            <a:hlinkClick r:id="rId16" action="ppaction://hlinksldjump"/>
          </p:cNvPr>
          <p:cNvSpPr/>
          <p:nvPr/>
        </p:nvSpPr>
        <p:spPr>
          <a:xfrm>
            <a:off x="11392626" y="6198030"/>
            <a:ext cx="496961" cy="449942"/>
          </a:xfrm>
          <a:prstGeom prst="rightArrow">
            <a:avLst/>
          </a:prstGeom>
          <a:solidFill>
            <a:srgbClr val="FFC00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46531709"/>
      </p:ext>
    </p:extLst>
  </p:cSld>
  <p:clrMapOvr>
    <a:masterClrMapping/>
  </p:clrMapOvr>
  <mc:AlternateContent xmlns:mc="http://schemas.openxmlformats.org/markup-compatibility/2006" xmlns:p14="http://schemas.microsoft.com/office/powerpoint/2010/main">
    <mc:Choice Requires="p14">
      <p:transition p14:dur="0" advTm="14222"/>
    </mc:Choice>
    <mc:Fallback xmlns="">
      <p:transition advTm="14222"/>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audio>
              <p:cMediaNode vol="80000">
                <p:cTn id="3" fill="hold" display="0">
                  <p:stCondLst>
                    <p:cond delay="indefinite"/>
                  </p:stCondLst>
                  <p:endCondLst>
                    <p:cond evt="onStopAudio" delay="0">
                      <p:tgtEl>
                        <p:sldTgt/>
                      </p:tgtEl>
                    </p:cond>
                  </p:endCondLst>
                </p:cTn>
                <p:tgtEl>
                  <p:spTgt spid="6"/>
                </p:tgtEl>
              </p:cMediaNode>
            </p:audio>
            <p:audio>
              <p:cMediaNode vol="80000">
                <p:cTn id="4" fill="hold" display="0">
                  <p:stCondLst>
                    <p:cond delay="indefinite"/>
                  </p:stCondLst>
                  <p:endCondLst>
                    <p:cond evt="onStopAudio" delay="0">
                      <p:tgtEl>
                        <p:sldTgt/>
                      </p:tgtEl>
                    </p:cond>
                  </p:endCondLst>
                </p:cTn>
                <p:tgtEl>
                  <p:spTgt spid="7"/>
                </p:tgtEl>
              </p:cMediaNode>
            </p:audio>
            <p:audio>
              <p:cMediaNode vol="80000">
                <p:cTn id="5" fill="hold"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p14:playEvt time="106" objId="13"/>
        <p14:playEvt time="2682" objId="5"/>
        <p14:stopEvt time="4798"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9.5"/>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6750</TotalTime>
  <Words>1740</Words>
  <Application>Microsoft Office PowerPoint</Application>
  <PresentationFormat>Panorámica</PresentationFormat>
  <Paragraphs>140</Paragraphs>
  <Slides>55</Slides>
  <Notes>0</Notes>
  <HiddenSlides>0</HiddenSlides>
  <MMClips>8</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Calibri</vt:lpstr>
      <vt:lpstr>Arial</vt:lpstr>
      <vt:lpstr>Escolar1</vt:lpstr>
      <vt:lpstr>Harry P</vt:lpstr>
      <vt:lpstr>Arial Black</vt:lpstr>
      <vt:lpstr>Wingdings</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Manzanas</dc:creator>
  <cp:lastModifiedBy>LAURA MANZANAS LOPEZ</cp:lastModifiedBy>
  <cp:revision>94</cp:revision>
  <dcterms:created xsi:type="dcterms:W3CDTF">2020-04-30T15:53:15Z</dcterms:created>
  <dcterms:modified xsi:type="dcterms:W3CDTF">2023-01-05T11:03:50Z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5372435</vt:lpwstr>
  </property>
  <property fmtid="{D5CDD505-2E9C-101B-9397-08002B2CF9AE}" name="NXPowerLiteSettings" pid="3">
    <vt:lpwstr>F7000400038000</vt:lpwstr>
  </property>
  <property fmtid="{D5CDD505-2E9C-101B-9397-08002B2CF9AE}" name="NXPowerLiteVersion" pid="4">
    <vt:lpwstr>S9.2.0</vt:lpwstr>
  </property>
</Properties>
</file>