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  <p:sldMasterId id="2147483687" r:id="rId3"/>
    <p:sldMasterId id="2147483699" r:id="rId4"/>
    <p:sldMasterId id="2147483714" r:id="rId5"/>
  </p:sldMasterIdLst>
  <p:notesMasterIdLst>
    <p:notesMasterId r:id="rId76"/>
  </p:notesMasterIdLst>
  <p:sldIdLst>
    <p:sldId id="256" r:id="rId6"/>
    <p:sldId id="257" r:id="rId7"/>
    <p:sldId id="259" r:id="rId8"/>
    <p:sldId id="258" r:id="rId9"/>
    <p:sldId id="260" r:id="rId10"/>
    <p:sldId id="261" r:id="rId11"/>
    <p:sldId id="316" r:id="rId12"/>
    <p:sldId id="262" r:id="rId13"/>
    <p:sldId id="263" r:id="rId14"/>
    <p:sldId id="264" r:id="rId15"/>
    <p:sldId id="265" r:id="rId16"/>
    <p:sldId id="266" r:id="rId17"/>
    <p:sldId id="317" r:id="rId18"/>
    <p:sldId id="318" r:id="rId19"/>
    <p:sldId id="319" r:id="rId20"/>
    <p:sldId id="320" r:id="rId21"/>
    <p:sldId id="321" r:id="rId22"/>
    <p:sldId id="267" r:id="rId23"/>
    <p:sldId id="268" r:id="rId24"/>
    <p:sldId id="269" r:id="rId25"/>
    <p:sldId id="270" r:id="rId26"/>
    <p:sldId id="271" r:id="rId27"/>
    <p:sldId id="322" r:id="rId28"/>
    <p:sldId id="324" r:id="rId29"/>
    <p:sldId id="273" r:id="rId30"/>
    <p:sldId id="325" r:id="rId31"/>
    <p:sldId id="786" r:id="rId32"/>
    <p:sldId id="274" r:id="rId33"/>
    <p:sldId id="326" r:id="rId34"/>
    <p:sldId id="276" r:id="rId35"/>
    <p:sldId id="275" r:id="rId36"/>
    <p:sldId id="327" r:id="rId37"/>
    <p:sldId id="328" r:id="rId38"/>
    <p:sldId id="329" r:id="rId39"/>
    <p:sldId id="281" r:id="rId40"/>
    <p:sldId id="330" r:id="rId41"/>
    <p:sldId id="705" r:id="rId42"/>
    <p:sldId id="331" r:id="rId43"/>
    <p:sldId id="696" r:id="rId44"/>
    <p:sldId id="283" r:id="rId45"/>
    <p:sldId id="715" r:id="rId46"/>
    <p:sldId id="716" r:id="rId47"/>
    <p:sldId id="780" r:id="rId48"/>
    <p:sldId id="413" r:id="rId49"/>
    <p:sldId id="441" r:id="rId50"/>
    <p:sldId id="781" r:id="rId51"/>
    <p:sldId id="720" r:id="rId52"/>
    <p:sldId id="782" r:id="rId53"/>
    <p:sldId id="364" r:id="rId54"/>
    <p:sldId id="297" r:id="rId55"/>
    <p:sldId id="298" r:id="rId56"/>
    <p:sldId id="299" r:id="rId57"/>
    <p:sldId id="783" r:id="rId58"/>
    <p:sldId id="721" r:id="rId59"/>
    <p:sldId id="342" r:id="rId60"/>
    <p:sldId id="333" r:id="rId61"/>
    <p:sldId id="314" r:id="rId62"/>
    <p:sldId id="395" r:id="rId63"/>
    <p:sldId id="396" r:id="rId64"/>
    <p:sldId id="301" r:id="rId65"/>
    <p:sldId id="677" r:id="rId66"/>
    <p:sldId id="678" r:id="rId67"/>
    <p:sldId id="680" r:id="rId68"/>
    <p:sldId id="307" r:id="rId69"/>
    <p:sldId id="784" r:id="rId70"/>
    <p:sldId id="683" r:id="rId71"/>
    <p:sldId id="686" r:id="rId72"/>
    <p:sldId id="785" r:id="rId73"/>
    <p:sldId id="688" r:id="rId74"/>
    <p:sldId id="315" r:id="rId75"/>
  </p:sldIdLst>
  <p:sldSz cx="9144000" cy="6858000" type="screen4x3"/>
  <p:notesSz cx="6858000" cy="9144000"/>
  <p:embeddedFontLst>
    <p:embeddedFont>
      <p:font typeface="Architects Daughter" panose="020B0604020202020204" charset="0"/>
      <p:regular r:id="rId77"/>
    </p:embeddedFont>
    <p:embeddedFont>
      <p:font typeface="Calibri" panose="020F0502020204030204" pitchFamily="34" charset="0"/>
      <p:regular r:id="rId78"/>
      <p:bold r:id="rId79"/>
      <p:italic r:id="rId80"/>
      <p:boldItalic r:id="rId81"/>
    </p:embeddedFont>
    <p:embeddedFont>
      <p:font typeface="Garamond" panose="02020404030301010803" pitchFamily="18" charset="0"/>
      <p:regular r:id="rId82"/>
      <p:bold r:id="rId83"/>
      <p:italic r:id="rId84"/>
      <p:boldItalic r:id="rId85"/>
    </p:embeddedFont>
    <p:embeddedFont>
      <p:font typeface="Helvetica Neue" panose="020B0604020202020204" charset="0"/>
      <p:regular r:id="rId86"/>
      <p:bold r:id="rId87"/>
      <p:italic r:id="rId88"/>
      <p:boldItalic r:id="rId89"/>
    </p:embeddedFont>
    <p:embeddedFont>
      <p:font typeface="Liberation Sans" panose="020B0604020202020204" pitchFamily="34" charset="0"/>
      <p:regular r:id="rId90"/>
      <p:bold r:id="rId91"/>
      <p:italic r:id="rId92"/>
      <p:boldItalic r:id="rId93"/>
    </p:embeddedFont>
    <p:embeddedFont>
      <p:font typeface="Merriweather" panose="00000500000000000000" pitchFamily="2" charset="0"/>
      <p:regular r:id="rId94"/>
      <p:bold r:id="rId95"/>
      <p:italic r:id="rId96"/>
      <p:boldItalic r:id="rId97"/>
    </p:embeddedFont>
    <p:embeddedFont>
      <p:font typeface="Noto Sans Symbols" panose="020B0502040504020204" pitchFamily="34" charset="0"/>
      <p:regular r:id="rId98"/>
      <p:bold r:id="rId99"/>
    </p:embeddedFont>
    <p:embeddedFont>
      <p:font typeface="Quattrocento Sans" panose="020B0502050000020003" pitchFamily="34" charset="0"/>
      <p:regular r:id="rId100"/>
      <p:bold r:id="rId101"/>
      <p:italic r:id="rId102"/>
      <p:boldItalic r:id="rId103"/>
    </p:embeddedFont>
    <p:embeddedFont>
      <p:font typeface="Roboto" panose="02000000000000000000" pitchFamily="2" charset="0"/>
      <p:regular r:id="rId104"/>
      <p:bold r:id="rId105"/>
      <p:italic r:id="rId106"/>
      <p:boldItalic r:id="rId10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08" roundtripDataSignature="AMtx7mhgjQtoVYRq7PtkU6+OMFLK3whfQ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92523FA-C620-4B0E-B56C-CF44812869BE}">
  <a:tblStyle styleId="{392523FA-C620-4B0E-B56C-CF44812869BE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2C42302C-5152-4AC5-83A4-9B0240E32E9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156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font" Target="fonts/font8.fntdata"/><Relationship Id="rId89" Type="http://schemas.openxmlformats.org/officeDocument/2006/relationships/font" Target="fonts/font13.fntdata"/><Relationship Id="rId1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07" Type="http://schemas.openxmlformats.org/officeDocument/2006/relationships/font" Target="fonts/font31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font" Target="fonts/font3.fntdata"/><Relationship Id="rId87" Type="http://schemas.openxmlformats.org/officeDocument/2006/relationships/font" Target="fonts/font11.fntdata"/><Relationship Id="rId102" Type="http://schemas.openxmlformats.org/officeDocument/2006/relationships/font" Target="fonts/font26.fntdata"/><Relationship Id="rId11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82" Type="http://schemas.openxmlformats.org/officeDocument/2006/relationships/font" Target="fonts/font6.fntdata"/><Relationship Id="rId90" Type="http://schemas.openxmlformats.org/officeDocument/2006/relationships/font" Target="fonts/font14.fntdata"/><Relationship Id="rId95" Type="http://schemas.openxmlformats.org/officeDocument/2006/relationships/font" Target="fonts/font19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font" Target="fonts/font1.fntdata"/><Relationship Id="rId100" Type="http://schemas.openxmlformats.org/officeDocument/2006/relationships/font" Target="fonts/font24.fntdata"/><Relationship Id="rId105" Type="http://schemas.openxmlformats.org/officeDocument/2006/relationships/font" Target="fonts/font29.fntdata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80" Type="http://schemas.openxmlformats.org/officeDocument/2006/relationships/font" Target="fonts/font4.fntdata"/><Relationship Id="rId85" Type="http://schemas.openxmlformats.org/officeDocument/2006/relationships/font" Target="fonts/font9.fntdata"/><Relationship Id="rId93" Type="http://schemas.openxmlformats.org/officeDocument/2006/relationships/font" Target="fonts/font17.fntdata"/><Relationship Id="rId98" Type="http://schemas.openxmlformats.org/officeDocument/2006/relationships/font" Target="fonts/font2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103" Type="http://schemas.openxmlformats.org/officeDocument/2006/relationships/font" Target="fonts/font27.fntdata"/><Relationship Id="rId108" Type="http://customschemas.google.com/relationships/presentationmetadata" Target="meta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83" Type="http://schemas.openxmlformats.org/officeDocument/2006/relationships/font" Target="fonts/font7.fntdata"/><Relationship Id="rId88" Type="http://schemas.openxmlformats.org/officeDocument/2006/relationships/font" Target="fonts/font12.fntdata"/><Relationship Id="rId91" Type="http://schemas.openxmlformats.org/officeDocument/2006/relationships/font" Target="fonts/font15.fntdata"/><Relationship Id="rId96" Type="http://schemas.openxmlformats.org/officeDocument/2006/relationships/font" Target="fonts/font20.fntdata"/><Relationship Id="rId11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font" Target="fonts/font3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font" Target="fonts/font2.fntdata"/><Relationship Id="rId81" Type="http://schemas.openxmlformats.org/officeDocument/2006/relationships/font" Target="fonts/font5.fntdata"/><Relationship Id="rId86" Type="http://schemas.openxmlformats.org/officeDocument/2006/relationships/font" Target="fonts/font10.fntdata"/><Relationship Id="rId94" Type="http://schemas.openxmlformats.org/officeDocument/2006/relationships/font" Target="fonts/font18.fntdata"/><Relationship Id="rId99" Type="http://schemas.openxmlformats.org/officeDocument/2006/relationships/font" Target="fonts/font23.fntdata"/><Relationship Id="rId101" Type="http://schemas.openxmlformats.org/officeDocument/2006/relationships/font" Target="fonts/font2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presProps" Target="presProps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notesMaster" Target="notesMasters/notesMaster1.xml"/><Relationship Id="rId97" Type="http://schemas.openxmlformats.org/officeDocument/2006/relationships/font" Target="fonts/font21.fntdata"/><Relationship Id="rId104" Type="http://schemas.openxmlformats.org/officeDocument/2006/relationships/font" Target="fonts/font28.fntdata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:notes"/>
          <p:cNvSpPr/>
          <p:nvPr/>
        </p:nvSpPr>
        <p:spPr>
          <a:xfrm>
            <a:off x="3884760" y="0"/>
            <a:ext cx="2966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1:notes"/>
          <p:cNvSpPr/>
          <p:nvPr/>
        </p:nvSpPr>
        <p:spPr>
          <a:xfrm>
            <a:off x="1143000" y="685800"/>
            <a:ext cx="4571400" cy="342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p1:notes"/>
          <p:cNvSpPr/>
          <p:nvPr/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6" name="Google Shape;44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5" name="Google Shape;455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g11e5412beea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g11e5412beea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00" cy="34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1e5412beea_0_4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7" name="Google Shape;467;g11e5412beea_0_4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1e5412beea_0_4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0" name="Google Shape;480;g11e5412beea_0_4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122a8f1a1e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2" name="Google Shape;492;g122a8f1a1e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21:notes"/>
          <p:cNvSpPr/>
          <p:nvPr/>
        </p:nvSpPr>
        <p:spPr>
          <a:xfrm>
            <a:off x="3884760" y="0"/>
            <a:ext cx="2966399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21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21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1e5412beea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11e5412beea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2" name="Google Shape;532;g11e5412beea_0_652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2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/>
          </a:p>
          <a:p>
            <a:pPr marL="0" lvl="3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00" cy="34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544" name="Google Shape;544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5" name="Google Shape;545;p20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60" name="Google Shape;56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22a8f1a1e2_0_1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13" y="685800"/>
            <a:ext cx="4567200" cy="34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380" name="Google Shape;380;g122a8f1a1e2_0_1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g122a8f1a1e2_0_124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1590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/>
          </a:p>
          <a:p>
            <a:pPr marL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5:notes"/>
          <p:cNvSpPr/>
          <p:nvPr/>
        </p:nvSpPr>
        <p:spPr>
          <a:xfrm>
            <a:off x="3884760" y="0"/>
            <a:ext cx="2966399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25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25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7:notes"/>
          <p:cNvSpPr txBox="1"/>
          <p:nvPr/>
        </p:nvSpPr>
        <p:spPr>
          <a:xfrm>
            <a:off x="3884612" y="0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27:notes"/>
          <p:cNvSpPr txBox="1"/>
          <p:nvPr/>
        </p:nvSpPr>
        <p:spPr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 cap="rnd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27:notes"/>
          <p:cNvSpPr txBox="1"/>
          <p:nvPr/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800" b="0" i="0" u="none" strike="noStrike" cap="none"/>
          </a:p>
        </p:txBody>
      </p:sp>
      <p:sp>
        <p:nvSpPr>
          <p:cNvPr id="482" name="Google Shape;482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28:notes"/>
          <p:cNvSpPr/>
          <p:nvPr/>
        </p:nvSpPr>
        <p:spPr>
          <a:xfrm>
            <a:off x="3884760" y="0"/>
            <a:ext cx="2966399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28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8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34:notes"/>
          <p:cNvSpPr/>
          <p:nvPr/>
        </p:nvSpPr>
        <p:spPr>
          <a:xfrm>
            <a:off x="3884760" y="0"/>
            <a:ext cx="2966399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4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4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28:notes"/>
          <p:cNvSpPr/>
          <p:nvPr/>
        </p:nvSpPr>
        <p:spPr>
          <a:xfrm>
            <a:off x="3884760" y="0"/>
            <a:ext cx="2966399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8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3" name="Google Shape;613;p28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4" name="Google Shape;61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5" name="Google Shape;61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22a8f1a1e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6" name="Google Shape;636;g122a8f1a1e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122a8f1a1e2_0_421:notes"/>
          <p:cNvSpPr txBox="1">
            <a:spLocks noGrp="1"/>
          </p:cNvSpPr>
          <p:nvPr>
            <p:ph type="body" idx="1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4" name="Google Shape;734;g122a8f1a1e2_0_4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4062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122a8f1a1e2_0_426:notes"/>
          <p:cNvSpPr txBox="1">
            <a:spLocks noGrp="1"/>
          </p:cNvSpPr>
          <p:nvPr>
            <p:ph type="body" idx="1"/>
          </p:nvPr>
        </p:nvSpPr>
        <p:spPr>
          <a:xfrm>
            <a:off x="686097" y="4343702"/>
            <a:ext cx="5481300" cy="410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0" name="Google Shape;740;g122a8f1a1e2_0_4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4062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g122a8f1a1e2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45" name="Google Shape;745;g122a8f1a1e2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00" cy="34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7238" cy="3424238"/>
          </a:xfrm>
          <a:prstGeom prst="rect">
            <a:avLst/>
          </a:prstGeom>
        </p:spPr>
      </p:sp>
      <p:sp>
        <p:nvSpPr>
          <p:cNvPr id="865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1360" cy="410976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866" name="TextShape 3"/>
          <p:cNvSpPr txBox="1"/>
          <p:nvPr/>
        </p:nvSpPr>
        <p:spPr>
          <a:xfrm>
            <a:off x="3884760" y="8685360"/>
            <a:ext cx="2966760" cy="452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lstStyle/>
          <a:p>
            <a:pPr marL="216000" indent="-126720"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:notes"/>
          <p:cNvSpPr/>
          <p:nvPr/>
        </p:nvSpPr>
        <p:spPr>
          <a:xfrm>
            <a:off x="1143000" y="685800"/>
            <a:ext cx="4571279" cy="342828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p3:notes"/>
          <p:cNvSpPr/>
          <p:nvPr/>
        </p:nvSpPr>
        <p:spPr>
          <a:xfrm>
            <a:off x="685800" y="4343400"/>
            <a:ext cx="5485679" cy="4114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r>
              <a:rPr lang="es" sz="12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20’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p3:notes"/>
          <p:cNvSpPr/>
          <p:nvPr/>
        </p:nvSpPr>
        <p:spPr>
          <a:xfrm>
            <a:off x="3884760" y="8685360"/>
            <a:ext cx="2971080" cy="4564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67238" cy="3424238"/>
          </a:xfrm>
          <a:prstGeom prst="rect">
            <a:avLst/>
          </a:prstGeom>
        </p:spPr>
      </p:sp>
      <p:sp>
        <p:nvSpPr>
          <p:cNvPr id="883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1360" cy="4109760"/>
          </a:xfrm>
          <a:prstGeom prst="rect">
            <a:avLst/>
          </a:prstGeom>
        </p:spPr>
        <p:txBody>
          <a:bodyPr tIns="91440" bIns="91440" anchor="ctr">
            <a:noAutofit/>
          </a:bodyPr>
          <a:lstStyle/>
          <a:p>
            <a:endParaRPr lang="es-ES" sz="2000" b="0" strike="noStrike" spc="-1">
              <a:latin typeface="Arial"/>
            </a:endParaRPr>
          </a:p>
        </p:txBody>
      </p:sp>
      <p:sp>
        <p:nvSpPr>
          <p:cNvPr id="884" name="TextShape 3"/>
          <p:cNvSpPr txBox="1"/>
          <p:nvPr/>
        </p:nvSpPr>
        <p:spPr>
          <a:xfrm>
            <a:off x="3884760" y="8685360"/>
            <a:ext cx="2966760" cy="452160"/>
          </a:xfrm>
          <a:prstGeom prst="rect">
            <a:avLst/>
          </a:prstGeom>
          <a:noFill/>
          <a:ln>
            <a:noFill/>
          </a:ln>
        </p:spPr>
        <p:txBody>
          <a:bodyPr tIns="91440" bIns="91440" anchor="b">
            <a:noAutofit/>
          </a:bodyPr>
          <a:lstStyle/>
          <a:p>
            <a:pPr marL="216000" indent="-126720"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  <a:p>
            <a:pPr>
              <a:lnSpc>
                <a:spcPct val="100000"/>
              </a:lnSpc>
            </a:pPr>
            <a:endParaRPr lang="es-ES" sz="14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1d9c849811_0_109:notes"/>
          <p:cNvSpPr/>
          <p:nvPr/>
        </p:nvSpPr>
        <p:spPr>
          <a:xfrm>
            <a:off x="3884760" y="0"/>
            <a:ext cx="2966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9" name="Google Shape;899;g11d9c849811_0_109:notes"/>
          <p:cNvSpPr/>
          <p:nvPr/>
        </p:nvSpPr>
        <p:spPr>
          <a:xfrm>
            <a:off x="1143000" y="685800"/>
            <a:ext cx="4571400" cy="342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0" name="Google Shape;900;g11d9c849811_0_109:notes"/>
          <p:cNvSpPr/>
          <p:nvPr/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g11d9c849811_0_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g11d9c849811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3710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g122a8f1a1e2_0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g122a8f1a1e2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1" name="Google Shape;1441;p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2" name="Google Shape;1442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9" name="Google Shape;1449;p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00" cy="34242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  <p:sp>
        <p:nvSpPr>
          <p:cNvPr id="1450" name="Google Shape;1450;p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1" name="Google Shape;1451;p107:notes"/>
          <p:cNvSpPr txBox="1">
            <a:spLocks noGrp="1"/>
          </p:cNvSpPr>
          <p:nvPr>
            <p:ph type="sldNum" idx="12"/>
          </p:nvPr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1590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/>
          </a:p>
          <a:p>
            <a:pPr marL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Noto Sans Symbols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  <a:p>
            <a:pPr marL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ourier New"/>
              <a:buNone/>
            </a:pPr>
            <a:endParaRPr/>
          </a:p>
          <a:p>
            <a:pPr marL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5" name="Google Shape;1465;p1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66" name="Google Shape;1466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22a8f1a1e2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1" name="Google Shape;821;g122a8f1a1e2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g122a8f1a1e2_0_1056:notes"/>
          <p:cNvSpPr txBox="1"/>
          <p:nvPr/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294639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22a8f1a1e2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1" name="Google Shape;821;g122a8f1a1e2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g122a8f1a1e2_0_1056:notes"/>
          <p:cNvSpPr txBox="1"/>
          <p:nvPr/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130404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Google Shape;1550;p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1" name="Google Shape;1551;p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8" name="Google Shape;1558;p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59" name="Google Shape;1559;p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122a8f1a1e2_0_1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3" name="Google Shape;393;g122a8f1a1e2_0_1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22a8f1a1e2_0_10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21" name="Google Shape;821;g122a8f1a1e2_0_10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g122a8f1a1e2_0_1056:notes"/>
          <p:cNvSpPr txBox="1"/>
          <p:nvPr/>
        </p:nvSpPr>
        <p:spPr>
          <a:xfrm>
            <a:off x="3884612" y="8685212"/>
            <a:ext cx="2967000" cy="4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215900" marR="0" lvl="0" indent="-127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endParaRPr sz="12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215126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85" name="Google Shape;1585;p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66:notes"/>
          <p:cNvSpPr/>
          <p:nvPr/>
        </p:nvSpPr>
        <p:spPr>
          <a:xfrm>
            <a:off x="3884760" y="0"/>
            <a:ext cx="2966400" cy="4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3" name="Google Shape;913;p66:notes"/>
          <p:cNvSpPr/>
          <p:nvPr/>
        </p:nvSpPr>
        <p:spPr>
          <a:xfrm>
            <a:off x="1143000" y="685800"/>
            <a:ext cx="4571400" cy="3428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4" name="Google Shape;914;p66:notes"/>
          <p:cNvSpPr/>
          <p:nvPr/>
        </p:nvSpPr>
        <p:spPr>
          <a:xfrm>
            <a:off x="685800" y="4343400"/>
            <a:ext cx="5485800" cy="411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000" cy="410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6" name="Google Shape;916;p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8" name="Google Shape;41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3" name="Google Shape;42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67238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1600" cy="41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1" name="Google Shape;43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5650" cy="34242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600" cap="sq" cmpd="sng">
            <a:solidFill>
              <a:srgbClr val="000000"/>
            </a:solidFill>
            <a:prstDash val="solid"/>
            <a:miter lim="524288"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1e5412be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1e5412be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bg>
      <p:bgPr>
        <a:solidFill>
          <a:schemeClr val="bg1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8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98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8"/>
          <p:cNvSpPr txBox="1">
            <a:spLocks noGrp="1"/>
          </p:cNvSpPr>
          <p:nvPr>
            <p:ph type="body" idx="2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98"/>
          <p:cNvSpPr txBox="1">
            <a:spLocks noGrp="1"/>
          </p:cNvSpPr>
          <p:nvPr>
            <p:ph type="body" idx="3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9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5" name="Google Shape;45;p99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99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82293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00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100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100"/>
          <p:cNvSpPr txBox="1">
            <a:spLocks noGrp="1"/>
          </p:cNvSpPr>
          <p:nvPr>
            <p:ph type="body" idx="2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00"/>
          <p:cNvSpPr txBox="1">
            <a:spLocks noGrp="1"/>
          </p:cNvSpPr>
          <p:nvPr>
            <p:ph type="body" idx="3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00"/>
          <p:cNvSpPr txBox="1">
            <a:spLocks noGrp="1"/>
          </p:cNvSpPr>
          <p:nvPr>
            <p:ph type="body" idx="4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101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Google Shape;56;p101"/>
          <p:cNvSpPr txBox="1">
            <a:spLocks noGrp="1"/>
          </p:cNvSpPr>
          <p:nvPr>
            <p:ph type="body" idx="2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Google Shape;57;p101"/>
          <p:cNvSpPr/>
          <p:nvPr/>
        </p:nvSpPr>
        <p:spPr>
          <a:xfrm>
            <a:off x="2079000" y="1604520"/>
            <a:ext cx="4985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101"/>
          <p:cNvSpPr/>
          <p:nvPr/>
        </p:nvSpPr>
        <p:spPr>
          <a:xfrm>
            <a:off x="2079000" y="1604520"/>
            <a:ext cx="49854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122a8f1a1e2_0_45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g122a8f1a1e2_0_4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1pPr>
            <a:lvl2pPr marL="914400" lvl="1" indent="-228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5pPr>
            <a:lvl6pPr marL="274320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6pPr>
            <a:lvl7pPr marL="320040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7pPr>
            <a:lvl8pPr marL="365760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8pPr>
            <a:lvl9pPr marL="411480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7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Google Shape;72;p7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7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22a8f1a1e2_0_110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g122a8f1a1e2_0_110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5" name="Google Shape;165;g122a8f1a1e2_0_110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122a8f1a1e2_0_110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122a8f1a1e2_0_110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122a8f1a1e2_0_110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g122a8f1a1e2_0_110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g122a8f1a1e2_0_110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22a8f1a1e2_0_1111"/>
          <p:cNvSpPr txBox="1">
            <a:spLocks noGrp="1"/>
          </p:cNvSpPr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g122a8f1a1e2_0_1111"/>
          <p:cNvSpPr txBox="1">
            <a:spLocks noGrp="1"/>
          </p:cNvSpPr>
          <p:nvPr>
            <p:ph type="body" idx="1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5" name="Google Shape;175;g122a8f1a1e2_0_11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g122a8f1a1e2_0_11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7" name="Google Shape;177;g122a8f1a1e2_0_11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122a8f1a1e2_0_11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g122a8f1a1e2_0_1117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1" name="Google Shape;181;g122a8f1a1e2_0_111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g122a8f1a1e2_0_111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g122a8f1a1e2_0_111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90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00" b="0" i="0" u="none" strike="noStrike" cap="none">
                <a:solidFill>
                  <a:srgbClr val="002060"/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3" name="Google Shape;13;p90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22a8f1a1e2_0_112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g122a8f1a1e2_0_1123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87" name="Google Shape;187;g122a8f1a1e2_0_1123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rgbClr val="002060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88" name="Google Shape;188;g122a8f1a1e2_0_11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g122a8f1a1e2_0_11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g122a8f1a1e2_0_11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122a8f1a1e2_0_1130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g122a8f1a1e2_0_1130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94" name="Google Shape;194;g122a8f1a1e2_0_113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rgbClr val="002060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rgbClr val="002060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rgbClr val="002060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rgbClr val="002060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95" name="Google Shape;195;g122a8f1a1e2_0_11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g122a8f1a1e2_0_11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g122a8f1a1e2_0_11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lo el título" type="titleOnly">
  <p:cSld name="TITLE_ONLY"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22a8f1a1e2_0_113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g122a8f1a1e2_0_113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g122a8f1a1e2_0_113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g122a8f1a1e2_0_113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122a8f1a1e2_0_114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g122a8f1a1e2_0_114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6" name="Google Shape;206;g122a8f1a1e2_0_114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07" name="Google Shape;207;g122a8f1a1e2_0_114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8" name="Google Shape;208;g122a8f1a1e2_0_114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rgbClr val="002060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09" name="Google Shape;209;g122a8f1a1e2_0_114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122a8f1a1e2_0_114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g122a8f1a1e2_0_114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122a8f1a1e2_0_115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g122a8f1a1e2_0_115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5" name="Google Shape;215;g122a8f1a1e2_0_1151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rgbClr val="002060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216" name="Google Shape;216;g122a8f1a1e2_0_11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7" name="Google Shape;217;g122a8f1a1e2_0_11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g122a8f1a1e2_0_11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22a8f1a1e2_0_1158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g122a8f1a1e2_0_1158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g122a8f1a1e2_0_11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g122a8f1a1e2_0_11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g122a8f1a1e2_0_11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22a8f1a1e2_0_1164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122a8f1a1e2_0_1164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g122a8f1a1e2_0_11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122a8f1a1e2_0_116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122a8f1a1e2_0_116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122a8f1a1e2_0_126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sz="36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g122a8f1a1e2_0_126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seny habitual" type="obj">
  <p:cSld name="OBJECT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22a8f1a1e2_0_1266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0" name="Google Shape;240;g122a8f1a1e2_0_1266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200"/>
              <a:buFont typeface="Arial"/>
              <a:buChar char="–"/>
              <a:defRPr sz="22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122a8f1a1e2_0_126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g122a8f1a1e2_0_12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1300"/>
              <a:buFont typeface="Arial"/>
              <a:buChar char="•"/>
              <a:defRPr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Char char="–"/>
              <a:defRPr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g122a8f1a1e2_0_126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1" indent="88900" algn="l" rtl="0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endParaRPr/>
          </a:p>
          <a:p>
            <a:pPr marL="914400" lvl="2" indent="88900" algn="l" rtl="0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endParaRPr/>
          </a:p>
          <a:p>
            <a:pPr marL="1371600" lvl="3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9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sz="36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9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122a8f1a1e2_0_1273"/>
          <p:cNvSpPr/>
          <p:nvPr/>
        </p:nvSpPr>
        <p:spPr>
          <a:xfrm>
            <a:off x="-125" y="0"/>
            <a:ext cx="9144250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47" name="Google Shape;247;g122a8f1a1e2_0_1273"/>
          <p:cNvSpPr txBox="1">
            <a:spLocks noGrp="1"/>
          </p:cNvSpPr>
          <p:nvPr>
            <p:ph type="ctr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8" name="Google Shape;248;g122a8f1a1e2_0_1273"/>
          <p:cNvSpPr txBox="1">
            <a:spLocks noGrp="1"/>
          </p:cNvSpPr>
          <p:nvPr>
            <p:ph type="subTitle" idx="1"/>
          </p:nvPr>
        </p:nvSpPr>
        <p:spPr>
          <a:xfrm>
            <a:off x="311700" y="2504747"/>
            <a:ext cx="4242600" cy="98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249" name="Google Shape;249;g122a8f1a1e2_0_127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22a8f1a1e2_0_1278"/>
          <p:cNvSpPr/>
          <p:nvPr/>
        </p:nvSpPr>
        <p:spPr>
          <a:xfrm>
            <a:off x="0" y="64132"/>
            <a:ext cx="9144250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252" name="Google Shape;252;g122a8f1a1e2_0_1278"/>
          <p:cNvSpPr/>
          <p:nvPr/>
        </p:nvSpPr>
        <p:spPr>
          <a:xfrm>
            <a:off x="0" y="0"/>
            <a:ext cx="9144250" cy="5863987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53" name="Google Shape;253;g122a8f1a1e2_0_1278"/>
          <p:cNvSpPr txBox="1">
            <a:spLocks noGrp="1"/>
          </p:cNvSpPr>
          <p:nvPr>
            <p:ph type="title"/>
          </p:nvPr>
        </p:nvSpPr>
        <p:spPr>
          <a:xfrm>
            <a:off x="311700" y="719633"/>
            <a:ext cx="8520600" cy="171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4" name="Google Shape;254;g122a8f1a1e2_0_127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22a8f1a1e2_0_1283"/>
          <p:cNvSpPr/>
          <p:nvPr/>
        </p:nvSpPr>
        <p:spPr>
          <a:xfrm>
            <a:off x="0" y="0"/>
            <a:ext cx="4314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122a8f1a1e2_0_1283"/>
          <p:cNvSpPr/>
          <p:nvPr/>
        </p:nvSpPr>
        <p:spPr>
          <a:xfrm>
            <a:off x="0" y="58833"/>
            <a:ext cx="4313625" cy="5865687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58" name="Google Shape;258;g122a8f1a1e2_0_1283"/>
          <p:cNvSpPr/>
          <p:nvPr/>
        </p:nvSpPr>
        <p:spPr>
          <a:xfrm>
            <a:off x="-125" y="0"/>
            <a:ext cx="4316900" cy="5860653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59" name="Google Shape;259;g122a8f1a1e2_0_1283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3706500" cy="334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0" name="Google Shape;260;g122a8f1a1e2_0_1283"/>
          <p:cNvSpPr txBox="1">
            <a:spLocks noGrp="1"/>
          </p:cNvSpPr>
          <p:nvPr>
            <p:ph type="body" idx="1"/>
          </p:nvPr>
        </p:nvSpPr>
        <p:spPr>
          <a:xfrm>
            <a:off x="4644675" y="667900"/>
            <a:ext cx="4166400" cy="54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1" name="Google Shape;261;g122a8f1a1e2_0_1283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22a8f1a1e2_0_1290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122a8f1a1e2_0_1290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65" name="Google Shape;265;g122a8f1a1e2_0_1290"/>
          <p:cNvSpPr txBox="1">
            <a:spLocks noGrp="1"/>
          </p:cNvSpPr>
          <p:nvPr>
            <p:ph type="body" idx="1"/>
          </p:nvPr>
        </p:nvSpPr>
        <p:spPr>
          <a:xfrm>
            <a:off x="311700" y="2007600"/>
            <a:ext cx="3999900" cy="4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6" name="Google Shape;266;g122a8f1a1e2_0_1290"/>
          <p:cNvSpPr txBox="1">
            <a:spLocks noGrp="1"/>
          </p:cNvSpPr>
          <p:nvPr>
            <p:ph type="body" idx="2"/>
          </p:nvPr>
        </p:nvSpPr>
        <p:spPr>
          <a:xfrm>
            <a:off x="4832400" y="2007600"/>
            <a:ext cx="3999900" cy="41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67" name="Google Shape;267;g122a8f1a1e2_0_129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122a8f1a1e2_0_1296"/>
          <p:cNvSpPr/>
          <p:nvPr/>
        </p:nvSpPr>
        <p:spPr>
          <a:xfrm>
            <a:off x="0" y="0"/>
            <a:ext cx="9144000" cy="170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0" name="Google Shape;270;g122a8f1a1e2_0_1296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8520600" cy="8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g122a8f1a1e2_0_129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22a8f1a1e2_0_1300"/>
          <p:cNvSpPr/>
          <p:nvPr/>
        </p:nvSpPr>
        <p:spPr>
          <a:xfrm>
            <a:off x="0" y="0"/>
            <a:ext cx="37644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g122a8f1a1e2_0_1300"/>
          <p:cNvSpPr txBox="1">
            <a:spLocks noGrp="1"/>
          </p:cNvSpPr>
          <p:nvPr>
            <p:ph type="title"/>
          </p:nvPr>
        </p:nvSpPr>
        <p:spPr>
          <a:xfrm>
            <a:off x="311725" y="667900"/>
            <a:ext cx="3127500" cy="24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5" name="Google Shape;275;g122a8f1a1e2_0_1300"/>
          <p:cNvSpPr txBox="1">
            <a:spLocks noGrp="1"/>
          </p:cNvSpPr>
          <p:nvPr>
            <p:ph type="body" idx="1"/>
          </p:nvPr>
        </p:nvSpPr>
        <p:spPr>
          <a:xfrm>
            <a:off x="311700" y="3187533"/>
            <a:ext cx="3127500" cy="30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76" name="Google Shape;276;g122a8f1a1e2_0_130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122a8f1a1e2_0_1305"/>
          <p:cNvSpPr txBox="1">
            <a:spLocks noGrp="1"/>
          </p:cNvSpPr>
          <p:nvPr>
            <p:ph type="title"/>
          </p:nvPr>
        </p:nvSpPr>
        <p:spPr>
          <a:xfrm>
            <a:off x="311675" y="1064800"/>
            <a:ext cx="6247800" cy="472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9" name="Google Shape;279;g122a8f1a1e2_0_130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22a8f1a1e2_0_1308"/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122a8f1a1e2_0_1308"/>
          <p:cNvSpPr txBox="1">
            <a:spLocks noGrp="1"/>
          </p:cNvSpPr>
          <p:nvPr>
            <p:ph type="title"/>
          </p:nvPr>
        </p:nvSpPr>
        <p:spPr>
          <a:xfrm>
            <a:off x="311300" y="667900"/>
            <a:ext cx="3704400" cy="27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83" name="Google Shape;283;g122a8f1a1e2_0_1308"/>
          <p:cNvSpPr txBox="1">
            <a:spLocks noGrp="1"/>
          </p:cNvSpPr>
          <p:nvPr>
            <p:ph type="subTitle" idx="1"/>
          </p:nvPr>
        </p:nvSpPr>
        <p:spPr>
          <a:xfrm>
            <a:off x="304800" y="3502300"/>
            <a:ext cx="3704400" cy="12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84" name="Google Shape;284;g122a8f1a1e2_0_1308"/>
          <p:cNvSpPr txBox="1">
            <a:spLocks noGrp="1"/>
          </p:cNvSpPr>
          <p:nvPr>
            <p:ph type="body" idx="2"/>
          </p:nvPr>
        </p:nvSpPr>
        <p:spPr>
          <a:xfrm>
            <a:off x="4879025" y="667900"/>
            <a:ext cx="3954000" cy="54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85" name="Google Shape;285;g122a8f1a1e2_0_130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122a8f1a1e2_0_1314"/>
          <p:cNvSpPr/>
          <p:nvPr/>
        </p:nvSpPr>
        <p:spPr>
          <a:xfrm>
            <a:off x="0" y="5825333"/>
            <a:ext cx="9144000" cy="1032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g122a8f1a1e2_0_1314"/>
          <p:cNvSpPr txBox="1">
            <a:spLocks noGrp="1"/>
          </p:cNvSpPr>
          <p:nvPr>
            <p:ph type="body" idx="1"/>
          </p:nvPr>
        </p:nvSpPr>
        <p:spPr>
          <a:xfrm>
            <a:off x="311700" y="6028533"/>
            <a:ext cx="7979400" cy="61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289" name="Google Shape;289;g122a8f1a1e2_0_13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22a8f1a1e2_0_1318"/>
          <p:cNvSpPr txBox="1">
            <a:spLocks noGrp="1"/>
          </p:cNvSpPr>
          <p:nvPr>
            <p:ph type="title" hasCustomPrompt="1"/>
          </p:nvPr>
        </p:nvSpPr>
        <p:spPr>
          <a:xfrm>
            <a:off x="311750" y="1108233"/>
            <a:ext cx="5334900" cy="16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2" name="Google Shape;292;g122a8f1a1e2_0_1318"/>
          <p:cNvSpPr txBox="1">
            <a:spLocks noGrp="1"/>
          </p:cNvSpPr>
          <p:nvPr>
            <p:ph type="body" idx="1"/>
          </p:nvPr>
        </p:nvSpPr>
        <p:spPr>
          <a:xfrm>
            <a:off x="311700" y="2828567"/>
            <a:ext cx="5334900" cy="12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293" name="Google Shape;293;g122a8f1a1e2_0_131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2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92"/>
          <p:cNvSpPr txBox="1">
            <a:spLocks noGrp="1"/>
          </p:cNvSpPr>
          <p:nvPr>
            <p:ph type="subTitle" idx="1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22a8f1a1e2_0_13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_1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122a8f1a1e2_0_140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None/>
              <a:defRPr sz="36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2" name="Google Shape;302;g122a8f1a1e2_0_140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22a8f1a1e2_0_1412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5" name="Google Shape;305;g122a8f1a1e2_0_1412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22a8f1a1e2_0_141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5">
  <p:cSld name="Blank 5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22a8f1a1e2_0_14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0" name="Google Shape;310;g122a8f1a1e2_0_141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ject  only" type="objOnly">
  <p:cSld name="OBJECT_ONLY"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122a8f1a1e2_0_1420"/>
          <p:cNvSpPr txBox="1">
            <a:spLocks noGrp="1"/>
          </p:cNvSpPr>
          <p:nvPr>
            <p:ph type="dt" idx="10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3" name="Google Shape;313;g122a8f1a1e2_0_142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4" name="Google Shape;314;g122a8f1a1e2_0_142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Garamond"/>
                <a:ea typeface="Garamond"/>
                <a:cs typeface="Garamond"/>
                <a:sym typeface="Garamon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0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1">
  <p:cSld name="BLANK_2"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22a8f1a1e2_0_142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g122a8f1a1e2_0_14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8" name="Google Shape;318;g122a8f1a1e2_0_142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3">
  <p:cSld name="BLANK_4"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22a8f1a1e2_0_142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1" name="Google Shape;321;g122a8f1a1e2_0_142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2">
  <p:cSld name="BLANK_3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22a8f1a1e2_0_143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b="0" i="0" u="none" strike="noStrike" cap="none"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g122a8f1a1e2_0_143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•"/>
              <a:defRPr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–"/>
              <a:defRPr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g122a8f1a1e2_0_143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88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1" indent="88900" algn="l" rtl="0">
              <a:spcBef>
                <a:spcPts val="0"/>
              </a:spcBef>
              <a:spcAft>
                <a:spcPts val="0"/>
              </a:spcAft>
              <a:buFont typeface="Courier New"/>
              <a:buNone/>
            </a:pPr>
            <a:endParaRPr/>
          </a:p>
          <a:p>
            <a:pPr marL="914400" lvl="2" indent="88900" algn="l" rtl="0">
              <a:spcBef>
                <a:spcPts val="0"/>
              </a:spcBef>
              <a:spcAft>
                <a:spcPts val="0"/>
              </a:spcAft>
              <a:buFont typeface="Noto Sans Symbols"/>
              <a:buNone/>
            </a:pPr>
            <a:endParaRPr/>
          </a:p>
          <a:p>
            <a:pPr marL="1371600" lvl="3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828800" lvl="4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8890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22a8f1a1e2_0_143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28" name="Google Shape;328;g122a8f1a1e2_0_143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29" name="Google Shape;329;g122a8f1a1e2_0_143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93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9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93"/>
          <p:cNvSpPr txBox="1">
            <a:spLocks noGrp="1"/>
          </p:cNvSpPr>
          <p:nvPr>
            <p:ph type="body" idx="2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22a8f1a1e2_0_1439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32" name="Google Shape;332;g122a8f1a1e2_0_143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22a8f1a1e2_0_1442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122a8f1a1e2_0_1442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6" name="Google Shape;336;g122a8f1a1e2_0_144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22a8f1a1e2_0_144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g122a8f1a1e2_0_1446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0" name="Google Shape;340;g122a8f1a1e2_0_1446"/>
          <p:cNvSpPr txBox="1">
            <a:spLocks noGrp="1"/>
          </p:cNvSpPr>
          <p:nvPr>
            <p:ph type="body" idx="2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1" name="Google Shape;341;g122a8f1a1e2_0_144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122a8f1a1e2_0_145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g122a8f1a1e2_0_145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22a8f1a1e2_0_1454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7" name="Google Shape;347;g122a8f1a1e2_0_1454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8" name="Google Shape;348;g122a8f1a1e2_0_145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122a8f1a1e2_0_1458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51" name="Google Shape;351;g122a8f1a1e2_0_145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22a8f1a1e2_0_1461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g122a8f1a1e2_0_1461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55" name="Google Shape;355;g122a8f1a1e2_0_1461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56" name="Google Shape;356;g122a8f1a1e2_0_1461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7" name="Google Shape;357;g122a8f1a1e2_0_146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22a8f1a1e2_0_1467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60" name="Google Shape;360;g122a8f1a1e2_0_146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22a8f1a1e2_0_1470"/>
          <p:cNvSpPr txBox="1">
            <a:spLocks noGrp="1"/>
          </p:cNvSpPr>
          <p:nvPr>
            <p:ph type="title" hasCustomPrompt="1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63" name="Google Shape;363;g122a8f1a1e2_0_1470"/>
          <p:cNvSpPr txBox="1">
            <a:spLocks noGrp="1"/>
          </p:cNvSpPr>
          <p:nvPr>
            <p:ph type="body" idx="1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4" name="Google Shape;364;g122a8f1a1e2_0_147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746710"/>
            <a:ext cx="8224560" cy="1938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3639040"/>
            <a:ext cx="8224560" cy="443198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es-E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698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94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746710"/>
            <a:ext cx="8224560" cy="193899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4560" cy="45208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148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95"/>
          <p:cNvSpPr txBox="1">
            <a:spLocks noGrp="1"/>
          </p:cNvSpPr>
          <p:nvPr>
            <p:ph type="subTitle" idx="1"/>
          </p:nvPr>
        </p:nvSpPr>
        <p:spPr>
          <a:xfrm>
            <a:off x="457200" y="273600"/>
            <a:ext cx="8229300" cy="53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96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96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96"/>
          <p:cNvSpPr txBox="1">
            <a:spLocks noGrp="1"/>
          </p:cNvSpPr>
          <p:nvPr>
            <p:ph type="body" idx="2"/>
          </p:nvPr>
        </p:nvSpPr>
        <p:spPr>
          <a:xfrm>
            <a:off x="457200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96"/>
          <p:cNvSpPr txBox="1">
            <a:spLocks noGrp="1"/>
          </p:cNvSpPr>
          <p:nvPr>
            <p:ph type="body" idx="3"/>
          </p:nvPr>
        </p:nvSpPr>
        <p:spPr>
          <a:xfrm>
            <a:off x="4674239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97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9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40158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97"/>
          <p:cNvSpPr txBox="1">
            <a:spLocks noGrp="1"/>
          </p:cNvSpPr>
          <p:nvPr>
            <p:ph type="body" idx="2"/>
          </p:nvPr>
        </p:nvSpPr>
        <p:spPr>
          <a:xfrm>
            <a:off x="4674239" y="160452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97"/>
          <p:cNvSpPr txBox="1">
            <a:spLocks noGrp="1"/>
          </p:cNvSpPr>
          <p:nvPr>
            <p:ph type="body" idx="3"/>
          </p:nvPr>
        </p:nvSpPr>
        <p:spPr>
          <a:xfrm>
            <a:off x="4674239" y="3682080"/>
            <a:ext cx="4015800" cy="189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4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9"/>
          <p:cNvSpPr/>
          <p:nvPr/>
        </p:nvSpPr>
        <p:spPr>
          <a:xfrm>
            <a:off x="457200" y="6245280"/>
            <a:ext cx="21330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7;p69"/>
          <p:cNvSpPr/>
          <p:nvPr/>
        </p:nvSpPr>
        <p:spPr>
          <a:xfrm>
            <a:off x="3124080" y="6245280"/>
            <a:ext cx="28947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8;p69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69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5"/>
          <p:cNvSpPr txBox="1"/>
          <p:nvPr/>
        </p:nvSpPr>
        <p:spPr>
          <a:xfrm>
            <a:off x="457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75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7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4800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7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7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7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7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40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122a8f1a1e2_0_109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  <a:defRPr sz="4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g122a8f1a1e2_0_1095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206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206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9" name="Google Shape;159;g122a8f1a1e2_0_109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0" name="Google Shape;160;g122a8f1a1e2_0_109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61" name="Google Shape;161;g122a8f1a1e2_0_109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22a8f1a1e2_0_1259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 b="0" i="0" u="none" strike="noStrike" cap="none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233" name="Google Shape;233;g122a8f1a1e2_0_1259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100"/>
              <a:buFont typeface="Roboto"/>
              <a:buChar char="■"/>
              <a:defRPr sz="11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4" name="Google Shape;234;g122a8f1a1e2_0_125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22a8f1a1e2_0_1405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8" name="Google Shape;298;g122a8f1a1e2_0_1405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9" name="Google Shape;299;g122a8f1a1e2_0_140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  <p:sldLayoutId id="2147483729" r:id="rId15"/>
    <p:sldLayoutId id="2147483730" r:id="rId16"/>
    <p:sldLayoutId id="2147483731" r:id="rId17"/>
    <p:sldLayoutId id="2147483732" r:id="rId18"/>
    <p:sldLayoutId id="2147483733" r:id="rId19"/>
    <p:sldLayoutId id="2147483734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hyperlink" Target="http://smarturl.it/u4z1a0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63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vrullan@gmail.com" TargetMode="External"/><Relationship Id="rId4" Type="http://schemas.openxmlformats.org/officeDocument/2006/relationships/hyperlink" Target="mailto:ricardvb58@gmail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"/>
          <p:cNvSpPr/>
          <p:nvPr/>
        </p:nvSpPr>
        <p:spPr>
          <a:xfrm>
            <a:off x="8629200" y="6417360"/>
            <a:ext cx="459300" cy="3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</a:pPr>
            <a:r>
              <a:rPr lang="es" sz="1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1"/>
          <p:cNvSpPr txBox="1"/>
          <p:nvPr/>
        </p:nvSpPr>
        <p:spPr>
          <a:xfrm>
            <a:off x="152400" y="152400"/>
            <a:ext cx="83298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200" b="1" i="1" dirty="0">
                <a:solidFill>
                  <a:srgbClr val="5381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Cuidamos y mejoramos la convivencia </a:t>
            </a:r>
            <a:endParaRPr sz="2200" b="1" i="1" dirty="0">
              <a:solidFill>
                <a:srgbClr val="5381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200" b="1" i="1" dirty="0">
                <a:solidFill>
                  <a:srgbClr val="5381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mediante </a:t>
            </a:r>
            <a:endParaRPr sz="2200" b="1" i="1" dirty="0">
              <a:solidFill>
                <a:srgbClr val="53813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s" sz="2200" b="1" i="1" dirty="0">
                <a:solidFill>
                  <a:srgbClr val="538135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prácticas restaurativas.</a:t>
            </a:r>
            <a:endParaRPr sz="1700" dirty="0"/>
          </a:p>
        </p:txBody>
      </p:sp>
      <p:pic>
        <p:nvPicPr>
          <p:cNvPr id="374" name="Google Shape;374;p1" descr="logo_associaci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2516" y="5201450"/>
            <a:ext cx="3938459" cy="1215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5" name="Google Shape;375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4073625"/>
            <a:ext cx="2784375" cy="278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4950" y="1506900"/>
            <a:ext cx="3797425" cy="213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1700" y="1796225"/>
            <a:ext cx="3938450" cy="13429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Google Shape;443;g11e5412beea_0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275" y="0"/>
            <a:ext cx="9043726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10"/>
          <p:cNvSpPr txBox="1">
            <a:spLocks noGrp="1"/>
          </p:cNvSpPr>
          <p:nvPr>
            <p:ph type="title" idx="4294967295"/>
          </p:nvPr>
        </p:nvSpPr>
        <p:spPr>
          <a:xfrm>
            <a:off x="571500" y="285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10" descr="Grafitis 004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28800" y="2071687"/>
            <a:ext cx="548640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10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0"/>
          <p:cNvSpPr txBox="1"/>
          <p:nvPr/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10" descr="Grafitis 004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6815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Google Shape;45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9540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76;p43"/>
          <p:cNvPicPr/>
          <p:nvPr/>
        </p:nvPicPr>
        <p:blipFill>
          <a:blip r:embed="rId2"/>
          <a:stretch/>
        </p:blipFill>
        <p:spPr>
          <a:xfrm>
            <a:off x="2833654" y="1080835"/>
            <a:ext cx="3659510" cy="469633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8957755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TextShape 1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3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4" name="Google Shape;283;p44"/>
          <p:cNvPicPr/>
          <p:nvPr/>
        </p:nvPicPr>
        <p:blipFill>
          <a:blip r:embed="rId2" cstate="print"/>
          <a:stretch/>
        </p:blipFill>
        <p:spPr>
          <a:xfrm>
            <a:off x="3214800" y="1857240"/>
            <a:ext cx="2063160" cy="20631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56039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extShape 1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TextShape 2"/>
          <p:cNvSpPr txBox="1"/>
          <p:nvPr/>
        </p:nvSpPr>
        <p:spPr>
          <a:xfrm>
            <a:off x="457200" y="1604520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endParaRPr lang="es-ES" sz="14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97" name="Google Shape;290;p45"/>
          <p:cNvPicPr/>
          <p:nvPr/>
        </p:nvPicPr>
        <p:blipFill>
          <a:blip r:embed="rId2"/>
          <a:stretch/>
        </p:blipFill>
        <p:spPr>
          <a:xfrm>
            <a:off x="1571760" y="0"/>
            <a:ext cx="6857640" cy="68576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54474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6553080" y="6245280"/>
            <a:ext cx="212832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216000" indent="-215640" algn="r">
              <a:lnSpc>
                <a:spcPct val="100000"/>
              </a:lnSpc>
            </a:pPr>
            <a:fld id="{9AA45062-4921-4590-B759-E892F919379B}" type="slidenum">
              <a:rPr lang="es-ES" sz="1300" b="0" strike="noStrike" spc="-1">
                <a:solidFill>
                  <a:srgbClr val="000000"/>
                </a:solidFill>
                <a:latin typeface="Arial"/>
                <a:ea typeface="Arial"/>
              </a:rPr>
              <a:pPr marL="216000" indent="-215640" algn="r">
                <a:lnSpc>
                  <a:spcPct val="100000"/>
                </a:lnSpc>
              </a:pPr>
              <a:t>16</a:t>
            </a:fld>
            <a:endParaRPr lang="es-ES" sz="1300" b="0" strike="noStrike" spc="-1">
              <a:latin typeface="Arial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4FDFFBB9-3C3A-43DA-ADBC-80E93CB05964}"/>
              </a:ext>
            </a:extLst>
          </p:cNvPr>
          <p:cNvSpPr/>
          <p:nvPr/>
        </p:nvSpPr>
        <p:spPr>
          <a:xfrm>
            <a:off x="1303956" y="141481"/>
            <a:ext cx="71338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ES" sz="4800" spc="-1" dirty="0">
                <a:solidFill>
                  <a:srgbClr val="FF9900"/>
                </a:solidFill>
                <a:latin typeface="Arial" pitchFamily="34" charset="0"/>
                <a:ea typeface="Arial"/>
              </a:rPr>
              <a:t>Compartimos un conflicto</a:t>
            </a:r>
            <a:endParaRPr lang="es-ES" sz="4800" spc="-1" dirty="0">
              <a:solidFill>
                <a:srgbClr val="FF9900"/>
              </a:solidFill>
              <a:latin typeface="Arial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210DE08-8C22-46B7-A406-6FC13986D0E3}"/>
              </a:ext>
            </a:extLst>
          </p:cNvPr>
          <p:cNvSpPr/>
          <p:nvPr/>
        </p:nvSpPr>
        <p:spPr>
          <a:xfrm>
            <a:off x="1821154" y="1413065"/>
            <a:ext cx="6606639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18680">
              <a:lnSpc>
                <a:spcPct val="100000"/>
              </a:lnSpc>
              <a:buClr>
                <a:srgbClr val="004586"/>
              </a:buClr>
              <a:buFont typeface="Arial"/>
              <a:buChar char="●"/>
            </a:pPr>
            <a:r>
              <a:rPr lang="es-ES" sz="3200" spc="-1" dirty="0">
                <a:latin typeface="Arial" pitchFamily="34" charset="0"/>
                <a:ea typeface="Arial"/>
              </a:rPr>
              <a:t>Compartimos un conflicto con la persona que se sienta a nuestro lado.</a:t>
            </a:r>
            <a:endParaRPr lang="es-ES" sz="3200" spc="-1" dirty="0">
              <a:latin typeface="Arial" pitchFamily="34" charset="0"/>
            </a:endParaRPr>
          </a:p>
          <a:p>
            <a:pPr>
              <a:lnSpc>
                <a:spcPct val="100000"/>
              </a:lnSpc>
            </a:pPr>
            <a:endParaRPr lang="es-ES" sz="3200" spc="-1" dirty="0">
              <a:latin typeface="Arial" pitchFamily="34" charset="0"/>
            </a:endParaRPr>
          </a:p>
          <a:p>
            <a:pPr marL="457200" indent="-418680">
              <a:lnSpc>
                <a:spcPct val="100000"/>
              </a:lnSpc>
              <a:buClr>
                <a:srgbClr val="004586"/>
              </a:buClr>
              <a:buFont typeface="Arial"/>
              <a:buChar char="●"/>
            </a:pPr>
            <a:r>
              <a:rPr lang="es-ES" sz="3200" spc="-1" dirty="0">
                <a:latin typeface="Arial" pitchFamily="34" charset="0"/>
                <a:ea typeface="Arial"/>
              </a:rPr>
              <a:t>No hace falta entrar en detalles. </a:t>
            </a:r>
            <a:endParaRPr lang="es-ES" sz="3200" spc="-1" dirty="0">
              <a:latin typeface="Arial" pitchFamily="34" charset="0"/>
            </a:endParaRPr>
          </a:p>
          <a:p>
            <a:pPr>
              <a:lnSpc>
                <a:spcPct val="100000"/>
              </a:lnSpc>
            </a:pPr>
            <a:endParaRPr lang="es-ES" sz="3200" spc="-1" dirty="0">
              <a:latin typeface="Arial" pitchFamily="34" charset="0"/>
            </a:endParaRPr>
          </a:p>
          <a:p>
            <a:pPr marL="457200" indent="-418680">
              <a:lnSpc>
                <a:spcPct val="100000"/>
              </a:lnSpc>
              <a:buClr>
                <a:srgbClr val="004586"/>
              </a:buClr>
              <a:buFont typeface="Arial"/>
              <a:buChar char="●"/>
            </a:pPr>
            <a:r>
              <a:rPr lang="es-ES" sz="3200" spc="-1" dirty="0">
                <a:latin typeface="Arial" pitchFamily="34" charset="0"/>
                <a:ea typeface="Arial"/>
              </a:rPr>
              <a:t>No hay que compartirlo con el grupo</a:t>
            </a:r>
            <a:endParaRPr lang="es-ES" sz="3200" spc="-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086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58970493-65C8-4B35-AE56-FD4EB9F5A4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045" y="842794"/>
            <a:ext cx="8641910" cy="5172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2967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11e5412beea_0_316"/>
          <p:cNvSpPr/>
          <p:nvPr/>
        </p:nvSpPr>
        <p:spPr>
          <a:xfrm>
            <a:off x="107950" y="2997200"/>
            <a:ext cx="3168600" cy="3024300"/>
          </a:xfrm>
          <a:prstGeom prst="triangle">
            <a:avLst>
              <a:gd name="adj" fmla="val 50000"/>
            </a:avLst>
          </a:prstGeom>
          <a:solidFill>
            <a:srgbClr val="008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g11e5412beea_0_316"/>
          <p:cNvSpPr/>
          <p:nvPr/>
        </p:nvSpPr>
        <p:spPr>
          <a:xfrm>
            <a:off x="2987675" y="2205037"/>
            <a:ext cx="3024300" cy="30957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g11e5412beea_0_316"/>
          <p:cNvSpPr txBox="1"/>
          <p:nvPr/>
        </p:nvSpPr>
        <p:spPr>
          <a:xfrm>
            <a:off x="6156325" y="404812"/>
            <a:ext cx="2879700" cy="2736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g11e5412beea_0_479" descr="C:\Users\Lola\AppData\Local\Microsoft\Windows\INetCacheContent.Word\Image-1 (1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908" y="1107977"/>
            <a:ext cx="4999541" cy="4864233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g11e5412beea_0_479"/>
          <p:cNvSpPr txBox="1"/>
          <p:nvPr/>
        </p:nvSpPr>
        <p:spPr>
          <a:xfrm>
            <a:off x="457200" y="274637"/>
            <a:ext cx="82248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800"/>
              <a:buFont typeface="Calibri"/>
              <a:buNone/>
            </a:pPr>
            <a:r>
              <a:rPr lang="es" sz="4000" i="0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Una forma de entender la convivencia</a:t>
            </a:r>
            <a:endParaRPr sz="11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11e5412beea_0_479"/>
          <p:cNvSpPr txBox="1"/>
          <p:nvPr/>
        </p:nvSpPr>
        <p:spPr>
          <a:xfrm>
            <a:off x="5090449" y="3735938"/>
            <a:ext cx="4053551" cy="10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000"/>
              <a:buFont typeface="Arial"/>
              <a:buNone/>
            </a:pPr>
            <a:r>
              <a:rPr lang="es" sz="2000" b="1" i="0" u="none" strike="noStrike" cap="none" dirty="0">
                <a:solidFill>
                  <a:srgbClr val="00664D"/>
                </a:solidFill>
                <a:latin typeface="Arial"/>
                <a:ea typeface="Arial"/>
                <a:cs typeface="Arial"/>
                <a:sym typeface="Arial"/>
              </a:rPr>
              <a:t>Fomentar buen clima de grupo, compet</a:t>
            </a:r>
            <a:r>
              <a:rPr lang="es" sz="2000" b="1" dirty="0">
                <a:solidFill>
                  <a:srgbClr val="00664D"/>
                </a:solidFill>
              </a:rPr>
              <a:t>e</a:t>
            </a:r>
            <a:r>
              <a:rPr lang="es" sz="2000" b="1" i="0" u="none" strike="noStrike" cap="none" dirty="0">
                <a:solidFill>
                  <a:srgbClr val="00664D"/>
                </a:solidFill>
                <a:latin typeface="Arial"/>
                <a:ea typeface="Arial"/>
                <a:cs typeface="Arial"/>
                <a:sym typeface="Arial"/>
              </a:rPr>
              <a:t>ncia socioemocional,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000"/>
              <a:buFont typeface="Arial"/>
              <a:buNone/>
            </a:pPr>
            <a:r>
              <a:rPr lang="ca-ES" sz="2000" b="1" dirty="0">
                <a:solidFill>
                  <a:srgbClr val="00664D"/>
                </a:solidFill>
              </a:rPr>
              <a:t>o</a:t>
            </a:r>
            <a:r>
              <a:rPr lang="es" sz="2000" b="1" dirty="0">
                <a:solidFill>
                  <a:srgbClr val="00664D"/>
                </a:solidFill>
              </a:rPr>
              <a:t>rganización de centro</a:t>
            </a:r>
            <a:endParaRPr sz="2000" b="1" i="0" u="none" strike="noStrike" cap="none" dirty="0">
              <a:solidFill>
                <a:srgbClr val="00664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664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11e5412beea_0_479"/>
          <p:cNvSpPr txBox="1"/>
          <p:nvPr/>
        </p:nvSpPr>
        <p:spPr>
          <a:xfrm>
            <a:off x="4146519" y="2282920"/>
            <a:ext cx="4748944" cy="654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lang="es" sz="2000" b="1" i="0" u="none" strike="noStrike" cap="none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Resolver justamente pequeños conflictos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11e5412beea_0_479"/>
          <p:cNvSpPr txBox="1"/>
          <p:nvPr/>
        </p:nvSpPr>
        <p:spPr>
          <a:xfrm>
            <a:off x="4001875" y="1492213"/>
            <a:ext cx="47577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lang="es" sz="2000" b="1" i="0" u="none" strike="noStrike" cap="none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Intervenir en conflictos graves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4" name="Google Shape;474;g11e5412beea_0_479"/>
          <p:cNvCxnSpPr/>
          <p:nvPr/>
        </p:nvCxnSpPr>
        <p:spPr>
          <a:xfrm flipH="1">
            <a:off x="2720874" y="1843125"/>
            <a:ext cx="1281000" cy="999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75" name="Google Shape;475;g11e5412beea_0_479"/>
          <p:cNvCxnSpPr>
            <a:cxnSpLocks/>
          </p:cNvCxnSpPr>
          <p:nvPr/>
        </p:nvCxnSpPr>
        <p:spPr>
          <a:xfrm flipH="1">
            <a:off x="3054096" y="2552250"/>
            <a:ext cx="778529" cy="254958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76" name="Google Shape;476;g11e5412beea_0_479"/>
          <p:cNvCxnSpPr>
            <a:cxnSpLocks/>
          </p:cNvCxnSpPr>
          <p:nvPr/>
        </p:nvCxnSpPr>
        <p:spPr>
          <a:xfrm flipH="1">
            <a:off x="4146519" y="4150561"/>
            <a:ext cx="1033241" cy="89677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477" name="Google Shape;477;g11e5412beea_0_479"/>
          <p:cNvSpPr txBox="1"/>
          <p:nvPr/>
        </p:nvSpPr>
        <p:spPr>
          <a:xfrm>
            <a:off x="243763" y="6151550"/>
            <a:ext cx="86517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Calibri"/>
              <a:buNone/>
            </a:pPr>
            <a:r>
              <a:rPr lang="es" sz="2000" b="1" i="0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Si se fomentan las buenas relaciones en el grupo, potenciando el sentimiento de pertenencia, muchos conflictos no aparecen o se resuelven positivamente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g122a8f1a1e2_0_12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9275" y="0"/>
            <a:ext cx="4023544" cy="31241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g122a8f1a1e2_0_12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43400" y="3505200"/>
            <a:ext cx="3600451" cy="2400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g122a8f1a1e2_0_12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2527309" cy="24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g122a8f1a1e2_0_1247"/>
          <p:cNvSpPr txBox="1"/>
          <p:nvPr/>
        </p:nvSpPr>
        <p:spPr>
          <a:xfrm>
            <a:off x="180475" y="34202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Roboto"/>
                <a:ea typeface="Roboto"/>
                <a:cs typeface="Roboto"/>
                <a:sym typeface="Roboto"/>
              </a:rPr>
              <a:t>1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7" name="Google Shape;387;g122a8f1a1e2_0_1247"/>
          <p:cNvSpPr txBox="1"/>
          <p:nvPr/>
        </p:nvSpPr>
        <p:spPr>
          <a:xfrm>
            <a:off x="8253675" y="34202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Roboto"/>
                <a:ea typeface="Roboto"/>
                <a:cs typeface="Roboto"/>
                <a:sym typeface="Roboto"/>
              </a:rPr>
              <a:t>2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8" name="Google Shape;388;g122a8f1a1e2_0_1247"/>
          <p:cNvSpPr txBox="1"/>
          <p:nvPr/>
        </p:nvSpPr>
        <p:spPr>
          <a:xfrm>
            <a:off x="3180325" y="390337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Roboto"/>
                <a:ea typeface="Roboto"/>
                <a:cs typeface="Roboto"/>
                <a:sym typeface="Roboto"/>
              </a:rPr>
              <a:t>3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89" name="Google Shape;389;g122a8f1a1e2_0_1247"/>
          <p:cNvSpPr txBox="1"/>
          <p:nvPr/>
        </p:nvSpPr>
        <p:spPr>
          <a:xfrm>
            <a:off x="8253675" y="3714875"/>
            <a:ext cx="782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>
                <a:latin typeface="Roboto"/>
                <a:ea typeface="Roboto"/>
                <a:cs typeface="Roboto"/>
                <a:sym typeface="Roboto"/>
              </a:rPr>
              <a:t>4</a:t>
            </a:r>
            <a:endParaRPr sz="30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90" name="Google Shape;390;g122a8f1a1e2_0_1247"/>
          <p:cNvPicPr preferRelativeResize="0"/>
          <p:nvPr/>
        </p:nvPicPr>
        <p:blipFill rotWithShape="1">
          <a:blip r:embed="rId6">
            <a:alphaModFix/>
          </a:blip>
          <a:srcRect t="21617"/>
          <a:stretch/>
        </p:blipFill>
        <p:spPr>
          <a:xfrm>
            <a:off x="0" y="3193225"/>
            <a:ext cx="3180325" cy="3664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g11e5412beea_0_491" descr="C:\Users\Lola\AppData\Local\Microsoft\Windows\INetCacheContent.Word\Image-1 (3)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215900"/>
            <a:ext cx="4608199" cy="4813088"/>
          </a:xfrm>
          <a:prstGeom prst="rect">
            <a:avLst/>
          </a:prstGeom>
          <a:noFill/>
          <a:ln>
            <a:noFill/>
          </a:ln>
        </p:spPr>
      </p:pic>
      <p:sp>
        <p:nvSpPr>
          <p:cNvPr id="483" name="Google Shape;483;g11e5412beea_0_491"/>
          <p:cNvSpPr txBox="1"/>
          <p:nvPr/>
        </p:nvSpPr>
        <p:spPr>
          <a:xfrm>
            <a:off x="457199" y="274637"/>
            <a:ext cx="8477175" cy="11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Calibri"/>
              <a:buNone/>
            </a:pPr>
            <a:r>
              <a:rPr lang="es" sz="4000" i="0" u="none" strike="noStrike" cap="none" dirty="0">
                <a:solidFill>
                  <a:srgbClr val="1F497D"/>
                </a:solidFill>
                <a:latin typeface="Calibri"/>
                <a:ea typeface="Calibri"/>
                <a:cs typeface="Calibri"/>
                <a:sym typeface="Calibri"/>
              </a:rPr>
              <a:t>Otra manera de entender la convivencia</a:t>
            </a:r>
            <a:endParaRPr sz="120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g11e5412beea_0_491"/>
          <p:cNvSpPr txBox="1"/>
          <p:nvPr/>
        </p:nvSpPr>
        <p:spPr>
          <a:xfrm>
            <a:off x="4429125" y="5072050"/>
            <a:ext cx="450540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/>
              <a:buNone/>
            </a:pPr>
            <a:r>
              <a:rPr lang="es" sz="2000" b="1" i="0" u="none" strike="noStrike" cap="none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Resolver conflictos graves es el grueso de la convivencia.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g11e5412beea_0_491"/>
          <p:cNvSpPr txBox="1"/>
          <p:nvPr/>
        </p:nvSpPr>
        <p:spPr>
          <a:xfrm>
            <a:off x="5288750" y="1706575"/>
            <a:ext cx="3788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4D"/>
              </a:buClr>
              <a:buSzPts val="2000"/>
              <a:buFont typeface="Arial"/>
              <a:buNone/>
            </a:pPr>
            <a:r>
              <a:rPr lang="es" sz="2000" b="1" i="0" u="none" strike="noStrike" cap="none">
                <a:solidFill>
                  <a:srgbClr val="00664D"/>
                </a:solidFill>
                <a:latin typeface="Arial"/>
                <a:ea typeface="Arial"/>
                <a:cs typeface="Arial"/>
                <a:sym typeface="Arial"/>
              </a:rPr>
              <a:t>Se dedica poco tiempo a crear vínculos en el grupo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11e5412beea_0_491"/>
          <p:cNvSpPr txBox="1"/>
          <p:nvPr/>
        </p:nvSpPr>
        <p:spPr>
          <a:xfrm>
            <a:off x="5286375" y="2857500"/>
            <a:ext cx="3648000" cy="12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2000"/>
              <a:buFont typeface="Arial"/>
              <a:buNone/>
            </a:pPr>
            <a:r>
              <a:rPr lang="es" sz="2000" b="1" i="0" u="none" strike="noStrike" cap="none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rPr>
              <a:t>Ante pequeños conflictos, o bien se dejan pasar o los resuelven los adultos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7" name="Google Shape;487;g11e5412beea_0_491"/>
          <p:cNvCxnSpPr/>
          <p:nvPr/>
        </p:nvCxnSpPr>
        <p:spPr>
          <a:xfrm rot="10800000">
            <a:off x="3714862" y="4500674"/>
            <a:ext cx="709500" cy="785700"/>
          </a:xfrm>
          <a:prstGeom prst="straightConnector1">
            <a:avLst/>
          </a:prstGeom>
          <a:noFill/>
          <a:ln w="38100" cap="flat" cmpd="sng">
            <a:solidFill>
              <a:srgbClr val="C000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88" name="Google Shape;488;g11e5412beea_0_491"/>
          <p:cNvCxnSpPr/>
          <p:nvPr/>
        </p:nvCxnSpPr>
        <p:spPr>
          <a:xfrm rot="10800000">
            <a:off x="4500674" y="3214762"/>
            <a:ext cx="785700" cy="142800"/>
          </a:xfrm>
          <a:prstGeom prst="straightConnector1">
            <a:avLst/>
          </a:prstGeom>
          <a:noFill/>
          <a:ln w="38100" cap="flat" cmpd="sng">
            <a:solidFill>
              <a:srgbClr val="FFFF0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489" name="Google Shape;489;g11e5412beea_0_491"/>
          <p:cNvCxnSpPr/>
          <p:nvPr/>
        </p:nvCxnSpPr>
        <p:spPr>
          <a:xfrm flipH="1">
            <a:off x="4464775" y="1869800"/>
            <a:ext cx="857400" cy="142800"/>
          </a:xfrm>
          <a:prstGeom prst="straightConnector1">
            <a:avLst/>
          </a:prstGeom>
          <a:noFill/>
          <a:ln w="38100" cap="flat" cmpd="sng">
            <a:solidFill>
              <a:srgbClr val="006600"/>
            </a:solidFill>
            <a:prstDash val="solid"/>
            <a:miter lim="800000"/>
            <a:headEnd type="none" w="sm" len="sm"/>
            <a:tailEnd type="stealth" w="med" len="med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22a8f1a1e2_0_0"/>
          <p:cNvSpPr txBox="1"/>
          <p:nvPr/>
        </p:nvSpPr>
        <p:spPr>
          <a:xfrm>
            <a:off x="227775" y="3850950"/>
            <a:ext cx="8544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>
                <a:solidFill>
                  <a:srgbClr val="1E1919"/>
                </a:solidFill>
                <a:latin typeface="Calibri"/>
                <a:ea typeface="Calibri"/>
                <a:cs typeface="Calibri"/>
                <a:sym typeface="Calibri"/>
              </a:rPr>
              <a:t>Los recursos de Educación Responsable Permiten Trabajar las siguientes variables: Identificación y expresión emocional, empatía y autoestima (desarrollo afectivo), autocontrol, toma de decisiones, y actitudes positivas hacia la salud (desarrollo cognitivo) y habilidades de interacción, autoafirmación y oposición asertiva (desarrollo social) y la creatividad</a:t>
            </a:r>
            <a:endParaRPr sz="2100"/>
          </a:p>
        </p:txBody>
      </p:sp>
      <p:sp>
        <p:nvSpPr>
          <p:cNvPr id="495" name="Google Shape;495;g122a8f1a1e2_0_0"/>
          <p:cNvSpPr txBox="1"/>
          <p:nvPr/>
        </p:nvSpPr>
        <p:spPr>
          <a:xfrm>
            <a:off x="3012150" y="344050"/>
            <a:ext cx="6132000" cy="2400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1E1919"/>
                </a:solidFill>
                <a:highlight>
                  <a:srgbClr val="FFFFFF"/>
                </a:highligh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Times New Roman"/>
              </a:rPr>
              <a:t>Contribuir al desarrollo físico, emocional,  social y de la creatividad de niños y jóvenes</a:t>
            </a:r>
            <a:endParaRPr sz="2400" dirty="0">
              <a:solidFill>
                <a:srgbClr val="1E1919"/>
              </a:solidFill>
              <a:highlight>
                <a:srgbClr val="FFFFFF"/>
              </a:highligh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1E1919"/>
                </a:solidFill>
                <a:highlight>
                  <a:srgbClr val="FFFFFF"/>
                </a:highligh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Times New Roman"/>
              </a:rPr>
              <a:t>Mejorar la calidad educativa y el clima de convivencia en el centro</a:t>
            </a:r>
            <a:endParaRPr sz="2400" dirty="0">
              <a:solidFill>
                <a:srgbClr val="1E1919"/>
              </a:solidFill>
              <a:highlight>
                <a:srgbClr val="FFFFFF"/>
              </a:highlight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dirty="0">
                <a:solidFill>
                  <a:srgbClr val="1E1919"/>
                </a:solidFill>
                <a:highlight>
                  <a:srgbClr val="FFFFFF"/>
                </a:highlight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Times New Roman"/>
              </a:rPr>
              <a:t>Promover una comunicación positiva entre docentes, alumnado y familias.</a:t>
            </a:r>
            <a:endParaRPr sz="2000" dirty="0"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pic>
        <p:nvPicPr>
          <p:cNvPr id="496" name="Google Shape;496;g122a8f1a1e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775" y="236550"/>
            <a:ext cx="2784375" cy="278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21"/>
          <p:cNvSpPr/>
          <p:nvPr/>
        </p:nvSpPr>
        <p:spPr>
          <a:xfrm>
            <a:off x="-364950" y="120155"/>
            <a:ext cx="82290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Prácticas Restaurativas:</a:t>
            </a:r>
            <a:endParaRPr sz="4400" b="1" i="0" u="none" strike="noStrike" cap="non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crear comunidad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21"/>
          <p:cNvSpPr/>
          <p:nvPr/>
        </p:nvSpPr>
        <p:spPr>
          <a:xfrm>
            <a:off x="400375" y="1523400"/>
            <a:ext cx="26676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Crear relaciones</a:t>
            </a:r>
            <a:endParaRPr sz="2400" b="0" i="0" u="none" strike="noStrike" cap="non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6" name="Google Shape;506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1725" y="2118650"/>
            <a:ext cx="2846249" cy="2135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28400" y="2210663"/>
            <a:ext cx="2846249" cy="196484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Google Shape;508;p21"/>
          <p:cNvSpPr/>
          <p:nvPr/>
        </p:nvSpPr>
        <p:spPr>
          <a:xfrm>
            <a:off x="5431288" y="1708275"/>
            <a:ext cx="38988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Fomentar la participación</a:t>
            </a:r>
            <a:endParaRPr sz="2400" b="0" i="0" u="none" strike="noStrike" cap="non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21"/>
          <p:cNvSpPr/>
          <p:nvPr/>
        </p:nvSpPr>
        <p:spPr>
          <a:xfrm>
            <a:off x="221725" y="4666675"/>
            <a:ext cx="43704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Asumir responsabilidades</a:t>
            </a:r>
            <a:endParaRPr sz="2400" b="0" i="0" u="none" strike="noStrike" cap="non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1"/>
          <p:cNvSpPr/>
          <p:nvPr/>
        </p:nvSpPr>
        <p:spPr>
          <a:xfrm>
            <a:off x="3694250" y="4399875"/>
            <a:ext cx="5474400" cy="4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Reparar los vínculos cuando hay conflicto </a:t>
            </a:r>
            <a:endParaRPr sz="2400" b="0" i="0" u="none" strike="noStrike" cap="none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1" name="Google Shape;511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56966" y="120150"/>
            <a:ext cx="2311684" cy="1403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9575" y="5110288"/>
            <a:ext cx="1526950" cy="168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21"/>
          <p:cNvPicPr preferRelativeResize="0"/>
          <p:nvPr/>
        </p:nvPicPr>
        <p:blipFill rotWithShape="1">
          <a:blip r:embed="rId7">
            <a:alphaModFix/>
          </a:blip>
          <a:srcRect t="32975" r="26199"/>
          <a:stretch/>
        </p:blipFill>
        <p:spPr>
          <a:xfrm>
            <a:off x="5640288" y="4862775"/>
            <a:ext cx="3022462" cy="193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TextShape 1"/>
          <p:cNvSpPr txBox="1"/>
          <p:nvPr/>
        </p:nvSpPr>
        <p:spPr>
          <a:xfrm>
            <a:off x="640728" y="44100"/>
            <a:ext cx="8198473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3800" b="0" strike="noStrike" spc="-1" dirty="0">
                <a:solidFill>
                  <a:srgbClr val="2D4E77"/>
                </a:solidFill>
                <a:latin typeface="Arial" pitchFamily="34" charset="0"/>
                <a:ea typeface="Arial"/>
              </a:rPr>
              <a:t>Niveles de funcionamiento en los grupos</a:t>
            </a:r>
            <a:endParaRPr lang="es-ES" sz="3800" b="0" strike="noStrike" spc="-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48" name="CustomShape 2"/>
          <p:cNvSpPr/>
          <p:nvPr/>
        </p:nvSpPr>
        <p:spPr>
          <a:xfrm>
            <a:off x="1857240" y="1500120"/>
            <a:ext cx="5143320" cy="5143320"/>
          </a:xfrm>
          <a:prstGeom prst="ellipse">
            <a:avLst/>
          </a:prstGeom>
          <a:noFill/>
          <a:ln w="25560">
            <a:solidFill>
              <a:srgbClr val="1F497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49" name="CustomShape 3"/>
          <p:cNvSpPr/>
          <p:nvPr/>
        </p:nvSpPr>
        <p:spPr>
          <a:xfrm>
            <a:off x="1857240" y="4073400"/>
            <a:ext cx="5143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80">
            <a:solidFill>
              <a:srgbClr val="1F497D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0" name="CustomShape 4"/>
          <p:cNvSpPr/>
          <p:nvPr/>
        </p:nvSpPr>
        <p:spPr>
          <a:xfrm>
            <a:off x="3500280" y="3143160"/>
            <a:ext cx="1625400" cy="76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0" strike="noStrike" spc="-1" dirty="0">
                <a:solidFill>
                  <a:srgbClr val="00B050"/>
                </a:solidFill>
                <a:latin typeface="Arial"/>
                <a:ea typeface="Arial"/>
              </a:rPr>
              <a:t>Clima</a:t>
            </a:r>
            <a:endParaRPr lang="es-ES" sz="4400" b="0" strike="noStrike" spc="-1" dirty="0">
              <a:solidFill>
                <a:srgbClr val="00B050"/>
              </a:solidFill>
              <a:latin typeface="Arial"/>
            </a:endParaRPr>
          </a:p>
        </p:txBody>
      </p:sp>
      <p:sp>
        <p:nvSpPr>
          <p:cNvPr id="351" name="CustomShape 5"/>
          <p:cNvSpPr/>
          <p:nvPr/>
        </p:nvSpPr>
        <p:spPr>
          <a:xfrm>
            <a:off x="3467160" y="4276980"/>
            <a:ext cx="1658520" cy="769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0" strike="noStrike" spc="-1" dirty="0">
                <a:solidFill>
                  <a:srgbClr val="3399FF"/>
                </a:solidFill>
                <a:latin typeface="Arial"/>
                <a:ea typeface="Arial"/>
              </a:rPr>
              <a:t>Tarea</a:t>
            </a:r>
            <a:endParaRPr lang="es-ES" sz="4400" b="0" strike="noStrike" spc="-1" dirty="0">
              <a:solidFill>
                <a:srgbClr val="3399FF"/>
              </a:solidFill>
              <a:latin typeface="Arial"/>
            </a:endParaRPr>
          </a:p>
        </p:txBody>
      </p:sp>
      <p:sp>
        <p:nvSpPr>
          <p:cNvPr id="352" name="CustomShape 6"/>
          <p:cNvSpPr/>
          <p:nvPr/>
        </p:nvSpPr>
        <p:spPr>
          <a:xfrm>
            <a:off x="3118287" y="2191140"/>
            <a:ext cx="2811711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latin typeface="Arial" pitchFamily="34" charset="0"/>
                <a:ea typeface="Arial"/>
              </a:rPr>
              <a:t>NIVEL SOCIOAFECTIVO</a:t>
            </a:r>
            <a:endParaRPr lang="es-ES" sz="1800" b="0" strike="noStrike" spc="-1" dirty="0">
              <a:latin typeface="Arial" pitchFamily="34" charset="0"/>
            </a:endParaRPr>
          </a:p>
        </p:txBody>
      </p:sp>
      <p:sp>
        <p:nvSpPr>
          <p:cNvPr id="353" name="CustomShape 7"/>
          <p:cNvSpPr/>
          <p:nvPr/>
        </p:nvSpPr>
        <p:spPr>
          <a:xfrm>
            <a:off x="3118287" y="5234364"/>
            <a:ext cx="2934057" cy="369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800" b="0" strike="noStrike" spc="-1" dirty="0">
                <a:latin typeface="Arial" pitchFamily="34" charset="0"/>
                <a:ea typeface="Arial"/>
              </a:rPr>
              <a:t>NIVEL ORGANIZATIVO</a:t>
            </a:r>
            <a:endParaRPr lang="es-ES" sz="1800" b="0" strike="noStrike" spc="-1" dirty="0">
              <a:latin typeface="Arial" pitchFamily="34" charset="0"/>
            </a:endParaRPr>
          </a:p>
        </p:txBody>
      </p:sp>
      <p:sp>
        <p:nvSpPr>
          <p:cNvPr id="354" name="CustomShape 8"/>
          <p:cNvSpPr/>
          <p:nvPr/>
        </p:nvSpPr>
        <p:spPr>
          <a:xfrm rot="5400000">
            <a:off x="4179960" y="2892600"/>
            <a:ext cx="35712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1F497D"/>
            </a:solidFill>
            <a:miter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5" name="CustomShape 9"/>
          <p:cNvSpPr/>
          <p:nvPr/>
        </p:nvSpPr>
        <p:spPr>
          <a:xfrm rot="16200000">
            <a:off x="4171680" y="5186520"/>
            <a:ext cx="372960" cy="1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560">
            <a:solidFill>
              <a:srgbClr val="1F497D"/>
            </a:solidFill>
            <a:miter/>
            <a:tailEnd type="stealth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56" name="CustomShape 10"/>
          <p:cNvSpPr/>
          <p:nvPr/>
        </p:nvSpPr>
        <p:spPr>
          <a:xfrm>
            <a:off x="3118287" y="5844420"/>
            <a:ext cx="133308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N. Temático</a:t>
            </a:r>
            <a:endParaRPr lang="es-ES" sz="1600" spc="-1" dirty="0">
              <a:latin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Qué</a:t>
            </a:r>
            <a:endParaRPr lang="es-ES" sz="1600" b="0" strike="noStrike" spc="-1" dirty="0">
              <a:latin typeface="Arial" pitchFamily="34" charset="0"/>
            </a:endParaRPr>
          </a:p>
        </p:txBody>
      </p:sp>
      <p:sp>
        <p:nvSpPr>
          <p:cNvPr id="357" name="CustomShape 11"/>
          <p:cNvSpPr/>
          <p:nvPr/>
        </p:nvSpPr>
        <p:spPr>
          <a:xfrm>
            <a:off x="4599078" y="5866002"/>
            <a:ext cx="1333080" cy="58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N. Funcional</a:t>
            </a:r>
            <a:endParaRPr lang="es-ES" sz="1600" b="0" strike="noStrike" spc="-1" dirty="0">
              <a:latin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es-ES" sz="1600" b="0" strike="noStrike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Cómo</a:t>
            </a:r>
            <a:endParaRPr lang="es-ES" sz="1600" b="0" strike="noStrike" spc="-1" dirty="0"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extShape 1"/>
          <p:cNvSpPr txBox="1"/>
          <p:nvPr/>
        </p:nvSpPr>
        <p:spPr>
          <a:xfrm>
            <a:off x="457200" y="273600"/>
            <a:ext cx="8228880" cy="1144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400" strike="noStrike" spc="-1" dirty="0">
                <a:solidFill>
                  <a:srgbClr val="2D4E77"/>
                </a:solidFill>
                <a:latin typeface="Arial" pitchFamily="34" charset="0"/>
                <a:ea typeface="Calibri"/>
              </a:rPr>
              <a:t>Del agrupamiento al grupo</a:t>
            </a:r>
            <a:endParaRPr lang="es-ES" sz="4400" strike="noStrike" spc="-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361" name="CustomShape 2"/>
          <p:cNvSpPr/>
          <p:nvPr/>
        </p:nvSpPr>
        <p:spPr>
          <a:xfrm>
            <a:off x="285840" y="1928880"/>
            <a:ext cx="3214440" cy="64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3600" b="0" strike="noStrike" spc="-1">
                <a:solidFill>
                  <a:srgbClr val="1F497D"/>
                </a:solidFill>
                <a:latin typeface="Arial"/>
                <a:ea typeface="Arial"/>
              </a:rPr>
              <a:t>Agrupamiento</a:t>
            </a:r>
            <a:endParaRPr lang="es-ES" sz="3600" b="0" strike="noStrike" spc="-1">
              <a:latin typeface="Arial"/>
            </a:endParaRPr>
          </a:p>
        </p:txBody>
      </p:sp>
      <p:sp>
        <p:nvSpPr>
          <p:cNvPr id="362" name="CustomShape 3"/>
          <p:cNvSpPr/>
          <p:nvPr/>
        </p:nvSpPr>
        <p:spPr>
          <a:xfrm>
            <a:off x="7072200" y="1928880"/>
            <a:ext cx="1714320" cy="7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4000" b="0" strike="noStrike" spc="-1">
                <a:solidFill>
                  <a:srgbClr val="1F497D"/>
                </a:solidFill>
                <a:latin typeface="Arial"/>
                <a:ea typeface="Arial"/>
              </a:rPr>
              <a:t>Grupo</a:t>
            </a:r>
            <a:endParaRPr lang="es-ES" sz="4000" b="0" strike="noStrike" spc="-1">
              <a:latin typeface="Arial"/>
            </a:endParaRPr>
          </a:p>
        </p:txBody>
      </p:sp>
      <p:sp>
        <p:nvSpPr>
          <p:cNvPr id="364" name="CustomShape 5"/>
          <p:cNvSpPr/>
          <p:nvPr/>
        </p:nvSpPr>
        <p:spPr>
          <a:xfrm>
            <a:off x="519120" y="3214800"/>
            <a:ext cx="2981160" cy="7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strike="noStrike" spc="-1">
                <a:solidFill>
                  <a:srgbClr val="1F497D"/>
                </a:solidFill>
                <a:latin typeface="Arial"/>
                <a:ea typeface="Arial"/>
              </a:rPr>
              <a:t>Los miembros del grupo se van conociendo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65" name="CustomShape 6"/>
          <p:cNvSpPr/>
          <p:nvPr/>
        </p:nvSpPr>
        <p:spPr>
          <a:xfrm>
            <a:off x="990720" y="4786200"/>
            <a:ext cx="2436480" cy="7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strike="noStrike" spc="-1">
                <a:solidFill>
                  <a:srgbClr val="1F497D"/>
                </a:solidFill>
                <a:latin typeface="Arial"/>
                <a:ea typeface="Arial"/>
              </a:rPr>
              <a:t>Establecen normas y objetivos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66" name="CustomShape 7"/>
          <p:cNvSpPr/>
          <p:nvPr/>
        </p:nvSpPr>
        <p:spPr>
          <a:xfrm>
            <a:off x="2714760" y="6000840"/>
            <a:ext cx="360324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2000" b="0" strike="noStrike" spc="-1">
                <a:solidFill>
                  <a:srgbClr val="1F497D"/>
                </a:solidFill>
                <a:latin typeface="Arial"/>
                <a:ea typeface="Arial"/>
              </a:rPr>
              <a:t>Interaccionan, se comunican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67" name="CustomShape 8"/>
          <p:cNvSpPr/>
          <p:nvPr/>
        </p:nvSpPr>
        <p:spPr>
          <a:xfrm>
            <a:off x="5786280" y="4714920"/>
            <a:ext cx="27363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s-ES" sz="2000" b="0" strike="noStrike" spc="-1">
                <a:solidFill>
                  <a:srgbClr val="1F497D"/>
                </a:solidFill>
                <a:latin typeface="Arial"/>
                <a:ea typeface="Arial"/>
              </a:rPr>
              <a:t>Participan, colaboran</a:t>
            </a:r>
            <a:endParaRPr lang="es-ES" sz="2000" b="0" strike="noStrike" spc="-1">
              <a:latin typeface="Arial"/>
            </a:endParaRPr>
          </a:p>
        </p:txBody>
      </p:sp>
      <p:sp>
        <p:nvSpPr>
          <p:cNvPr id="368" name="CustomShape 9"/>
          <p:cNvSpPr/>
          <p:nvPr/>
        </p:nvSpPr>
        <p:spPr>
          <a:xfrm>
            <a:off x="5761080" y="3143160"/>
            <a:ext cx="3214440" cy="707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000" b="0" strike="noStrike" spc="-1" dirty="0">
                <a:solidFill>
                  <a:srgbClr val="1F497D"/>
                </a:solidFill>
                <a:latin typeface="Arial"/>
                <a:ea typeface="Arial"/>
              </a:rPr>
              <a:t>Todos forman parte del grupo.</a:t>
            </a:r>
            <a:r>
              <a:rPr lang="es-ES" sz="2000" spc="-1" dirty="0">
                <a:latin typeface="Arial"/>
              </a:rPr>
              <a:t> </a:t>
            </a:r>
            <a:r>
              <a:rPr lang="es-ES" sz="2000" b="0" strike="noStrike" spc="-1" dirty="0">
                <a:solidFill>
                  <a:srgbClr val="1F497D"/>
                </a:solidFill>
                <a:latin typeface="Arial"/>
                <a:ea typeface="Arial"/>
              </a:rPr>
              <a:t>Cohesión grupal</a:t>
            </a:r>
            <a:endParaRPr lang="es-ES" sz="2000" b="0" strike="noStrike" spc="-1" dirty="0">
              <a:latin typeface="Arial"/>
            </a:endParaRP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542EB27A-5D00-4A92-A37A-77341C0675E8}"/>
              </a:ext>
            </a:extLst>
          </p:cNvPr>
          <p:cNvSpPr/>
          <p:nvPr/>
        </p:nvSpPr>
        <p:spPr>
          <a:xfrm>
            <a:off x="1745673" y="2574720"/>
            <a:ext cx="298080" cy="55728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Flecha: hacia abajo 17">
            <a:extLst>
              <a:ext uri="{FF2B5EF4-FFF2-40B4-BE49-F238E27FC236}">
                <a16:creationId xmlns:a16="http://schemas.microsoft.com/office/drawing/2014/main" id="{FFEE326F-AD13-4BC7-869F-32D78D3BD491}"/>
              </a:ext>
            </a:extLst>
          </p:cNvPr>
          <p:cNvSpPr/>
          <p:nvPr/>
        </p:nvSpPr>
        <p:spPr>
          <a:xfrm>
            <a:off x="1860660" y="4044900"/>
            <a:ext cx="298080" cy="55728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Flecha: hacia abajo 18">
            <a:extLst>
              <a:ext uri="{FF2B5EF4-FFF2-40B4-BE49-F238E27FC236}">
                <a16:creationId xmlns:a16="http://schemas.microsoft.com/office/drawing/2014/main" id="{B18468D6-977F-49C3-94BB-2948900FD22F}"/>
              </a:ext>
            </a:extLst>
          </p:cNvPr>
          <p:cNvSpPr/>
          <p:nvPr/>
        </p:nvSpPr>
        <p:spPr>
          <a:xfrm>
            <a:off x="2565720" y="5493960"/>
            <a:ext cx="298080" cy="55728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hacia abajo 19">
            <a:extLst>
              <a:ext uri="{FF2B5EF4-FFF2-40B4-BE49-F238E27FC236}">
                <a16:creationId xmlns:a16="http://schemas.microsoft.com/office/drawing/2014/main" id="{437A33E8-4BBA-459C-9E46-481A3B9B4068}"/>
              </a:ext>
            </a:extLst>
          </p:cNvPr>
          <p:cNvSpPr/>
          <p:nvPr/>
        </p:nvSpPr>
        <p:spPr>
          <a:xfrm flipV="1">
            <a:off x="7587687" y="2572289"/>
            <a:ext cx="298080" cy="6325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: hacia abajo 20">
            <a:extLst>
              <a:ext uri="{FF2B5EF4-FFF2-40B4-BE49-F238E27FC236}">
                <a16:creationId xmlns:a16="http://schemas.microsoft.com/office/drawing/2014/main" id="{538234AF-F33A-4BCA-B390-0CE7BB25A9D8}"/>
              </a:ext>
            </a:extLst>
          </p:cNvPr>
          <p:cNvSpPr/>
          <p:nvPr/>
        </p:nvSpPr>
        <p:spPr>
          <a:xfrm flipV="1">
            <a:off x="6593662" y="4089699"/>
            <a:ext cx="298080" cy="6325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Flecha: hacia abajo 21">
            <a:extLst>
              <a:ext uri="{FF2B5EF4-FFF2-40B4-BE49-F238E27FC236}">
                <a16:creationId xmlns:a16="http://schemas.microsoft.com/office/drawing/2014/main" id="{0A4FB04E-F510-4F99-9B5F-0AA4C522C28D}"/>
              </a:ext>
            </a:extLst>
          </p:cNvPr>
          <p:cNvSpPr/>
          <p:nvPr/>
        </p:nvSpPr>
        <p:spPr>
          <a:xfrm flipV="1">
            <a:off x="5786280" y="5296680"/>
            <a:ext cx="298080" cy="632520"/>
          </a:xfrm>
          <a:prstGeom prst="down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: a la derecha con bandas 2">
            <a:extLst>
              <a:ext uri="{FF2B5EF4-FFF2-40B4-BE49-F238E27FC236}">
                <a16:creationId xmlns:a16="http://schemas.microsoft.com/office/drawing/2014/main" id="{EBF0EDE6-AEF8-4DB2-A390-1BE460395435}"/>
              </a:ext>
            </a:extLst>
          </p:cNvPr>
          <p:cNvSpPr/>
          <p:nvPr/>
        </p:nvSpPr>
        <p:spPr>
          <a:xfrm>
            <a:off x="3427201" y="1697400"/>
            <a:ext cx="2890800" cy="1263600"/>
          </a:xfrm>
          <a:prstGeom prst="stripedRightArrow">
            <a:avLst>
              <a:gd name="adj1" fmla="val 50000"/>
              <a:gd name="adj2" fmla="val 62798"/>
            </a:avLst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42E70924-6AA2-4457-9065-ADF0C61715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/>
            <a:alphaModFix/>
          </a:blip>
          <a:srcRect/>
          <a:stretch>
            <a:fillRect/>
          </a:stretch>
        </p:blipFill>
        <p:spPr>
          <a:xfrm>
            <a:off x="7368302" y="1271340"/>
            <a:ext cx="1007999" cy="7999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7893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4" name="Google Shape;534;g11e5412beea_0_6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439850" cy="2369675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g11e5412beea_0_652"/>
          <p:cNvSpPr txBox="1"/>
          <p:nvPr/>
        </p:nvSpPr>
        <p:spPr>
          <a:xfrm>
            <a:off x="3904050" y="449150"/>
            <a:ext cx="46470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 b="1" dirty="0">
                <a:solidFill>
                  <a:srgbClr val="002060"/>
                </a:solidFill>
              </a:rPr>
              <a:t>Nacidos en el año 2010</a:t>
            </a:r>
          </a:p>
        </p:txBody>
      </p:sp>
      <p:pic>
        <p:nvPicPr>
          <p:cNvPr id="536" name="Google Shape;536;g11e5412beea_0_6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34125" y="5229225"/>
            <a:ext cx="2809875" cy="1628775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g11e5412beea_0_652"/>
          <p:cNvSpPr txBox="1"/>
          <p:nvPr/>
        </p:nvSpPr>
        <p:spPr>
          <a:xfrm>
            <a:off x="-696024" y="2591600"/>
            <a:ext cx="4939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lang="es" sz="2000">
                <a:solidFill>
                  <a:srgbClr val="1F497D"/>
                </a:solidFill>
              </a:rPr>
              <a:t>S</a:t>
            </a:r>
            <a:r>
              <a:rPr lang="es"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e van conociendo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g11e5412beea_0_652"/>
          <p:cNvSpPr txBox="1"/>
          <p:nvPr/>
        </p:nvSpPr>
        <p:spPr>
          <a:xfrm>
            <a:off x="1142625" y="3028800"/>
            <a:ext cx="3603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lang="es"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Interaccionan, se comunican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g11e5412beea_0_652"/>
          <p:cNvSpPr txBox="1"/>
          <p:nvPr/>
        </p:nvSpPr>
        <p:spPr>
          <a:xfrm>
            <a:off x="827725" y="3529175"/>
            <a:ext cx="571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lang="es"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Establecen normas y objetivos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g11e5412beea_0_652"/>
          <p:cNvSpPr txBox="1"/>
          <p:nvPr/>
        </p:nvSpPr>
        <p:spPr>
          <a:xfrm>
            <a:off x="2691037" y="4029550"/>
            <a:ext cx="2736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lang="es"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Participan, colaboran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g11e5412beea_0_652"/>
          <p:cNvSpPr txBox="1"/>
          <p:nvPr/>
        </p:nvSpPr>
        <p:spPr>
          <a:xfrm>
            <a:off x="2248200" y="4529925"/>
            <a:ext cx="7287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000"/>
              <a:buFont typeface="Arial"/>
              <a:buNone/>
            </a:pPr>
            <a:r>
              <a:rPr lang="es" sz="2000" b="0" i="0" u="none" strike="noStrike" cap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Todos forman parte del grupo, se cohesionan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6553080" y="6245280"/>
            <a:ext cx="212832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216000" indent="-215640" algn="r">
              <a:lnSpc>
                <a:spcPct val="100000"/>
              </a:lnSpc>
            </a:pPr>
            <a:fld id="{9AA45062-4921-4590-B759-E892F919379B}" type="slidenum">
              <a:rPr lang="es-ES" sz="1300" b="0" strike="noStrike" spc="-1">
                <a:solidFill>
                  <a:srgbClr val="000000"/>
                </a:solidFill>
                <a:latin typeface="Arial"/>
                <a:ea typeface="Arial"/>
              </a:rPr>
              <a:pPr marL="216000" indent="-215640" algn="r">
                <a:lnSpc>
                  <a:spcPct val="100000"/>
                </a:lnSpc>
              </a:pPr>
              <a:t>26</a:t>
            </a:fld>
            <a:endParaRPr lang="es-ES" sz="1300" b="0" strike="noStrike" spc="-1">
              <a:latin typeface="Arial"/>
            </a:endParaRPr>
          </a:p>
        </p:txBody>
      </p:sp>
      <p:sp>
        <p:nvSpPr>
          <p:cNvPr id="4" name="TextShape 1">
            <a:extLst>
              <a:ext uri="{FF2B5EF4-FFF2-40B4-BE49-F238E27FC236}">
                <a16:creationId xmlns:a16="http://schemas.microsoft.com/office/drawing/2014/main" id="{EA407E69-C814-4C79-85C8-97BD6EB53D9A}"/>
              </a:ext>
            </a:extLst>
          </p:cNvPr>
          <p:cNvSpPr txBox="1"/>
          <p:nvPr/>
        </p:nvSpPr>
        <p:spPr>
          <a:xfrm>
            <a:off x="0" y="273600"/>
            <a:ext cx="8686080" cy="11444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3600" strike="noStrike" spc="-1" dirty="0">
                <a:solidFill>
                  <a:srgbClr val="2D4E77"/>
                </a:solidFill>
                <a:latin typeface="Arial" pitchFamily="34" charset="0"/>
                <a:ea typeface="Calibri"/>
              </a:rPr>
              <a:t>Escala de provención: mejora de la cohesión del grupo</a:t>
            </a:r>
            <a:endParaRPr lang="es-ES" sz="3600" strike="noStrike" spc="-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" name="TextShape 2">
            <a:extLst>
              <a:ext uri="{FF2B5EF4-FFF2-40B4-BE49-F238E27FC236}">
                <a16:creationId xmlns:a16="http://schemas.microsoft.com/office/drawing/2014/main" id="{041761C1-C995-4CB8-93F0-0A46F8179C68}"/>
              </a:ext>
            </a:extLst>
          </p:cNvPr>
          <p:cNvSpPr txBox="1"/>
          <p:nvPr/>
        </p:nvSpPr>
        <p:spPr>
          <a:xfrm>
            <a:off x="452520" y="2043432"/>
            <a:ext cx="8228880" cy="397692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lstStyle/>
          <a:p>
            <a:pPr marL="514440" indent="-514080">
              <a:lnSpc>
                <a:spcPct val="100000"/>
              </a:lnSpc>
              <a:buClr>
                <a:srgbClr val="2D4E77"/>
              </a:buClr>
              <a:buFont typeface="Calibri"/>
              <a:buAutoNum type="arabicPeriod"/>
            </a:pPr>
            <a:r>
              <a:rPr lang="es-ES" sz="3200" b="0" strike="noStrike" spc="-1" dirty="0">
                <a:solidFill>
                  <a:srgbClr val="002060"/>
                </a:solidFill>
                <a:latin typeface="Arial" pitchFamily="34" charset="0"/>
                <a:ea typeface="Calibri"/>
              </a:rPr>
              <a:t>Presentación</a:t>
            </a:r>
            <a:endParaRPr lang="es-ES" sz="32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514440" indent="-514080">
              <a:lnSpc>
                <a:spcPct val="100000"/>
              </a:lnSpc>
              <a:spcBef>
                <a:spcPts val="601"/>
              </a:spcBef>
              <a:buClr>
                <a:srgbClr val="2D4E77"/>
              </a:buClr>
              <a:buFont typeface="Calibri"/>
              <a:buAutoNum type="arabicPeriod"/>
            </a:pPr>
            <a:r>
              <a:rPr lang="es-ES" sz="3200" b="0" strike="noStrike" spc="-1" dirty="0">
                <a:solidFill>
                  <a:srgbClr val="002060"/>
                </a:solidFill>
                <a:latin typeface="Arial" pitchFamily="34" charset="0"/>
                <a:ea typeface="Calibri"/>
              </a:rPr>
              <a:t>Conocimiento</a:t>
            </a:r>
            <a:endParaRPr lang="es-ES" sz="32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514440" indent="-514080">
              <a:lnSpc>
                <a:spcPct val="100000"/>
              </a:lnSpc>
              <a:spcBef>
                <a:spcPts val="601"/>
              </a:spcBef>
              <a:buClr>
                <a:srgbClr val="2D4E77"/>
              </a:buClr>
              <a:buFont typeface="Calibri"/>
              <a:buAutoNum type="arabicPeriod"/>
            </a:pPr>
            <a:r>
              <a:rPr lang="es-ES" sz="3200" b="0" strike="noStrike" spc="-1" dirty="0">
                <a:solidFill>
                  <a:srgbClr val="002060"/>
                </a:solidFill>
                <a:latin typeface="Arial" pitchFamily="34" charset="0"/>
                <a:ea typeface="Calibri"/>
              </a:rPr>
              <a:t>Confianza</a:t>
            </a:r>
            <a:endParaRPr lang="es-ES" sz="32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514440" indent="-514080">
              <a:lnSpc>
                <a:spcPct val="115000"/>
              </a:lnSpc>
              <a:spcBef>
                <a:spcPts val="601"/>
              </a:spcBef>
              <a:buClr>
                <a:srgbClr val="2D4E77"/>
              </a:buClr>
              <a:buFont typeface="Calibri"/>
              <a:buAutoNum type="arabicPeriod"/>
            </a:pPr>
            <a:r>
              <a:rPr lang="es-ES" sz="3200" b="0" strike="noStrike" spc="-1" dirty="0">
                <a:solidFill>
                  <a:srgbClr val="002060"/>
                </a:solidFill>
                <a:latin typeface="Arial" pitchFamily="34" charset="0"/>
                <a:ea typeface="Calibri"/>
              </a:rPr>
              <a:t>Estima/Reconocimiento (de uno mismo y hacia los demás)</a:t>
            </a:r>
            <a:endParaRPr lang="es-ES" sz="32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514440" indent="-514080">
              <a:lnSpc>
                <a:spcPct val="100000"/>
              </a:lnSpc>
              <a:spcBef>
                <a:spcPts val="601"/>
              </a:spcBef>
              <a:buClr>
                <a:srgbClr val="2D4E77"/>
              </a:buClr>
              <a:buFont typeface="Calibri"/>
              <a:buAutoNum type="arabicPeriod"/>
            </a:pPr>
            <a:r>
              <a:rPr lang="es-ES" sz="3200" b="0" strike="noStrike" spc="-1" dirty="0">
                <a:solidFill>
                  <a:srgbClr val="002060"/>
                </a:solidFill>
                <a:latin typeface="Arial" pitchFamily="34" charset="0"/>
                <a:ea typeface="Calibri"/>
              </a:rPr>
              <a:t>Comunicación</a:t>
            </a:r>
            <a:endParaRPr lang="es-ES" sz="32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514440" indent="-514080">
              <a:lnSpc>
                <a:spcPct val="100000"/>
              </a:lnSpc>
              <a:spcBef>
                <a:spcPts val="601"/>
              </a:spcBef>
              <a:buClr>
                <a:srgbClr val="2D4E77"/>
              </a:buClr>
              <a:buFont typeface="Calibri"/>
              <a:buAutoNum type="arabicPeriod"/>
            </a:pPr>
            <a:r>
              <a:rPr lang="es-ES" sz="3200" b="0" strike="noStrike" spc="-1" dirty="0">
                <a:solidFill>
                  <a:srgbClr val="002060"/>
                </a:solidFill>
                <a:latin typeface="Arial" pitchFamily="34" charset="0"/>
                <a:ea typeface="Calibri"/>
              </a:rPr>
              <a:t>Cooperación</a:t>
            </a:r>
            <a:endParaRPr lang="es-ES" sz="3200" b="0" strike="noStrike" spc="-1" dirty="0">
              <a:solidFill>
                <a:srgbClr val="00206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10457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aterial Educativo: Dinámica: &quot;La telaraña&quot; para trabajar ...">
            <a:extLst>
              <a:ext uri="{FF2B5EF4-FFF2-40B4-BE49-F238E27FC236}">
                <a16:creationId xmlns:a16="http://schemas.microsoft.com/office/drawing/2014/main" id="{819CE71A-33CA-E96C-F232-2240E8D7B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4075"/>
            <a:ext cx="9144000" cy="51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5197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20"/>
          <p:cNvSpPr txBox="1">
            <a:spLocks noGrp="1"/>
          </p:cNvSpPr>
          <p:nvPr>
            <p:ph type="title"/>
          </p:nvPr>
        </p:nvSpPr>
        <p:spPr>
          <a:xfrm>
            <a:off x="227100" y="93125"/>
            <a:ext cx="89169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3600" dirty="0"/>
              <a:t>Programas que favorecen la convivencia y mejoran el clima</a:t>
            </a:r>
            <a:endParaRPr sz="3600" dirty="0"/>
          </a:p>
        </p:txBody>
      </p:sp>
      <p:sp>
        <p:nvSpPr>
          <p:cNvPr id="548" name="Google Shape;548;p20"/>
          <p:cNvSpPr txBox="1">
            <a:spLocks noGrp="1"/>
          </p:cNvSpPr>
          <p:nvPr>
            <p:ph type="body" idx="1"/>
          </p:nvPr>
        </p:nvSpPr>
        <p:spPr>
          <a:xfrm>
            <a:off x="0" y="1237925"/>
            <a:ext cx="9079500" cy="20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Programas de educación social y emocional</a:t>
            </a:r>
            <a:endParaRPr sz="2700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Ayuda entre iguales</a:t>
            </a:r>
            <a:endParaRPr sz="2700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Aprendizaje y servicio </a:t>
            </a:r>
            <a:endParaRPr sz="2700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Alumnado ayudante, mediadores, cibermentores</a:t>
            </a:r>
            <a:endParaRPr sz="2700" dirty="0"/>
          </a:p>
        </p:txBody>
      </p:sp>
      <p:sp>
        <p:nvSpPr>
          <p:cNvPr id="549" name="Google Shape;549;p20"/>
          <p:cNvSpPr txBox="1">
            <a:spLocks noGrp="1"/>
          </p:cNvSpPr>
          <p:nvPr>
            <p:ph type="title"/>
          </p:nvPr>
        </p:nvSpPr>
        <p:spPr>
          <a:xfrm>
            <a:off x="294450" y="3062650"/>
            <a:ext cx="85551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s" sz="3600" dirty="0"/>
              <a:t>Actuaciones </a:t>
            </a:r>
            <a:r>
              <a:rPr lang="es" sz="3600" b="1" dirty="0"/>
              <a:t>organizativas </a:t>
            </a:r>
            <a:r>
              <a:rPr lang="es" sz="3600" dirty="0"/>
              <a:t>preventivas</a:t>
            </a:r>
            <a:endParaRPr sz="3600" dirty="0"/>
          </a:p>
        </p:txBody>
      </p:sp>
      <p:sp>
        <p:nvSpPr>
          <p:cNvPr id="550" name="Google Shape;550;p20"/>
          <p:cNvSpPr txBox="1">
            <a:spLocks noGrp="1"/>
          </p:cNvSpPr>
          <p:nvPr>
            <p:ph type="body" idx="1"/>
          </p:nvPr>
        </p:nvSpPr>
        <p:spPr>
          <a:xfrm>
            <a:off x="32250" y="4107175"/>
            <a:ext cx="9144000" cy="28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Metodologías que favorecen la colaboración</a:t>
            </a:r>
            <a:endParaRPr sz="27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/>
              <a:t>Aprendizaje cooperativo  / Aprendizaje basado en proyectos</a:t>
            </a:r>
            <a:endParaRPr sz="2200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Análisis de zonas o momentos “calientes” y alternativas</a:t>
            </a:r>
            <a:endParaRPr sz="2700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/>
              <a:t>Patios / Entradas / Cambios de clase</a:t>
            </a:r>
            <a:endParaRPr sz="2200" dirty="0"/>
          </a:p>
          <a:p>
            <a:pPr marL="457200" lvl="0" indent="-4000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700"/>
              <a:buChar char="•"/>
            </a:pPr>
            <a:r>
              <a:rPr lang="es" sz="2700" dirty="0"/>
              <a:t>Horarios y distribución de cursos / tutorías</a:t>
            </a:r>
            <a:endParaRPr sz="270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6553080" y="6245280"/>
            <a:ext cx="212832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216000" indent="-215640" algn="r">
              <a:lnSpc>
                <a:spcPct val="100000"/>
              </a:lnSpc>
            </a:pPr>
            <a:fld id="{9AA45062-4921-4590-B759-E892F919379B}" type="slidenum">
              <a:rPr lang="es-ES" sz="1300" b="0" strike="noStrike" spc="-1">
                <a:solidFill>
                  <a:srgbClr val="000000"/>
                </a:solidFill>
                <a:latin typeface="Arial"/>
                <a:ea typeface="Arial"/>
              </a:rPr>
              <a:pPr marL="216000" indent="-215640" algn="r">
                <a:lnSpc>
                  <a:spcPct val="100000"/>
                </a:lnSpc>
              </a:pPr>
              <a:t>29</a:t>
            </a:fld>
            <a:endParaRPr lang="es-ES" sz="1300" b="0" strike="noStrike" spc="-1">
              <a:latin typeface="Arial"/>
            </a:endParaRPr>
          </a:p>
        </p:txBody>
      </p:sp>
      <p:pic>
        <p:nvPicPr>
          <p:cNvPr id="242" name="Imagen 241"/>
          <p:cNvPicPr/>
          <p:nvPr/>
        </p:nvPicPr>
        <p:blipFill>
          <a:blip r:embed="rId2" cstate="print"/>
          <a:stretch/>
        </p:blipFill>
        <p:spPr>
          <a:xfrm>
            <a:off x="144000" y="126360"/>
            <a:ext cx="8650080" cy="6857640"/>
          </a:xfrm>
          <a:prstGeom prst="rect">
            <a:avLst/>
          </a:prstGeom>
          <a:ln>
            <a:noFill/>
          </a:ln>
        </p:spPr>
      </p:pic>
      <p:sp>
        <p:nvSpPr>
          <p:cNvPr id="243" name="TextShape 2"/>
          <p:cNvSpPr txBox="1"/>
          <p:nvPr/>
        </p:nvSpPr>
        <p:spPr>
          <a:xfrm>
            <a:off x="1057128" y="2435200"/>
            <a:ext cx="6670800" cy="244800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marL="343080" indent="-342720" algn="ctr">
              <a:lnSpc>
                <a:spcPct val="100000"/>
              </a:lnSpc>
            </a:pPr>
            <a:r>
              <a:rPr lang="es-ES" sz="6000" b="0" strike="noStrike" spc="-1" dirty="0">
                <a:solidFill>
                  <a:srgbClr val="00B050"/>
                </a:solidFill>
                <a:latin typeface="Arial" pitchFamily="34" charset="0"/>
                <a:ea typeface="Cherry Cream Soda"/>
              </a:rPr>
              <a:t>Círculos de </a:t>
            </a:r>
          </a:p>
          <a:p>
            <a:pPr marL="343080" indent="-342720" algn="ctr">
              <a:lnSpc>
                <a:spcPct val="100000"/>
              </a:lnSpc>
            </a:pPr>
            <a:r>
              <a:rPr lang="es-ES" sz="6000" b="0" strike="noStrike" spc="-1" dirty="0">
                <a:solidFill>
                  <a:srgbClr val="00B050"/>
                </a:solidFill>
                <a:latin typeface="Arial" pitchFamily="34" charset="0"/>
                <a:ea typeface="Cherry Cream Soda"/>
              </a:rPr>
              <a:t>diálogo</a:t>
            </a:r>
          </a:p>
        </p:txBody>
      </p:sp>
    </p:spTree>
    <p:extLst>
      <p:ext uri="{BB962C8B-B14F-4D97-AF65-F5344CB8AC3E}">
        <p14:creationId xmlns:p14="http://schemas.microsoft.com/office/powerpoint/2010/main" val="244264826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"/>
          <p:cNvSpPr/>
          <p:nvPr/>
        </p:nvSpPr>
        <p:spPr>
          <a:xfrm>
            <a:off x="306800" y="5"/>
            <a:ext cx="82290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lang="es" sz="4400" b="1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Nos presentamos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3"/>
          <p:cNvSpPr/>
          <p:nvPr/>
        </p:nvSpPr>
        <p:spPr>
          <a:xfrm>
            <a:off x="1013300" y="1419000"/>
            <a:ext cx="68160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000"/>
              <a:buFont typeface="Arial"/>
              <a:buNone/>
            </a:pPr>
            <a:r>
              <a:rPr lang="es" sz="3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Mi nombre</a:t>
            </a:r>
            <a:r>
              <a:rPr lang="es" sz="3000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3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y  una comida que me gusta</a:t>
            </a:r>
            <a:endParaRPr sz="3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407;p3"/>
          <p:cNvSpPr/>
          <p:nvPr/>
        </p:nvSpPr>
        <p:spPr>
          <a:xfrm>
            <a:off x="216000" y="5904000"/>
            <a:ext cx="1510560" cy="455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3"/>
          <p:cNvSpPr/>
          <p:nvPr/>
        </p:nvSpPr>
        <p:spPr>
          <a:xfrm>
            <a:off x="0" y="1080000"/>
            <a:ext cx="8577900" cy="1820400"/>
          </a:xfrm>
          <a:prstGeom prst="cloudCallout">
            <a:avLst>
              <a:gd name="adj1" fmla="val -12504"/>
              <a:gd name="adj2" fmla="val 107691"/>
            </a:avLst>
          </a:prstGeom>
          <a:noFill/>
          <a:ln w="72000" cap="flat" cmpd="sng">
            <a:solidFill>
              <a:srgbClr val="0045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9" name="Google Shape;409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6288" y="2900400"/>
            <a:ext cx="6431425" cy="36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3"/>
          <p:cNvSpPr txBox="1">
            <a:spLocks noGrp="1"/>
          </p:cNvSpPr>
          <p:nvPr>
            <p:ph type="body" idx="1"/>
          </p:nvPr>
        </p:nvSpPr>
        <p:spPr>
          <a:xfrm>
            <a:off x="5135575" y="5821200"/>
            <a:ext cx="4404000" cy="10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190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s" sz="3000" b="1"/>
              <a:t>Círculos de diálogo</a:t>
            </a:r>
            <a:endParaRPr sz="3000" b="1"/>
          </a:p>
        </p:txBody>
      </p:sp>
      <p:pic>
        <p:nvPicPr>
          <p:cNvPr id="563" name="Google Shape;563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5225477" cy="391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86350" y="0"/>
            <a:ext cx="3918525" cy="293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5575" y="2938900"/>
            <a:ext cx="4020074" cy="254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" y="3760525"/>
            <a:ext cx="5225475" cy="3097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5"/>
          <p:cNvSpPr/>
          <p:nvPr/>
        </p:nvSpPr>
        <p:spPr>
          <a:xfrm>
            <a:off x="266775" y="828525"/>
            <a:ext cx="8877000" cy="28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" sz="24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Todo el grupo  en círculo y se siguen algunas normas:</a:t>
            </a:r>
            <a:endParaRPr sz="2400" b="1" i="0" u="none" strike="noStrike" cap="none" dirty="0">
              <a:solidFill>
                <a:srgbClr val="00458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Calibri"/>
              <a:buChar char="●"/>
            </a:pPr>
            <a:r>
              <a:rPr lang="es" sz="24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Hay un objeto que se va pasando.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Calibri"/>
              <a:buChar char="●"/>
            </a:pPr>
            <a:r>
              <a:rPr lang="es" sz="24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Solo habla quien tiene el objeto.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Calibri"/>
              <a:buChar char="●"/>
            </a:pPr>
            <a:r>
              <a:rPr lang="es" sz="24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Los que no hablan escuchan con respeto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Calibri"/>
              <a:buChar char="●"/>
            </a:pPr>
            <a:r>
              <a:rPr lang="es" sz="24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Cuando a alguien recibe el objeto puede indicar que no se siente preparada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828800" marR="0" lvl="3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Calibri"/>
              <a:buChar char="●"/>
            </a:pPr>
            <a:r>
              <a:rPr lang="es" sz="24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Las rondas suelen ser consecutivas</a:t>
            </a:r>
            <a:endParaRPr sz="24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25"/>
          <p:cNvSpPr/>
          <p:nvPr/>
        </p:nvSpPr>
        <p:spPr>
          <a:xfrm>
            <a:off x="0" y="-21370"/>
            <a:ext cx="8229000" cy="8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Descripción de un círculo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6" name="Google Shape;476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3857925"/>
            <a:ext cx="3796900" cy="284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27"/>
          <p:cNvSpPr txBox="1"/>
          <p:nvPr/>
        </p:nvSpPr>
        <p:spPr>
          <a:xfrm>
            <a:off x="0" y="279300"/>
            <a:ext cx="4375800" cy="7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000"/>
              <a:buFont typeface="Arial"/>
              <a:buNone/>
            </a:pPr>
            <a:r>
              <a:rPr lang="es" sz="4000" b="1" i="0" u="none" strike="noStrike" cap="none" dirty="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Practiquemos </a:t>
            </a:r>
            <a:endParaRPr sz="4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6" name="Google Shape;486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68143" y="-143249"/>
            <a:ext cx="3275855" cy="213209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27"/>
          <p:cNvSpPr txBox="1"/>
          <p:nvPr/>
        </p:nvSpPr>
        <p:spPr>
          <a:xfrm>
            <a:off x="209975" y="6093296"/>
            <a:ext cx="87522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27"/>
          <p:cNvSpPr txBox="1"/>
          <p:nvPr/>
        </p:nvSpPr>
        <p:spPr>
          <a:xfrm>
            <a:off x="-68098" y="5557550"/>
            <a:ext cx="9280200" cy="92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669925" marR="0" lvl="0" indent="-250825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●"/>
            </a:pPr>
            <a:endParaRPr lang="es" sz="2400" dirty="0">
              <a:solidFill>
                <a:srgbClr val="004586"/>
              </a:solidFill>
            </a:endParaRP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209976" y="3191437"/>
            <a:ext cx="8863166" cy="3401636"/>
          </a:xfrm>
        </p:spPr>
        <p:txBody>
          <a:bodyPr/>
          <a:lstStyle/>
          <a:p>
            <a:pPr marL="76200" lvl="0" indent="0">
              <a:lnSpc>
                <a:spcPct val="100000"/>
              </a:lnSpc>
              <a:buNone/>
            </a:pPr>
            <a:r>
              <a:rPr lang="es-ES" b="1" dirty="0">
                <a:solidFill>
                  <a:srgbClr val="004586"/>
                </a:solidFill>
              </a:rPr>
              <a:t>Inicio</a:t>
            </a:r>
            <a:r>
              <a:rPr lang="es-ES" dirty="0">
                <a:solidFill>
                  <a:srgbClr val="004586"/>
                </a:solidFill>
              </a:rPr>
              <a:t>: Un lugar del mundo al que me gustaría viajar es …</a:t>
            </a:r>
          </a:p>
          <a:p>
            <a:pPr lvl="0">
              <a:lnSpc>
                <a:spcPct val="100000"/>
              </a:lnSpc>
            </a:pPr>
            <a:endParaRPr lang="es-ES" dirty="0">
              <a:solidFill>
                <a:srgbClr val="004586"/>
              </a:solidFill>
            </a:endParaRPr>
          </a:p>
          <a:p>
            <a:pPr>
              <a:lnSpc>
                <a:spcPct val="100000"/>
              </a:lnSpc>
            </a:pPr>
            <a:r>
              <a:rPr lang="es-ES" dirty="0">
                <a:solidFill>
                  <a:srgbClr val="004586"/>
                </a:solidFill>
              </a:rPr>
              <a:t>Un aspecto que funciona bien de la convivencia en mi centro.</a:t>
            </a:r>
          </a:p>
          <a:p>
            <a:pPr lvl="0">
              <a:lnSpc>
                <a:spcPct val="100000"/>
              </a:lnSpc>
            </a:pPr>
            <a:r>
              <a:rPr lang="es-ES" dirty="0">
                <a:solidFill>
                  <a:srgbClr val="004586"/>
                </a:solidFill>
              </a:rPr>
              <a:t>Una cosa que podemos hacer para mejorar la convivencia en mi centro.</a:t>
            </a:r>
          </a:p>
          <a:p>
            <a:pPr lvl="0">
              <a:lnSpc>
                <a:spcPct val="100000"/>
              </a:lnSpc>
            </a:pPr>
            <a:endParaRPr lang="es-ES" dirty="0">
              <a:solidFill>
                <a:srgbClr val="004586"/>
              </a:solidFill>
            </a:endParaRPr>
          </a:p>
          <a:p>
            <a:pPr marL="76200" indent="0">
              <a:lnSpc>
                <a:spcPct val="100000"/>
              </a:lnSpc>
              <a:buNone/>
            </a:pPr>
            <a:r>
              <a:rPr lang="es-ES" b="1" dirty="0">
                <a:solidFill>
                  <a:srgbClr val="004586"/>
                </a:solidFill>
              </a:rPr>
              <a:t>Cierre</a:t>
            </a:r>
            <a:r>
              <a:rPr lang="es-ES" dirty="0">
                <a:solidFill>
                  <a:srgbClr val="004586"/>
                </a:solidFill>
              </a:rPr>
              <a:t>: Una cosa que me llevo de este círculo es …</a:t>
            </a:r>
            <a:endParaRPr lang="es-ES" sz="1400" dirty="0">
              <a:solidFill>
                <a:srgbClr val="000000"/>
              </a:solidFill>
            </a:endParaRPr>
          </a:p>
          <a:p>
            <a:pPr lvl="0"/>
            <a:endParaRPr lang="es-ES" dirty="0">
              <a:solidFill>
                <a:srgbClr val="004586"/>
              </a:solidFill>
            </a:endParaRPr>
          </a:p>
          <a:p>
            <a:endParaRPr lang="es-ES" dirty="0">
              <a:solidFill>
                <a:srgbClr val="004586"/>
              </a:solidFill>
            </a:endParaRPr>
          </a:p>
          <a:p>
            <a:pPr lvl="0"/>
            <a:endParaRPr lang="es-ES" dirty="0">
              <a:solidFill>
                <a:srgbClr val="000000"/>
              </a:solidFill>
            </a:endParaRPr>
          </a:p>
          <a:p>
            <a:endParaRPr lang="ca-ES" dirty="0"/>
          </a:p>
        </p:txBody>
      </p:sp>
      <p:pic>
        <p:nvPicPr>
          <p:cNvPr id="15" name="Imagen 4">
            <a:extLst>
              <a:ext uri="{FF2B5EF4-FFF2-40B4-BE49-F238E27FC236}">
                <a16:creationId xmlns:a16="http://schemas.microsoft.com/office/drawing/2014/main" id="{759F5CB4-9A3D-42FD-9C45-AA73C4451E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lum/>
            <a:alphaModFix/>
          </a:blip>
          <a:srcRect/>
          <a:stretch>
            <a:fillRect/>
          </a:stretch>
        </p:blipFill>
        <p:spPr>
          <a:xfrm>
            <a:off x="209974" y="1182703"/>
            <a:ext cx="2273793" cy="194462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Bocadillo: ovalado 5">
            <a:extLst>
              <a:ext uri="{FF2B5EF4-FFF2-40B4-BE49-F238E27FC236}">
                <a16:creationId xmlns:a16="http://schemas.microsoft.com/office/drawing/2014/main" id="{D69E0006-2AE3-48DE-AB71-CAEA365353C5}"/>
              </a:ext>
            </a:extLst>
          </p:cNvPr>
          <p:cNvSpPr/>
          <p:nvPr/>
        </p:nvSpPr>
        <p:spPr>
          <a:xfrm>
            <a:off x="3286573" y="1182703"/>
            <a:ext cx="2178453" cy="780304"/>
          </a:xfrm>
          <a:prstGeom prst="wedgeEllipseCallout">
            <a:avLst>
              <a:gd name="adj1" fmla="val -80267"/>
              <a:gd name="adj2" fmla="val 65145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rgbClr val="002060"/>
                </a:solidFill>
                <a:latin typeface="Arial" pitchFamily="34" charset="0"/>
              </a:rPr>
              <a:t>Elegid facilitadora</a:t>
            </a:r>
          </a:p>
        </p:txBody>
      </p:sp>
      <p:sp>
        <p:nvSpPr>
          <p:cNvPr id="17" name="CustomShape 6">
            <a:extLst>
              <a:ext uri="{FF2B5EF4-FFF2-40B4-BE49-F238E27FC236}">
                <a16:creationId xmlns:a16="http://schemas.microsoft.com/office/drawing/2014/main" id="{B53288B5-A9C0-40EE-A4D0-F8326C00D549}"/>
              </a:ext>
            </a:extLst>
          </p:cNvPr>
          <p:cNvSpPr/>
          <p:nvPr/>
        </p:nvSpPr>
        <p:spPr>
          <a:xfrm>
            <a:off x="4549990" y="2117023"/>
            <a:ext cx="2952720" cy="455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2400" strike="noStrike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Objeto de la palabra</a:t>
            </a:r>
            <a:endParaRPr lang="es-ES" sz="2400" strike="noStrike" spc="-1" dirty="0">
              <a:latin typeface="Arial" pitchFamily="34" charset="0"/>
            </a:endParaRPr>
          </a:p>
        </p:txBody>
      </p:sp>
      <p:sp>
        <p:nvSpPr>
          <p:cNvPr id="18" name="Flecha: a la derecha 7">
            <a:extLst>
              <a:ext uri="{FF2B5EF4-FFF2-40B4-BE49-F238E27FC236}">
                <a16:creationId xmlns:a16="http://schemas.microsoft.com/office/drawing/2014/main" id="{DC10098F-629E-400A-9B6A-11FF5D16DB3C}"/>
              </a:ext>
            </a:extLst>
          </p:cNvPr>
          <p:cNvSpPr/>
          <p:nvPr/>
        </p:nvSpPr>
        <p:spPr>
          <a:xfrm>
            <a:off x="3262630" y="2155017"/>
            <a:ext cx="1287360" cy="347079"/>
          </a:xfrm>
          <a:prstGeom prst="rightArrow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Gráfico 10" descr="Baloncesto">
            <a:extLst>
              <a:ext uri="{FF2B5EF4-FFF2-40B4-BE49-F238E27FC236}">
                <a16:creationId xmlns:a16="http://schemas.microsoft.com/office/drawing/2014/main" id="{9EC1BF74-EB9A-4506-B81C-7923DA9CA40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93438" y="2155015"/>
            <a:ext cx="455400" cy="4554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6" dur="37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28"/>
          <p:cNvSpPr/>
          <p:nvPr/>
        </p:nvSpPr>
        <p:spPr>
          <a:xfrm>
            <a:off x="457200" y="274680"/>
            <a:ext cx="8228879" cy="77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Algunos tipos de círculos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28"/>
          <p:cNvSpPr/>
          <p:nvPr/>
        </p:nvSpPr>
        <p:spPr>
          <a:xfrm>
            <a:off x="82650" y="1141550"/>
            <a:ext cx="8978700" cy="52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Entrada o inicio 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(¿Cómo estás hoy?)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Salida o cierre 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(una cosa que te ha gustado, sorprendido o aprendido hoy)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Normas de aula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(¿qué cosas hacen que podamos aprender mejor?)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Contenidos de clase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(¿cosas que hemos aprendido de los dinosaurios?)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Metas académicas 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(¿qué te propones para esta semana?, ¿cómo va el proyecto?)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Pequeños conflictos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(¿qué ha pasado?, ¿cómo nos sentimos cuando alguien se ríe de nosotros?)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Proactivos 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(¿cómo deberíamos actuar en la próxima salida?, ¿què podemos hacer si alguien molesta en el patio?)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4775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650"/>
              <a:buFont typeface="Arial"/>
              <a:buChar char="➢"/>
            </a:pPr>
            <a:r>
              <a:rPr lang="es" sz="2000" b="1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Formación de grupos</a:t>
            </a:r>
            <a:r>
              <a:rPr lang="es" sz="24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(actividades para conocernos mejor, para expresar </a:t>
            </a:r>
            <a:r>
              <a:rPr lang="es" sz="2000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s" sz="2000" b="0" i="0" u="none" strike="noStrike" cap="none" dirty="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4"/>
          <p:cNvSpPr/>
          <p:nvPr/>
        </p:nvSpPr>
        <p:spPr>
          <a:xfrm>
            <a:off x="0" y="398475"/>
            <a:ext cx="2726400" cy="1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000"/>
              <a:buFont typeface="Arial"/>
              <a:buNone/>
            </a:pPr>
            <a:r>
              <a:rPr lang="es" sz="40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Qué nos aporta </a:t>
            </a:r>
            <a:endParaRPr sz="4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4"/>
          <p:cNvSpPr/>
          <p:nvPr/>
        </p:nvSpPr>
        <p:spPr>
          <a:xfrm>
            <a:off x="419475" y="3082950"/>
            <a:ext cx="6606300" cy="387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Igualdad</a:t>
            </a:r>
            <a:endParaRPr sz="2400" b="0" i="0" u="none" strike="noStrike" cap="non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524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Char char="➢"/>
            </a:pPr>
            <a:r>
              <a:rPr lang="es" sz="2400">
                <a:solidFill>
                  <a:srgbClr val="004586"/>
                </a:solidFill>
              </a:rPr>
              <a:t>Empatía</a:t>
            </a:r>
            <a:endParaRPr sz="2400" b="0" i="0" u="none" strike="noStrike" cap="non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Responsabilidad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Construir relaciones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Seguridad, autoconfianza</a:t>
            </a:r>
            <a:endParaRPr sz="2400" b="0" i="0" u="none" strike="noStrike" cap="non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Fomento de la participación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Permite compartir experiencias</a:t>
            </a: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Ayuda al proceso de aprendizaje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Una rutina que ayuda a dar estructura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...</a:t>
            </a:r>
            <a:br>
              <a:rPr lang="es" sz="2400" b="0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</a:br>
            <a:endParaRPr sz="2400" b="0" i="0" u="none" strike="noStrike" cap="none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1" name="Google Shape;501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26425" y="0"/>
            <a:ext cx="6417574" cy="3796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28"/>
          <p:cNvSpPr/>
          <p:nvPr/>
        </p:nvSpPr>
        <p:spPr>
          <a:xfrm>
            <a:off x="457200" y="274680"/>
            <a:ext cx="8228879" cy="777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4400"/>
              <a:buFont typeface="Arial"/>
              <a:buNone/>
            </a:pPr>
            <a:r>
              <a:rPr lang="es" sz="4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Algunos tipos de círculos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p28"/>
          <p:cNvSpPr/>
          <p:nvPr/>
        </p:nvSpPr>
        <p:spPr>
          <a:xfrm>
            <a:off x="82650" y="1141550"/>
            <a:ext cx="8978700" cy="52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Entrada o inicio 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(¿Cómo estás hoy?)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Salida o cierre 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(una cosa que te ha gustado, sorprendido o aprendido hoy)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Normas de aula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(¿qué cosas hacen que podamos aprender mejor?)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Contenidos de clase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(¿cosas que hemos aprendido de los dinosaurios?)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Metas académicas 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(¿qué te propones para esta semana?, ¿cómo va el proyecto?)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Pequeños conflictos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(¿qué ha pasado?, ¿cómo nos sentimos cuando alguien se ríe de nosotros?)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1430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80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Proactivos 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(¿cómo deberíamos actuar en la próxima salida?, ¿què podemos hacer si alguien molesta en el patio?)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-104775" algn="just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650"/>
              <a:buFont typeface="Arial"/>
              <a:buChar char="➢"/>
            </a:pPr>
            <a:r>
              <a:rPr lang="es" sz="1800" b="1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Formación de grupos</a:t>
            </a: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(actividades para conocernos mejor, para expresar </a:t>
            </a:r>
            <a:r>
              <a:rPr lang="es" sz="18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sentimientos</a:t>
            </a:r>
            <a:r>
              <a:rPr lang="es" sz="18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D9AB5159-FB51-B848-B529-38C921F7F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350" y="2587032"/>
            <a:ext cx="8229300" cy="1144800"/>
          </a:xfrm>
        </p:spPr>
        <p:txBody>
          <a:bodyPr/>
          <a:lstStyle/>
          <a:p>
            <a:r>
              <a:rPr lang="es-ES" dirty="0"/>
              <a:t>Círculos como metodología para la educación social y emocional</a:t>
            </a:r>
          </a:p>
        </p:txBody>
      </p:sp>
    </p:spTree>
    <p:extLst>
      <p:ext uri="{BB962C8B-B14F-4D97-AF65-F5344CB8AC3E}">
        <p14:creationId xmlns:p14="http://schemas.microsoft.com/office/powerpoint/2010/main" val="38970976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192024" y="1600200"/>
            <a:ext cx="8489736" cy="4983120"/>
          </a:xfrm>
        </p:spPr>
        <p:txBody>
          <a:bodyPr>
            <a:normAutofit fontScale="92500" lnSpcReduction="10000"/>
          </a:bodyPr>
          <a:lstStyle/>
          <a:p>
            <a:pPr marL="685800" indent="-457200" fontAlgn="base">
              <a:spcBef>
                <a:spcPts val="300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</a:rPr>
              <a:t>Pregunta </a:t>
            </a:r>
            <a:r>
              <a:rPr lang="es-ES" sz="2800" b="1" dirty="0">
                <a:solidFill>
                  <a:srgbClr val="002060"/>
                </a:solidFill>
              </a:rPr>
              <a:t>inicial</a:t>
            </a:r>
            <a:r>
              <a:rPr lang="es-ES" sz="2800" dirty="0">
                <a:solidFill>
                  <a:srgbClr val="002060"/>
                </a:solidFill>
              </a:rPr>
              <a:t>: romper el hielo, reír junt@s</a:t>
            </a:r>
          </a:p>
          <a:p>
            <a:pPr marL="685800" indent="-457200" fontAlgn="base">
              <a:spcBef>
                <a:spcPts val="300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</a:rPr>
              <a:t>[Nos </a:t>
            </a:r>
            <a:r>
              <a:rPr lang="es-ES" sz="2800" b="1" dirty="0">
                <a:solidFill>
                  <a:srgbClr val="002060"/>
                </a:solidFill>
              </a:rPr>
              <a:t>mezclamos</a:t>
            </a:r>
            <a:r>
              <a:rPr lang="es-ES" sz="2800" dirty="0">
                <a:solidFill>
                  <a:srgbClr val="002060"/>
                </a:solidFill>
              </a:rPr>
              <a:t>]: nos sentamos junto a otras personas</a:t>
            </a:r>
          </a:p>
          <a:p>
            <a:pPr marL="685800" indent="-457200" fontAlgn="base">
              <a:spcBef>
                <a:spcPts val="300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</a:rPr>
              <a:t>Preguntas del </a:t>
            </a:r>
            <a:r>
              <a:rPr lang="es-ES" sz="2800" b="1" dirty="0">
                <a:solidFill>
                  <a:srgbClr val="002060"/>
                </a:solidFill>
              </a:rPr>
              <a:t>tema</a:t>
            </a:r>
            <a:r>
              <a:rPr lang="es-ES" sz="2800" dirty="0">
                <a:solidFill>
                  <a:srgbClr val="002060"/>
                </a:solidFill>
              </a:rPr>
              <a:t> que queremos tratar: la parte larga</a:t>
            </a:r>
          </a:p>
          <a:p>
            <a:pPr marL="685800" indent="-457200" fontAlgn="base">
              <a:spcBef>
                <a:spcPts val="300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sz="2800" dirty="0">
                <a:solidFill>
                  <a:srgbClr val="002060"/>
                </a:solidFill>
              </a:rPr>
              <a:t>[</a:t>
            </a:r>
            <a:r>
              <a:rPr lang="es-ES" sz="2800" b="1" dirty="0">
                <a:solidFill>
                  <a:srgbClr val="002060"/>
                </a:solidFill>
              </a:rPr>
              <a:t>Energizante</a:t>
            </a:r>
            <a:r>
              <a:rPr lang="es-ES" sz="2800" dirty="0">
                <a:solidFill>
                  <a:srgbClr val="002060"/>
                </a:solidFill>
              </a:rPr>
              <a:t>]: para moverse un poco y cargar pilas </a:t>
            </a:r>
          </a:p>
          <a:p>
            <a:pPr marL="685800" indent="-457200" fontAlgn="base">
              <a:spcBef>
                <a:spcPts val="3000"/>
              </a:spcBef>
              <a:buSzPct val="100000"/>
              <a:buFont typeface="Arial" panose="020B0604020202020204" pitchFamily="34" charset="0"/>
              <a:buChar char="•"/>
            </a:pPr>
            <a:r>
              <a:rPr lang="es-ES" sz="2800" b="1" dirty="0">
                <a:solidFill>
                  <a:srgbClr val="002060"/>
                </a:solidFill>
              </a:rPr>
              <a:t>Cierre: </a:t>
            </a:r>
            <a:r>
              <a:rPr lang="es-ES" sz="2800" dirty="0">
                <a:solidFill>
                  <a:srgbClr val="002060"/>
                </a:solidFill>
              </a:rPr>
              <a:t>cómo ha ido, qué hemos aprendido</a:t>
            </a:r>
            <a:endParaRPr lang="es-ES" sz="2800" dirty="0"/>
          </a:p>
        </p:txBody>
      </p:sp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00000"/>
              </a:lnSpc>
            </a:pPr>
            <a:r>
              <a:rPr lang="es-ES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Partes de un círculo de diálogo</a:t>
            </a:r>
            <a:endParaRPr lang="es-ES" spc="-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9514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13D01444-5204-8FBC-27AE-BCEE7D86E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La </a:t>
            </a:r>
            <a:r>
              <a:rPr lang="es-ES" dirty="0"/>
              <a:t>amistad</a:t>
            </a:r>
          </a:p>
        </p:txBody>
      </p:sp>
      <p:sp>
        <p:nvSpPr>
          <p:cNvPr id="6" name="Contenidor de text 5">
            <a:extLst>
              <a:ext uri="{FF2B5EF4-FFF2-40B4-BE49-F238E27FC236}">
                <a16:creationId xmlns:a16="http://schemas.microsoft.com/office/drawing/2014/main" id="{E80647F1-3EEE-193A-C737-62655D472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456" y="2703149"/>
            <a:ext cx="8229300" cy="3977400"/>
          </a:xfrm>
        </p:spPr>
        <p:txBody>
          <a:bodyPr/>
          <a:lstStyle/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SzPct val="100000"/>
              <a:buAutoNum type="arabicPeriod"/>
            </a:pPr>
            <a:endParaRPr lang="es-ES" sz="2000" dirty="0">
              <a:sym typeface="Roboto"/>
            </a:endParaRPr>
          </a:p>
          <a:p>
            <a:pPr marL="457200" lvl="0" indent="-457200" algn="l" rtl="0">
              <a:spcBef>
                <a:spcPts val="600"/>
              </a:spcBef>
              <a:spcAft>
                <a:spcPts val="0"/>
              </a:spcAft>
              <a:buSzPct val="100000"/>
              <a:buAutoNum type="arabicPeriod"/>
            </a:pPr>
            <a:r>
              <a:rPr lang="es-ES" sz="2000" b="1" dirty="0">
                <a:solidFill>
                  <a:srgbClr val="002060"/>
                </a:solidFill>
                <a:sym typeface="Roboto"/>
              </a:rPr>
              <a:t>Mezclador </a:t>
            </a:r>
            <a:r>
              <a:rPr lang="es-ES" sz="2000" dirty="0">
                <a:solidFill>
                  <a:srgbClr val="002060"/>
                </a:solidFill>
                <a:sym typeface="Roboto"/>
              </a:rPr>
              <a:t>Naranjas y limones</a:t>
            </a:r>
          </a:p>
          <a:p>
            <a:pPr indent="-457200">
              <a:spcBef>
                <a:spcPts val="600"/>
              </a:spcBef>
              <a:buSzPct val="100000"/>
              <a:buFont typeface="Arial"/>
              <a:buAutoNum type="arabicPeriod"/>
            </a:pPr>
            <a:r>
              <a:rPr lang="es-ES" sz="2000" b="1" dirty="0">
                <a:solidFill>
                  <a:srgbClr val="002060"/>
                </a:solidFill>
                <a:sym typeface="Roboto"/>
              </a:rPr>
              <a:t>Inicio</a:t>
            </a:r>
            <a:r>
              <a:rPr lang="es-ES" sz="2000" dirty="0">
                <a:solidFill>
                  <a:srgbClr val="002060"/>
                </a:solidFill>
                <a:sym typeface="Roboto"/>
              </a:rPr>
              <a:t>: Presentad a vuestra pareja diciendo su nombre y una de las dos aficiones en común.</a:t>
            </a:r>
          </a:p>
          <a:p>
            <a:pPr marL="0" indent="0">
              <a:spcBef>
                <a:spcPts val="600"/>
              </a:spcBef>
              <a:buSzPct val="100000"/>
            </a:pPr>
            <a:r>
              <a:rPr lang="es-ES" sz="2000" b="1" dirty="0">
                <a:solidFill>
                  <a:srgbClr val="002060"/>
                </a:solidFill>
                <a:sym typeface="Roboto"/>
              </a:rPr>
              <a:t>Tema: la amistad </a:t>
            </a:r>
          </a:p>
          <a:p>
            <a:pPr indent="-457200"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s-ES" sz="2000" dirty="0">
                <a:solidFill>
                  <a:srgbClr val="002060"/>
                </a:solidFill>
                <a:sym typeface="Roboto"/>
              </a:rPr>
              <a:t>Una característica de un buen amigo o amiga</a:t>
            </a:r>
          </a:p>
          <a:p>
            <a:pPr lvl="0" indent="-457200"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s-ES" sz="2000" b="1" dirty="0">
                <a:solidFill>
                  <a:srgbClr val="002060"/>
                </a:solidFill>
                <a:sym typeface="Roboto"/>
              </a:rPr>
              <a:t>Energizante</a:t>
            </a:r>
            <a:r>
              <a:rPr lang="es-ES" sz="2000" dirty="0">
                <a:solidFill>
                  <a:srgbClr val="002060"/>
                </a:solidFill>
                <a:sym typeface="Roboto"/>
              </a:rPr>
              <a:t>: El viento sopla</a:t>
            </a:r>
          </a:p>
          <a:p>
            <a:pPr indent="-457200"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s-ES" sz="2000" dirty="0">
                <a:solidFill>
                  <a:srgbClr val="002060"/>
                </a:solidFill>
                <a:sym typeface="Roboto"/>
              </a:rPr>
              <a:t>Una característica tuya que tus amistades valoran</a:t>
            </a:r>
          </a:p>
          <a:p>
            <a:pPr indent="-457200"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s-ES" sz="2000" dirty="0">
                <a:solidFill>
                  <a:srgbClr val="002060"/>
                </a:solidFill>
                <a:sym typeface="Roboto"/>
              </a:rPr>
              <a:t>Una cosa que puedo hacer para generar un clima de amistad</a:t>
            </a:r>
          </a:p>
          <a:p>
            <a:pPr indent="-457200">
              <a:spcBef>
                <a:spcPts val="600"/>
              </a:spcBef>
              <a:buSzPct val="100000"/>
              <a:buFont typeface="+mj-lt"/>
              <a:buAutoNum type="arabicPeriod" startAt="3"/>
            </a:pPr>
            <a:r>
              <a:rPr lang="es-ES" sz="2000" b="1" dirty="0">
                <a:solidFill>
                  <a:srgbClr val="002060"/>
                </a:solidFill>
                <a:sym typeface="Roboto"/>
              </a:rPr>
              <a:t>Cierre</a:t>
            </a:r>
            <a:r>
              <a:rPr lang="es-ES" sz="2000" dirty="0">
                <a:solidFill>
                  <a:srgbClr val="002060"/>
                </a:solidFill>
                <a:sym typeface="Roboto"/>
              </a:rPr>
              <a:t>: algo que me llevo de este círculo</a:t>
            </a:r>
          </a:p>
          <a:p>
            <a:pPr marL="457200" lvl="0" indent="-457200">
              <a:spcBef>
                <a:spcPts val="600"/>
              </a:spcBef>
              <a:buSzPct val="100000"/>
              <a:buAutoNum type="arabicPeriod" startAt="3"/>
            </a:pPr>
            <a:endParaRPr lang="es-ES" sz="2000" dirty="0">
              <a:solidFill>
                <a:srgbClr val="002060"/>
              </a:solidFill>
              <a:sym typeface="Roboto"/>
            </a:endParaRPr>
          </a:p>
          <a:p>
            <a:pPr marL="457200" lvl="0" indent="-457200">
              <a:spcBef>
                <a:spcPts val="600"/>
              </a:spcBef>
              <a:buSzPct val="100000"/>
              <a:buAutoNum type="arabicPeriod" startAt="3"/>
            </a:pPr>
            <a:endParaRPr lang="es-ES" sz="2000" dirty="0">
              <a:solidFill>
                <a:srgbClr val="002060"/>
              </a:solidFill>
              <a:sym typeface="Roboto"/>
            </a:endParaRPr>
          </a:p>
          <a:p>
            <a:pPr>
              <a:spcBef>
                <a:spcPts val="600"/>
              </a:spcBef>
            </a:pPr>
            <a:endParaRPr lang="ca-ES" dirty="0"/>
          </a:p>
        </p:txBody>
      </p:sp>
      <p:sp>
        <p:nvSpPr>
          <p:cNvPr id="4" name="Google Shape;630;g126b7a52220_0_0">
            <a:hlinkClick r:id="rId2"/>
            <a:extLst>
              <a:ext uri="{FF2B5EF4-FFF2-40B4-BE49-F238E27FC236}">
                <a16:creationId xmlns:a16="http://schemas.microsoft.com/office/drawing/2014/main" id="{39773C01-B78A-0B96-6372-1212BCE0A758}"/>
              </a:ext>
            </a:extLst>
          </p:cNvPr>
          <p:cNvSpPr txBox="1"/>
          <p:nvPr/>
        </p:nvSpPr>
        <p:spPr>
          <a:xfrm>
            <a:off x="4156076" y="367350"/>
            <a:ext cx="3429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2200" dirty="0">
                <a:solidFill>
                  <a:srgbClr val="002060"/>
                </a:solidFill>
              </a:rPr>
              <a:t>Planta 4º</a:t>
            </a:r>
            <a:endParaRPr sz="2200" dirty="0">
              <a:solidFill>
                <a:srgbClr val="002060"/>
              </a:solidFill>
            </a:endParaRPr>
          </a:p>
        </p:txBody>
      </p:sp>
      <p:pic>
        <p:nvPicPr>
          <p:cNvPr id="5" name="Google Shape;633;g126b7a52220_0_0">
            <a:extLst>
              <a:ext uri="{FF2B5EF4-FFF2-40B4-BE49-F238E27FC236}">
                <a16:creationId xmlns:a16="http://schemas.microsoft.com/office/drawing/2014/main" id="{BF1FF9D9-C06D-95D7-08A2-A20D71E8C1B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9551" y="177451"/>
            <a:ext cx="3634223" cy="1764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4285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B3BF45-381C-494B-BAD0-85E06CDD4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1742" y="4435473"/>
            <a:ext cx="2350679" cy="164782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3E7F4C-018F-4280-BCBA-5AC33A502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002060"/>
                </a:solidFill>
              </a:rPr>
              <a:t>Un esquema de preguntas</a:t>
            </a:r>
            <a:endParaRPr lang="ca-ES" dirty="0">
              <a:solidFill>
                <a:srgbClr val="00206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C9F5E6-2010-4323-B784-64B63F193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168" y="1604520"/>
            <a:ext cx="8485332" cy="3977400"/>
          </a:xfrm>
        </p:spPr>
        <p:txBody>
          <a:bodyPr/>
          <a:lstStyle/>
          <a:p>
            <a:pPr marL="0" indent="0">
              <a:buNone/>
            </a:pPr>
            <a:r>
              <a:rPr lang="es-ES" sz="3200" dirty="0">
                <a:solidFill>
                  <a:srgbClr val="002060"/>
                </a:solidFill>
              </a:rPr>
              <a:t>Introducción al tema</a:t>
            </a: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</a:rPr>
              <a:t>Algo que funciona o nos gusta </a:t>
            </a:r>
          </a:p>
          <a:p>
            <a:pPr marL="514350" indent="-514350">
              <a:buFont typeface="+mj-lt"/>
              <a:buAutoNum type="arabicPeriod"/>
            </a:pPr>
            <a:endParaRPr lang="es-ES" sz="3200" dirty="0">
              <a:solidFill>
                <a:srgbClr val="002060"/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</a:rPr>
              <a:t>Algo que podría mejorar</a:t>
            </a:r>
          </a:p>
          <a:p>
            <a:pPr marL="514350" indent="-514350">
              <a:buSzPct val="100000"/>
              <a:buFont typeface="+mj-lt"/>
              <a:buAutoNum type="arabicPeriod"/>
            </a:pPr>
            <a:endParaRPr lang="es-ES" sz="3200" dirty="0">
              <a:solidFill>
                <a:srgbClr val="002060"/>
              </a:solidFill>
            </a:endParaRPr>
          </a:p>
          <a:p>
            <a:pPr marL="514350" indent="-514350">
              <a:buSzPct val="100000"/>
              <a:buFont typeface="+mj-lt"/>
              <a:buAutoNum type="arabicPeriod"/>
            </a:pPr>
            <a:r>
              <a:rPr lang="es-ES" sz="3200" dirty="0">
                <a:solidFill>
                  <a:srgbClr val="002060"/>
                </a:solidFill>
              </a:rPr>
              <a:t>Una contribución personal a esta mejora</a:t>
            </a:r>
            <a:endParaRPr lang="ca-ES" sz="3200" dirty="0">
              <a:solidFill>
                <a:srgbClr val="002060"/>
              </a:solidFill>
            </a:endParaRPr>
          </a:p>
        </p:txBody>
      </p:sp>
      <p:pic>
        <p:nvPicPr>
          <p:cNvPr id="1028" name="Picture 4" descr="Plus Signo Verde · Gráficos vectoriales gratis en Pixabay">
            <a:extLst>
              <a:ext uri="{FF2B5EF4-FFF2-40B4-BE49-F238E27FC236}">
                <a16:creationId xmlns:a16="http://schemas.microsoft.com/office/drawing/2014/main" id="{A11C3982-4E59-43D9-8063-595352E65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916833"/>
            <a:ext cx="1138132" cy="1133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Mejora Png Transparent Images Free - Free PNG Images Vector, PSD, Clipart, Templates">
            <a:extLst>
              <a:ext uri="{FF2B5EF4-FFF2-40B4-BE49-F238E27FC236}">
                <a16:creationId xmlns:a16="http://schemas.microsoft.com/office/drawing/2014/main" id="{194518C4-F41A-43BD-A479-A625C4B4B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800" y="2605089"/>
            <a:ext cx="1905000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5795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22a8f1a1e2_0_139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8577072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Quattrocento Sans"/>
              <a:buNone/>
            </a:pPr>
            <a:r>
              <a:rPr lang="es" dirty="0">
                <a:latin typeface="Quattrocento Sans"/>
                <a:ea typeface="Quattrocento Sans"/>
                <a:cs typeface="Quattrocento Sans"/>
                <a:sym typeface="Quattrocento Sans"/>
              </a:rPr>
              <a:t>Centramos la atención en el grupo</a:t>
            </a:r>
            <a:endParaRPr dirty="0"/>
          </a:p>
        </p:txBody>
      </p:sp>
      <p:pic>
        <p:nvPicPr>
          <p:cNvPr id="396" name="Google Shape;396;g122a8f1a1e2_0_1399" descr="Resultat d'imatges de hands up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17624" y="2041574"/>
            <a:ext cx="7616650" cy="378385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g122a8f1a1e2_0_1399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15900" marR="0" lvl="0" indent="-21590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4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8" name="Google Shape;638;g122a8f1a1e2_0_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6378" y="181450"/>
            <a:ext cx="8660156" cy="649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D72463AC-AE36-4145-AD66-3E9267FCFE53}"/>
              </a:ext>
            </a:extLst>
          </p:cNvPr>
          <p:cNvSpPr txBox="1"/>
          <p:nvPr/>
        </p:nvSpPr>
        <p:spPr>
          <a:xfrm>
            <a:off x="7164288" y="925157"/>
            <a:ext cx="1821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2060"/>
                </a:solidFill>
              </a:rPr>
              <a:t>Reunión Restaurativa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88299C4-1E92-4C37-BF7B-94D229EE246A}"/>
              </a:ext>
            </a:extLst>
          </p:cNvPr>
          <p:cNvSpPr txBox="1"/>
          <p:nvPr/>
        </p:nvSpPr>
        <p:spPr>
          <a:xfrm>
            <a:off x="6021144" y="2128436"/>
            <a:ext cx="133663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Círculo</a:t>
            </a:r>
            <a:endParaRPr lang="es-ES" sz="1200" dirty="0">
              <a:solidFill>
                <a:srgbClr val="002060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3B4B3B6-47CD-4618-8891-B4DF5F486B0F}"/>
              </a:ext>
            </a:extLst>
          </p:cNvPr>
          <p:cNvSpPr txBox="1"/>
          <p:nvPr/>
        </p:nvSpPr>
        <p:spPr>
          <a:xfrm>
            <a:off x="4465678" y="2780068"/>
            <a:ext cx="1667968" cy="10464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</a:rPr>
              <a:t>Diálogo Restaurativo</a:t>
            </a:r>
          </a:p>
          <a:p>
            <a:endParaRPr lang="es-ES" sz="2200" dirty="0">
              <a:solidFill>
                <a:srgbClr val="00206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DA381A-E5CC-4947-A24E-92A02368AC1A}"/>
              </a:ext>
            </a:extLst>
          </p:cNvPr>
          <p:cNvSpPr txBox="1"/>
          <p:nvPr/>
        </p:nvSpPr>
        <p:spPr>
          <a:xfrm>
            <a:off x="2902690" y="3704469"/>
            <a:ext cx="1894316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rgbClr val="002060"/>
                </a:solidFill>
              </a:rPr>
              <a:t>Conversación Restaurativa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82ED5B0-2EBD-48F8-8108-7A992989F89A}"/>
              </a:ext>
            </a:extLst>
          </p:cNvPr>
          <p:cNvSpPr txBox="1"/>
          <p:nvPr/>
        </p:nvSpPr>
        <p:spPr>
          <a:xfrm>
            <a:off x="1763690" y="4747264"/>
            <a:ext cx="1439961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rgbClr val="002060"/>
                </a:solidFill>
              </a:rPr>
              <a:t>Expresión Afectiva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9BD3182-401A-4C25-B8CC-DF1244C114E6}"/>
              </a:ext>
            </a:extLst>
          </p:cNvPr>
          <p:cNvSpPr txBox="1"/>
          <p:nvPr/>
        </p:nvSpPr>
        <p:spPr>
          <a:xfrm>
            <a:off x="500196" y="5949293"/>
            <a:ext cx="134811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002060"/>
                </a:solidFill>
              </a:rPr>
              <a:t>Escucha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C112C1-9852-44BA-8123-676BB962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0" y="521316"/>
            <a:ext cx="8229600" cy="914007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Repertorio de prácticas restaurativas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FD09F65-E9E7-42C7-A4D8-D885D31DC273}"/>
              </a:ext>
            </a:extLst>
          </p:cNvPr>
          <p:cNvGrpSpPr/>
          <p:nvPr/>
        </p:nvGrpSpPr>
        <p:grpSpPr>
          <a:xfrm>
            <a:off x="3203649" y="3512250"/>
            <a:ext cx="1593358" cy="1023215"/>
            <a:chOff x="539552" y="5085184"/>
            <a:chExt cx="1224136" cy="864096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AA472CAB-2DC2-4714-A527-4CA996B94055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C77708E-A051-4FE0-82C5-D8E057AF3F3B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7CF3247-A380-40D8-8A91-C1DE0D694CFD}"/>
              </a:ext>
            </a:extLst>
          </p:cNvPr>
          <p:cNvGrpSpPr/>
          <p:nvPr/>
        </p:nvGrpSpPr>
        <p:grpSpPr>
          <a:xfrm>
            <a:off x="1859245" y="4510041"/>
            <a:ext cx="1337179" cy="1091409"/>
            <a:chOff x="539552" y="5085184"/>
            <a:chExt cx="1224136" cy="864096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227FFCF-F317-4E09-B4D5-E458FBB2F9A5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E9CACC91-8051-4873-AFF6-04699C0F5FB3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A5DC086-C3D1-4BC3-BDFA-5F215DAF9486}"/>
              </a:ext>
            </a:extLst>
          </p:cNvPr>
          <p:cNvGrpSpPr/>
          <p:nvPr/>
        </p:nvGrpSpPr>
        <p:grpSpPr>
          <a:xfrm>
            <a:off x="624172" y="5597029"/>
            <a:ext cx="1224136" cy="864096"/>
            <a:chOff x="539552" y="5085184"/>
            <a:chExt cx="1224136" cy="86409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1EE8DBC-038F-4522-AF55-5886894505FE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71C8727B-E668-497E-A76C-37A2C68A41D7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C869F82-05A4-4A35-8E68-D34520D60AB5}"/>
              </a:ext>
            </a:extLst>
          </p:cNvPr>
          <p:cNvGrpSpPr/>
          <p:nvPr/>
        </p:nvGrpSpPr>
        <p:grpSpPr>
          <a:xfrm>
            <a:off x="4797007" y="2650403"/>
            <a:ext cx="1224136" cy="864096"/>
            <a:chOff x="539552" y="5085184"/>
            <a:chExt cx="1224136" cy="864096"/>
          </a:xfrm>
        </p:grpSpPr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E68E1C4-6483-4329-BDC7-B28BF1E13DB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359AB6C-3F3C-4A9A-A60E-11952D228D9B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EE57017-E656-42CD-989A-7569FF9ECAD6}"/>
              </a:ext>
            </a:extLst>
          </p:cNvPr>
          <p:cNvGrpSpPr/>
          <p:nvPr/>
        </p:nvGrpSpPr>
        <p:grpSpPr>
          <a:xfrm>
            <a:off x="6021143" y="1786305"/>
            <a:ext cx="1224136" cy="864096"/>
            <a:chOff x="539552" y="5085184"/>
            <a:chExt cx="1224136" cy="864096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418B524-6730-4181-8EB1-7918F2B0EA8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23E264-C962-4D7B-8872-D178FCEAAF88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7475A1D-6614-452E-84CB-B1610536F35F}"/>
              </a:ext>
            </a:extLst>
          </p:cNvPr>
          <p:cNvCxnSpPr>
            <a:cxnSpLocks/>
          </p:cNvCxnSpPr>
          <p:nvPr/>
        </p:nvCxnSpPr>
        <p:spPr>
          <a:xfrm>
            <a:off x="7245281" y="1786305"/>
            <a:ext cx="1791217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85235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CustomShape 1"/>
          <p:cNvSpPr/>
          <p:nvPr/>
        </p:nvSpPr>
        <p:spPr>
          <a:xfrm>
            <a:off x="431640" y="287280"/>
            <a:ext cx="8280000" cy="863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400" b="1" strike="noStrike" spc="-1">
                <a:solidFill>
                  <a:srgbClr val="004586"/>
                </a:solidFill>
                <a:latin typeface="Arial"/>
                <a:ea typeface="Arial"/>
              </a:rPr>
              <a:t>Escucha</a:t>
            </a:r>
            <a:endParaRPr lang="es-ES" sz="4400" b="0" strike="noStrike" spc="-1">
              <a:latin typeface="Arial"/>
            </a:endParaRPr>
          </a:p>
        </p:txBody>
      </p:sp>
      <p:sp>
        <p:nvSpPr>
          <p:cNvPr id="446" name="CustomShape 2"/>
          <p:cNvSpPr/>
          <p:nvPr/>
        </p:nvSpPr>
        <p:spPr>
          <a:xfrm>
            <a:off x="6553080" y="6245280"/>
            <a:ext cx="212832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216000" indent="-215640" algn="r">
              <a:lnSpc>
                <a:spcPct val="100000"/>
              </a:lnSpc>
            </a:pPr>
            <a:fld id="{440049E1-21B4-447E-9135-ED646FD44BA6}" type="slidenum">
              <a:rPr lang="es-ES" sz="1300" b="0" strike="noStrike" spc="-1">
                <a:solidFill>
                  <a:srgbClr val="000000"/>
                </a:solidFill>
                <a:latin typeface="Arial"/>
                <a:ea typeface="Arial"/>
              </a:rPr>
              <a:pPr marL="216000" indent="-215640" algn="r">
                <a:lnSpc>
                  <a:spcPct val="100000"/>
                </a:lnSpc>
              </a:pPr>
              <a:t>42</a:t>
            </a:fld>
            <a:endParaRPr lang="es-ES" sz="1300" b="0" strike="noStrike" spc="-1">
              <a:latin typeface="Arial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FE15054-0983-4CDB-9354-8E6B9AA8B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778" y="1955212"/>
            <a:ext cx="3729657" cy="2450533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>
            <a:extLst>
              <a:ext uri="{FF2B5EF4-FFF2-40B4-BE49-F238E27FC236}">
                <a16:creationId xmlns:a16="http://schemas.microsoft.com/office/drawing/2014/main" id="{4B0C44A4-3324-4E0D-9B0C-1C57F049817D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3CC5BFA-7DF6-4BFD-B685-C88E4E7599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17" y="1419504"/>
            <a:ext cx="8585326" cy="443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691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6553080" y="6245280"/>
            <a:ext cx="212832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marL="216000" indent="-215640" algn="r">
              <a:lnSpc>
                <a:spcPct val="100000"/>
              </a:lnSpc>
            </a:pPr>
            <a:fld id="{9AA45062-4921-4590-B759-E892F919379B}" type="slidenum">
              <a:rPr lang="es-ES" sz="1300" b="0" strike="noStrike" spc="-1">
                <a:solidFill>
                  <a:srgbClr val="000000"/>
                </a:solidFill>
                <a:latin typeface="Arial"/>
                <a:ea typeface="Arial"/>
              </a:rPr>
              <a:pPr marL="216000" indent="-215640" algn="r">
                <a:lnSpc>
                  <a:spcPct val="100000"/>
                </a:lnSpc>
              </a:pPr>
              <a:t>44</a:t>
            </a:fld>
            <a:endParaRPr lang="es-ES" sz="1300" b="0" strike="noStrike" spc="-1">
              <a:latin typeface="Arial"/>
            </a:endParaRPr>
          </a:p>
        </p:txBody>
      </p:sp>
      <p:sp>
        <p:nvSpPr>
          <p:cNvPr id="5" name="CustomShape 1">
            <a:extLst>
              <a:ext uri="{FF2B5EF4-FFF2-40B4-BE49-F238E27FC236}">
                <a16:creationId xmlns:a16="http://schemas.microsoft.com/office/drawing/2014/main" id="{B977C60E-F6F0-4478-BA0F-1F7E525B0437}"/>
              </a:ext>
            </a:extLst>
          </p:cNvPr>
          <p:cNvSpPr/>
          <p:nvPr/>
        </p:nvSpPr>
        <p:spPr>
          <a:xfrm>
            <a:off x="2368062" y="2939754"/>
            <a:ext cx="4478215" cy="310212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0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Una </a:t>
            </a:r>
            <a:r>
              <a:rPr lang="es-ES" sz="4000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comunidad RESTAURATIVA es una comunidad que escucha </a:t>
            </a:r>
            <a:endParaRPr lang="es-ES" sz="4000" b="0" strike="noStrike" spc="-1" dirty="0">
              <a:solidFill>
                <a:srgbClr val="002060"/>
              </a:solidFill>
              <a:latin typeface="Arial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0AA8897-A070-48A7-A3CE-4B0ADF6442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382" y="887631"/>
            <a:ext cx="2087418" cy="1820656"/>
          </a:xfrm>
          <a:prstGeom prst="rect">
            <a:avLst/>
          </a:prstGeom>
        </p:spPr>
      </p:pic>
      <p:sp>
        <p:nvSpPr>
          <p:cNvPr id="6" name="CustomShape 3">
            <a:extLst>
              <a:ext uri="{FF2B5EF4-FFF2-40B4-BE49-F238E27FC236}">
                <a16:creationId xmlns:a16="http://schemas.microsoft.com/office/drawing/2014/main" id="{9E7F4909-5F05-4768-ADDF-4BA7E946E451}"/>
              </a:ext>
            </a:extLst>
          </p:cNvPr>
          <p:cNvSpPr/>
          <p:nvPr/>
        </p:nvSpPr>
        <p:spPr>
          <a:xfrm>
            <a:off x="1597893" y="498765"/>
            <a:ext cx="5892799" cy="5597235"/>
          </a:xfrm>
          <a:prstGeom prst="ellipse">
            <a:avLst/>
          </a:prstGeom>
          <a:noFill/>
          <a:ln w="72000">
            <a:solidFill>
              <a:srgbClr val="F7A809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5888383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>
            <a:extLst>
              <a:ext uri="{FF2B5EF4-FFF2-40B4-BE49-F238E27FC236}">
                <a16:creationId xmlns:a16="http://schemas.microsoft.com/office/drawing/2014/main" id="{A518FAF6-338D-4A39-B2F1-6DAB9F42AA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10163" cy="271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1 Título">
            <a:extLst>
              <a:ext uri="{FF2B5EF4-FFF2-40B4-BE49-F238E27FC236}">
                <a16:creationId xmlns:a16="http://schemas.microsoft.com/office/drawing/2014/main" id="{12505471-F9F4-4043-8BEB-AE5032CA7160}"/>
              </a:ext>
            </a:extLst>
          </p:cNvPr>
          <p:cNvSpPr txBox="1">
            <a:spLocks/>
          </p:cNvSpPr>
          <p:nvPr/>
        </p:nvSpPr>
        <p:spPr bwMode="auto">
          <a:xfrm>
            <a:off x="5154615" y="382590"/>
            <a:ext cx="3824287" cy="11461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 anchor="ctr"/>
          <a:lstStyle/>
          <a:p>
            <a:pPr eaLnBrk="0">
              <a:buFont typeface="Wingdings" pitchFamily="2" charset="2"/>
              <a:buNone/>
              <a:defRPr/>
            </a:pPr>
            <a:r>
              <a:rPr lang="es-ES" sz="3600" b="1" i="1" kern="0" dirty="0">
                <a:solidFill>
                  <a:schemeClr val="accent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Para escuchar bien, es mejor NO …</a:t>
            </a:r>
          </a:p>
        </p:txBody>
      </p:sp>
      <p:sp>
        <p:nvSpPr>
          <p:cNvPr id="41988" name="2 Marcador de contenido">
            <a:extLst>
              <a:ext uri="{FF2B5EF4-FFF2-40B4-BE49-F238E27FC236}">
                <a16:creationId xmlns:a16="http://schemas.microsoft.com/office/drawing/2014/main" id="{913DC85D-947A-47C4-8CBD-8B48FFBEE7F4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84213" y="3040063"/>
            <a:ext cx="7956550" cy="3478212"/>
          </a:xfrm>
        </p:spPr>
        <p:txBody>
          <a:bodyPr lIns="82945" tIns="41473" rIns="82945" bIns="41473">
            <a:normAutofit fontScale="92500" lnSpcReduction="10000"/>
          </a:bodyPr>
          <a:lstStyle/>
          <a:p>
            <a:pPr>
              <a:buFontTx/>
              <a:buNone/>
            </a:pPr>
            <a:r>
              <a:rPr lang="es-ES" alt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Interrumpir 		Criticar						</a:t>
            </a:r>
          </a:p>
          <a:p>
            <a:pPr>
              <a:buFontTx/>
              <a:buNone/>
            </a:pPr>
            <a:r>
              <a:rPr lang="es-ES" alt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	Juzgar</a:t>
            </a:r>
          </a:p>
          <a:p>
            <a:pPr>
              <a:buFontTx/>
              <a:buNone/>
            </a:pPr>
            <a:r>
              <a:rPr lang="es-ES" alt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Interrogar			Aconsejar						</a:t>
            </a:r>
          </a:p>
          <a:p>
            <a:pPr>
              <a:buFontTx/>
              <a:buNone/>
            </a:pPr>
            <a:r>
              <a:rPr lang="es-ES" altLang="es-E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Quitar importancia	     Ignorar</a:t>
            </a:r>
          </a:p>
          <a:p>
            <a:pPr lvl="1">
              <a:buFont typeface="Symbol" panose="05050102010706020507" pitchFamily="18" charset="2"/>
              <a:buNone/>
            </a:pPr>
            <a:endParaRPr lang="es-ES" altLang="es-ES" sz="3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TextShape 1"/>
          <p:cNvSpPr txBox="1"/>
          <p:nvPr/>
        </p:nvSpPr>
        <p:spPr>
          <a:xfrm>
            <a:off x="1002145" y="7653"/>
            <a:ext cx="6802582" cy="11444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000" b="0" strike="noStrike" spc="-1" dirty="0">
                <a:solidFill>
                  <a:srgbClr val="1F497D"/>
                </a:solidFill>
                <a:latin typeface="Arial"/>
                <a:ea typeface="Arial"/>
              </a:rPr>
              <a:t>Para una buena escucha</a:t>
            </a:r>
            <a:endParaRPr lang="es-ES" sz="4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TextShape 2"/>
          <p:cNvSpPr txBox="1"/>
          <p:nvPr/>
        </p:nvSpPr>
        <p:spPr>
          <a:xfrm>
            <a:off x="457560" y="1050339"/>
            <a:ext cx="8228880" cy="5666181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Lugar tranquilo, disponer de tiempo, tono de voz y actitud receptivas,...</a:t>
            </a: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lang="es-ES" sz="2400" spc="-1" dirty="0">
                <a:solidFill>
                  <a:srgbClr val="002060"/>
                </a:solidFill>
                <a:latin typeface="Arial" pitchFamily="34" charset="0"/>
              </a:rPr>
              <a:t>Decir poca cosa. Hacer preguntas al principio que ayuden a que la persona hable (¿Qué ha pasado?, ¿Quieres que hablemos?)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343080" indent="-342720">
              <a:buClr>
                <a:srgbClr val="1F497D"/>
              </a:buClr>
              <a:buFont typeface="Arial"/>
              <a:buChar char="•"/>
            </a:pPr>
            <a:r>
              <a:rPr lang="es-ES" sz="2400" spc="-1" dirty="0">
                <a:solidFill>
                  <a:srgbClr val="002060"/>
                </a:solidFill>
                <a:latin typeface="Arial" pitchFamily="34" charset="0"/>
              </a:rPr>
              <a:t>Mantener contacto ocular con quien habla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  <a:ea typeface="Arial"/>
            </a:endParaRP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Estar interesado en la perspectiva de la otra persona</a:t>
            </a:r>
          </a:p>
          <a:p>
            <a:pPr marL="360">
              <a:lnSpc>
                <a:spcPct val="100000"/>
              </a:lnSpc>
              <a:buClr>
                <a:srgbClr val="1F497D"/>
              </a:buClr>
            </a:pPr>
            <a:endParaRPr lang="es-ES" sz="2400" spc="-1" dirty="0">
              <a:solidFill>
                <a:srgbClr val="002060"/>
              </a:solidFill>
              <a:latin typeface="Arial" pitchFamily="34" charset="0"/>
            </a:endParaRP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</a:rPr>
              <a:t>Indicar que se le está escuchando afirmando con la cabeza, diciendo “</a:t>
            </a:r>
            <a:r>
              <a:rPr lang="es-ES" sz="2400" b="0" strike="noStrike" spc="-1" dirty="0" err="1">
                <a:solidFill>
                  <a:srgbClr val="002060"/>
                </a:solidFill>
                <a:latin typeface="Arial" pitchFamily="34" charset="0"/>
              </a:rPr>
              <a:t>aha</a:t>
            </a: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</a:rPr>
              <a:t>” …</a:t>
            </a: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lang="es-ES" sz="2400" spc="-1" dirty="0">
                <a:solidFill>
                  <a:srgbClr val="002060"/>
                </a:solidFill>
                <a:latin typeface="Arial" pitchFamily="34" charset="0"/>
              </a:rPr>
              <a:t>Respetar las pausas del interlocutor, no llenar sus silencios</a:t>
            </a: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endParaRPr lang="es-ES" sz="2400" spc="-1" dirty="0">
              <a:solidFill>
                <a:srgbClr val="002060"/>
              </a:solidFill>
              <a:latin typeface="Arial" pitchFamily="34" charset="0"/>
            </a:endParaRPr>
          </a:p>
          <a:p>
            <a:pPr marL="343080" indent="-342720">
              <a:lnSpc>
                <a:spcPct val="100000"/>
              </a:lnSpc>
              <a:buClr>
                <a:srgbClr val="1F497D"/>
              </a:buClr>
              <a:buFont typeface="Arial"/>
              <a:buChar char="•"/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</a:rPr>
              <a:t>Parafrasear</a:t>
            </a:r>
          </a:p>
          <a:p>
            <a:pPr marL="343080" indent="-190080">
              <a:lnSpc>
                <a:spcPct val="100000"/>
              </a:lnSpc>
            </a:pPr>
            <a:endParaRPr lang="es-ES" sz="2400" b="0" strike="noStrike" spc="-1" dirty="0">
              <a:latin typeface="Arial" pitchFamily="34" charset="0"/>
            </a:endParaRPr>
          </a:p>
          <a:p>
            <a:pPr marL="343080" indent="-190080">
              <a:lnSpc>
                <a:spcPct val="100000"/>
              </a:lnSpc>
            </a:pPr>
            <a:endParaRPr lang="es-ES" sz="2400" b="0" strike="noStrike" spc="-1" dirty="0">
              <a:latin typeface="Arial" pitchFamily="34" charset="0"/>
            </a:endParaRPr>
          </a:p>
        </p:txBody>
      </p:sp>
      <p:sp>
        <p:nvSpPr>
          <p:cNvPr id="453" name="CustomShape 3"/>
          <p:cNvSpPr/>
          <p:nvPr/>
        </p:nvSpPr>
        <p:spPr>
          <a:xfrm>
            <a:off x="6553080" y="6245280"/>
            <a:ext cx="2128320" cy="471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r">
              <a:lnSpc>
                <a:spcPct val="100000"/>
              </a:lnSpc>
            </a:pPr>
            <a:fld id="{B2184D8B-4950-4E99-8578-608887B28835}" type="slidenum">
              <a:rPr lang="es-ES" sz="1300" b="0" strike="noStrike" spc="-1">
                <a:solidFill>
                  <a:srgbClr val="000000"/>
                </a:solidFill>
                <a:latin typeface="Arial"/>
                <a:ea typeface="Arial"/>
              </a:rPr>
              <a:pPr algn="r">
                <a:lnSpc>
                  <a:spcPct val="100000"/>
                </a:lnSpc>
              </a:pPr>
              <a:t>46</a:t>
            </a:fld>
            <a:endParaRPr lang="es-ES" sz="13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D72463AC-AE36-4145-AD66-3E9267FCFE53}"/>
              </a:ext>
            </a:extLst>
          </p:cNvPr>
          <p:cNvSpPr txBox="1"/>
          <p:nvPr/>
        </p:nvSpPr>
        <p:spPr>
          <a:xfrm>
            <a:off x="7164288" y="925157"/>
            <a:ext cx="1821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2060"/>
                </a:solidFill>
              </a:rPr>
              <a:t>Reunión Restaurativa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88299C4-1E92-4C37-BF7B-94D229EE246A}"/>
              </a:ext>
            </a:extLst>
          </p:cNvPr>
          <p:cNvSpPr txBox="1"/>
          <p:nvPr/>
        </p:nvSpPr>
        <p:spPr>
          <a:xfrm>
            <a:off x="6021144" y="2128436"/>
            <a:ext cx="133663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Círculo</a:t>
            </a:r>
            <a:endParaRPr lang="es-ES" sz="1200" dirty="0">
              <a:solidFill>
                <a:srgbClr val="002060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3B4B3B6-47CD-4618-8891-B4DF5F486B0F}"/>
              </a:ext>
            </a:extLst>
          </p:cNvPr>
          <p:cNvSpPr txBox="1"/>
          <p:nvPr/>
        </p:nvSpPr>
        <p:spPr>
          <a:xfrm>
            <a:off x="4465678" y="2780068"/>
            <a:ext cx="1667968" cy="10464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</a:rPr>
              <a:t>Diálogo Restaurativo</a:t>
            </a:r>
          </a:p>
          <a:p>
            <a:endParaRPr lang="es-ES" sz="2200" dirty="0">
              <a:solidFill>
                <a:srgbClr val="00206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DA381A-E5CC-4947-A24E-92A02368AC1A}"/>
              </a:ext>
            </a:extLst>
          </p:cNvPr>
          <p:cNvSpPr txBox="1"/>
          <p:nvPr/>
        </p:nvSpPr>
        <p:spPr>
          <a:xfrm>
            <a:off x="2902690" y="3704469"/>
            <a:ext cx="1894316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rgbClr val="002060"/>
                </a:solidFill>
              </a:rPr>
              <a:t>Conversación Restaurativa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82ED5B0-2EBD-48F8-8108-7A992989F89A}"/>
              </a:ext>
            </a:extLst>
          </p:cNvPr>
          <p:cNvSpPr txBox="1"/>
          <p:nvPr/>
        </p:nvSpPr>
        <p:spPr>
          <a:xfrm>
            <a:off x="1610292" y="4747264"/>
            <a:ext cx="1593358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rgbClr val="002060"/>
                </a:solidFill>
              </a:rPr>
              <a:t>Expresión Afectiva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9BD3182-401A-4C25-B8CC-DF1244C114E6}"/>
              </a:ext>
            </a:extLst>
          </p:cNvPr>
          <p:cNvSpPr txBox="1"/>
          <p:nvPr/>
        </p:nvSpPr>
        <p:spPr>
          <a:xfrm>
            <a:off x="500196" y="5949293"/>
            <a:ext cx="134811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002060"/>
                </a:solidFill>
              </a:rPr>
              <a:t>Escucha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C112C1-9852-44BA-8123-676BB962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0" y="521316"/>
            <a:ext cx="8229600" cy="914007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Repertorio de prácticas restaurativas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FD09F65-E9E7-42C7-A4D8-D885D31DC273}"/>
              </a:ext>
            </a:extLst>
          </p:cNvPr>
          <p:cNvGrpSpPr/>
          <p:nvPr/>
        </p:nvGrpSpPr>
        <p:grpSpPr>
          <a:xfrm>
            <a:off x="3203649" y="3512250"/>
            <a:ext cx="1593358" cy="1023215"/>
            <a:chOff x="539552" y="5085184"/>
            <a:chExt cx="1224136" cy="864096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AA472CAB-2DC2-4714-A527-4CA996B94055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C77708E-A051-4FE0-82C5-D8E057AF3F3B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7CF3247-A380-40D8-8A91-C1DE0D694CFD}"/>
              </a:ext>
            </a:extLst>
          </p:cNvPr>
          <p:cNvGrpSpPr/>
          <p:nvPr/>
        </p:nvGrpSpPr>
        <p:grpSpPr>
          <a:xfrm>
            <a:off x="1859245" y="4510041"/>
            <a:ext cx="1337179" cy="1091409"/>
            <a:chOff x="539552" y="5085184"/>
            <a:chExt cx="1224136" cy="864096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227FFCF-F317-4E09-B4D5-E458FBB2F9A5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E9CACC91-8051-4873-AFF6-04699C0F5FB3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A5DC086-C3D1-4BC3-BDFA-5F215DAF9486}"/>
              </a:ext>
            </a:extLst>
          </p:cNvPr>
          <p:cNvGrpSpPr/>
          <p:nvPr/>
        </p:nvGrpSpPr>
        <p:grpSpPr>
          <a:xfrm>
            <a:off x="624172" y="5597029"/>
            <a:ext cx="1224136" cy="864096"/>
            <a:chOff x="539552" y="5085184"/>
            <a:chExt cx="1224136" cy="86409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1EE8DBC-038F-4522-AF55-5886894505FE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71C8727B-E668-497E-A76C-37A2C68A41D7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C869F82-05A4-4A35-8E68-D34520D60AB5}"/>
              </a:ext>
            </a:extLst>
          </p:cNvPr>
          <p:cNvGrpSpPr/>
          <p:nvPr/>
        </p:nvGrpSpPr>
        <p:grpSpPr>
          <a:xfrm>
            <a:off x="4797007" y="2650403"/>
            <a:ext cx="1224136" cy="864096"/>
            <a:chOff x="539552" y="5085184"/>
            <a:chExt cx="1224136" cy="864096"/>
          </a:xfrm>
        </p:grpSpPr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E68E1C4-6483-4329-BDC7-B28BF1E13DB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359AB6C-3F3C-4A9A-A60E-11952D228D9B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EE57017-E656-42CD-989A-7569FF9ECAD6}"/>
              </a:ext>
            </a:extLst>
          </p:cNvPr>
          <p:cNvGrpSpPr/>
          <p:nvPr/>
        </p:nvGrpSpPr>
        <p:grpSpPr>
          <a:xfrm>
            <a:off x="6021143" y="1786305"/>
            <a:ext cx="1224136" cy="864096"/>
            <a:chOff x="539552" y="5085184"/>
            <a:chExt cx="1224136" cy="864096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418B524-6730-4181-8EB1-7918F2B0EA8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23E264-C962-4D7B-8872-D178FCEAAF88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7475A1D-6614-452E-84CB-B1610536F35F}"/>
              </a:ext>
            </a:extLst>
          </p:cNvPr>
          <p:cNvCxnSpPr>
            <a:cxnSpLocks/>
          </p:cNvCxnSpPr>
          <p:nvPr/>
        </p:nvCxnSpPr>
        <p:spPr>
          <a:xfrm>
            <a:off x="7245281" y="1786305"/>
            <a:ext cx="1791217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03981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720;p93"/>
          <p:cNvPicPr/>
          <p:nvPr/>
        </p:nvPicPr>
        <p:blipFill>
          <a:blip r:embed="rId2"/>
          <a:stretch/>
        </p:blipFill>
        <p:spPr>
          <a:xfrm>
            <a:off x="1570528" y="960419"/>
            <a:ext cx="6549480" cy="43455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f It&amp;#39;s A Teenager&amp;#39;s Room, It&amp;#39;s Messy, Right? | News | biltmorebeacon.com">
            <a:extLst>
              <a:ext uri="{FF2B5EF4-FFF2-40B4-BE49-F238E27FC236}">
                <a16:creationId xmlns:a16="http://schemas.microsoft.com/office/drawing/2014/main" id="{2937B387-ED94-4085-A1C5-68479AD4410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"/>
          <a:stretch/>
        </p:blipFill>
        <p:spPr bwMode="auto">
          <a:xfrm rot="21480000">
            <a:off x="853377" y="1003259"/>
            <a:ext cx="7437246" cy="4764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397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4"/>
          <p:cNvSpPr txBox="1"/>
          <p:nvPr/>
        </p:nvSpPr>
        <p:spPr>
          <a:xfrm>
            <a:off x="310075" y="255350"/>
            <a:ext cx="8572500" cy="152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" sz="3600" b="1"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es" sz="3600" b="1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ràcticas restaurativas me suena a…</a:t>
            </a:r>
            <a:endParaRPr sz="3600" b="1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15" name="Google Shape;41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7000" y="1523625"/>
            <a:ext cx="7162824" cy="51008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122a8f1a1e2_0_421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s" sz="4000"/>
              <a:t>Ejemplos</a:t>
            </a:r>
            <a:endParaRPr/>
          </a:p>
        </p:txBody>
      </p:sp>
      <p:sp>
        <p:nvSpPr>
          <p:cNvPr id="737" name="Google Shape;737;g122a8f1a1e2_0_421"/>
          <p:cNvSpPr txBox="1">
            <a:spLocks noGrp="1"/>
          </p:cNvSpPr>
          <p:nvPr>
            <p:ph type="body" idx="1"/>
          </p:nvPr>
        </p:nvSpPr>
        <p:spPr>
          <a:xfrm>
            <a:off x="457200" y="1975104"/>
            <a:ext cx="8229300" cy="3606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Durant</a:t>
            </a:r>
            <a:r>
              <a:rPr lang="es" sz="2400" dirty="0">
                <a:solidFill>
                  <a:srgbClr val="002060"/>
                </a:solidFill>
              </a:rPr>
              <a:t>e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30 s</a:t>
            </a:r>
            <a:r>
              <a:rPr lang="es" sz="2400" dirty="0">
                <a:solidFill>
                  <a:srgbClr val="002060"/>
                </a:solidFill>
              </a:rPr>
              <a:t>egundos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p</a:t>
            </a:r>
            <a:r>
              <a:rPr lang="es" sz="2400" dirty="0">
                <a:solidFill>
                  <a:srgbClr val="002060"/>
                </a:solidFill>
              </a:rPr>
              <a:t>iensa 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en una situación frustrante que te ha </a:t>
            </a:r>
            <a:r>
              <a:rPr lang="es" sz="2400" dirty="0">
                <a:solidFill>
                  <a:srgbClr val="002060"/>
                </a:solidFill>
              </a:rPr>
              <a:t>ocurrido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un o m</a:t>
            </a:r>
            <a:r>
              <a:rPr lang="es" sz="2400" dirty="0">
                <a:solidFill>
                  <a:srgbClr val="002060"/>
                </a:solidFill>
              </a:rPr>
              <a:t>as veces y como 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resp</a:t>
            </a:r>
            <a:r>
              <a:rPr lang="es" sz="2400" dirty="0">
                <a:solidFill>
                  <a:srgbClr val="002060"/>
                </a:solidFill>
              </a:rPr>
              <a:t>ondes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. E</a:t>
            </a:r>
            <a:r>
              <a:rPr lang="es" sz="2400" dirty="0">
                <a:solidFill>
                  <a:srgbClr val="002060"/>
                </a:solidFill>
              </a:rPr>
              <a:t>jemplo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: al</a:t>
            </a:r>
            <a:r>
              <a:rPr lang="es" sz="2400" dirty="0">
                <a:solidFill>
                  <a:srgbClr val="002060"/>
                </a:solidFill>
              </a:rPr>
              <a:t>guién llega tarde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s" sz="2400" dirty="0">
                <a:solidFill>
                  <a:srgbClr val="002060"/>
                </a:solidFill>
              </a:rPr>
              <a:t>¡¡Otra vez</a:t>
            </a:r>
            <a:r>
              <a:rPr lang="es" sz="2400" b="0" i="0" u="none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!!!)</a:t>
            </a:r>
            <a:endParaRPr sz="1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122a8f1a1e2_0_426"/>
          <p:cNvSpPr txBox="1">
            <a:spLocks noGrp="1"/>
          </p:cNvSpPr>
          <p:nvPr>
            <p:ph type="title"/>
          </p:nvPr>
        </p:nvSpPr>
        <p:spPr>
          <a:xfrm>
            <a:off x="323850" y="285750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</a:pPr>
            <a:r>
              <a:rPr lang="es" sz="3600">
                <a:solidFill>
                  <a:srgbClr val="002060"/>
                </a:solidFill>
              </a:rPr>
              <a:t>¿Qué pasa cuando hablas así?</a:t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22a8f1a1e2_0_563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r>
              <a:rPr lang="es" sz="4000" b="1" i="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Juicio</a:t>
            </a:r>
            <a:endParaRPr sz="4400" b="1" i="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endParaRPr sz="4400" b="0" i="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endParaRPr sz="4400" b="0" i="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endParaRPr sz="4000" b="1" i="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endParaRPr sz="4000" b="1" i="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endParaRPr sz="4000" b="1" i="0" u="none">
              <a:solidFill>
                <a:srgbClr val="1F497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2800"/>
              <a:buFont typeface="Arial"/>
              <a:buNone/>
            </a:pPr>
            <a:r>
              <a:rPr lang="es" sz="4000" b="1" i="0" u="none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rPr>
              <a:t>Observación</a:t>
            </a:r>
            <a:endParaRPr/>
          </a:p>
        </p:txBody>
      </p:sp>
      <p:pic>
        <p:nvPicPr>
          <p:cNvPr id="748" name="Google Shape;748;g122a8f1a1e2_0_563" descr="thought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32137" y="260350"/>
            <a:ext cx="4762500" cy="2885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g122a8f1a1e2_0_5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700" y="4408113"/>
            <a:ext cx="2438400" cy="191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Shape 1"/>
          <p:cNvSpPr txBox="1"/>
          <p:nvPr/>
        </p:nvSpPr>
        <p:spPr>
          <a:xfrm>
            <a:off x="457200" y="442493"/>
            <a:ext cx="8228880" cy="265375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s-ES" sz="4800" b="0" strike="noStrike" spc="-1" dirty="0">
                <a:solidFill>
                  <a:srgbClr val="1F497D"/>
                </a:solidFill>
                <a:latin typeface="Arial" pitchFamily="34" charset="0"/>
                <a:ea typeface="Arial"/>
              </a:rPr>
              <a:t>Cómo</a:t>
            </a:r>
            <a:endParaRPr lang="es-ES" sz="4800" b="0" strike="noStrike" spc="-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2" name="TextShape 2"/>
          <p:cNvSpPr txBox="1"/>
          <p:nvPr/>
        </p:nvSpPr>
        <p:spPr>
          <a:xfrm>
            <a:off x="3563287" y="916968"/>
            <a:ext cx="5083898" cy="4919851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marL="457200" indent="-406080">
              <a:lnSpc>
                <a:spcPct val="115000"/>
              </a:lnSpc>
              <a:buClr>
                <a:srgbClr val="004586"/>
              </a:buClr>
              <a:buFont typeface="Arial"/>
              <a:buChar char="•"/>
            </a:pPr>
            <a:r>
              <a:rPr lang="es-ES" sz="2800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M</a:t>
            </a:r>
            <a:r>
              <a:rPr lang="es-ES" sz="28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ensaje en primera persona</a:t>
            </a:r>
          </a:p>
          <a:p>
            <a:pPr marL="457200" indent="-406080">
              <a:lnSpc>
                <a:spcPct val="115000"/>
              </a:lnSpc>
              <a:buClr>
                <a:srgbClr val="004586"/>
              </a:buClr>
              <a:buFont typeface="Arial"/>
              <a:buChar char="•"/>
            </a:pPr>
            <a:r>
              <a:rPr lang="es-ES" sz="2800" spc="-1" dirty="0">
                <a:solidFill>
                  <a:srgbClr val="002060"/>
                </a:solidFill>
                <a:latin typeface="Arial" pitchFamily="34" charset="0"/>
              </a:rPr>
              <a:t>Expresión de sentimientos y de necesidades</a:t>
            </a:r>
            <a:endParaRPr lang="es-ES" sz="28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2800" b="0" strike="noStrike" spc="-1" dirty="0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15000"/>
              </a:lnSpc>
            </a:pPr>
            <a:endParaRPr lang="es-ES" sz="2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" name="Bocadillo: ovalado 1">
            <a:extLst>
              <a:ext uri="{FF2B5EF4-FFF2-40B4-BE49-F238E27FC236}">
                <a16:creationId xmlns:a16="http://schemas.microsoft.com/office/drawing/2014/main" id="{19BCFBC3-5961-4799-9015-D2A83AEE2ADD}"/>
              </a:ext>
            </a:extLst>
          </p:cNvPr>
          <p:cNvSpPr/>
          <p:nvPr/>
        </p:nvSpPr>
        <p:spPr>
          <a:xfrm>
            <a:off x="3690964" y="3155278"/>
            <a:ext cx="3925455" cy="1976583"/>
          </a:xfrm>
          <a:prstGeom prst="wedgeEllipseCallout">
            <a:avLst>
              <a:gd name="adj1" fmla="val 58226"/>
              <a:gd name="adj2" fmla="val 4007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5000"/>
              </a:lnSpc>
            </a:pPr>
            <a:r>
              <a:rPr lang="es-ES" sz="1600" b="1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“Cuando </a:t>
            </a:r>
            <a:r>
              <a:rPr lang="es-ES" sz="1600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(veo, oigo) …</a:t>
            </a:r>
            <a:endParaRPr lang="es-ES" sz="1600" spc="-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es-ES" sz="1600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Me </a:t>
            </a:r>
            <a:r>
              <a:rPr lang="es-ES" sz="1600" b="1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siento …</a:t>
            </a:r>
            <a:endParaRPr lang="es-ES" sz="1600" spc="-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es-ES" sz="1600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Porque </a:t>
            </a:r>
            <a:r>
              <a:rPr lang="es-ES" sz="1600" b="1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valoro </a:t>
            </a:r>
            <a:r>
              <a:rPr lang="es-ES" sz="1600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(necesito) …</a:t>
            </a:r>
            <a:endParaRPr lang="es-ES" sz="1600" spc="-1" dirty="0">
              <a:solidFill>
                <a:srgbClr val="00000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r>
              <a:rPr lang="es-ES" sz="1600" b="1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Puedes </a:t>
            </a:r>
            <a:r>
              <a:rPr lang="es-ES" sz="1600" spc="-1" dirty="0">
                <a:solidFill>
                  <a:srgbClr val="004586"/>
                </a:solidFill>
                <a:latin typeface="Arial" pitchFamily="34" charset="0"/>
                <a:ea typeface="Arial"/>
              </a:rPr>
              <a:t>....? (petición)”</a:t>
            </a:r>
            <a:endParaRPr lang="es-ES" sz="1600" spc="-1" dirty="0">
              <a:solidFill>
                <a:srgbClr val="000000"/>
              </a:solidFill>
              <a:latin typeface="Arial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4CD9F1A-E0A0-4350-BCC9-8E63F9346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9749" y="4312708"/>
            <a:ext cx="903529" cy="1099237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92D0631-7844-4CB8-813A-D5C1A8A463FE}"/>
              </a:ext>
            </a:extLst>
          </p:cNvPr>
          <p:cNvSpPr/>
          <p:nvPr/>
        </p:nvSpPr>
        <p:spPr>
          <a:xfrm>
            <a:off x="4895274" y="5448071"/>
            <a:ext cx="2253673" cy="6823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/>
              <a:t>JUICIO</a:t>
            </a:r>
          </a:p>
          <a:p>
            <a:pPr algn="ctr"/>
            <a:r>
              <a:rPr lang="es-ES" sz="2000" dirty="0"/>
              <a:t>PENSAMIENTO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6B1B06ED-1458-401A-A609-176978342276}"/>
              </a:ext>
            </a:extLst>
          </p:cNvPr>
          <p:cNvSpPr/>
          <p:nvPr/>
        </p:nvSpPr>
        <p:spPr>
          <a:xfrm>
            <a:off x="457200" y="1560945"/>
            <a:ext cx="2590800" cy="81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</a:rPr>
              <a:t>PETICIÓN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B83D4AC-F159-41C7-8A8D-55DFEB12C96E}"/>
              </a:ext>
            </a:extLst>
          </p:cNvPr>
          <p:cNvSpPr/>
          <p:nvPr/>
        </p:nvSpPr>
        <p:spPr>
          <a:xfrm>
            <a:off x="496815" y="2826803"/>
            <a:ext cx="2590800" cy="81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</a:rPr>
              <a:t>NECESIDAD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A5811776-DADC-4609-815C-E7AB338B9CDB}"/>
              </a:ext>
            </a:extLst>
          </p:cNvPr>
          <p:cNvSpPr/>
          <p:nvPr/>
        </p:nvSpPr>
        <p:spPr>
          <a:xfrm>
            <a:off x="566088" y="4092660"/>
            <a:ext cx="2590800" cy="81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</a:rPr>
              <a:t>SENTIMIENTO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72D2E2FC-F998-4D6B-A9B7-BC5F608C74B6}"/>
              </a:ext>
            </a:extLst>
          </p:cNvPr>
          <p:cNvSpPr/>
          <p:nvPr/>
        </p:nvSpPr>
        <p:spPr>
          <a:xfrm>
            <a:off x="622421" y="5430419"/>
            <a:ext cx="2590800" cy="8128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dirty="0">
                <a:solidFill>
                  <a:schemeClr val="tx1"/>
                </a:solidFill>
              </a:rPr>
              <a:t>OBSERVACIÓN</a:t>
            </a:r>
          </a:p>
        </p:txBody>
      </p:sp>
      <p:sp>
        <p:nvSpPr>
          <p:cNvPr id="14" name="Flecha: hacia arriba 13">
            <a:extLst>
              <a:ext uri="{FF2B5EF4-FFF2-40B4-BE49-F238E27FC236}">
                <a16:creationId xmlns:a16="http://schemas.microsoft.com/office/drawing/2014/main" id="{C89A137C-5960-4A8B-8C46-A6E2B4EF4E82}"/>
              </a:ext>
            </a:extLst>
          </p:cNvPr>
          <p:cNvSpPr/>
          <p:nvPr/>
        </p:nvSpPr>
        <p:spPr>
          <a:xfrm>
            <a:off x="1752600" y="4961018"/>
            <a:ext cx="369094" cy="3801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Flecha: hacia arriba 19">
            <a:extLst>
              <a:ext uri="{FF2B5EF4-FFF2-40B4-BE49-F238E27FC236}">
                <a16:creationId xmlns:a16="http://schemas.microsoft.com/office/drawing/2014/main" id="{FD026FE5-6252-4862-A7EE-735B71FA59C6}"/>
              </a:ext>
            </a:extLst>
          </p:cNvPr>
          <p:cNvSpPr/>
          <p:nvPr/>
        </p:nvSpPr>
        <p:spPr>
          <a:xfrm>
            <a:off x="1727921" y="3676073"/>
            <a:ext cx="369094" cy="3801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lecha: hacia arriba 20">
            <a:extLst>
              <a:ext uri="{FF2B5EF4-FFF2-40B4-BE49-F238E27FC236}">
                <a16:creationId xmlns:a16="http://schemas.microsoft.com/office/drawing/2014/main" id="{435593D5-BCAD-45E5-8534-31AE7BC49D74}"/>
              </a:ext>
            </a:extLst>
          </p:cNvPr>
          <p:cNvSpPr/>
          <p:nvPr/>
        </p:nvSpPr>
        <p:spPr>
          <a:xfrm>
            <a:off x="1727921" y="2405221"/>
            <a:ext cx="369094" cy="38011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286A2F78-4D45-42D6-B85B-B3533884C5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7846" y="3751377"/>
            <a:ext cx="689408" cy="784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uadroTexto 43">
            <a:extLst>
              <a:ext uri="{FF2B5EF4-FFF2-40B4-BE49-F238E27FC236}">
                <a16:creationId xmlns:a16="http://schemas.microsoft.com/office/drawing/2014/main" id="{D72463AC-AE36-4145-AD66-3E9267FCFE53}"/>
              </a:ext>
            </a:extLst>
          </p:cNvPr>
          <p:cNvSpPr txBox="1"/>
          <p:nvPr/>
        </p:nvSpPr>
        <p:spPr>
          <a:xfrm>
            <a:off x="7164288" y="925157"/>
            <a:ext cx="1821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000" dirty="0">
                <a:solidFill>
                  <a:srgbClr val="002060"/>
                </a:solidFill>
              </a:rPr>
              <a:t>Reunión Restaurativa</a:t>
            </a:r>
            <a:endParaRPr lang="es-ES" sz="1100" dirty="0">
              <a:solidFill>
                <a:srgbClr val="002060"/>
              </a:solidFill>
            </a:endParaRP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088299C4-1E92-4C37-BF7B-94D229EE246A}"/>
              </a:ext>
            </a:extLst>
          </p:cNvPr>
          <p:cNvSpPr txBox="1"/>
          <p:nvPr/>
        </p:nvSpPr>
        <p:spPr>
          <a:xfrm>
            <a:off x="6021144" y="2128436"/>
            <a:ext cx="1336639" cy="461665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400" dirty="0">
                <a:solidFill>
                  <a:srgbClr val="002060"/>
                </a:solidFill>
              </a:rPr>
              <a:t>Círculo</a:t>
            </a:r>
            <a:endParaRPr lang="es-ES" sz="1200" dirty="0">
              <a:solidFill>
                <a:srgbClr val="002060"/>
              </a:solidFill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93B4B3B6-47CD-4618-8891-B4DF5F486B0F}"/>
              </a:ext>
            </a:extLst>
          </p:cNvPr>
          <p:cNvSpPr txBox="1"/>
          <p:nvPr/>
        </p:nvSpPr>
        <p:spPr>
          <a:xfrm>
            <a:off x="4465678" y="2780068"/>
            <a:ext cx="1667968" cy="104644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000" dirty="0">
                <a:solidFill>
                  <a:srgbClr val="002060"/>
                </a:solidFill>
              </a:rPr>
              <a:t>Diálogo Restaurativo</a:t>
            </a:r>
          </a:p>
          <a:p>
            <a:endParaRPr lang="es-ES" sz="2200" dirty="0">
              <a:solidFill>
                <a:srgbClr val="002060"/>
              </a:solidFill>
            </a:endParaRP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3BDA381A-E5CC-4947-A24E-92A02368AC1A}"/>
              </a:ext>
            </a:extLst>
          </p:cNvPr>
          <p:cNvSpPr txBox="1"/>
          <p:nvPr/>
        </p:nvSpPr>
        <p:spPr>
          <a:xfrm>
            <a:off x="2647510" y="3704469"/>
            <a:ext cx="2149496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b="1" dirty="0">
                <a:solidFill>
                  <a:srgbClr val="002060"/>
                </a:solidFill>
              </a:rPr>
              <a:t>Conversación Restaurativa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B82ED5B0-2EBD-48F8-8108-7A992989F89A}"/>
              </a:ext>
            </a:extLst>
          </p:cNvPr>
          <p:cNvSpPr txBox="1"/>
          <p:nvPr/>
        </p:nvSpPr>
        <p:spPr>
          <a:xfrm>
            <a:off x="1763690" y="4747264"/>
            <a:ext cx="1439961" cy="76944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200" dirty="0">
                <a:solidFill>
                  <a:srgbClr val="002060"/>
                </a:solidFill>
              </a:rPr>
              <a:t>Expresión Afectiva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9BD3182-401A-4C25-B8CC-DF1244C114E6}"/>
              </a:ext>
            </a:extLst>
          </p:cNvPr>
          <p:cNvSpPr txBox="1"/>
          <p:nvPr/>
        </p:nvSpPr>
        <p:spPr>
          <a:xfrm>
            <a:off x="500196" y="5949293"/>
            <a:ext cx="1348110" cy="4308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s-ES" sz="2200" dirty="0">
                <a:solidFill>
                  <a:srgbClr val="002060"/>
                </a:solidFill>
              </a:rPr>
              <a:t>Escucha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FC112C1-9852-44BA-8123-676BB962C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020" y="521316"/>
            <a:ext cx="8229600" cy="914007"/>
          </a:xfrm>
        </p:spPr>
        <p:txBody>
          <a:bodyPr>
            <a:noAutofit/>
          </a:bodyPr>
          <a:lstStyle/>
          <a:p>
            <a:r>
              <a:rPr lang="es-ES" b="1" dirty="0">
                <a:solidFill>
                  <a:srgbClr val="002060"/>
                </a:solidFill>
              </a:rPr>
              <a:t>Repertorio de prácticas restaurativas 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5FD09F65-E9E7-42C7-A4D8-D885D31DC273}"/>
              </a:ext>
            </a:extLst>
          </p:cNvPr>
          <p:cNvGrpSpPr/>
          <p:nvPr/>
        </p:nvGrpSpPr>
        <p:grpSpPr>
          <a:xfrm>
            <a:off x="3203649" y="3512250"/>
            <a:ext cx="1593358" cy="1023215"/>
            <a:chOff x="539552" y="5085184"/>
            <a:chExt cx="1224136" cy="864096"/>
          </a:xfrm>
        </p:grpSpPr>
        <p:cxnSp>
          <p:nvCxnSpPr>
            <p:cNvPr id="5" name="Conector recto 4">
              <a:extLst>
                <a:ext uri="{FF2B5EF4-FFF2-40B4-BE49-F238E27FC236}">
                  <a16:creationId xmlns:a16="http://schemas.microsoft.com/office/drawing/2014/main" id="{AA472CAB-2DC2-4714-A527-4CA996B94055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recto 7">
              <a:extLst>
                <a:ext uri="{FF2B5EF4-FFF2-40B4-BE49-F238E27FC236}">
                  <a16:creationId xmlns:a16="http://schemas.microsoft.com/office/drawing/2014/main" id="{9C77708E-A051-4FE0-82C5-D8E057AF3F3B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57CF3247-A380-40D8-8A91-C1DE0D694CFD}"/>
              </a:ext>
            </a:extLst>
          </p:cNvPr>
          <p:cNvGrpSpPr/>
          <p:nvPr/>
        </p:nvGrpSpPr>
        <p:grpSpPr>
          <a:xfrm>
            <a:off x="1859245" y="4510041"/>
            <a:ext cx="1337179" cy="1091409"/>
            <a:chOff x="539552" y="5085184"/>
            <a:chExt cx="1224136" cy="864096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id="{B227FFCF-F317-4E09-B4D5-E458FBB2F9A5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cto 13">
              <a:extLst>
                <a:ext uri="{FF2B5EF4-FFF2-40B4-BE49-F238E27FC236}">
                  <a16:creationId xmlns:a16="http://schemas.microsoft.com/office/drawing/2014/main" id="{E9CACC91-8051-4873-AFF6-04699C0F5FB3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A5DC086-C3D1-4BC3-BDFA-5F215DAF9486}"/>
              </a:ext>
            </a:extLst>
          </p:cNvPr>
          <p:cNvGrpSpPr/>
          <p:nvPr/>
        </p:nvGrpSpPr>
        <p:grpSpPr>
          <a:xfrm>
            <a:off x="624172" y="5597029"/>
            <a:ext cx="1224136" cy="864096"/>
            <a:chOff x="539552" y="5085184"/>
            <a:chExt cx="1224136" cy="864096"/>
          </a:xfrm>
        </p:grpSpPr>
        <p:cxnSp>
          <p:nvCxnSpPr>
            <p:cNvPr id="16" name="Conector recto 15">
              <a:extLst>
                <a:ext uri="{FF2B5EF4-FFF2-40B4-BE49-F238E27FC236}">
                  <a16:creationId xmlns:a16="http://schemas.microsoft.com/office/drawing/2014/main" id="{31EE8DBC-038F-4522-AF55-5886894505FE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16">
              <a:extLst>
                <a:ext uri="{FF2B5EF4-FFF2-40B4-BE49-F238E27FC236}">
                  <a16:creationId xmlns:a16="http://schemas.microsoft.com/office/drawing/2014/main" id="{71C8727B-E668-497E-A76C-37A2C68A41D7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7C869F82-05A4-4A35-8E68-D34520D60AB5}"/>
              </a:ext>
            </a:extLst>
          </p:cNvPr>
          <p:cNvGrpSpPr/>
          <p:nvPr/>
        </p:nvGrpSpPr>
        <p:grpSpPr>
          <a:xfrm>
            <a:off x="4797007" y="2650403"/>
            <a:ext cx="1224136" cy="864096"/>
            <a:chOff x="539552" y="5085184"/>
            <a:chExt cx="1224136" cy="864096"/>
          </a:xfrm>
        </p:grpSpPr>
        <p:cxnSp>
          <p:nvCxnSpPr>
            <p:cNvPr id="19" name="Conector recto 18">
              <a:extLst>
                <a:ext uri="{FF2B5EF4-FFF2-40B4-BE49-F238E27FC236}">
                  <a16:creationId xmlns:a16="http://schemas.microsoft.com/office/drawing/2014/main" id="{4E68E1C4-6483-4329-BDC7-B28BF1E13DB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359AB6C-3F3C-4A9A-A60E-11952D228D9B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upo 20">
            <a:extLst>
              <a:ext uri="{FF2B5EF4-FFF2-40B4-BE49-F238E27FC236}">
                <a16:creationId xmlns:a16="http://schemas.microsoft.com/office/drawing/2014/main" id="{CEE57017-E656-42CD-989A-7569FF9ECAD6}"/>
              </a:ext>
            </a:extLst>
          </p:cNvPr>
          <p:cNvGrpSpPr/>
          <p:nvPr/>
        </p:nvGrpSpPr>
        <p:grpSpPr>
          <a:xfrm>
            <a:off x="6021143" y="1786305"/>
            <a:ext cx="1224136" cy="864096"/>
            <a:chOff x="539552" y="5085184"/>
            <a:chExt cx="1224136" cy="864096"/>
          </a:xfrm>
        </p:grpSpPr>
        <p:cxnSp>
          <p:nvCxnSpPr>
            <p:cNvPr id="22" name="Conector recto 21">
              <a:extLst>
                <a:ext uri="{FF2B5EF4-FFF2-40B4-BE49-F238E27FC236}">
                  <a16:creationId xmlns:a16="http://schemas.microsoft.com/office/drawing/2014/main" id="{B418B524-6730-4181-8EB1-7918F2B0EA8D}"/>
                </a:ext>
              </a:extLst>
            </p:cNvPr>
            <p:cNvCxnSpPr>
              <a:cxnSpLocks/>
            </p:cNvCxnSpPr>
            <p:nvPr/>
          </p:nvCxnSpPr>
          <p:spPr>
            <a:xfrm>
              <a:off x="539552" y="5949280"/>
              <a:ext cx="1224136" cy="0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D923E264-C962-4D7B-8872-D178FCEAAF88}"/>
                </a:ext>
              </a:extLst>
            </p:cNvPr>
            <p:cNvCxnSpPr/>
            <p:nvPr/>
          </p:nvCxnSpPr>
          <p:spPr>
            <a:xfrm flipV="1">
              <a:off x="1763688" y="5085184"/>
              <a:ext cx="0" cy="864096"/>
            </a:xfrm>
            <a:prstGeom prst="line">
              <a:avLst/>
            </a:prstGeom>
            <a:ln w="3492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Conector recto 27">
            <a:extLst>
              <a:ext uri="{FF2B5EF4-FFF2-40B4-BE49-F238E27FC236}">
                <a16:creationId xmlns:a16="http://schemas.microsoft.com/office/drawing/2014/main" id="{17475A1D-6614-452E-84CB-B1610536F35F}"/>
              </a:ext>
            </a:extLst>
          </p:cNvPr>
          <p:cNvCxnSpPr>
            <a:cxnSpLocks/>
          </p:cNvCxnSpPr>
          <p:nvPr/>
        </p:nvCxnSpPr>
        <p:spPr>
          <a:xfrm>
            <a:off x="7245281" y="1786305"/>
            <a:ext cx="1791217" cy="0"/>
          </a:xfrm>
          <a:prstGeom prst="line">
            <a:avLst/>
          </a:prstGeom>
          <a:ln w="3492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882045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96CA87C-A951-4191-B7C7-2221FCE9C280}"/>
              </a:ext>
            </a:extLst>
          </p:cNvPr>
          <p:cNvPicPr/>
          <p:nvPr/>
        </p:nvPicPr>
        <p:blipFill>
          <a:blip r:embed="rId2" cstate="print">
            <a:alphaModFix amt="20000"/>
          </a:blip>
          <a:stretch/>
        </p:blipFill>
        <p:spPr>
          <a:xfrm>
            <a:off x="1114960" y="789112"/>
            <a:ext cx="6606640" cy="5759187"/>
          </a:xfrm>
          <a:prstGeom prst="rect">
            <a:avLst/>
          </a:prstGeom>
          <a:ln>
            <a:noFill/>
          </a:ln>
        </p:spPr>
      </p:pic>
      <p:sp>
        <p:nvSpPr>
          <p:cNvPr id="606" name="TextShape 1"/>
          <p:cNvSpPr txBox="1"/>
          <p:nvPr/>
        </p:nvSpPr>
        <p:spPr>
          <a:xfrm>
            <a:off x="272473" y="775857"/>
            <a:ext cx="8228880" cy="43898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b="0" strike="noStrike" spc="-1" dirty="0">
                <a:latin typeface="Arial" pitchFamily="34" charset="0"/>
                <a:ea typeface="Arial"/>
              </a:rPr>
              <a:t>Nombre</a:t>
            </a:r>
            <a:r>
              <a:rPr lang="es-ES" b="0" strike="noStrike" spc="-1" dirty="0">
                <a:solidFill>
                  <a:srgbClr val="1F497D"/>
                </a:solidFill>
                <a:latin typeface="Arial"/>
                <a:ea typeface="Arial"/>
              </a:rPr>
              <a:t>:</a:t>
            </a:r>
            <a:br>
              <a:rPr dirty="0"/>
            </a:br>
            <a:r>
              <a:rPr lang="es-ES" b="0" strike="noStrike" spc="-1" dirty="0">
                <a:latin typeface="Arial"/>
                <a:ea typeface="Arial"/>
              </a:rPr>
              <a:t>Fecha:</a:t>
            </a:r>
            <a:endParaRPr lang="es-ES" b="0" strike="noStrike" spc="-1" dirty="0">
              <a:latin typeface="Arial"/>
            </a:endParaRPr>
          </a:p>
        </p:txBody>
      </p:sp>
      <p:graphicFrame>
        <p:nvGraphicFramePr>
          <p:cNvPr id="607" name="Table 2"/>
          <p:cNvGraphicFramePr/>
          <p:nvPr/>
        </p:nvGraphicFramePr>
        <p:xfrm>
          <a:off x="142920" y="1397160"/>
          <a:ext cx="8858160" cy="5317920"/>
        </p:xfrm>
        <a:graphic>
          <a:graphicData uri="http://schemas.openxmlformats.org/drawingml/2006/table">
            <a:tbl>
              <a:tblPr/>
              <a:tblGrid>
                <a:gridCol w="8858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88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2000" b="1" strike="noStrike" spc="-1" dirty="0">
                          <a:solidFill>
                            <a:srgbClr val="002060"/>
                          </a:solidFill>
                          <a:latin typeface="Arial" pitchFamily="34" charset="0"/>
                          <a:ea typeface="Arial"/>
                        </a:rPr>
                        <a:t>¿Qué ha pasado?</a:t>
                      </a: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7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2000" b="1" strike="noStrike" spc="-1" dirty="0">
                          <a:solidFill>
                            <a:srgbClr val="002060"/>
                          </a:solidFill>
                          <a:latin typeface="Arial" pitchFamily="34" charset="0"/>
                          <a:ea typeface="Arial"/>
                        </a:rPr>
                        <a:t>¿Qué pensabas en ese momento?</a:t>
                      </a: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8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2000" b="1" strike="noStrike" spc="-1" dirty="0">
                          <a:solidFill>
                            <a:srgbClr val="002060"/>
                          </a:solidFill>
                          <a:latin typeface="Arial" pitchFamily="34" charset="0"/>
                          <a:ea typeface="Arial"/>
                        </a:rPr>
                        <a:t>¿A quién ha afectado?</a:t>
                      </a: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56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2000" b="1" strike="noStrike" spc="-1" dirty="0">
                          <a:solidFill>
                            <a:srgbClr val="002060"/>
                          </a:solidFill>
                          <a:latin typeface="Arial" pitchFamily="34" charset="0"/>
                          <a:ea typeface="Arial"/>
                        </a:rPr>
                        <a:t>¿Cómo crees que le ha afectado?</a:t>
                      </a: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874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2000" b="1" strike="noStrike" spc="-1" dirty="0">
                          <a:solidFill>
                            <a:srgbClr val="002060"/>
                          </a:solidFill>
                          <a:latin typeface="Arial" pitchFamily="34" charset="0"/>
                          <a:ea typeface="Arial"/>
                        </a:rPr>
                        <a:t>¿Qué piensas ahora de lo que ha pasado?</a:t>
                      </a: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8632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s-ES" sz="2000" b="1" strike="noStrike" spc="-1" dirty="0">
                          <a:solidFill>
                            <a:srgbClr val="002060"/>
                          </a:solidFill>
                          <a:latin typeface="Arial" pitchFamily="34" charset="0"/>
                          <a:ea typeface="Arial"/>
                        </a:rPr>
                        <a:t>¿Qué podrías hacer para mejorar la situación?</a:t>
                      </a: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endParaRPr lang="es-ES" sz="2000" b="0" strike="noStrike" spc="-1" dirty="0">
                        <a:solidFill>
                          <a:srgbClr val="002060"/>
                        </a:solidFill>
                        <a:latin typeface="Arial" pitchFamily="34" charset="0"/>
                      </a:endParaRPr>
                    </a:p>
                  </a:txBody>
                  <a:tcPr>
                    <a:lnL w="9360">
                      <a:solidFill>
                        <a:srgbClr val="000000"/>
                      </a:solidFill>
                    </a:lnL>
                    <a:lnR w="9360">
                      <a:solidFill>
                        <a:srgbClr val="000000"/>
                      </a:solidFill>
                    </a:lnR>
                    <a:lnT w="9360">
                      <a:solidFill>
                        <a:srgbClr val="000000"/>
                      </a:solidFill>
                    </a:lnT>
                    <a:lnB w="9360">
                      <a:solidFill>
                        <a:srgbClr val="000000"/>
                      </a:solidFill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Shape 1">
            <a:extLst>
              <a:ext uri="{FF2B5EF4-FFF2-40B4-BE49-F238E27FC236}">
                <a16:creationId xmlns:a16="http://schemas.microsoft.com/office/drawing/2014/main" id="{4065B458-6746-4A02-A235-1A3B3C3BF5CF}"/>
              </a:ext>
            </a:extLst>
          </p:cNvPr>
          <p:cNvSpPr txBox="1"/>
          <p:nvPr/>
        </p:nvSpPr>
        <p:spPr>
          <a:xfrm>
            <a:off x="2830948" y="2"/>
            <a:ext cx="5075381" cy="775855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>
              <a:lnSpc>
                <a:spcPct val="100000"/>
              </a:lnSpc>
            </a:pPr>
            <a:r>
              <a:rPr lang="es-ES" sz="4400" b="0" strike="noStrike" spc="-1" dirty="0">
                <a:solidFill>
                  <a:srgbClr val="1F497D"/>
                </a:solidFill>
                <a:latin typeface="Arial"/>
                <a:ea typeface="Arial"/>
              </a:rPr>
              <a:t>Hoja de reflexión</a:t>
            </a:r>
            <a:endParaRPr lang="es-ES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" name="Gráfico 2" descr="Cabeza con engranajes">
            <a:extLst>
              <a:ext uri="{FF2B5EF4-FFF2-40B4-BE49-F238E27FC236}">
                <a16:creationId xmlns:a16="http://schemas.microsoft.com/office/drawing/2014/main" id="{4B12E2E0-C946-4C88-99A9-CC430D305E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16546" y="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8553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 txBox="1"/>
          <p:nvPr/>
        </p:nvSpPr>
        <p:spPr>
          <a:xfrm>
            <a:off x="371869" y="1402684"/>
            <a:ext cx="8228880" cy="4334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15000"/>
              </a:lnSpc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Ayudan a un tipo de conversación en el que el lenguaje, verbal y no-verbal: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spcBef>
                <a:spcPts val="1001"/>
              </a:spcBef>
              <a:buClr>
                <a:srgbClr val="004586"/>
              </a:buClr>
              <a:buFont typeface="Arial"/>
              <a:buChar char="✓"/>
            </a:pPr>
            <a:r>
              <a:rPr lang="es-ES" sz="2400" b="1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no juzga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buClr>
                <a:srgbClr val="004586"/>
              </a:buClr>
              <a:buFont typeface="Arial"/>
              <a:buChar char="✓"/>
            </a:pPr>
            <a:r>
              <a:rPr lang="es-ES" sz="2400" b="1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no culpabiliza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buClr>
                <a:srgbClr val="004586"/>
              </a:buClr>
              <a:buFont typeface="Arial"/>
              <a:buChar char="✓"/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estimula la</a:t>
            </a:r>
            <a:r>
              <a:rPr lang="es-ES" sz="2400" b="1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 participación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  <a:buClr>
                <a:srgbClr val="004586"/>
              </a:buClr>
              <a:buFont typeface="Arial"/>
              <a:buChar char="✓"/>
            </a:pPr>
            <a:r>
              <a:rPr lang="es-ES" sz="2400" b="0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promueve la</a:t>
            </a:r>
            <a:r>
              <a:rPr lang="es-ES" sz="2400" b="1" strike="noStrike" spc="-1" dirty="0">
                <a:solidFill>
                  <a:srgbClr val="002060"/>
                </a:solidFill>
                <a:latin typeface="Arial" pitchFamily="34" charset="0"/>
                <a:ea typeface="Arial"/>
              </a:rPr>
              <a:t> responsabilidad</a:t>
            </a: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2400" b="0" strike="noStrike" spc="-1" dirty="0">
              <a:solidFill>
                <a:srgbClr val="002060"/>
              </a:solidFill>
              <a:latin typeface="Arial" pitchFamily="34" charset="0"/>
            </a:endParaRPr>
          </a:p>
          <a:p>
            <a:pPr>
              <a:lnSpc>
                <a:spcPct val="115000"/>
              </a:lnSpc>
            </a:pPr>
            <a:endParaRPr lang="es-ES" sz="2400" b="0" strike="noStrike" spc="-1" dirty="0">
              <a:latin typeface="Arial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AC20F34B-539E-4E43-B6B5-55439B416CC4}"/>
              </a:ext>
            </a:extLst>
          </p:cNvPr>
          <p:cNvSpPr txBox="1"/>
          <p:nvPr/>
        </p:nvSpPr>
        <p:spPr>
          <a:xfrm>
            <a:off x="997271" y="387929"/>
            <a:ext cx="714945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spc="-1" dirty="0">
                <a:solidFill>
                  <a:srgbClr val="004586"/>
                </a:solidFill>
                <a:ea typeface="Arial"/>
              </a:rPr>
              <a:t>Las preguntas restaurativas</a:t>
            </a:r>
            <a:endParaRPr lang="es-ES" sz="44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A2A7FEDC-A5D4-4B68-9783-4B1651A7037D}"/>
              </a:ext>
            </a:extLst>
          </p:cNvPr>
          <p:cNvPicPr/>
          <p:nvPr/>
        </p:nvPicPr>
        <p:blipFill>
          <a:blip r:embed="rId3" cstate="print">
            <a:alphaModFix amt="20000"/>
          </a:blip>
          <a:stretch/>
        </p:blipFill>
        <p:spPr>
          <a:xfrm>
            <a:off x="4661724" y="2121463"/>
            <a:ext cx="3170712" cy="2896483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04" name="Google Shape;904;g11d9c849811_0_109"/>
          <p:cNvCxnSpPr/>
          <p:nvPr/>
        </p:nvCxnSpPr>
        <p:spPr>
          <a:xfrm>
            <a:off x="0" y="907920"/>
            <a:ext cx="9143400" cy="600"/>
          </a:xfrm>
          <a:prstGeom prst="straightConnector1">
            <a:avLst/>
          </a:prstGeom>
          <a:noFill/>
          <a:ln w="127075" cap="flat" cmpd="sng">
            <a:solidFill>
              <a:srgbClr val="002060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905" name="Google Shape;905;g11d9c849811_0_109"/>
          <p:cNvSpPr/>
          <p:nvPr/>
        </p:nvSpPr>
        <p:spPr>
          <a:xfrm>
            <a:off x="0" y="258839"/>
            <a:ext cx="22107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lang="es" sz="2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INFORMALES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g11d9c849811_0_109"/>
          <p:cNvSpPr/>
          <p:nvPr/>
        </p:nvSpPr>
        <p:spPr>
          <a:xfrm>
            <a:off x="7164360" y="187200"/>
            <a:ext cx="1978800" cy="45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2400"/>
              <a:buFont typeface="Arial"/>
              <a:buNone/>
            </a:pPr>
            <a:r>
              <a:rPr lang="es" sz="24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FORMALES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7" name="Google Shape;907;g11d9c849811_0_109"/>
          <p:cNvSpPr/>
          <p:nvPr/>
        </p:nvSpPr>
        <p:spPr>
          <a:xfrm>
            <a:off x="1640450" y="907925"/>
            <a:ext cx="552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6800" rIns="90000" bIns="468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Font typeface="Arial"/>
              <a:buNone/>
            </a:pPr>
            <a:r>
              <a:rPr lang="es" sz="3600" b="1" i="0" u="none" strike="noStrike" cap="none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7"/>
                  </a:ext>
                </a:extLst>
              </a:rPr>
              <a:t>Preguntas restaurativas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8" name="Google Shape;908;g11d9c849811_0_109"/>
          <p:cNvSpPr/>
          <p:nvPr/>
        </p:nvSpPr>
        <p:spPr>
          <a:xfrm>
            <a:off x="345200" y="1616174"/>
            <a:ext cx="8907900" cy="677100"/>
          </a:xfrm>
          <a:prstGeom prst="roundRect">
            <a:avLst>
              <a:gd name="adj" fmla="val 13301"/>
            </a:avLst>
          </a:prstGeom>
          <a:solidFill>
            <a:srgbClr val="004586"/>
          </a:solidFill>
          <a:ln>
            <a:noFill/>
          </a:ln>
        </p:spPr>
        <p:txBody>
          <a:bodyPr spcFirstLastPara="1" wrap="square" lIns="90000" tIns="45000" rIns="90000" bIns="450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Font typeface="Arial"/>
              <a:buNone/>
            </a:pP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EEEEE"/>
              </a:buClr>
              <a:buSzPts val="2400"/>
              <a:buFont typeface="Arial"/>
              <a:buNone/>
            </a:pPr>
            <a:r>
              <a:rPr lang="es" sz="2400">
                <a:solidFill>
                  <a:srgbClr val="EEEEEE"/>
                </a:solidFill>
              </a:rPr>
              <a:t>Cuando hay dos personas implicadas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9" name="Google Shape;909;g11d9c849811_0_109"/>
          <p:cNvSpPr txBox="1"/>
          <p:nvPr/>
        </p:nvSpPr>
        <p:spPr>
          <a:xfrm>
            <a:off x="4777200" y="2324425"/>
            <a:ext cx="4366800" cy="3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ha pasado?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te sientes con lo que ocurrió?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¿Cómo te ha afectado esto a ti y a otros?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ha sido lo más difícil para ti?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None/>
            </a:pPr>
            <a:r>
              <a:rPr lang="e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necesitas que pase a partir de ahora? </a:t>
            </a:r>
            <a:endParaRPr sz="2400">
              <a:solidFill>
                <a:srgbClr val="F58A00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910" name="Google Shape;910;g11d9c849811_0_109"/>
          <p:cNvSpPr/>
          <p:nvPr/>
        </p:nvSpPr>
        <p:spPr>
          <a:xfrm>
            <a:off x="174900" y="2437125"/>
            <a:ext cx="4233000" cy="23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¿Qu</a:t>
            </a:r>
            <a:r>
              <a:rPr lang="es" sz="22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ha </a:t>
            </a:r>
            <a:r>
              <a:rPr lang="es" sz="22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pasado</a:t>
            </a: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¿En </a:t>
            </a:r>
            <a:r>
              <a:rPr lang="es" sz="22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qué</a:t>
            </a: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pensabas cuando lo hiciste?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¿A quien ha afectado </a:t>
            </a:r>
            <a:r>
              <a:rPr lang="es" sz="22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y c</a:t>
            </a: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ómo crees que </a:t>
            </a:r>
            <a:r>
              <a:rPr lang="es" sz="2200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le </a:t>
            </a: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ha afectado?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¿Qué piensas ahora de lo que ha sucedido?</a:t>
            </a:r>
            <a:endParaRPr sz="2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¿Qué puedes hacer para mejorar la situación?</a:t>
            </a:r>
            <a:r>
              <a:rPr lang="es" sz="2000" b="0" i="0" u="none" strike="noStrike" cap="none">
                <a:solidFill>
                  <a:srgbClr val="00458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59857731"/>
      </p:ext>
    </p:extLst>
  </p:cSld>
  <p:clrMapOvr>
    <a:masterClrMapping/>
  </p:clrMapOvr>
  <p:transition spd="slow"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FAF0C2-65D0-48AE-AD21-77386C2D2B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22F328E-605D-44FD-805F-8227F1691E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5" name="Imagen 4" descr="Texto, Carta&#10;&#10;Descripción generada automáticamente">
            <a:extLst>
              <a:ext uri="{FF2B5EF4-FFF2-40B4-BE49-F238E27FC236}">
                <a16:creationId xmlns:a16="http://schemas.microsoft.com/office/drawing/2014/main" id="{ADD79994-DBAF-4D57-9E0C-934420435D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95275"/>
            <a:ext cx="91249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883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8874B3-5083-4131-A856-BC88E9842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3AB235-1D2D-4249-9195-9A3D388AE33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  <p:pic>
        <p:nvPicPr>
          <p:cNvPr id="5" name="Imagen 4" descr="Texto&#10;&#10;Descripción generada automáticamente">
            <a:extLst>
              <a:ext uri="{FF2B5EF4-FFF2-40B4-BE49-F238E27FC236}">
                <a16:creationId xmlns:a16="http://schemas.microsoft.com/office/drawing/2014/main" id="{699D9C54-8583-4873-AFAD-7FC1D2C8E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" y="295275"/>
            <a:ext cx="9124950" cy="62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07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2253485" y="-1111525"/>
            <a:ext cx="13230385" cy="7969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22a8f1a1e2_0_1008"/>
          <p:cNvSpPr txBox="1">
            <a:spLocks noGrp="1"/>
          </p:cNvSpPr>
          <p:nvPr>
            <p:ph type="title"/>
          </p:nvPr>
        </p:nvSpPr>
        <p:spPr>
          <a:xfrm>
            <a:off x="457200" y="2984500"/>
            <a:ext cx="82296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4400"/>
              <a:buFont typeface="Calibri"/>
              <a:buNone/>
            </a:pPr>
            <a:r>
              <a:rPr lang="es" sz="44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5 Principi</a:t>
            </a:r>
            <a:r>
              <a:rPr lang="es" b="1"/>
              <a:t>os</a:t>
            </a:r>
            <a:r>
              <a:rPr lang="es" sz="44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restaurati</a:t>
            </a:r>
            <a:r>
              <a:rPr lang="es" b="1"/>
              <a:t>vo</a:t>
            </a:r>
            <a:r>
              <a:rPr lang="es" sz="4400" b="1" i="0" u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</p:txBody>
      </p:sp>
      <p:sp>
        <p:nvSpPr>
          <p:cNvPr id="770" name="Google Shape;770;g122a8f1a1e2_0_1008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s" sz="1300" b="0" i="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60</a:t>
            </a:fld>
            <a:endParaRPr/>
          </a:p>
        </p:txBody>
      </p:sp>
      <p:sp>
        <p:nvSpPr>
          <p:cNvPr id="771" name="Google Shape;771;g122a8f1a1e2_0_1008"/>
          <p:cNvSpPr txBox="1"/>
          <p:nvPr/>
        </p:nvSpPr>
        <p:spPr>
          <a:xfrm>
            <a:off x="5403850" y="5892800"/>
            <a:ext cx="3641700" cy="3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4E1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274E13"/>
                </a:solidFill>
                <a:latin typeface="Calibri"/>
                <a:ea typeface="Calibri"/>
                <a:cs typeface="Calibri"/>
                <a:sym typeface="Calibri"/>
              </a:rPr>
              <a:t>Belinda Hopkins</a:t>
            </a:r>
            <a:endParaRPr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206"/>
          <p:cNvSpPr txBox="1">
            <a:spLocks noGrp="1"/>
          </p:cNvSpPr>
          <p:nvPr>
            <p:ph type="title"/>
          </p:nvPr>
        </p:nvSpPr>
        <p:spPr>
          <a:xfrm>
            <a:off x="354975" y="0"/>
            <a:ext cx="80565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lang="en-US" b="1" dirty="0">
                <a:solidFill>
                  <a:srgbClr val="002060"/>
                </a:solidFill>
              </a:rPr>
              <a:t>1. </a:t>
            </a:r>
            <a:r>
              <a:rPr lang="es-ES" b="1" dirty="0">
                <a:solidFill>
                  <a:srgbClr val="002060"/>
                </a:solidFill>
              </a:rPr>
              <a:t>Percepción</a:t>
            </a:r>
            <a:r>
              <a:rPr lang="en-US" b="1" dirty="0">
                <a:solidFill>
                  <a:srgbClr val="002060"/>
                </a:solidFill>
              </a:rPr>
              <a:t> personal</a:t>
            </a:r>
            <a:endParaRPr dirty="0">
              <a:solidFill>
                <a:srgbClr val="002060"/>
              </a:solidFill>
            </a:endParaRPr>
          </a:p>
        </p:txBody>
      </p:sp>
      <p:sp>
        <p:nvSpPr>
          <p:cNvPr id="1445" name="Google Shape;1445;p20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4800" cy="4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600"/>
              <a:buFont typeface="Arial"/>
              <a:buChar char="•"/>
            </a:pPr>
            <a:r>
              <a:rPr lang="es-ES" sz="3600" dirty="0">
                <a:solidFill>
                  <a:srgbClr val="002060"/>
                </a:solidFill>
              </a:rPr>
              <a:t>Cada persona tiene su forma de ver las cosas, que hay que escuchar</a:t>
            </a:r>
            <a:endParaRPr lang="es-ES" sz="4000" b="0" i="0" u="none" dirty="0">
              <a:solidFill>
                <a:srgbClr val="002060"/>
              </a:solidFill>
              <a:sym typeface="Arial"/>
            </a:endParaRPr>
          </a:p>
        </p:txBody>
      </p:sp>
      <p:sp>
        <p:nvSpPr>
          <p:cNvPr id="1446" name="Google Shape;1446;p206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61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7" name="Google Shape;1447;p20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1058" y="3004050"/>
            <a:ext cx="4853292" cy="3712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p207"/>
          <p:cNvSpPr txBox="1">
            <a:spLocks noGrp="1"/>
          </p:cNvSpPr>
          <p:nvPr>
            <p:ph type="title"/>
          </p:nvPr>
        </p:nvSpPr>
        <p:spPr>
          <a:xfrm>
            <a:off x="457200" y="273600"/>
            <a:ext cx="8229300" cy="11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4" name="Google Shape;1454;p20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300" cy="39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/>
          </a:p>
        </p:txBody>
      </p:sp>
      <p:pic>
        <p:nvPicPr>
          <p:cNvPr id="1455" name="Google Shape;1455;p2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Google Shape;1468;p209"/>
          <p:cNvSpPr txBox="1">
            <a:spLocks noGrp="1"/>
          </p:cNvSpPr>
          <p:nvPr>
            <p:ph type="title"/>
          </p:nvPr>
        </p:nvSpPr>
        <p:spPr>
          <a:xfrm>
            <a:off x="543750" y="474050"/>
            <a:ext cx="80565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lang="en-US" sz="4000" b="1" dirty="0">
                <a:solidFill>
                  <a:srgbClr val="002060"/>
                </a:solidFill>
              </a:rPr>
              <a:t>2. </a:t>
            </a:r>
            <a:r>
              <a:rPr lang="es-ES" sz="3600" b="1" dirty="0">
                <a:solidFill>
                  <a:srgbClr val="002060"/>
                </a:solidFill>
              </a:rPr>
              <a:t>Lo que pensamos influye en cómo nos sentimos y ambos afectan a lo que decimos y hacemos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469" name="Google Shape;1469;p209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63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0" name="Google Shape;1470;p2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5400" y="2805125"/>
            <a:ext cx="2365774" cy="2361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1" name="Google Shape;1471;p20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3475" y="2957525"/>
            <a:ext cx="2022175" cy="1535350"/>
          </a:xfrm>
          <a:prstGeom prst="rect">
            <a:avLst/>
          </a:prstGeom>
          <a:noFill/>
          <a:ln>
            <a:noFill/>
          </a:ln>
        </p:spPr>
      </p:pic>
      <p:sp>
        <p:nvSpPr>
          <p:cNvPr id="1472" name="Google Shape;1472;p209"/>
          <p:cNvSpPr/>
          <p:nvPr/>
        </p:nvSpPr>
        <p:spPr>
          <a:xfrm>
            <a:off x="3619500" y="2623050"/>
            <a:ext cx="2696400" cy="688800"/>
          </a:xfrm>
          <a:prstGeom prst="uturnArrow">
            <a:avLst>
              <a:gd name="adj1" fmla="val 25000"/>
              <a:gd name="adj2" fmla="val 25000"/>
              <a:gd name="adj3" fmla="val 25000"/>
              <a:gd name="adj4" fmla="val 43750"/>
              <a:gd name="adj5" fmla="val 75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73" name="Google Shape;1473;p20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12275" y="4176350"/>
            <a:ext cx="2128799" cy="2540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74" name="Google Shape;1474;p209"/>
          <p:cNvSpPr/>
          <p:nvPr/>
        </p:nvSpPr>
        <p:spPr>
          <a:xfrm rot="-3299861">
            <a:off x="4173216" y="3400579"/>
            <a:ext cx="410558" cy="13000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5" name="Google Shape;1475;p209"/>
          <p:cNvSpPr/>
          <p:nvPr/>
        </p:nvSpPr>
        <p:spPr>
          <a:xfrm rot="3624031">
            <a:off x="5500554" y="3605415"/>
            <a:ext cx="410581" cy="1170233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22a8f1a1e2_0_1056"/>
          <p:cNvSpPr/>
          <p:nvPr/>
        </p:nvSpPr>
        <p:spPr>
          <a:xfrm>
            <a:off x="15900" y="2724912"/>
            <a:ext cx="9112200" cy="3942288"/>
          </a:xfrm>
          <a:prstGeom prst="roundRect">
            <a:avLst>
              <a:gd name="adj" fmla="val 0"/>
            </a:avLst>
          </a:prstGeom>
          <a:solidFill>
            <a:srgbClr val="95B3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g122a8f1a1e2_0_1056"/>
          <p:cNvSpPr/>
          <p:nvPr/>
        </p:nvSpPr>
        <p:spPr>
          <a:xfrm>
            <a:off x="234950" y="1470025"/>
            <a:ext cx="8556994" cy="4983795"/>
          </a:xfrm>
          <a:custGeom>
            <a:avLst/>
            <a:gdLst/>
            <a:ahLst/>
            <a:cxnLst/>
            <a:rect l="l" t="t" r="r" b="b"/>
            <a:pathLst>
              <a:path w="342314" h="199292" extrusionOk="0">
                <a:moveTo>
                  <a:pt x="0" y="182880"/>
                </a:moveTo>
                <a:cubicBezTo>
                  <a:pt x="4784" y="176502"/>
                  <a:pt x="11547" y="171101"/>
                  <a:pt x="14068" y="163537"/>
                </a:cubicBezTo>
                <a:cubicBezTo>
                  <a:pt x="15401" y="159536"/>
                  <a:pt x="14469" y="154603"/>
                  <a:pt x="16999" y="151228"/>
                </a:cubicBezTo>
                <a:cubicBezTo>
                  <a:pt x="22105" y="144417"/>
                  <a:pt x="25758" y="136623"/>
                  <a:pt x="30480" y="129540"/>
                </a:cubicBezTo>
                <a:cubicBezTo>
                  <a:pt x="32551" y="126434"/>
                  <a:pt x="37016" y="125258"/>
                  <a:pt x="38686" y="121920"/>
                </a:cubicBezTo>
                <a:cubicBezTo>
                  <a:pt x="42530" y="114238"/>
                  <a:pt x="41151" y="104174"/>
                  <a:pt x="46306" y="97302"/>
                </a:cubicBezTo>
                <a:cubicBezTo>
                  <a:pt x="48618" y="94219"/>
                  <a:pt x="52973" y="93434"/>
                  <a:pt x="56271" y="91440"/>
                </a:cubicBezTo>
                <a:cubicBezTo>
                  <a:pt x="68653" y="83953"/>
                  <a:pt x="80939" y="76121"/>
                  <a:pt x="92026" y="66822"/>
                </a:cubicBezTo>
                <a:cubicBezTo>
                  <a:pt x="96282" y="63253"/>
                  <a:pt x="101842" y="60893"/>
                  <a:pt x="104922" y="56271"/>
                </a:cubicBezTo>
                <a:cubicBezTo>
                  <a:pt x="109343" y="49636"/>
                  <a:pt x="109435" y="40974"/>
                  <a:pt x="111956" y="33411"/>
                </a:cubicBezTo>
                <a:cubicBezTo>
                  <a:pt x="113175" y="29755"/>
                  <a:pt x="118181" y="28483"/>
                  <a:pt x="121920" y="27549"/>
                </a:cubicBezTo>
                <a:cubicBezTo>
                  <a:pt x="130314" y="25451"/>
                  <a:pt x="138166" y="21209"/>
                  <a:pt x="145366" y="16412"/>
                </a:cubicBezTo>
                <a:cubicBezTo>
                  <a:pt x="150551" y="12957"/>
                  <a:pt x="154745" y="8206"/>
                  <a:pt x="159434" y="4103"/>
                </a:cubicBezTo>
                <a:cubicBezTo>
                  <a:pt x="161111" y="2636"/>
                  <a:pt x="162482" y="0"/>
                  <a:pt x="164710" y="0"/>
                </a:cubicBezTo>
                <a:cubicBezTo>
                  <a:pt x="171344" y="0"/>
                  <a:pt x="177893" y="2226"/>
                  <a:pt x="184053" y="4689"/>
                </a:cubicBezTo>
                <a:cubicBezTo>
                  <a:pt x="186816" y="5794"/>
                  <a:pt x="190607" y="5730"/>
                  <a:pt x="192259" y="8206"/>
                </a:cubicBezTo>
                <a:cubicBezTo>
                  <a:pt x="193838" y="10572"/>
                  <a:pt x="193139" y="13973"/>
                  <a:pt x="194603" y="16412"/>
                </a:cubicBezTo>
                <a:cubicBezTo>
                  <a:pt x="198087" y="22218"/>
                  <a:pt x="203622" y="26725"/>
                  <a:pt x="209257" y="30480"/>
                </a:cubicBezTo>
                <a:cubicBezTo>
                  <a:pt x="220812" y="38179"/>
                  <a:pt x="238595" y="32113"/>
                  <a:pt x="249702" y="40445"/>
                </a:cubicBezTo>
                <a:cubicBezTo>
                  <a:pt x="253910" y="43602"/>
                  <a:pt x="252703" y="50541"/>
                  <a:pt x="253805" y="55685"/>
                </a:cubicBezTo>
                <a:cubicBezTo>
                  <a:pt x="256217" y="66945"/>
                  <a:pt x="258320" y="78403"/>
                  <a:pt x="262597" y="89095"/>
                </a:cubicBezTo>
                <a:cubicBezTo>
                  <a:pt x="266168" y="98021"/>
                  <a:pt x="273926" y="104655"/>
                  <a:pt x="280182" y="111955"/>
                </a:cubicBezTo>
                <a:cubicBezTo>
                  <a:pt x="284912" y="117474"/>
                  <a:pt x="288424" y="123956"/>
                  <a:pt x="293077" y="129540"/>
                </a:cubicBezTo>
                <a:cubicBezTo>
                  <a:pt x="299568" y="137329"/>
                  <a:pt x="299482" y="149300"/>
                  <a:pt x="305973" y="157089"/>
                </a:cubicBezTo>
                <a:cubicBezTo>
                  <a:pt x="307990" y="159509"/>
                  <a:pt x="311659" y="159888"/>
                  <a:pt x="314179" y="161778"/>
                </a:cubicBezTo>
                <a:cubicBezTo>
                  <a:pt x="318600" y="165094"/>
                  <a:pt x="321432" y="170252"/>
                  <a:pt x="325902" y="173502"/>
                </a:cubicBezTo>
                <a:cubicBezTo>
                  <a:pt x="330295" y="176697"/>
                  <a:pt x="337480" y="178196"/>
                  <a:pt x="338797" y="183466"/>
                </a:cubicBezTo>
                <a:cubicBezTo>
                  <a:pt x="339702" y="187087"/>
                  <a:pt x="337097" y="190908"/>
                  <a:pt x="337625" y="194603"/>
                </a:cubicBezTo>
                <a:cubicBezTo>
                  <a:pt x="337937" y="196791"/>
                  <a:pt x="340751" y="197729"/>
                  <a:pt x="342314" y="199292"/>
                </a:cubicBezTo>
              </a:path>
            </a:pathLst>
          </a:custGeom>
          <a:noFill/>
          <a:ln w="3810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122a8f1a1e2_0_1056"/>
          <p:cNvSpPr txBox="1"/>
          <p:nvPr/>
        </p:nvSpPr>
        <p:spPr>
          <a:xfrm rot="-1800638">
            <a:off x="1834715" y="1017513"/>
            <a:ext cx="1797022" cy="57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HECHOS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g122a8f1a1e2_0_1056"/>
          <p:cNvSpPr txBox="1"/>
          <p:nvPr/>
        </p:nvSpPr>
        <p:spPr>
          <a:xfrm rot="659894">
            <a:off x="5549983" y="1274718"/>
            <a:ext cx="3006623" cy="57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CONDUCT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g122a8f1a1e2_0_1056"/>
          <p:cNvSpPr txBox="1"/>
          <p:nvPr/>
        </p:nvSpPr>
        <p:spPr>
          <a:xfrm rot="-840095">
            <a:off x="1233496" y="4108389"/>
            <a:ext cx="3006836" cy="57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PENSAM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IENTO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g122a8f1a1e2_0_1056"/>
          <p:cNvSpPr txBox="1"/>
          <p:nvPr/>
        </p:nvSpPr>
        <p:spPr>
          <a:xfrm rot="659894">
            <a:off x="4389520" y="3895681"/>
            <a:ext cx="3006623" cy="57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SENTIM</a:t>
            </a:r>
            <a:r>
              <a:rPr lang="es" sz="3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IE</a:t>
            </a:r>
            <a:r>
              <a:rPr lang="es" sz="3000" b="1" i="0" u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NTOS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 b="1" i="0" u="none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122a8f1a1e2_0_1056"/>
          <p:cNvSpPr txBox="1"/>
          <p:nvPr/>
        </p:nvSpPr>
        <p:spPr>
          <a:xfrm>
            <a:off x="2798762" y="5595937"/>
            <a:ext cx="3006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NECESI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DADE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122a8f1a1e2_0_1056"/>
          <p:cNvSpPr/>
          <p:nvPr/>
        </p:nvSpPr>
        <p:spPr>
          <a:xfrm>
            <a:off x="117475" y="6167437"/>
            <a:ext cx="9026775" cy="338137"/>
          </a:xfrm>
          <a:custGeom>
            <a:avLst/>
            <a:gdLst/>
            <a:ahLst/>
            <a:cxnLst/>
            <a:rect l="l" t="t" r="r" b="b"/>
            <a:pathLst>
              <a:path w="361071" h="13481" extrusionOk="0">
                <a:moveTo>
                  <a:pt x="0" y="13481"/>
                </a:moveTo>
                <a:cubicBezTo>
                  <a:pt x="37600" y="13481"/>
                  <a:pt x="75173" y="10019"/>
                  <a:pt x="112542" y="5861"/>
                </a:cubicBezTo>
                <a:cubicBezTo>
                  <a:pt x="121913" y="4818"/>
                  <a:pt x="131343" y="7459"/>
                  <a:pt x="140677" y="8792"/>
                </a:cubicBezTo>
                <a:cubicBezTo>
                  <a:pt x="155632" y="10928"/>
                  <a:pt x="170790" y="6299"/>
                  <a:pt x="185811" y="4689"/>
                </a:cubicBezTo>
                <a:cubicBezTo>
                  <a:pt x="206255" y="2498"/>
                  <a:pt x="226796" y="8792"/>
                  <a:pt x="247357" y="8792"/>
                </a:cubicBezTo>
                <a:cubicBezTo>
                  <a:pt x="252242" y="8792"/>
                  <a:pt x="257302" y="10091"/>
                  <a:pt x="262011" y="8792"/>
                </a:cubicBezTo>
                <a:cubicBezTo>
                  <a:pt x="274866" y="5246"/>
                  <a:pt x="288130" y="3364"/>
                  <a:pt x="301284" y="1172"/>
                </a:cubicBezTo>
                <a:cubicBezTo>
                  <a:pt x="309436" y="-186"/>
                  <a:pt x="317721" y="5271"/>
                  <a:pt x="325902" y="4103"/>
                </a:cubicBezTo>
                <a:cubicBezTo>
                  <a:pt x="337586" y="2434"/>
                  <a:pt x="349268" y="0"/>
                  <a:pt x="361071" y="0"/>
                </a:cubicBezTo>
              </a:path>
            </a:pathLst>
          </a:custGeom>
          <a:noFill/>
          <a:ln w="38100" cap="flat" cmpd="sng">
            <a:solidFill>
              <a:srgbClr val="262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624786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22a8f1a1e2_0_1056"/>
          <p:cNvSpPr/>
          <p:nvPr/>
        </p:nvSpPr>
        <p:spPr>
          <a:xfrm>
            <a:off x="15900" y="5035040"/>
            <a:ext cx="9112200" cy="1632159"/>
          </a:xfrm>
          <a:prstGeom prst="roundRect">
            <a:avLst>
              <a:gd name="adj" fmla="val 0"/>
            </a:avLst>
          </a:prstGeom>
          <a:solidFill>
            <a:srgbClr val="95B3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g122a8f1a1e2_0_1056"/>
          <p:cNvSpPr/>
          <p:nvPr/>
        </p:nvSpPr>
        <p:spPr>
          <a:xfrm>
            <a:off x="234950" y="1470025"/>
            <a:ext cx="8556994" cy="4983795"/>
          </a:xfrm>
          <a:custGeom>
            <a:avLst/>
            <a:gdLst/>
            <a:ahLst/>
            <a:cxnLst/>
            <a:rect l="l" t="t" r="r" b="b"/>
            <a:pathLst>
              <a:path w="342314" h="199292" extrusionOk="0">
                <a:moveTo>
                  <a:pt x="0" y="182880"/>
                </a:moveTo>
                <a:cubicBezTo>
                  <a:pt x="4784" y="176502"/>
                  <a:pt x="11547" y="171101"/>
                  <a:pt x="14068" y="163537"/>
                </a:cubicBezTo>
                <a:cubicBezTo>
                  <a:pt x="15401" y="159536"/>
                  <a:pt x="14469" y="154603"/>
                  <a:pt x="16999" y="151228"/>
                </a:cubicBezTo>
                <a:cubicBezTo>
                  <a:pt x="22105" y="144417"/>
                  <a:pt x="25758" y="136623"/>
                  <a:pt x="30480" y="129540"/>
                </a:cubicBezTo>
                <a:cubicBezTo>
                  <a:pt x="32551" y="126434"/>
                  <a:pt x="37016" y="125258"/>
                  <a:pt x="38686" y="121920"/>
                </a:cubicBezTo>
                <a:cubicBezTo>
                  <a:pt x="42530" y="114238"/>
                  <a:pt x="41151" y="104174"/>
                  <a:pt x="46306" y="97302"/>
                </a:cubicBezTo>
                <a:cubicBezTo>
                  <a:pt x="48618" y="94219"/>
                  <a:pt x="52973" y="93434"/>
                  <a:pt x="56271" y="91440"/>
                </a:cubicBezTo>
                <a:cubicBezTo>
                  <a:pt x="68653" y="83953"/>
                  <a:pt x="80939" y="76121"/>
                  <a:pt x="92026" y="66822"/>
                </a:cubicBezTo>
                <a:cubicBezTo>
                  <a:pt x="96282" y="63253"/>
                  <a:pt x="101842" y="60893"/>
                  <a:pt x="104922" y="56271"/>
                </a:cubicBezTo>
                <a:cubicBezTo>
                  <a:pt x="109343" y="49636"/>
                  <a:pt x="109435" y="40974"/>
                  <a:pt x="111956" y="33411"/>
                </a:cubicBezTo>
                <a:cubicBezTo>
                  <a:pt x="113175" y="29755"/>
                  <a:pt x="118181" y="28483"/>
                  <a:pt x="121920" y="27549"/>
                </a:cubicBezTo>
                <a:cubicBezTo>
                  <a:pt x="130314" y="25451"/>
                  <a:pt x="138166" y="21209"/>
                  <a:pt x="145366" y="16412"/>
                </a:cubicBezTo>
                <a:cubicBezTo>
                  <a:pt x="150551" y="12957"/>
                  <a:pt x="154745" y="8206"/>
                  <a:pt x="159434" y="4103"/>
                </a:cubicBezTo>
                <a:cubicBezTo>
                  <a:pt x="161111" y="2636"/>
                  <a:pt x="162482" y="0"/>
                  <a:pt x="164710" y="0"/>
                </a:cubicBezTo>
                <a:cubicBezTo>
                  <a:pt x="171344" y="0"/>
                  <a:pt x="177893" y="2226"/>
                  <a:pt x="184053" y="4689"/>
                </a:cubicBezTo>
                <a:cubicBezTo>
                  <a:pt x="186816" y="5794"/>
                  <a:pt x="190607" y="5730"/>
                  <a:pt x="192259" y="8206"/>
                </a:cubicBezTo>
                <a:cubicBezTo>
                  <a:pt x="193838" y="10572"/>
                  <a:pt x="193139" y="13973"/>
                  <a:pt x="194603" y="16412"/>
                </a:cubicBezTo>
                <a:cubicBezTo>
                  <a:pt x="198087" y="22218"/>
                  <a:pt x="203622" y="26725"/>
                  <a:pt x="209257" y="30480"/>
                </a:cubicBezTo>
                <a:cubicBezTo>
                  <a:pt x="220812" y="38179"/>
                  <a:pt x="238595" y="32113"/>
                  <a:pt x="249702" y="40445"/>
                </a:cubicBezTo>
                <a:cubicBezTo>
                  <a:pt x="253910" y="43602"/>
                  <a:pt x="252703" y="50541"/>
                  <a:pt x="253805" y="55685"/>
                </a:cubicBezTo>
                <a:cubicBezTo>
                  <a:pt x="256217" y="66945"/>
                  <a:pt x="258320" y="78403"/>
                  <a:pt x="262597" y="89095"/>
                </a:cubicBezTo>
                <a:cubicBezTo>
                  <a:pt x="266168" y="98021"/>
                  <a:pt x="273926" y="104655"/>
                  <a:pt x="280182" y="111955"/>
                </a:cubicBezTo>
                <a:cubicBezTo>
                  <a:pt x="284912" y="117474"/>
                  <a:pt x="288424" y="123956"/>
                  <a:pt x="293077" y="129540"/>
                </a:cubicBezTo>
                <a:cubicBezTo>
                  <a:pt x="299568" y="137329"/>
                  <a:pt x="299482" y="149300"/>
                  <a:pt x="305973" y="157089"/>
                </a:cubicBezTo>
                <a:cubicBezTo>
                  <a:pt x="307990" y="159509"/>
                  <a:pt x="311659" y="159888"/>
                  <a:pt x="314179" y="161778"/>
                </a:cubicBezTo>
                <a:cubicBezTo>
                  <a:pt x="318600" y="165094"/>
                  <a:pt x="321432" y="170252"/>
                  <a:pt x="325902" y="173502"/>
                </a:cubicBezTo>
                <a:cubicBezTo>
                  <a:pt x="330295" y="176697"/>
                  <a:pt x="337480" y="178196"/>
                  <a:pt x="338797" y="183466"/>
                </a:cubicBezTo>
                <a:cubicBezTo>
                  <a:pt x="339702" y="187087"/>
                  <a:pt x="337097" y="190908"/>
                  <a:pt x="337625" y="194603"/>
                </a:cubicBezTo>
                <a:cubicBezTo>
                  <a:pt x="337937" y="196791"/>
                  <a:pt x="340751" y="197729"/>
                  <a:pt x="342314" y="199292"/>
                </a:cubicBezTo>
              </a:path>
            </a:pathLst>
          </a:custGeom>
          <a:noFill/>
          <a:ln w="3810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122a8f1a1e2_0_1056"/>
          <p:cNvSpPr txBox="1"/>
          <p:nvPr/>
        </p:nvSpPr>
        <p:spPr>
          <a:xfrm rot="-1800638">
            <a:off x="1834715" y="1017513"/>
            <a:ext cx="1797022" cy="57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HECHOS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g122a8f1a1e2_0_1056"/>
          <p:cNvSpPr txBox="1"/>
          <p:nvPr/>
        </p:nvSpPr>
        <p:spPr>
          <a:xfrm rot="659894">
            <a:off x="5549983" y="1274718"/>
            <a:ext cx="3006623" cy="57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CONDUCT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g122a8f1a1e2_0_1056"/>
          <p:cNvSpPr txBox="1"/>
          <p:nvPr/>
        </p:nvSpPr>
        <p:spPr>
          <a:xfrm rot="-840095">
            <a:off x="1233496" y="4108389"/>
            <a:ext cx="3006836" cy="57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PENSAM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IENTO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g122a8f1a1e2_0_1056"/>
          <p:cNvSpPr txBox="1"/>
          <p:nvPr/>
        </p:nvSpPr>
        <p:spPr>
          <a:xfrm rot="659894">
            <a:off x="4389520" y="3895681"/>
            <a:ext cx="3006623" cy="57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SENTIM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IE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NTOS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122a8f1a1e2_0_1056"/>
          <p:cNvSpPr txBox="1"/>
          <p:nvPr/>
        </p:nvSpPr>
        <p:spPr>
          <a:xfrm>
            <a:off x="2798762" y="5595937"/>
            <a:ext cx="3006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NECESI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DADE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122a8f1a1e2_0_1056"/>
          <p:cNvSpPr/>
          <p:nvPr/>
        </p:nvSpPr>
        <p:spPr>
          <a:xfrm>
            <a:off x="117475" y="6167437"/>
            <a:ext cx="9026775" cy="338137"/>
          </a:xfrm>
          <a:custGeom>
            <a:avLst/>
            <a:gdLst/>
            <a:ahLst/>
            <a:cxnLst/>
            <a:rect l="l" t="t" r="r" b="b"/>
            <a:pathLst>
              <a:path w="361071" h="13481" extrusionOk="0">
                <a:moveTo>
                  <a:pt x="0" y="13481"/>
                </a:moveTo>
                <a:cubicBezTo>
                  <a:pt x="37600" y="13481"/>
                  <a:pt x="75173" y="10019"/>
                  <a:pt x="112542" y="5861"/>
                </a:cubicBezTo>
                <a:cubicBezTo>
                  <a:pt x="121913" y="4818"/>
                  <a:pt x="131343" y="7459"/>
                  <a:pt x="140677" y="8792"/>
                </a:cubicBezTo>
                <a:cubicBezTo>
                  <a:pt x="155632" y="10928"/>
                  <a:pt x="170790" y="6299"/>
                  <a:pt x="185811" y="4689"/>
                </a:cubicBezTo>
                <a:cubicBezTo>
                  <a:pt x="206255" y="2498"/>
                  <a:pt x="226796" y="8792"/>
                  <a:pt x="247357" y="8792"/>
                </a:cubicBezTo>
                <a:cubicBezTo>
                  <a:pt x="252242" y="8792"/>
                  <a:pt x="257302" y="10091"/>
                  <a:pt x="262011" y="8792"/>
                </a:cubicBezTo>
                <a:cubicBezTo>
                  <a:pt x="274866" y="5246"/>
                  <a:pt x="288130" y="3364"/>
                  <a:pt x="301284" y="1172"/>
                </a:cubicBezTo>
                <a:cubicBezTo>
                  <a:pt x="309436" y="-186"/>
                  <a:pt x="317721" y="5271"/>
                  <a:pt x="325902" y="4103"/>
                </a:cubicBezTo>
                <a:cubicBezTo>
                  <a:pt x="337586" y="2434"/>
                  <a:pt x="349268" y="0"/>
                  <a:pt x="361071" y="0"/>
                </a:cubicBezTo>
              </a:path>
            </a:pathLst>
          </a:custGeom>
          <a:noFill/>
          <a:ln w="38100" cap="flat" cmpd="sng">
            <a:solidFill>
              <a:srgbClr val="262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9235413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p215"/>
          <p:cNvSpPr txBox="1">
            <a:spLocks noGrp="1"/>
          </p:cNvSpPr>
          <p:nvPr>
            <p:ph type="title"/>
          </p:nvPr>
        </p:nvSpPr>
        <p:spPr>
          <a:xfrm>
            <a:off x="630125" y="273050"/>
            <a:ext cx="80565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lang="en-US" b="1" dirty="0">
                <a:solidFill>
                  <a:srgbClr val="002060"/>
                </a:solidFill>
              </a:rPr>
              <a:t>3. </a:t>
            </a:r>
            <a:r>
              <a:rPr lang="es-ES" b="1" dirty="0">
                <a:solidFill>
                  <a:srgbClr val="002060"/>
                </a:solidFill>
              </a:rPr>
              <a:t>Nuestras acciones afectan a la gente que nos rodea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554" name="Google Shape;1554;p215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66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5" name="Google Shape;1555;p2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440632"/>
            <a:ext cx="5660224" cy="34173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6" name="Google Shape;1556;p2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45611" y="1417550"/>
            <a:ext cx="2945989" cy="196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1" name="Google Shape;1561;p216"/>
          <p:cNvSpPr txBox="1">
            <a:spLocks noGrp="1"/>
          </p:cNvSpPr>
          <p:nvPr>
            <p:ph type="title"/>
          </p:nvPr>
        </p:nvSpPr>
        <p:spPr>
          <a:xfrm>
            <a:off x="337050" y="273050"/>
            <a:ext cx="8349600" cy="16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lang="es-ES" b="1" dirty="0">
                <a:solidFill>
                  <a:srgbClr val="002060"/>
                </a:solidFill>
              </a:rPr>
              <a:t>4. Nuestras acciones son estrategias que aplicamos para cubrir nuestras necesidades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562" name="Google Shape;1562;p216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67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16"/>
          <p:cNvSpPr txBox="1"/>
          <p:nvPr/>
        </p:nvSpPr>
        <p:spPr>
          <a:xfrm rot="-1693187">
            <a:off x="1072958" y="3312113"/>
            <a:ext cx="2285902" cy="746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Diversión</a:t>
            </a:r>
          </a:p>
        </p:txBody>
      </p:sp>
      <p:sp>
        <p:nvSpPr>
          <p:cNvPr id="1564" name="Google Shape;1564;p216"/>
          <p:cNvSpPr/>
          <p:nvPr/>
        </p:nvSpPr>
        <p:spPr>
          <a:xfrm rot="-1692975">
            <a:off x="940711" y="3281446"/>
            <a:ext cx="2672585" cy="8076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5" name="Google Shape;1565;p216"/>
          <p:cNvSpPr txBox="1"/>
          <p:nvPr/>
        </p:nvSpPr>
        <p:spPr>
          <a:xfrm rot="-1790836">
            <a:off x="4966410" y="4586979"/>
            <a:ext cx="2936167" cy="7463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Justicia</a:t>
            </a:r>
            <a:endParaRPr sz="3600" b="1" i="0" u="none" strike="noStrike" cap="none" dirty="0">
              <a:solidFill>
                <a:srgbClr val="0C343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6" name="Google Shape;1566;p216"/>
          <p:cNvSpPr/>
          <p:nvPr/>
        </p:nvSpPr>
        <p:spPr>
          <a:xfrm rot="186466">
            <a:off x="1675645" y="5136587"/>
            <a:ext cx="2672731" cy="80758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7" name="Google Shape;1567;p216"/>
          <p:cNvSpPr txBox="1"/>
          <p:nvPr/>
        </p:nvSpPr>
        <p:spPr>
          <a:xfrm rot="283196">
            <a:off x="5172063" y="2789336"/>
            <a:ext cx="2285952" cy="746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Respeto</a:t>
            </a:r>
          </a:p>
        </p:txBody>
      </p:sp>
      <p:sp>
        <p:nvSpPr>
          <p:cNvPr id="1568" name="Google Shape;1568;p216"/>
          <p:cNvSpPr/>
          <p:nvPr/>
        </p:nvSpPr>
        <p:spPr>
          <a:xfrm rot="283575">
            <a:off x="4978798" y="2758628"/>
            <a:ext cx="2672487" cy="807651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9" name="Google Shape;1569;p216"/>
          <p:cNvSpPr txBox="1"/>
          <p:nvPr/>
        </p:nvSpPr>
        <p:spPr>
          <a:xfrm rot="186235">
            <a:off x="1799740" y="5133373"/>
            <a:ext cx="2587396" cy="7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s-ES" sz="3600" b="1" i="0" u="none" strike="noStrike" cap="none" dirty="0">
                <a:solidFill>
                  <a:srgbClr val="0C343D"/>
                </a:solidFill>
                <a:latin typeface="Arial"/>
                <a:ea typeface="Arial"/>
                <a:cs typeface="Arial"/>
                <a:sym typeface="Arial"/>
              </a:rPr>
              <a:t>Valoración</a:t>
            </a:r>
          </a:p>
        </p:txBody>
      </p:sp>
      <p:sp>
        <p:nvSpPr>
          <p:cNvPr id="1570" name="Google Shape;1570;p216"/>
          <p:cNvSpPr/>
          <p:nvPr/>
        </p:nvSpPr>
        <p:spPr>
          <a:xfrm rot="-1692849">
            <a:off x="4787312" y="4899273"/>
            <a:ext cx="2419578" cy="807603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22a8f1a1e2_0_1056"/>
          <p:cNvSpPr/>
          <p:nvPr/>
        </p:nvSpPr>
        <p:spPr>
          <a:xfrm>
            <a:off x="15900" y="6329062"/>
            <a:ext cx="9112200" cy="338137"/>
          </a:xfrm>
          <a:prstGeom prst="roundRect">
            <a:avLst>
              <a:gd name="adj" fmla="val 0"/>
            </a:avLst>
          </a:prstGeom>
          <a:solidFill>
            <a:srgbClr val="95B3D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5" name="Google Shape;825;g122a8f1a1e2_0_1056"/>
          <p:cNvSpPr/>
          <p:nvPr/>
        </p:nvSpPr>
        <p:spPr>
          <a:xfrm>
            <a:off x="234950" y="1470025"/>
            <a:ext cx="8556994" cy="4983795"/>
          </a:xfrm>
          <a:custGeom>
            <a:avLst/>
            <a:gdLst/>
            <a:ahLst/>
            <a:cxnLst/>
            <a:rect l="l" t="t" r="r" b="b"/>
            <a:pathLst>
              <a:path w="342314" h="199292" extrusionOk="0">
                <a:moveTo>
                  <a:pt x="0" y="182880"/>
                </a:moveTo>
                <a:cubicBezTo>
                  <a:pt x="4784" y="176502"/>
                  <a:pt x="11547" y="171101"/>
                  <a:pt x="14068" y="163537"/>
                </a:cubicBezTo>
                <a:cubicBezTo>
                  <a:pt x="15401" y="159536"/>
                  <a:pt x="14469" y="154603"/>
                  <a:pt x="16999" y="151228"/>
                </a:cubicBezTo>
                <a:cubicBezTo>
                  <a:pt x="22105" y="144417"/>
                  <a:pt x="25758" y="136623"/>
                  <a:pt x="30480" y="129540"/>
                </a:cubicBezTo>
                <a:cubicBezTo>
                  <a:pt x="32551" y="126434"/>
                  <a:pt x="37016" y="125258"/>
                  <a:pt x="38686" y="121920"/>
                </a:cubicBezTo>
                <a:cubicBezTo>
                  <a:pt x="42530" y="114238"/>
                  <a:pt x="41151" y="104174"/>
                  <a:pt x="46306" y="97302"/>
                </a:cubicBezTo>
                <a:cubicBezTo>
                  <a:pt x="48618" y="94219"/>
                  <a:pt x="52973" y="93434"/>
                  <a:pt x="56271" y="91440"/>
                </a:cubicBezTo>
                <a:cubicBezTo>
                  <a:pt x="68653" y="83953"/>
                  <a:pt x="80939" y="76121"/>
                  <a:pt x="92026" y="66822"/>
                </a:cubicBezTo>
                <a:cubicBezTo>
                  <a:pt x="96282" y="63253"/>
                  <a:pt x="101842" y="60893"/>
                  <a:pt x="104922" y="56271"/>
                </a:cubicBezTo>
                <a:cubicBezTo>
                  <a:pt x="109343" y="49636"/>
                  <a:pt x="109435" y="40974"/>
                  <a:pt x="111956" y="33411"/>
                </a:cubicBezTo>
                <a:cubicBezTo>
                  <a:pt x="113175" y="29755"/>
                  <a:pt x="118181" y="28483"/>
                  <a:pt x="121920" y="27549"/>
                </a:cubicBezTo>
                <a:cubicBezTo>
                  <a:pt x="130314" y="25451"/>
                  <a:pt x="138166" y="21209"/>
                  <a:pt x="145366" y="16412"/>
                </a:cubicBezTo>
                <a:cubicBezTo>
                  <a:pt x="150551" y="12957"/>
                  <a:pt x="154745" y="8206"/>
                  <a:pt x="159434" y="4103"/>
                </a:cubicBezTo>
                <a:cubicBezTo>
                  <a:pt x="161111" y="2636"/>
                  <a:pt x="162482" y="0"/>
                  <a:pt x="164710" y="0"/>
                </a:cubicBezTo>
                <a:cubicBezTo>
                  <a:pt x="171344" y="0"/>
                  <a:pt x="177893" y="2226"/>
                  <a:pt x="184053" y="4689"/>
                </a:cubicBezTo>
                <a:cubicBezTo>
                  <a:pt x="186816" y="5794"/>
                  <a:pt x="190607" y="5730"/>
                  <a:pt x="192259" y="8206"/>
                </a:cubicBezTo>
                <a:cubicBezTo>
                  <a:pt x="193838" y="10572"/>
                  <a:pt x="193139" y="13973"/>
                  <a:pt x="194603" y="16412"/>
                </a:cubicBezTo>
                <a:cubicBezTo>
                  <a:pt x="198087" y="22218"/>
                  <a:pt x="203622" y="26725"/>
                  <a:pt x="209257" y="30480"/>
                </a:cubicBezTo>
                <a:cubicBezTo>
                  <a:pt x="220812" y="38179"/>
                  <a:pt x="238595" y="32113"/>
                  <a:pt x="249702" y="40445"/>
                </a:cubicBezTo>
                <a:cubicBezTo>
                  <a:pt x="253910" y="43602"/>
                  <a:pt x="252703" y="50541"/>
                  <a:pt x="253805" y="55685"/>
                </a:cubicBezTo>
                <a:cubicBezTo>
                  <a:pt x="256217" y="66945"/>
                  <a:pt x="258320" y="78403"/>
                  <a:pt x="262597" y="89095"/>
                </a:cubicBezTo>
                <a:cubicBezTo>
                  <a:pt x="266168" y="98021"/>
                  <a:pt x="273926" y="104655"/>
                  <a:pt x="280182" y="111955"/>
                </a:cubicBezTo>
                <a:cubicBezTo>
                  <a:pt x="284912" y="117474"/>
                  <a:pt x="288424" y="123956"/>
                  <a:pt x="293077" y="129540"/>
                </a:cubicBezTo>
                <a:cubicBezTo>
                  <a:pt x="299568" y="137329"/>
                  <a:pt x="299482" y="149300"/>
                  <a:pt x="305973" y="157089"/>
                </a:cubicBezTo>
                <a:cubicBezTo>
                  <a:pt x="307990" y="159509"/>
                  <a:pt x="311659" y="159888"/>
                  <a:pt x="314179" y="161778"/>
                </a:cubicBezTo>
                <a:cubicBezTo>
                  <a:pt x="318600" y="165094"/>
                  <a:pt x="321432" y="170252"/>
                  <a:pt x="325902" y="173502"/>
                </a:cubicBezTo>
                <a:cubicBezTo>
                  <a:pt x="330295" y="176697"/>
                  <a:pt x="337480" y="178196"/>
                  <a:pt x="338797" y="183466"/>
                </a:cubicBezTo>
                <a:cubicBezTo>
                  <a:pt x="339702" y="187087"/>
                  <a:pt x="337097" y="190908"/>
                  <a:pt x="337625" y="194603"/>
                </a:cubicBezTo>
                <a:cubicBezTo>
                  <a:pt x="337937" y="196791"/>
                  <a:pt x="340751" y="197729"/>
                  <a:pt x="342314" y="199292"/>
                </a:cubicBezTo>
              </a:path>
            </a:pathLst>
          </a:custGeom>
          <a:noFill/>
          <a:ln w="38100" cap="flat" cmpd="sng">
            <a:solidFill>
              <a:srgbClr val="5B0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6" name="Google Shape;826;g122a8f1a1e2_0_1056"/>
          <p:cNvSpPr txBox="1"/>
          <p:nvPr/>
        </p:nvSpPr>
        <p:spPr>
          <a:xfrm rot="-1800638">
            <a:off x="1834715" y="1017513"/>
            <a:ext cx="1797022" cy="5717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HECHOS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7" name="Google Shape;827;g122a8f1a1e2_0_1056"/>
          <p:cNvSpPr txBox="1"/>
          <p:nvPr/>
        </p:nvSpPr>
        <p:spPr>
          <a:xfrm rot="659894">
            <a:off x="5549983" y="1274718"/>
            <a:ext cx="3006623" cy="57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CONDUCT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8" name="Google Shape;828;g122a8f1a1e2_0_1056"/>
          <p:cNvSpPr txBox="1"/>
          <p:nvPr/>
        </p:nvSpPr>
        <p:spPr>
          <a:xfrm rot="-840095">
            <a:off x="1233496" y="4108389"/>
            <a:ext cx="3006836" cy="571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PENSAM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IENTO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9" name="Google Shape;829;g122a8f1a1e2_0_1056"/>
          <p:cNvSpPr txBox="1"/>
          <p:nvPr/>
        </p:nvSpPr>
        <p:spPr>
          <a:xfrm rot="659894">
            <a:off x="4389520" y="3895681"/>
            <a:ext cx="3006623" cy="5711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SENTIM</a:t>
            </a:r>
            <a:r>
              <a:rPr lang="es" sz="3000" b="1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IE</a:t>
            </a:r>
            <a:r>
              <a:rPr lang="es" sz="3000" b="1" i="0" u="none" dirty="0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NTOS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 b="1" i="0" u="none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 dirty="0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0" name="Google Shape;830;g122a8f1a1e2_0_1056"/>
          <p:cNvSpPr txBox="1"/>
          <p:nvPr/>
        </p:nvSpPr>
        <p:spPr>
          <a:xfrm>
            <a:off x="2798762" y="5595937"/>
            <a:ext cx="30066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763"/>
              </a:buClr>
              <a:buSzPts val="3000"/>
              <a:buFont typeface="Calibri"/>
              <a:buNone/>
            </a:pP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NECESI</a:t>
            </a:r>
            <a:r>
              <a:rPr lang="es" sz="3000" b="1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DADE</a:t>
            </a:r>
            <a:r>
              <a:rPr lang="es" sz="3000" b="1" i="0" u="none">
                <a:solidFill>
                  <a:srgbClr val="073763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alibri"/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 b="1" i="0" u="none">
              <a:solidFill>
                <a:srgbClr val="07376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1" name="Google Shape;831;g122a8f1a1e2_0_1056"/>
          <p:cNvSpPr/>
          <p:nvPr/>
        </p:nvSpPr>
        <p:spPr>
          <a:xfrm>
            <a:off x="117475" y="6167437"/>
            <a:ext cx="9026775" cy="338137"/>
          </a:xfrm>
          <a:custGeom>
            <a:avLst/>
            <a:gdLst/>
            <a:ahLst/>
            <a:cxnLst/>
            <a:rect l="l" t="t" r="r" b="b"/>
            <a:pathLst>
              <a:path w="361071" h="13481" extrusionOk="0">
                <a:moveTo>
                  <a:pt x="0" y="13481"/>
                </a:moveTo>
                <a:cubicBezTo>
                  <a:pt x="37600" y="13481"/>
                  <a:pt x="75173" y="10019"/>
                  <a:pt x="112542" y="5861"/>
                </a:cubicBezTo>
                <a:cubicBezTo>
                  <a:pt x="121913" y="4818"/>
                  <a:pt x="131343" y="7459"/>
                  <a:pt x="140677" y="8792"/>
                </a:cubicBezTo>
                <a:cubicBezTo>
                  <a:pt x="155632" y="10928"/>
                  <a:pt x="170790" y="6299"/>
                  <a:pt x="185811" y="4689"/>
                </a:cubicBezTo>
                <a:cubicBezTo>
                  <a:pt x="206255" y="2498"/>
                  <a:pt x="226796" y="8792"/>
                  <a:pt x="247357" y="8792"/>
                </a:cubicBezTo>
                <a:cubicBezTo>
                  <a:pt x="252242" y="8792"/>
                  <a:pt x="257302" y="10091"/>
                  <a:pt x="262011" y="8792"/>
                </a:cubicBezTo>
                <a:cubicBezTo>
                  <a:pt x="274866" y="5246"/>
                  <a:pt x="288130" y="3364"/>
                  <a:pt x="301284" y="1172"/>
                </a:cubicBezTo>
                <a:cubicBezTo>
                  <a:pt x="309436" y="-186"/>
                  <a:pt x="317721" y="5271"/>
                  <a:pt x="325902" y="4103"/>
                </a:cubicBezTo>
                <a:cubicBezTo>
                  <a:pt x="337586" y="2434"/>
                  <a:pt x="349268" y="0"/>
                  <a:pt x="361071" y="0"/>
                </a:cubicBezTo>
              </a:path>
            </a:pathLst>
          </a:custGeom>
          <a:noFill/>
          <a:ln w="38100" cap="flat" cmpd="sng">
            <a:solidFill>
              <a:srgbClr val="26269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5937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" name="Google Shape;1587;p218"/>
          <p:cNvSpPr txBox="1">
            <a:spLocks noGrp="1"/>
          </p:cNvSpPr>
          <p:nvPr>
            <p:ph type="title"/>
          </p:nvPr>
        </p:nvSpPr>
        <p:spPr>
          <a:xfrm>
            <a:off x="625500" y="1005750"/>
            <a:ext cx="80565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4400"/>
              <a:buFont typeface="Arial"/>
              <a:buNone/>
            </a:pPr>
            <a:r>
              <a:rPr lang="es-ES" b="1" dirty="0">
                <a:solidFill>
                  <a:srgbClr val="002060"/>
                </a:solidFill>
              </a:rPr>
              <a:t>5. Las personas afectadas por una situación son las más adecuadas para resolverla</a:t>
            </a:r>
            <a:endParaRPr lang="es-ES" dirty="0">
              <a:solidFill>
                <a:srgbClr val="002060"/>
              </a:solidFill>
            </a:endParaRPr>
          </a:p>
        </p:txBody>
      </p:sp>
      <p:sp>
        <p:nvSpPr>
          <p:cNvPr id="1588" name="Google Shape;1588;p218"/>
          <p:cNvSpPr txBox="1"/>
          <p:nvPr/>
        </p:nvSpPr>
        <p:spPr>
          <a:xfrm>
            <a:off x="6553200" y="6245225"/>
            <a:ext cx="2128800" cy="4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fld id="{00000000-1234-1234-1234-123412341234}" type="slidenum">
              <a:rPr lang="en-US"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t>69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9" name="Google Shape;1589;p2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3225" y="2878375"/>
            <a:ext cx="4985724" cy="3739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ol 1">
            <a:extLst>
              <a:ext uri="{FF2B5EF4-FFF2-40B4-BE49-F238E27FC236}">
                <a16:creationId xmlns:a16="http://schemas.microsoft.com/office/drawing/2014/main" id="{4E30B7E8-9465-BF56-A934-1B06E4537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a-ES"/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5563E1A3-6DA4-1CB1-979B-78D0B169DF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78205154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0"/>
          </a:srgbClr>
        </a:solidFill>
        <a:effectLst/>
      </p:bgPr>
    </p:bg>
    <p:spTree>
      <p:nvGrpSpPr>
        <p:cNvPr id="1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6"/>
          <p:cNvSpPr/>
          <p:nvPr/>
        </p:nvSpPr>
        <p:spPr>
          <a:xfrm>
            <a:off x="3858925" y="231000"/>
            <a:ext cx="5285100" cy="4844400"/>
          </a:xfrm>
          <a:prstGeom prst="ellipse">
            <a:avLst/>
          </a:prstGeom>
          <a:noFill/>
          <a:ln w="72000" cap="flat" cmpd="sng">
            <a:solidFill>
              <a:srgbClr val="00458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Una cosa </a:t>
            </a:r>
            <a:endParaRPr sz="3600" b="0" i="0" u="none" strike="noStrike" cap="none" dirty="0">
              <a:solidFill>
                <a:srgbClr val="004586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3600"/>
              <a:buFont typeface="Arial"/>
              <a:buNone/>
            </a:pPr>
            <a:r>
              <a:rPr lang="es" sz="3600" b="0" i="0" u="none" strike="noStrike" cap="none" dirty="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s" sz="3600" dirty="0">
                <a:solidFill>
                  <a:srgbClr val="004586"/>
                </a:solidFill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8"/>
                  </a:ext>
                </a:extLst>
              </a:rPr>
              <a:t>voy a </a:t>
            </a:r>
            <a:r>
              <a:rPr lang="es" sz="3600" b="0" i="0" strike="noStrike" cap="none" dirty="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r>
              <a:rPr lang="es" sz="3600" b="0" i="0" u="none" strike="noStrike" cap="none" dirty="0">
                <a:solidFill>
                  <a:srgbClr val="004586"/>
                </a:solidFill>
                <a:latin typeface="Arial"/>
                <a:ea typeface="Arial"/>
                <a:cs typeface="Arial"/>
                <a:sym typeface="Arial"/>
              </a:rPr>
              <a:t>poner en pràctica</a:t>
            </a:r>
            <a:endParaRPr sz="3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9" name="Google Shape;919;p66"/>
          <p:cNvSpPr/>
          <p:nvPr/>
        </p:nvSpPr>
        <p:spPr>
          <a:xfrm>
            <a:off x="799627" y="7095175"/>
            <a:ext cx="4175100" cy="38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000" tIns="45000" rIns="90000" bIns="450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4586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0" name="Google Shape;920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900"/>
            <a:ext cx="3691250" cy="6669249"/>
          </a:xfrm>
          <a:prstGeom prst="rect">
            <a:avLst/>
          </a:prstGeom>
          <a:noFill/>
          <a:ln>
            <a:noFill/>
          </a:ln>
        </p:spPr>
      </p:pic>
      <p:sp>
        <p:nvSpPr>
          <p:cNvPr id="921" name="Google Shape;921;p66"/>
          <p:cNvSpPr txBox="1"/>
          <p:nvPr/>
        </p:nvSpPr>
        <p:spPr>
          <a:xfrm>
            <a:off x="3858925" y="5854588"/>
            <a:ext cx="5285100" cy="46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Ricard Vila       </a:t>
            </a:r>
            <a:r>
              <a:rPr lang="es" sz="2200" b="1" i="0" u="sng" strike="noStrike" cap="non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ricardvb58@gmail.com</a:t>
            </a:r>
            <a:endParaRPr sz="2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lang="es" sz="2200" b="1"/>
              <a:t>Vicenç Rul.lan </a:t>
            </a:r>
            <a:r>
              <a:rPr lang="es" sz="2200" b="1" u="sng">
                <a:solidFill>
                  <a:schemeClr val="hlink"/>
                </a:solidFill>
                <a:hlinkClick r:id="rId5"/>
              </a:rPr>
              <a:t>vrullan@gmail.com</a:t>
            </a:r>
            <a:endParaRPr sz="22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endParaRPr sz="2200" b="1"/>
          </a:p>
        </p:txBody>
      </p:sp>
    </p:spTree>
  </p:cSld>
  <p:clrMapOvr>
    <a:masterClrMapping/>
  </p:clrMapOvr>
  <p:transition spd="slow"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8"/>
          <p:cNvSpPr txBox="1">
            <a:spLocks noGrp="1"/>
          </p:cNvSpPr>
          <p:nvPr>
            <p:ph type="title" idx="4294967295"/>
          </p:nvPr>
        </p:nvSpPr>
        <p:spPr>
          <a:xfrm>
            <a:off x="571500" y="28575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6" name="Google Shape;426;p8" descr="30-12-03 Grafitis 001.jpg"/>
          <p:cNvPicPr preferRelativeResize="0">
            <a:picLocks noGrp="1"/>
          </p:cNvPicPr>
          <p:nvPr>
            <p:ph type="body" idx="4294967295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8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8" name="Google Shape;428;p8"/>
          <p:cNvSpPr txBox="1"/>
          <p:nvPr/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9"/>
          <p:cNvSpPr txBox="1">
            <a:spLocks noGrp="1"/>
          </p:cNvSpPr>
          <p:nvPr>
            <p:ph type="title" idx="4294967295"/>
          </p:nvPr>
        </p:nvSpPr>
        <p:spPr>
          <a:xfrm>
            <a:off x="269825" y="857092"/>
            <a:ext cx="82296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La justicia retributiva quiere responder a: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¿Qué ha sucedido?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¿Quién es el culpable? ¿Qué pruebas tenemos?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-"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¿Qué sanción le corresponde?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" sz="2400">
                <a:latin typeface="Calibri"/>
                <a:ea typeface="Calibri"/>
                <a:cs typeface="Calibri"/>
                <a:sym typeface="Calibri"/>
              </a:rPr>
              <a:t>Busca la culpabilidad y la ejemplaridad del castigo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434;p9"/>
          <p:cNvSpPr txBox="1"/>
          <p:nvPr/>
        </p:nvSpPr>
        <p:spPr>
          <a:xfrm>
            <a:off x="3124200" y="6245225"/>
            <a:ext cx="2895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9"/>
          <p:cNvSpPr txBox="1"/>
          <p:nvPr/>
        </p:nvSpPr>
        <p:spPr>
          <a:xfrm>
            <a:off x="6553200" y="6245225"/>
            <a:ext cx="2133600" cy="47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6" name="Google Shape;436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887401" y="9"/>
            <a:ext cx="2143125" cy="2857500"/>
          </a:xfrm>
          <a:prstGeom prst="rect">
            <a:avLst/>
          </a:prstGeom>
          <a:noFill/>
          <a:ln>
            <a:noFill/>
          </a:ln>
        </p:spPr>
      </p:pic>
      <p:sp>
        <p:nvSpPr>
          <p:cNvPr id="437" name="Google Shape;437;p9"/>
          <p:cNvSpPr txBox="1"/>
          <p:nvPr/>
        </p:nvSpPr>
        <p:spPr>
          <a:xfrm>
            <a:off x="3124200" y="3314754"/>
            <a:ext cx="5906400" cy="24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 justicia restaurativa, </a:t>
            </a:r>
            <a:r>
              <a:rPr lang="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busca</a:t>
            </a:r>
            <a:r>
              <a:rPr lang="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la comprensión, la responsabilización y la reparación</a:t>
            </a:r>
            <a:r>
              <a:rPr lang="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r>
              <a:rPr lang="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Por eso las preguntas son: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ha pasado?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¿Quién se ha visto afectado?, ¿de qué forma?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Char char="-"/>
            </a:pPr>
            <a:r>
              <a:rPr lang="es"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¿Qué se puede hacer para arreglar las cosas?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8" name="Google Shape;438;p9"/>
          <p:cNvPicPr preferRelativeResize="0"/>
          <p:nvPr/>
        </p:nvPicPr>
        <p:blipFill rotWithShape="1">
          <a:blip r:embed="rId4">
            <a:alphaModFix/>
          </a:blip>
          <a:srcRect t="17709"/>
          <a:stretch/>
        </p:blipFill>
        <p:spPr>
          <a:xfrm>
            <a:off x="-58000" y="4939236"/>
            <a:ext cx="3182201" cy="17820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Custom Theme">
  <a:themeElements>
    <a:clrScheme name="null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CC99"/>
      </a:accent4>
      <a:accent5>
        <a:srgbClr val="3333CC"/>
      </a:accent5>
      <a:accent6>
        <a:srgbClr val="FFFFFF"/>
      </a:accent6>
      <a:hlink>
        <a:srgbClr val="CCCC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730</TotalTime>
  <Words>1655</Words>
  <Application>Microsoft Office PowerPoint</Application>
  <PresentationFormat>Presentació en pantalla (4:3)</PresentationFormat>
  <Paragraphs>388</Paragraphs>
  <Slides>70</Slides>
  <Notes>42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15</vt:i4>
      </vt:variant>
      <vt:variant>
        <vt:lpstr>Tema</vt:lpstr>
      </vt:variant>
      <vt:variant>
        <vt:i4>5</vt:i4>
      </vt:variant>
      <vt:variant>
        <vt:lpstr>Títols de les diapositives</vt:lpstr>
      </vt:variant>
      <vt:variant>
        <vt:i4>70</vt:i4>
      </vt:variant>
    </vt:vector>
  </HeadingPairs>
  <TitlesOfParts>
    <vt:vector size="90" baseType="lpstr">
      <vt:lpstr>Courier New</vt:lpstr>
      <vt:lpstr>Helvetica Neue</vt:lpstr>
      <vt:lpstr>Noto Sans Symbols</vt:lpstr>
      <vt:lpstr>Arial</vt:lpstr>
      <vt:lpstr>Calibri</vt:lpstr>
      <vt:lpstr>Merriweather</vt:lpstr>
      <vt:lpstr>Symbol</vt:lpstr>
      <vt:lpstr>Quattrocento Sans</vt:lpstr>
      <vt:lpstr>Liberation Sans</vt:lpstr>
      <vt:lpstr>Wingdings</vt:lpstr>
      <vt:lpstr>Avenir</vt:lpstr>
      <vt:lpstr>Architects Daughter</vt:lpstr>
      <vt:lpstr>Times New Roman</vt:lpstr>
      <vt:lpstr>Roboto</vt:lpstr>
      <vt:lpstr>Garamond</vt:lpstr>
      <vt:lpstr>Office Theme</vt:lpstr>
      <vt:lpstr>4_Custom Theme</vt:lpstr>
      <vt:lpstr>Tema de Office</vt:lpstr>
      <vt:lpstr>Paradigm</vt:lpstr>
      <vt:lpstr>Simple Light</vt:lpstr>
      <vt:lpstr>Presentació del PowerPoint</vt:lpstr>
      <vt:lpstr>Presentació del PowerPoint</vt:lpstr>
      <vt:lpstr>Presentació del PowerPoint</vt:lpstr>
      <vt:lpstr>Centramos la atención en el grupo</vt:lpstr>
      <vt:lpstr>Presentació del PowerPoint</vt:lpstr>
      <vt:lpstr>Presentació del PowerPoint</vt:lpstr>
      <vt:lpstr>Presentació del PowerPoint</vt:lpstr>
      <vt:lpstr>Presentació del PowerPoint</vt:lpstr>
      <vt:lpstr>La justicia retributiva quiere responder a: ¿Qué ha sucedido? ¿Quién es el culpable? ¿Qué pruebas tenemos? ¿Qué sanción le corresponde? Busca la culpabilidad y la ejemplaridad del castigo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Programas que favorecen la convivencia y mejoran el clima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Círculos como metodología para la educación social y emocional</vt:lpstr>
      <vt:lpstr>Partes de un círculo de diálogo</vt:lpstr>
      <vt:lpstr>La amistad</vt:lpstr>
      <vt:lpstr>Un esquema de preguntas</vt:lpstr>
      <vt:lpstr>Presentació del PowerPoint</vt:lpstr>
      <vt:lpstr>Repertorio de prácticas restaurativas 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Repertorio de prácticas restaurativas </vt:lpstr>
      <vt:lpstr>Presentació del PowerPoint</vt:lpstr>
      <vt:lpstr>Presentació del PowerPoint</vt:lpstr>
      <vt:lpstr>Ejemplos</vt:lpstr>
      <vt:lpstr>¿Qué pasa cuando hablas así?</vt:lpstr>
      <vt:lpstr>Presentació del PowerPoint</vt:lpstr>
      <vt:lpstr>Presentació del PowerPoint</vt:lpstr>
      <vt:lpstr>Repertorio de prácticas restaurativas 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5 Principios restaurativos</vt:lpstr>
      <vt:lpstr>1. Percepción personal</vt:lpstr>
      <vt:lpstr>Presentació del PowerPoint</vt:lpstr>
      <vt:lpstr>2. Lo que pensamos influye en cómo nos sentimos y ambos afectan a lo que decimos y hacemos</vt:lpstr>
      <vt:lpstr>Presentació del PowerPoint</vt:lpstr>
      <vt:lpstr>Presentació del PowerPoint</vt:lpstr>
      <vt:lpstr>3. Nuestras acciones afectan a la gente que nos rodea</vt:lpstr>
      <vt:lpstr>4. Nuestras acciones son estrategias que aplicamos para cubrir nuestras necesidades</vt:lpstr>
      <vt:lpstr>Presentació del PowerPoint</vt:lpstr>
      <vt:lpstr>5. Las personas afectadas por una situación son las más adecuadas para resolverla</vt:lpstr>
      <vt:lpstr>Presentació del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 del PowerPoint</dc:title>
  <dc:creator>Vicenç Rul·lan</dc:creator>
  <cp:lastModifiedBy>Vicenç Rul·lan</cp:lastModifiedBy>
  <cp:revision>5</cp:revision>
  <dcterms:modified xsi:type="dcterms:W3CDTF">2022-05-17T13:16:03Z</dcterms:modified>
</cp:coreProperties>
</file>