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74" r:id="rId3"/>
    <p:sldId id="259" r:id="rId4"/>
    <p:sldId id="260" r:id="rId5"/>
    <p:sldId id="275" r:id="rId6"/>
    <p:sldId id="256" r:id="rId7"/>
    <p:sldId id="257" r:id="rId8"/>
    <p:sldId id="284" r:id="rId9"/>
    <p:sldId id="287" r:id="rId10"/>
    <p:sldId id="290" r:id="rId11"/>
    <p:sldId id="291" r:id="rId12"/>
    <p:sldId id="292" r:id="rId13"/>
    <p:sldId id="288" r:id="rId14"/>
    <p:sldId id="289" r:id="rId15"/>
    <p:sldId id="285" r:id="rId16"/>
    <p:sldId id="282" r:id="rId17"/>
    <p:sldId id="286" r:id="rId18"/>
    <p:sldId id="283" r:id="rId19"/>
    <p:sldId id="261" r:id="rId20"/>
    <p:sldId id="265" r:id="rId21"/>
    <p:sldId id="266" r:id="rId22"/>
    <p:sldId id="267" r:id="rId23"/>
    <p:sldId id="262" r:id="rId24"/>
    <p:sldId id="268" r:id="rId25"/>
    <p:sldId id="271" r:id="rId26"/>
    <p:sldId id="269" r:id="rId27"/>
    <p:sldId id="270" r:id="rId28"/>
    <p:sldId id="263" r:id="rId29"/>
    <p:sldId id="264" r:id="rId30"/>
    <p:sldId id="276" r:id="rId31"/>
    <p:sldId id="278" r:id="rId32"/>
    <p:sldId id="281" r:id="rId33"/>
    <p:sldId id="280" r:id="rId34"/>
    <p:sldId id="273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07EB61-6B5A-4AAD-9713-C7F336F48D32}" type="datetimeFigureOut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2DF532-252B-465C-824E-0A96528283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1FB3-4B06-4F91-8048-BF6D3352EE95}" type="datetime1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Fernando Pernía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320E-ACBA-44F3-A8DA-EAE80A8D6E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943D6-26F7-4CA4-80C6-80EE9622BC08}" type="datetime1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Fernando Pernía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156B-EC55-48D4-9332-3E129B55D6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3A597-7936-42EE-8855-7F757A821FC2}" type="datetime1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Fernando Pernía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721C-6106-4B53-817F-7E0D46F532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F15E-5388-4038-82FC-390247B7865A}" type="datetime1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Fernando Pernía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8AD0-A19C-46C9-8E62-8234565CFD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BF7A-E2F9-4B77-B2A8-6AEE1A5A3A86}" type="datetime1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Fernando Pernía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9BE5-611E-4406-9D54-C287D2E781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3CB8-EBD2-40DA-880B-3FBB1A5147B3}" type="datetime1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Fernando Pernía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0DDF-7841-4986-BD8B-82A8227593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9CB2-13FA-4F98-BD28-22D975A6D518}" type="datetime1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Fernando Pernía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9937-F147-4439-BC41-5B4C851235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1A85-B1DC-47FC-89F4-D64D38769817}" type="datetime1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Fernando Pernía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7DBE-4964-4708-B806-64DB08C96F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4C16-068C-4CE8-B643-33FC35580C19}" type="datetime1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Fernando Pernía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7F06-AD44-4BED-8B5B-A2E27C02898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910C-C063-45D3-A75C-5BB92F7E52C2}" type="datetime1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Fernando Pernía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8B15-E769-45CA-8092-2C42D98C3D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037B1-B284-4EAE-ADEF-575F16FDD8DC}" type="datetime1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Fernando Pernía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4D2E-90BD-41B6-8BA4-6CEEC187B3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96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CE0AF3-1387-4561-9317-D8D05D000E5A}" type="datetime1">
              <a:rPr lang="es-ES"/>
              <a:pPr>
                <a:defRPr/>
              </a:pPr>
              <a:t>01/12/2015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3D075-DAF0-4401-AEA6-3409385F0E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LuE7w1Zsz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eguias.com/iglesia/santervasdecampos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Un paseo por el Mudéjar de Tierra de Campos.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268413"/>
            <a:ext cx="63817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627313" y="549275"/>
            <a:ext cx="1296987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</a:rPr>
              <a:t>Dientes de sierra</a:t>
            </a:r>
            <a:endParaRPr lang="es-ES" dirty="0">
              <a:latin typeface="+mn-lt"/>
              <a:cs typeface="+mn-cs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492500" y="1195388"/>
            <a:ext cx="503238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908175" y="2060575"/>
            <a:ext cx="1439863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</a:rPr>
              <a:t>Arcos ciegos</a:t>
            </a:r>
            <a:endParaRPr lang="es-ES" dirty="0">
              <a:latin typeface="+mn-lt"/>
              <a:cs typeface="+mn-cs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348038" y="2244725"/>
            <a:ext cx="576262" cy="104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148263" y="4868863"/>
            <a:ext cx="1871662" cy="646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</a:rPr>
              <a:t>Mampostería encintada</a:t>
            </a:r>
            <a:endParaRPr lang="es-ES" dirty="0">
              <a:latin typeface="+mn-lt"/>
              <a:cs typeface="+mn-cs"/>
            </a:endParaRPr>
          </a:p>
        </p:txBody>
      </p:sp>
      <p:sp>
        <p:nvSpPr>
          <p:cNvPr id="23560" name="11 CuadroTexto"/>
          <p:cNvSpPr txBox="1">
            <a:spLocks noChangeArrowheads="1"/>
          </p:cNvSpPr>
          <p:nvPr/>
        </p:nvSpPr>
        <p:spPr bwMode="auto">
          <a:xfrm>
            <a:off x="5724525" y="40481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Material; ladrillo.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900113" y="2997200"/>
            <a:ext cx="1368425" cy="784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00" dirty="0">
                <a:latin typeface="+mn-lt"/>
                <a:cs typeface="+mn-cs"/>
              </a:rPr>
              <a:t>Arcos de herradura </a:t>
            </a:r>
            <a:r>
              <a:rPr lang="es-ES" sz="1500" dirty="0" err="1">
                <a:latin typeface="+mn-lt"/>
                <a:cs typeface="+mn-cs"/>
              </a:rPr>
              <a:t>polilobulados</a:t>
            </a:r>
            <a:endParaRPr lang="es-ES" sz="1500" dirty="0">
              <a:latin typeface="+mn-lt"/>
              <a:cs typeface="+mn-cs"/>
            </a:endParaRPr>
          </a:p>
        </p:txBody>
      </p:sp>
      <p:sp>
        <p:nvSpPr>
          <p:cNvPr id="23562" name="13 Rectángulo"/>
          <p:cNvSpPr>
            <a:spLocks noChangeArrowheads="1"/>
          </p:cNvSpPr>
          <p:nvPr/>
        </p:nvSpPr>
        <p:spPr bwMode="auto">
          <a:xfrm>
            <a:off x="5508625" y="5538788"/>
            <a:ext cx="34909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https://commons.wikimedia.org/wiki/File:Toledo,_Iglesia_Santiago_del_Arrabal-PM_65638.jpg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Ejemplo de yeserías mudéjares en la iglesia de San Esteban de Cuellar. 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6113"/>
            <a:ext cx="398621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4 Rectángulo"/>
          <p:cNvSpPr>
            <a:spLocks noChangeArrowheads="1"/>
          </p:cNvSpPr>
          <p:nvPr/>
        </p:nvSpPr>
        <p:spPr bwMode="auto">
          <a:xfrm>
            <a:off x="4716463" y="5619750"/>
            <a:ext cx="3221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http://edadesdelhombre.cuellar.es/Iglesia-de-San-Esteban/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932363" y="3213100"/>
            <a:ext cx="2160587" cy="1477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</a:rPr>
              <a:t>Alfiz. Un elemento más de la arquitectura islámica incorporado a la estética mudéjar.</a:t>
            </a:r>
            <a:endParaRPr lang="es-ES" dirty="0">
              <a:latin typeface="+mn-lt"/>
              <a:cs typeface="+mn-cs"/>
            </a:endParaRPr>
          </a:p>
        </p:txBody>
      </p:sp>
      <p:cxnSp>
        <p:nvCxnSpPr>
          <p:cNvPr id="8" name="7 Conector recto de flecha"/>
          <p:cNvCxnSpPr>
            <a:endCxn id="6" idx="1"/>
          </p:cNvCxnSpPr>
          <p:nvPr/>
        </p:nvCxnSpPr>
        <p:spPr>
          <a:xfrm>
            <a:off x="3348038" y="2708275"/>
            <a:ext cx="1584325" cy="1243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2 Marcador de contenido"/>
          <p:cNvSpPr>
            <a:spLocks noGrp="1"/>
          </p:cNvSpPr>
          <p:nvPr>
            <p:ph idx="1"/>
          </p:nvPr>
        </p:nvSpPr>
        <p:spPr>
          <a:xfrm>
            <a:off x="179388" y="404813"/>
            <a:ext cx="8229600" cy="4525962"/>
          </a:xfrm>
        </p:spPr>
        <p:txBody>
          <a:bodyPr/>
          <a:lstStyle/>
          <a:p>
            <a:r>
              <a:rPr lang="es-ES" smtClean="0"/>
              <a:t>Artesonado mudéjar.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2662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En España observaremos distintos focos de arte mudéjar destacando:</a:t>
            </a:r>
          </a:p>
          <a:p>
            <a:pPr lvl="1"/>
            <a:r>
              <a:rPr lang="es-ES" smtClean="0"/>
              <a:t>Mudéjar de Tierra de Pinares.</a:t>
            </a:r>
          </a:p>
          <a:p>
            <a:pPr lvl="1"/>
            <a:r>
              <a:rPr lang="es-ES" smtClean="0"/>
              <a:t>Mudéjar de Tierra de Campos.</a:t>
            </a:r>
          </a:p>
          <a:p>
            <a:pPr lvl="1"/>
            <a:r>
              <a:rPr lang="es-ES" smtClean="0"/>
              <a:t>Mudéjar aragonés.</a:t>
            </a:r>
          </a:p>
          <a:p>
            <a:pPr lvl="1"/>
            <a:r>
              <a:rPr lang="es-ES" smtClean="0"/>
              <a:t>Foco toledano.</a:t>
            </a:r>
          </a:p>
          <a:p>
            <a:pPr lvl="1"/>
            <a:r>
              <a:rPr lang="es-ES" smtClean="0"/>
              <a:t>Mudéjar sevillano.</a:t>
            </a:r>
          </a:p>
          <a:p>
            <a:pPr lvl="1"/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En el Mudéjar de Tierra de Campos destacamos las siguientes obras: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Iglesia de Santa María en Villalpando ( Zamora).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Iglesias de San Lorenzo y San Tirso en Sahagún (León).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Arcos de Santiago y </a:t>
            </a:r>
            <a:r>
              <a:rPr lang="es-ES" dirty="0" err="1" smtClean="0"/>
              <a:t>Arrejas</a:t>
            </a:r>
            <a:r>
              <a:rPr lang="es-ES" dirty="0" smtClean="0"/>
              <a:t> en </a:t>
            </a:r>
            <a:r>
              <a:rPr lang="es-ES" dirty="0" err="1" smtClean="0"/>
              <a:t>Valderas</a:t>
            </a:r>
            <a:r>
              <a:rPr lang="es-ES" dirty="0" smtClean="0"/>
              <a:t> (León).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Ventana del palacio de Pedro I y artesonado del convento de Santa Clara en Astudillo (Palencia).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Cubierta mudéjar de la torre de Santa Eulalia en Paredes de Nava (Palencia).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Iglesia de Muriel de </a:t>
            </a:r>
            <a:r>
              <a:rPr lang="es-ES" dirty="0" err="1" smtClean="0"/>
              <a:t>Zapardiel</a:t>
            </a:r>
            <a:r>
              <a:rPr lang="es-ES" dirty="0" smtClean="0"/>
              <a:t> (Valladolid).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Iglesia de San Gervasio y San </a:t>
            </a:r>
            <a:r>
              <a:rPr lang="es-ES" dirty="0" err="1" smtClean="0"/>
              <a:t>Protasio</a:t>
            </a:r>
            <a:r>
              <a:rPr lang="es-ES" dirty="0" smtClean="0"/>
              <a:t> en </a:t>
            </a:r>
            <a:r>
              <a:rPr lang="es-ES" dirty="0" err="1" smtClean="0"/>
              <a:t>Santervás</a:t>
            </a:r>
            <a:r>
              <a:rPr lang="es-ES" dirty="0" smtClean="0"/>
              <a:t> (Valladolid).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3. Actividades para los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alumnos. 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8674" name="2 Marcador de contenido"/>
          <p:cNvSpPr>
            <a:spLocks noGrp="1"/>
          </p:cNvSpPr>
          <p:nvPr>
            <p:ph idx="1"/>
          </p:nvPr>
        </p:nvSpPr>
        <p:spPr>
          <a:xfrm>
            <a:off x="1619250" y="2133600"/>
            <a:ext cx="8229600" cy="4525963"/>
          </a:xfrm>
        </p:spPr>
        <p:txBody>
          <a:bodyPr/>
          <a:lstStyle/>
          <a:p>
            <a:r>
              <a:rPr lang="es-ES" smtClean="0"/>
              <a:t>3.1 Actividades previas.</a:t>
            </a:r>
          </a:p>
          <a:p>
            <a:r>
              <a:rPr lang="es-ES" smtClean="0"/>
              <a:t>3.2 Actividades durante la visita.</a:t>
            </a:r>
          </a:p>
          <a:p>
            <a:r>
              <a:rPr lang="es-ES" smtClean="0"/>
              <a:t>3.3 Actividades posteriores a la visita.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3.1 Actividades Previas a la visita.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Explicación teórica en clase del arte Mudéjar.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Proyección y puesta en común del video </a:t>
            </a:r>
            <a:r>
              <a:rPr lang="es-ES" dirty="0"/>
              <a:t>Arte Mudéjar (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www.youtube.com/watch?v=xLuE7w1Zszo</a:t>
            </a:r>
            <a:r>
              <a:rPr lang="es-ES" dirty="0" smtClean="0"/>
              <a:t>) de 9 minutos de duración.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Realización de un esquema con las características más destacadas del arte Mudéjar.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Presentación dela visita y explicación de los conceptos: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Tierra de Campos. Proyección del mapa.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Arte Mudéjar.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Románico Mudéjar/Gótico Mudéjar.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Diferencias entre el mudéjar de tierra de campos, el de tierra de Pinares, el foco toledano y el foco turolense.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1775" y="5084763"/>
            <a:ext cx="5554663" cy="393700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 smtClean="0"/>
              <a:t>Fuente: Wikipedia.</a:t>
            </a:r>
            <a:endParaRPr lang="es-ES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1196975"/>
            <a:ext cx="4681538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3.2 Actividades durante la visita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613" y="1989138"/>
            <a:ext cx="5411787" cy="3560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1; Villalpando.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2;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Santervás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3: Sahagún.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4: León.</a:t>
            </a:r>
            <a:endParaRPr lang="es-ES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Actividad 1.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Lugar: Villalpando.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Descripción.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 smtClean="0"/>
              <a:t>El profesor explicará como aspecto introductorio de la actividad los aspectos más destacados de la comarca de Tierra de Campos en general y de la localidad de Villalpando en particular.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 smtClean="0"/>
              <a:t>A continuación repasará brevemente las características del estilo mudejar a partir de la observación y visita a la iglesia de Santa María la Antigua ya explicados en el aula.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 smtClean="0"/>
              <a:t>Para completar la explicación los alumnos deberán reconocer los siguientes elementos y dibujarlos en su cuaderno: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 smtClean="0"/>
              <a:t>Ábsides.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 smtClean="0"/>
              <a:t>Arcos ciegos.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 smtClean="0"/>
              <a:t>Decoración a sardinel o dientes de sierra.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Índice.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/>
              <a:t>Presentación de lo que vamos a visitar y ubicación</a:t>
            </a:r>
            <a:r>
              <a:rPr lang="es-ES" dirty="0" smtClean="0"/>
              <a:t>.</a:t>
            </a:r>
          </a:p>
          <a:p>
            <a:pPr marL="914400" lvl="1" indent="-5143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" dirty="0" smtClean="0"/>
              <a:t>OBJETIVOS.</a:t>
            </a:r>
          </a:p>
          <a:p>
            <a:pPr marL="914400" lvl="1" indent="-5143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" dirty="0" smtClean="0"/>
              <a:t>DESTINATARIOS.</a:t>
            </a:r>
          </a:p>
          <a:p>
            <a:pPr marL="914400" lvl="1" indent="-5143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s-ES" dirty="0" smtClean="0"/>
              <a:t>VISITA.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Itinerario.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err="1" smtClean="0"/>
              <a:t>Planning</a:t>
            </a:r>
            <a:r>
              <a:rPr lang="es-ES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 smtClean="0"/>
              <a:t>2. Descripción </a:t>
            </a:r>
            <a:r>
              <a:rPr lang="es-ES" dirty="0"/>
              <a:t>completa del espacio o recurso </a:t>
            </a:r>
            <a:r>
              <a:rPr lang="es-ES" dirty="0" smtClean="0"/>
              <a:t>visitado.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 smtClean="0"/>
              <a:t>3. Actividades </a:t>
            </a:r>
            <a:r>
              <a:rPr lang="es-ES" dirty="0"/>
              <a:t>para los alumnos que se dividirán en: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/>
              <a:t>Actividades previas </a:t>
            </a:r>
            <a:r>
              <a:rPr lang="es-ES" dirty="0" smtClean="0"/>
              <a:t>.</a:t>
            </a:r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Actividades </a:t>
            </a:r>
            <a:r>
              <a:rPr lang="es-ES" dirty="0"/>
              <a:t>durante la </a:t>
            </a:r>
            <a:r>
              <a:rPr lang="es-ES" dirty="0" smtClean="0"/>
              <a:t>visita.</a:t>
            </a:r>
            <a:endParaRPr lang="es-ES" dirty="0"/>
          </a:p>
          <a:p>
            <a:pPr marL="13144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/>
              <a:t>Actividades </a:t>
            </a:r>
            <a:r>
              <a:rPr lang="es-ES" dirty="0" smtClean="0"/>
              <a:t>posteriores.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Iglesia de Santa María la Antigua.</a:t>
            </a:r>
            <a:endParaRPr lang="es-ES" dirty="0"/>
          </a:p>
        </p:txBody>
      </p:sp>
      <p:sp>
        <p:nvSpPr>
          <p:cNvPr id="3379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7651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3 Rectángulo"/>
          <p:cNvSpPr>
            <a:spLocks noChangeArrowheads="1"/>
          </p:cNvSpPr>
          <p:nvPr/>
        </p:nvSpPr>
        <p:spPr bwMode="auto">
          <a:xfrm>
            <a:off x="2409825" y="6480175"/>
            <a:ext cx="4324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</a:rPr>
              <a:t>http://www.villalpando.es/es/galerias/ver/5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481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0025" y="1368425"/>
            <a:ext cx="615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3 Rectángulo"/>
          <p:cNvSpPr>
            <a:spLocks noChangeArrowheads="1"/>
          </p:cNvSpPr>
          <p:nvPr/>
        </p:nvSpPr>
        <p:spPr bwMode="auto">
          <a:xfrm>
            <a:off x="2700338" y="587692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http://www.laopiniondezamora.es/comarcas/2008/12/03/iglesia-santa-maria-villalpando-contara-iluminacion-especial/318784.html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Interior.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425" y="2024063"/>
            <a:ext cx="61531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3 CuadroTexto"/>
          <p:cNvSpPr txBox="1">
            <a:spLocks noChangeArrowheads="1"/>
          </p:cNvSpPr>
          <p:nvPr/>
        </p:nvSpPr>
        <p:spPr bwMode="auto">
          <a:xfrm>
            <a:off x="2627313" y="5157788"/>
            <a:ext cx="4968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Fuente: la Opinión de Zamora.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Actividad 2.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Lugar: </a:t>
            </a:r>
            <a:r>
              <a:rPr lang="es-E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Santervás</a:t>
            </a: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Descripción: Con la información que figura en </a:t>
            </a:r>
            <a:r>
              <a:rPr lang="es-ES" dirty="0"/>
              <a:t>la página </a:t>
            </a: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www.arteguias.com/iglesia/santervasdecampos.htm</a:t>
            </a:r>
            <a:r>
              <a:rPr lang="es-ES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 </a:t>
            </a:r>
            <a:r>
              <a:rPr lang="es-ES" dirty="0" smtClean="0"/>
              <a:t>  los alumnos tendrán que exponer los aspectos más significativos de esta iglesia al profesor.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 smtClean="0"/>
              <a:t>Por su parte el profesor explicará a los alumnos otros aspectos más complejos como por ejemplo el porqué de la advocación del templo a los hermanos mellizos San </a:t>
            </a:r>
            <a:r>
              <a:rPr lang="es-ES" dirty="0"/>
              <a:t>G</a:t>
            </a:r>
            <a:r>
              <a:rPr lang="es-ES" dirty="0" smtClean="0"/>
              <a:t>ervasio y San </a:t>
            </a:r>
            <a:r>
              <a:rPr lang="es-ES" dirty="0" err="1" smtClean="0"/>
              <a:t>Protasio</a:t>
            </a:r>
            <a:r>
              <a:rPr lang="es-ES" dirty="0" smtClean="0"/>
              <a:t> 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Iglesia de San Gervasio y San </a:t>
            </a:r>
            <a:r>
              <a:rPr lang="es-ES" dirty="0" err="1" smtClean="0"/>
              <a:t>Protasio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789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62357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891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350" y="1023938"/>
            <a:ext cx="4075113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Interior.</a:t>
            </a:r>
          </a:p>
        </p:txBody>
      </p:sp>
      <p:sp>
        <p:nvSpPr>
          <p:cNvPr id="3993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557338"/>
            <a:ext cx="38417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557338"/>
            <a:ext cx="36195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0113" y="5373688"/>
            <a:ext cx="7570787" cy="93503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 partir de la observación del crucificado románico del altar se podrán repasar  las características de la escultura románica estudiada por los alumnos en el tema 3.</a:t>
            </a:r>
            <a:endParaRPr lang="es-ES" dirty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04813"/>
            <a:ext cx="36195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Actividad 3.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Lugar. Sahagún.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Descripción: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Gynkana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fotográfica.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 smtClean="0"/>
              <a:t>Los alumnos partiendo del plano que se adjunta deberán recorrer la ciudad en grupos de cuatro ,elegidos por el profesor, y fotografiar con sus dispositivos móviles los siguientes monumentos mudéjares de Sahagún: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 smtClean="0"/>
              <a:t>Iglesia de San Lorenzo.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 smtClean="0"/>
              <a:t>Iglesia de San Tirso.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En el exterior </a:t>
            </a:r>
            <a:r>
              <a:rPr lang="es-ES" dirty="0" smtClean="0"/>
              <a:t>de ambas iglesias tendrán </a:t>
            </a:r>
            <a:r>
              <a:rPr lang="es-ES" dirty="0"/>
              <a:t>que fotografiar: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/>
              <a:t>Ábsides/Arcos ciegos.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/>
              <a:t>Torre.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/>
              <a:t>Arcos ojivales en la torre.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dirty="0"/>
              <a:t>Decoración de dientes de sierra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200" smtClean="0"/>
              <a:t>Fuente: Sahagún interactivo. http://www.villadesahagun.es/geoportal</a:t>
            </a:r>
          </a:p>
        </p:txBody>
      </p:sp>
      <p:sp>
        <p:nvSpPr>
          <p:cNvPr id="430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11300"/>
            <a:ext cx="750887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1.1.OBJETIVOS.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Acercar al alumnado el rico patrimonio histórico artístico de una comarca tan cercana a ellos como la tierra de campos.</a:t>
            </a:r>
          </a:p>
          <a:p>
            <a:r>
              <a:rPr lang="es-ES" smtClean="0"/>
              <a:t>Profundizar en los contenidos del arte medieval explicados en el aula.</a:t>
            </a:r>
          </a:p>
          <a:p>
            <a:r>
              <a:rPr lang="es-ES" smtClean="0"/>
              <a:t>Reforzar dichos contenidos ampliándolos con el ejemplo de las construcciones  mudéjares visitadas in situ.</a:t>
            </a:r>
          </a:p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Iglesia de San Lorenzo.</a:t>
            </a:r>
          </a:p>
        </p:txBody>
      </p:sp>
      <p:sp>
        <p:nvSpPr>
          <p:cNvPr id="4403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121443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3 Rectángulo"/>
          <p:cNvSpPr>
            <a:spLocks noChangeArrowheads="1"/>
          </p:cNvSpPr>
          <p:nvPr/>
        </p:nvSpPr>
        <p:spPr bwMode="auto">
          <a:xfrm>
            <a:off x="1763713" y="6291263"/>
            <a:ext cx="7056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http://www.villadesahagun.es/geoportal/iglesia-de-san-lorenzo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Iglesia de San Tirso.</a:t>
            </a:r>
          </a:p>
        </p:txBody>
      </p:sp>
      <p:sp>
        <p:nvSpPr>
          <p:cNvPr id="4505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4 Rectángulo"/>
          <p:cNvSpPr>
            <a:spLocks noChangeArrowheads="1"/>
          </p:cNvSpPr>
          <p:nvPr/>
        </p:nvSpPr>
        <p:spPr bwMode="auto">
          <a:xfrm>
            <a:off x="1908175" y="6405563"/>
            <a:ext cx="6264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http://www.villadesahagun.es/geoportal/iglesia-de-san-tirso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60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Si fuera posible se podría fotografiar también el interior haciendo especial hincapié en los artesonados de madera si los hubiere, otra de las señas de identidad del estilo mudéjar.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Actividad 4.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10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s-ES" smtClean="0"/>
              <a:t>La visita se completaría con un breve itinerario por la ciudad de León que nos permitiera ver exteriormente obras de estilo románico y gótico con especial atención a la Catedral de León.</a:t>
            </a:r>
          </a:p>
          <a:p>
            <a:pPr marL="0" indent="0">
              <a:buFont typeface="Arial" charset="0"/>
              <a:buNone/>
            </a:pPr>
            <a:r>
              <a:rPr lang="es-ES" smtClean="0"/>
              <a:t>Al no ser León un municipio de la Tierra de Campos no detallaré las actividades realizadas allí.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3.3 Actividades posteriores a la visita.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Puesta en común de las fotografías realizadas durante la </a:t>
            </a:r>
            <a:r>
              <a:rPr lang="es-ES" dirty="0" err="1" smtClean="0"/>
              <a:t>Gynkana</a:t>
            </a:r>
            <a:r>
              <a:rPr lang="es-ES" dirty="0" smtClean="0"/>
              <a:t>, deberán proyectarlas con un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El profesor evaluará la visita entregando un cuestionario a los alumnos que responda a las siguientes cuestiones: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Enumera los municipios situados , realizando un mapa en el que consten.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Di que monumentos , iglesias, has visitado en cada uno de ellos.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Enumera y explica las características del arte mudéjar.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1.2.DESTINATARIOS.</a:t>
            </a:r>
            <a:endParaRPr lang="es-ES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La actividad será ofertada a los dos cursos de 2º ESO del IES Los Valles situado en la localidad de </a:t>
            </a:r>
            <a:r>
              <a:rPr lang="es-ES" dirty="0" err="1" smtClean="0"/>
              <a:t>Camarzana</a:t>
            </a:r>
            <a:r>
              <a:rPr lang="es-ES" dirty="0" smtClean="0"/>
              <a:t> de Tera (Zamora).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El contenido de los temas 2 (</a:t>
            </a:r>
            <a:r>
              <a:rPr lang="es-ES" i="1" dirty="0" smtClean="0"/>
              <a:t>Al </a:t>
            </a:r>
            <a:r>
              <a:rPr lang="es-ES" i="1" dirty="0" err="1" smtClean="0"/>
              <a:t>ándalus</a:t>
            </a:r>
            <a:r>
              <a:rPr lang="es-ES" i="1" dirty="0" smtClean="0"/>
              <a:t>. Arte Islámico</a:t>
            </a:r>
            <a:r>
              <a:rPr lang="es-ES" dirty="0" smtClean="0"/>
              <a:t>) 3 (</a:t>
            </a:r>
            <a:r>
              <a:rPr lang="es-ES" i="1" dirty="0" smtClean="0"/>
              <a:t>El Feudalismo. Arte Románico</a:t>
            </a:r>
            <a:r>
              <a:rPr lang="es-ES" dirty="0" smtClean="0"/>
              <a:t>) y 4 (</a:t>
            </a:r>
            <a:r>
              <a:rPr lang="es-ES" i="1" dirty="0" smtClean="0"/>
              <a:t>El renacer económico y urbano de Europa. Arte Gótico</a:t>
            </a:r>
            <a:r>
              <a:rPr lang="es-ES" dirty="0" smtClean="0"/>
              <a:t>) y 5 (</a:t>
            </a:r>
            <a:r>
              <a:rPr lang="es-ES" i="1" dirty="0" smtClean="0"/>
              <a:t>La Edad Media Peninsular. Arte en la Edad Media peninsular</a:t>
            </a:r>
            <a:r>
              <a:rPr lang="es-ES" dirty="0" smtClean="0"/>
              <a:t>) está íntimamente relacionado con los contenidos desarrollados y trabajados durante nuestra visita.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979613" y="1557338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6500" dirty="0" smtClean="0">
                <a:solidFill>
                  <a:schemeClr val="accent3">
                    <a:lumMod val="75000"/>
                  </a:schemeClr>
                </a:solidFill>
              </a:rPr>
              <a:t>1.3. VISITA</a:t>
            </a:r>
            <a:endParaRPr lang="es-ES" sz="6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258888" y="2852738"/>
            <a:ext cx="7772400" cy="2663825"/>
          </a:xfrm>
        </p:spPr>
        <p:txBody>
          <a:bodyPr rtlCol="0">
            <a:normAutofit/>
          </a:bodyPr>
          <a:lstStyle/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400" dirty="0" smtClean="0"/>
              <a:t>Itinerario.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2400" dirty="0" err="1" smtClean="0"/>
              <a:t>Planning</a:t>
            </a:r>
            <a:r>
              <a:rPr lang="es-ES" sz="2400" dirty="0" smtClean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s-E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8821737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059113" y="109538"/>
            <a:ext cx="51847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</a:rPr>
              <a:t>ITINERARIO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  <a:cs typeface="+mn-cs"/>
              </a:rPr>
              <a:t>.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PLANNING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8:30 : Salida de </a:t>
            </a:r>
            <a:r>
              <a:rPr lang="es-ES" dirty="0" err="1" smtClean="0"/>
              <a:t>Camarzana</a:t>
            </a:r>
            <a:r>
              <a:rPr lang="es-ES" dirty="0" smtClean="0"/>
              <a:t> de Tera.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9:15: Llegada a Villalpando.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9:20- 10:00: </a:t>
            </a:r>
            <a:r>
              <a:rPr lang="es-ES" u="sng" dirty="0" smtClean="0">
                <a:solidFill>
                  <a:schemeClr val="accent4">
                    <a:lumMod val="75000"/>
                  </a:schemeClr>
                </a:solidFill>
              </a:rPr>
              <a:t>Visita en Villalpando.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10:00- 10:15: Tiempo libre.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11: 00 : Llegada a </a:t>
            </a:r>
            <a:r>
              <a:rPr lang="es-ES" dirty="0" err="1" smtClean="0"/>
              <a:t>Santervás</a:t>
            </a:r>
            <a:r>
              <a:rPr lang="es-ES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11:10-11:40: </a:t>
            </a:r>
            <a:r>
              <a:rPr lang="es-ES" u="sng" dirty="0" smtClean="0">
                <a:solidFill>
                  <a:schemeClr val="accent4">
                    <a:lumMod val="75000"/>
                  </a:schemeClr>
                </a:solidFill>
              </a:rPr>
              <a:t>Actividad en </a:t>
            </a:r>
            <a:r>
              <a:rPr lang="es-ES" u="sng" dirty="0" err="1" smtClean="0">
                <a:solidFill>
                  <a:schemeClr val="accent4">
                    <a:lumMod val="75000"/>
                  </a:schemeClr>
                </a:solidFill>
              </a:rPr>
              <a:t>Santervás</a:t>
            </a:r>
            <a:r>
              <a:rPr lang="es-ES" u="sng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12: 30 : Llegada a Sahagún.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12:30-13:30 </a:t>
            </a:r>
            <a:r>
              <a:rPr lang="es-ES" u="sng" dirty="0" smtClean="0">
                <a:solidFill>
                  <a:schemeClr val="accent4">
                    <a:lumMod val="75000"/>
                  </a:schemeClr>
                </a:solidFill>
              </a:rPr>
              <a:t>Actividad en Sahagún.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13:30- 15:00 Tiempo libre.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16:00 ; Llegada a León y 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actividad en león (no estará relacionada con el mudéjar pero si con la explicación de otros estilos artísticos relacionados con la materia) 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19:00 Llegada a </a:t>
            </a:r>
            <a:r>
              <a:rPr lang="es-ES" dirty="0" err="1" smtClean="0"/>
              <a:t>Camarzana</a:t>
            </a:r>
            <a:r>
              <a:rPr lang="es-ES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 smtClean="0"/>
              <a:t>Este horario es aproximado ya que su cumplimiento estará sujeto a cualquier imprevisto que pueda surgir.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2. Descripción completa del recurso visitado y estudiado. El arte Mudéjar en Tierra de Campos.</a:t>
            </a:r>
            <a:endParaRPr lang="es-ES" sz="36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916113"/>
            <a:ext cx="8218487" cy="42100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Mudéjar</a:t>
            </a:r>
            <a:r>
              <a:rPr lang="es-ES" dirty="0" smtClean="0"/>
              <a:t>: término con el que nos referimos a la población musulmana que permaneció en los territorios conquistados por los cristianos sobre todo a partir del avance de estos reinos a partir del siglo XI hacia las tierras de Al-Ándalus con más población.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Por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arte mudéjar </a:t>
            </a:r>
            <a:r>
              <a:rPr lang="es-ES" dirty="0" smtClean="0"/>
              <a:t>entenderemos todas las manifestaciones del arte cristiano que incorporaran elementos del arte islámico entre los siglos XII y XVI.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El estilo </a:t>
            </a:r>
            <a:r>
              <a:rPr lang="es-ES" u="sng" dirty="0" smtClean="0"/>
              <a:t>mudéjar será un estilo más decorativo que constructivo </a:t>
            </a:r>
            <a:r>
              <a:rPr lang="es-ES" dirty="0" smtClean="0"/>
              <a:t>, así podremos distinguir dos variantes: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Románico-mudéjar.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Gótico- mudéjar. 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825" y="620713"/>
            <a:ext cx="8229600" cy="60483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Características</a:t>
            </a:r>
            <a:r>
              <a:rPr lang="es-ES" dirty="0" smtClean="0"/>
              <a:t>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Exteriores pobres que tienen al ladrillo como principal material constructivo.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Techumbres de madera donde destacan ricos artesonados muy decorados con lacerías y tracerías de inspiración islámica que combinan elementos geométricos y vegetales.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s-ES" dirty="0" smtClean="0"/>
              <a:t>Sus elementos decorativos más recurrentes serán: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Arcos ciegos.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Decoración de dientes de sierra.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Uso de arcos de tradición islámica como los de herradura, </a:t>
            </a:r>
            <a:r>
              <a:rPr lang="es-ES" dirty="0" err="1" smtClean="0"/>
              <a:t>polilobulados</a:t>
            </a:r>
            <a:r>
              <a:rPr lang="es-ES" dirty="0" smtClean="0"/>
              <a:t>…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Uso de la cerámica , las yeserías y el alicatado como técnicas decorativas.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dirty="0" smtClean="0"/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Fernando Pernía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1204</Words>
  <Application>Microsoft Office PowerPoint</Application>
  <PresentationFormat>On-screen Show (4:3)</PresentationFormat>
  <Paragraphs>179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Calibri</vt:lpstr>
      <vt:lpstr>Arial</vt:lpstr>
      <vt:lpstr>Comic Sans MS</vt:lpstr>
      <vt:lpstr>Wingdings</vt:lpstr>
      <vt:lpstr>Bradley Hand ITC</vt:lpstr>
      <vt:lpstr>Tema de Office</vt:lpstr>
      <vt:lpstr>Un paseo por el Mudéjar de Tierra de Campos.</vt:lpstr>
      <vt:lpstr>Índice.</vt:lpstr>
      <vt:lpstr>1.1.OBJETIVOS.</vt:lpstr>
      <vt:lpstr>1.2.DESTINATARIOS.</vt:lpstr>
      <vt:lpstr>1.3. VISITA</vt:lpstr>
      <vt:lpstr>Diapositiva 6</vt:lpstr>
      <vt:lpstr>PLANNING</vt:lpstr>
      <vt:lpstr>2. Descripción completa del recurso visitado y estudiado. El arte Mudéjar en Tierra de Campos.</vt:lpstr>
      <vt:lpstr>Diapositiva 9</vt:lpstr>
      <vt:lpstr>Diapositiva 10</vt:lpstr>
      <vt:lpstr>Ejemplo de yeserías mudéjares en la iglesia de San Esteban de Cuellar. </vt:lpstr>
      <vt:lpstr>Diapositiva 12</vt:lpstr>
      <vt:lpstr>Diapositiva 13</vt:lpstr>
      <vt:lpstr>Diapositiva 14</vt:lpstr>
      <vt:lpstr>3. Actividades para los alumnos. </vt:lpstr>
      <vt:lpstr>3.1 Actividades Previas a la visita.</vt:lpstr>
      <vt:lpstr>Diapositiva 17</vt:lpstr>
      <vt:lpstr>3.2 Actividades durante la visita</vt:lpstr>
      <vt:lpstr>Actividad 1.</vt:lpstr>
      <vt:lpstr>Iglesia de Santa María la Antigua.</vt:lpstr>
      <vt:lpstr>Diapositiva 21</vt:lpstr>
      <vt:lpstr>Interior.</vt:lpstr>
      <vt:lpstr>Actividad 2.</vt:lpstr>
      <vt:lpstr>Iglesia de San Gervasio y San Protasio.</vt:lpstr>
      <vt:lpstr>Diapositiva 25</vt:lpstr>
      <vt:lpstr>Interior.</vt:lpstr>
      <vt:lpstr>Diapositiva 27</vt:lpstr>
      <vt:lpstr>Actividad 3.</vt:lpstr>
      <vt:lpstr>Fuente: Sahagún interactivo. http://www.villadesahagun.es/geoportal</vt:lpstr>
      <vt:lpstr>Iglesia de San Lorenzo.</vt:lpstr>
      <vt:lpstr>Iglesia de San Tirso.</vt:lpstr>
      <vt:lpstr>Diapositiva 32</vt:lpstr>
      <vt:lpstr>Actividad 4.</vt:lpstr>
      <vt:lpstr>3.3 Actividades posteriores a la visita.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paseo por el Mudéjar de Tierra de Campos.</dc:title>
  <dc:creator>Hewlett Packard</dc:creator>
  <cp:lastModifiedBy>AS</cp:lastModifiedBy>
  <cp:revision>20</cp:revision>
  <dcterms:created xsi:type="dcterms:W3CDTF">2015-11-17T17:40:08Z</dcterms:created>
  <dcterms:modified xsi:type="dcterms:W3CDTF">2015-12-01T16:29:34Z</dcterms:modified>
</cp:coreProperties>
</file>