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5" r:id="rId2"/>
  </p:sldMasterIdLst>
  <p:notesMasterIdLst>
    <p:notesMasterId r:id="rId32"/>
  </p:notesMasterIdLst>
  <p:sldIdLst>
    <p:sldId id="256" r:id="rId3"/>
    <p:sldId id="257" r:id="rId4"/>
    <p:sldId id="258" r:id="rId5"/>
    <p:sldId id="276" r:id="rId6"/>
    <p:sldId id="277" r:id="rId7"/>
    <p:sldId id="285" r:id="rId8"/>
    <p:sldId id="295" r:id="rId9"/>
    <p:sldId id="278" r:id="rId10"/>
    <p:sldId id="301" r:id="rId11"/>
    <p:sldId id="266" r:id="rId12"/>
    <p:sldId id="280" r:id="rId13"/>
    <p:sldId id="293" r:id="rId14"/>
    <p:sldId id="269" r:id="rId15"/>
    <p:sldId id="310" r:id="rId16"/>
    <p:sldId id="289" r:id="rId17"/>
    <p:sldId id="267" r:id="rId18"/>
    <p:sldId id="299" r:id="rId19"/>
    <p:sldId id="300" r:id="rId20"/>
    <p:sldId id="296" r:id="rId21"/>
    <p:sldId id="297" r:id="rId22"/>
    <p:sldId id="292" r:id="rId23"/>
    <p:sldId id="302" r:id="rId24"/>
    <p:sldId id="274" r:id="rId25"/>
    <p:sldId id="298" r:id="rId26"/>
    <p:sldId id="303" r:id="rId27"/>
    <p:sldId id="304" r:id="rId28"/>
    <p:sldId id="305" r:id="rId29"/>
    <p:sldId id="308" r:id="rId30"/>
    <p:sldId id="273" r:id="rId3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9BC8B-7102-8C03-EC5A-A2FD49D0E73C}" v="33" dt="2024-01-24T14:52:22.999"/>
    <p1510:client id="{7168173A-E44C-CECD-22B6-BB616850DD7C}" v="43" dt="2024-01-24T14:34:04.6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C318F6-D48C-436F-B57E-3DD51801E13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E36EA4B-8804-46B6-8A32-261A7610088A}">
      <dgm:prSet/>
      <dgm:spPr/>
      <dgm:t>
        <a:bodyPr/>
        <a:lstStyle/>
        <a:p>
          <a:pPr rtl="0"/>
          <a:r>
            <a:rPr lang="es-ES" b="0" dirty="0"/>
            <a:t>Competencias clave: matemática</a:t>
          </a:r>
          <a:r>
            <a:rPr lang="es-ES" b="0" dirty="0">
              <a:latin typeface="Calibri Light"/>
              <a:cs typeface="Calibri Light"/>
            </a:rPr>
            <a:t>, digital</a:t>
          </a:r>
          <a:r>
            <a:rPr lang="es-ES" b="0" dirty="0">
              <a:latin typeface="Calibri Light" panose="020F0302020204030204"/>
            </a:rPr>
            <a:t> y </a:t>
          </a:r>
          <a:r>
            <a:rPr lang="es-ES" b="0" dirty="0"/>
            <a:t>en ciencia y tecnología </a:t>
          </a:r>
          <a:r>
            <a:rPr lang="es-ES" b="0" dirty="0">
              <a:latin typeface="Calibri Light"/>
              <a:cs typeface="Calibri Light"/>
            </a:rPr>
            <a:t>e ingeniería</a:t>
          </a:r>
          <a:r>
            <a:rPr lang="es-ES" b="0" dirty="0"/>
            <a:t>.</a:t>
          </a:r>
          <a:endParaRPr lang="en-US" b="0" dirty="0"/>
        </a:p>
      </dgm:t>
    </dgm:pt>
    <dgm:pt modelId="{91638267-DC67-4D3B-A4F6-B5904AD727F0}" type="parTrans" cxnId="{08269E4C-199D-4C90-9234-3845526A1F5C}">
      <dgm:prSet/>
      <dgm:spPr/>
      <dgm:t>
        <a:bodyPr/>
        <a:lstStyle/>
        <a:p>
          <a:endParaRPr lang="en-US"/>
        </a:p>
      </dgm:t>
    </dgm:pt>
    <dgm:pt modelId="{02F75BF9-4EDA-40C4-9CDE-484575E41652}" type="sibTrans" cxnId="{08269E4C-199D-4C90-9234-3845526A1F5C}">
      <dgm:prSet/>
      <dgm:spPr/>
      <dgm:t>
        <a:bodyPr/>
        <a:lstStyle/>
        <a:p>
          <a:endParaRPr lang="en-US"/>
        </a:p>
      </dgm:t>
    </dgm:pt>
    <dgm:pt modelId="{2D1DD733-10CF-4DB3-ACEC-537571B6829A}">
      <dgm:prSet/>
      <dgm:spPr/>
      <dgm:t>
        <a:bodyPr/>
        <a:lstStyle/>
        <a:p>
          <a:r>
            <a:rPr lang="es-ES" b="0" dirty="0"/>
            <a:t>Pensamiento Computacional.</a:t>
          </a:r>
          <a:endParaRPr lang="en-US" b="0" dirty="0"/>
        </a:p>
      </dgm:t>
    </dgm:pt>
    <dgm:pt modelId="{ED4B8FFB-6B40-4060-A207-6F7C807EB64D}" type="parTrans" cxnId="{000AD4EE-24E3-4774-9A26-5C2F0C03DFC0}">
      <dgm:prSet/>
      <dgm:spPr/>
      <dgm:t>
        <a:bodyPr/>
        <a:lstStyle/>
        <a:p>
          <a:endParaRPr lang="en-US"/>
        </a:p>
      </dgm:t>
    </dgm:pt>
    <dgm:pt modelId="{DB2A990F-C1A9-4F27-B887-AE2C767DEB9D}" type="sibTrans" cxnId="{000AD4EE-24E3-4774-9A26-5C2F0C03DFC0}">
      <dgm:prSet/>
      <dgm:spPr/>
      <dgm:t>
        <a:bodyPr/>
        <a:lstStyle/>
        <a:p>
          <a:endParaRPr lang="en-US"/>
        </a:p>
      </dgm:t>
    </dgm:pt>
    <dgm:pt modelId="{5EDB2A11-78B4-4F8D-899B-8E1DED0BEEFC}">
      <dgm:prSet/>
      <dgm:spPr/>
      <dgm:t>
        <a:bodyPr/>
        <a:lstStyle/>
        <a:p>
          <a:r>
            <a:rPr lang="es-ES" b="0" dirty="0"/>
            <a:t>Competencias STEM y digital.</a:t>
          </a:r>
          <a:endParaRPr lang="en-US" b="0" dirty="0"/>
        </a:p>
      </dgm:t>
    </dgm:pt>
    <dgm:pt modelId="{4DD9E770-C58F-4839-9BA0-5D4FE569CA88}" type="parTrans" cxnId="{7725E730-FAF1-46D0-A879-D12AEC939602}">
      <dgm:prSet/>
      <dgm:spPr/>
      <dgm:t>
        <a:bodyPr/>
        <a:lstStyle/>
        <a:p>
          <a:endParaRPr lang="en-US"/>
        </a:p>
      </dgm:t>
    </dgm:pt>
    <dgm:pt modelId="{E363C923-A33B-48B0-95D8-58F140F11819}" type="sibTrans" cxnId="{7725E730-FAF1-46D0-A879-D12AEC939602}">
      <dgm:prSet/>
      <dgm:spPr/>
      <dgm:t>
        <a:bodyPr/>
        <a:lstStyle/>
        <a:p>
          <a:endParaRPr lang="en-US"/>
        </a:p>
      </dgm:t>
    </dgm:pt>
    <dgm:pt modelId="{33DA3B4A-058F-4915-9C12-2002066B8931}">
      <dgm:prSet/>
      <dgm:spPr/>
      <dgm:t>
        <a:bodyPr/>
        <a:lstStyle/>
        <a:p>
          <a:r>
            <a:rPr lang="es-ES" b="0" dirty="0"/>
            <a:t>El uso de las TIC ha de estar integrado en el aula.</a:t>
          </a:r>
          <a:endParaRPr lang="en-US" b="0" dirty="0"/>
        </a:p>
      </dgm:t>
    </dgm:pt>
    <dgm:pt modelId="{B8253FCB-3EC7-4515-AC6B-AB3897211878}" type="parTrans" cxnId="{4D565030-BF5B-4D9D-B48C-10611C970EB5}">
      <dgm:prSet/>
      <dgm:spPr/>
      <dgm:t>
        <a:bodyPr/>
        <a:lstStyle/>
        <a:p>
          <a:endParaRPr lang="en-US"/>
        </a:p>
      </dgm:t>
    </dgm:pt>
    <dgm:pt modelId="{150A4795-5587-4192-BFFB-04979AFEE8C4}" type="sibTrans" cxnId="{4D565030-BF5B-4D9D-B48C-10611C970EB5}">
      <dgm:prSet/>
      <dgm:spPr/>
      <dgm:t>
        <a:bodyPr/>
        <a:lstStyle/>
        <a:p>
          <a:endParaRPr lang="en-US"/>
        </a:p>
      </dgm:t>
    </dgm:pt>
    <dgm:pt modelId="{CEE834F7-69D0-447D-8A94-5BDF5CD94C46}" type="pres">
      <dgm:prSet presAssocID="{67C318F6-D48C-436F-B57E-3DD51801E130}" presName="root" presStyleCnt="0">
        <dgm:presLayoutVars>
          <dgm:dir/>
          <dgm:resizeHandles val="exact"/>
        </dgm:presLayoutVars>
      </dgm:prSet>
      <dgm:spPr/>
    </dgm:pt>
    <dgm:pt modelId="{9A63B369-2232-4EB2-A5CC-30B320B81CF9}" type="pres">
      <dgm:prSet presAssocID="{0E36EA4B-8804-46B6-8A32-261A7610088A}" presName="compNode" presStyleCnt="0"/>
      <dgm:spPr/>
    </dgm:pt>
    <dgm:pt modelId="{0DB46407-0EAA-4528-9A07-3B91FC48188E}" type="pres">
      <dgm:prSet presAssocID="{0E36EA4B-8804-46B6-8A32-261A7610088A}" presName="bgRect" presStyleLbl="bgShp" presStyleIdx="0" presStyleCnt="4"/>
      <dgm:spPr/>
    </dgm:pt>
    <dgm:pt modelId="{C41882C3-9429-4D24-9B29-B8D31D4EB58D}" type="pres">
      <dgm:prSet presAssocID="{0E36EA4B-8804-46B6-8A32-261A7610088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bros"/>
        </a:ext>
      </dgm:extLst>
    </dgm:pt>
    <dgm:pt modelId="{5221C5D2-E59B-4CD8-BED3-7D8F1F85EC7B}" type="pres">
      <dgm:prSet presAssocID="{0E36EA4B-8804-46B6-8A32-261A7610088A}" presName="spaceRect" presStyleCnt="0"/>
      <dgm:spPr/>
    </dgm:pt>
    <dgm:pt modelId="{22FA7700-F6C2-4B48-BEF7-5127688307C0}" type="pres">
      <dgm:prSet presAssocID="{0E36EA4B-8804-46B6-8A32-261A7610088A}" presName="parTx" presStyleLbl="revTx" presStyleIdx="0" presStyleCnt="4">
        <dgm:presLayoutVars>
          <dgm:chMax val="0"/>
          <dgm:chPref val="0"/>
        </dgm:presLayoutVars>
      </dgm:prSet>
      <dgm:spPr/>
    </dgm:pt>
    <dgm:pt modelId="{93F8ED33-8C06-472D-B689-B27AE879C8F2}" type="pres">
      <dgm:prSet presAssocID="{02F75BF9-4EDA-40C4-9CDE-484575E41652}" presName="sibTrans" presStyleCnt="0"/>
      <dgm:spPr/>
    </dgm:pt>
    <dgm:pt modelId="{4877FB2D-6046-4316-8472-DCF397A257B9}" type="pres">
      <dgm:prSet presAssocID="{2D1DD733-10CF-4DB3-ACEC-537571B6829A}" presName="compNode" presStyleCnt="0"/>
      <dgm:spPr/>
    </dgm:pt>
    <dgm:pt modelId="{301F06A1-5403-4959-A0D9-C073881850E5}" type="pres">
      <dgm:prSet presAssocID="{2D1DD733-10CF-4DB3-ACEC-537571B6829A}" presName="bgRect" presStyleLbl="bgShp" presStyleIdx="1" presStyleCnt="4"/>
      <dgm:spPr/>
    </dgm:pt>
    <dgm:pt modelId="{58202CFA-12CB-48CE-86E4-7F546595F560}" type="pres">
      <dgm:prSet presAssocID="{2D1DD733-10CF-4DB3-ACEC-537571B6829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FA0ACFD8-FCC6-442B-91D5-973282DD7EF8}" type="pres">
      <dgm:prSet presAssocID="{2D1DD733-10CF-4DB3-ACEC-537571B6829A}" presName="spaceRect" presStyleCnt="0"/>
      <dgm:spPr/>
    </dgm:pt>
    <dgm:pt modelId="{347322A7-2308-4635-A0ED-0EE501DF9217}" type="pres">
      <dgm:prSet presAssocID="{2D1DD733-10CF-4DB3-ACEC-537571B6829A}" presName="parTx" presStyleLbl="revTx" presStyleIdx="1" presStyleCnt="4">
        <dgm:presLayoutVars>
          <dgm:chMax val="0"/>
          <dgm:chPref val="0"/>
        </dgm:presLayoutVars>
      </dgm:prSet>
      <dgm:spPr/>
    </dgm:pt>
    <dgm:pt modelId="{39ACD423-2835-4E1F-A44E-530CB9BE1E70}" type="pres">
      <dgm:prSet presAssocID="{DB2A990F-C1A9-4F27-B887-AE2C767DEB9D}" presName="sibTrans" presStyleCnt="0"/>
      <dgm:spPr/>
    </dgm:pt>
    <dgm:pt modelId="{A8E37693-858D-4AC4-B66A-4201CF023D68}" type="pres">
      <dgm:prSet presAssocID="{5EDB2A11-78B4-4F8D-899B-8E1DED0BEEFC}" presName="compNode" presStyleCnt="0"/>
      <dgm:spPr/>
    </dgm:pt>
    <dgm:pt modelId="{482C29D8-CBCD-46B5-A6C6-A4DDAD037936}" type="pres">
      <dgm:prSet presAssocID="{5EDB2A11-78B4-4F8D-899B-8E1DED0BEEFC}" presName="bgRect" presStyleLbl="bgShp" presStyleIdx="2" presStyleCnt="4"/>
      <dgm:spPr/>
    </dgm:pt>
    <dgm:pt modelId="{98C094EB-1FE8-4A16-B9DA-108E0551F8FA}" type="pres">
      <dgm:prSet presAssocID="{5EDB2A11-78B4-4F8D-899B-8E1DED0BEEF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340D817-D241-4EE0-ACCD-FCDEA2B9BCEA}" type="pres">
      <dgm:prSet presAssocID="{5EDB2A11-78B4-4F8D-899B-8E1DED0BEEFC}" presName="spaceRect" presStyleCnt="0"/>
      <dgm:spPr/>
    </dgm:pt>
    <dgm:pt modelId="{A5BFB345-AD56-4CD2-A882-4060201D1722}" type="pres">
      <dgm:prSet presAssocID="{5EDB2A11-78B4-4F8D-899B-8E1DED0BEEFC}" presName="parTx" presStyleLbl="revTx" presStyleIdx="2" presStyleCnt="4">
        <dgm:presLayoutVars>
          <dgm:chMax val="0"/>
          <dgm:chPref val="0"/>
        </dgm:presLayoutVars>
      </dgm:prSet>
      <dgm:spPr/>
    </dgm:pt>
    <dgm:pt modelId="{8A10FC10-8402-4293-9314-5284CD280689}" type="pres">
      <dgm:prSet presAssocID="{E363C923-A33B-48B0-95D8-58F140F11819}" presName="sibTrans" presStyleCnt="0"/>
      <dgm:spPr/>
    </dgm:pt>
    <dgm:pt modelId="{E14D699C-2FB4-47BE-85EF-CA7A76499DEB}" type="pres">
      <dgm:prSet presAssocID="{33DA3B4A-058F-4915-9C12-2002066B8931}" presName="compNode" presStyleCnt="0"/>
      <dgm:spPr/>
    </dgm:pt>
    <dgm:pt modelId="{1D873AC8-38CD-4830-9E41-55E8742312A1}" type="pres">
      <dgm:prSet presAssocID="{33DA3B4A-058F-4915-9C12-2002066B8931}" presName="bgRect" presStyleLbl="bgShp" presStyleIdx="3" presStyleCnt="4"/>
      <dgm:spPr/>
    </dgm:pt>
    <dgm:pt modelId="{4F591AB1-E386-4CD9-BACA-A6997490EDF6}" type="pres">
      <dgm:prSet presAssocID="{33DA3B4A-058F-4915-9C12-2002066B893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rdenador"/>
        </a:ext>
      </dgm:extLst>
    </dgm:pt>
    <dgm:pt modelId="{1F1BBE7D-C547-4DE8-A72C-B88D6DBC7E8C}" type="pres">
      <dgm:prSet presAssocID="{33DA3B4A-058F-4915-9C12-2002066B8931}" presName="spaceRect" presStyleCnt="0"/>
      <dgm:spPr/>
    </dgm:pt>
    <dgm:pt modelId="{F1527BC7-AE38-4D58-AA64-819C4F911ADC}" type="pres">
      <dgm:prSet presAssocID="{33DA3B4A-058F-4915-9C12-2002066B8931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78C7601-0664-4DC9-B349-0B8A1821FBE2}" type="presOf" srcId="{5EDB2A11-78B4-4F8D-899B-8E1DED0BEEFC}" destId="{A5BFB345-AD56-4CD2-A882-4060201D1722}" srcOrd="0" destOrd="0" presId="urn:microsoft.com/office/officeart/2018/2/layout/IconVerticalSolidList"/>
    <dgm:cxn modelId="{4D565030-BF5B-4D9D-B48C-10611C970EB5}" srcId="{67C318F6-D48C-436F-B57E-3DD51801E130}" destId="{33DA3B4A-058F-4915-9C12-2002066B8931}" srcOrd="3" destOrd="0" parTransId="{B8253FCB-3EC7-4515-AC6B-AB3897211878}" sibTransId="{150A4795-5587-4192-BFFB-04979AFEE8C4}"/>
    <dgm:cxn modelId="{7725E730-FAF1-46D0-A879-D12AEC939602}" srcId="{67C318F6-D48C-436F-B57E-3DD51801E130}" destId="{5EDB2A11-78B4-4F8D-899B-8E1DED0BEEFC}" srcOrd="2" destOrd="0" parTransId="{4DD9E770-C58F-4839-9BA0-5D4FE569CA88}" sibTransId="{E363C923-A33B-48B0-95D8-58F140F11819}"/>
    <dgm:cxn modelId="{B6F23A3C-E35A-4274-9533-B4B5FC6C208A}" type="presOf" srcId="{0E36EA4B-8804-46B6-8A32-261A7610088A}" destId="{22FA7700-F6C2-4B48-BEF7-5127688307C0}" srcOrd="0" destOrd="0" presId="urn:microsoft.com/office/officeart/2018/2/layout/IconVerticalSolidList"/>
    <dgm:cxn modelId="{D152375F-B701-46B6-AC40-F0DE609DABF7}" type="presOf" srcId="{2D1DD733-10CF-4DB3-ACEC-537571B6829A}" destId="{347322A7-2308-4635-A0ED-0EE501DF9217}" srcOrd="0" destOrd="0" presId="urn:microsoft.com/office/officeart/2018/2/layout/IconVerticalSolidList"/>
    <dgm:cxn modelId="{08269E4C-199D-4C90-9234-3845526A1F5C}" srcId="{67C318F6-D48C-436F-B57E-3DD51801E130}" destId="{0E36EA4B-8804-46B6-8A32-261A7610088A}" srcOrd="0" destOrd="0" parTransId="{91638267-DC67-4D3B-A4F6-B5904AD727F0}" sibTransId="{02F75BF9-4EDA-40C4-9CDE-484575E41652}"/>
    <dgm:cxn modelId="{871D0870-DEA5-4CF1-92F3-098C70679865}" type="presOf" srcId="{67C318F6-D48C-436F-B57E-3DD51801E130}" destId="{CEE834F7-69D0-447D-8A94-5BDF5CD94C46}" srcOrd="0" destOrd="0" presId="urn:microsoft.com/office/officeart/2018/2/layout/IconVerticalSolidList"/>
    <dgm:cxn modelId="{EB156059-AFFB-452E-999E-11AFF28AFB68}" type="presOf" srcId="{33DA3B4A-058F-4915-9C12-2002066B8931}" destId="{F1527BC7-AE38-4D58-AA64-819C4F911ADC}" srcOrd="0" destOrd="0" presId="urn:microsoft.com/office/officeart/2018/2/layout/IconVerticalSolidList"/>
    <dgm:cxn modelId="{000AD4EE-24E3-4774-9A26-5C2F0C03DFC0}" srcId="{67C318F6-D48C-436F-B57E-3DD51801E130}" destId="{2D1DD733-10CF-4DB3-ACEC-537571B6829A}" srcOrd="1" destOrd="0" parTransId="{ED4B8FFB-6B40-4060-A207-6F7C807EB64D}" sibTransId="{DB2A990F-C1A9-4F27-B887-AE2C767DEB9D}"/>
    <dgm:cxn modelId="{EEC25E09-873E-49A3-830B-A0A69B97D624}" type="presParOf" srcId="{CEE834F7-69D0-447D-8A94-5BDF5CD94C46}" destId="{9A63B369-2232-4EB2-A5CC-30B320B81CF9}" srcOrd="0" destOrd="0" presId="urn:microsoft.com/office/officeart/2018/2/layout/IconVerticalSolidList"/>
    <dgm:cxn modelId="{6D86A1D6-FB2A-46BF-9845-8C6F3ECC4680}" type="presParOf" srcId="{9A63B369-2232-4EB2-A5CC-30B320B81CF9}" destId="{0DB46407-0EAA-4528-9A07-3B91FC48188E}" srcOrd="0" destOrd="0" presId="urn:microsoft.com/office/officeart/2018/2/layout/IconVerticalSolidList"/>
    <dgm:cxn modelId="{308E0621-4FD7-45AA-828F-5670319B2706}" type="presParOf" srcId="{9A63B369-2232-4EB2-A5CC-30B320B81CF9}" destId="{C41882C3-9429-4D24-9B29-B8D31D4EB58D}" srcOrd="1" destOrd="0" presId="urn:microsoft.com/office/officeart/2018/2/layout/IconVerticalSolidList"/>
    <dgm:cxn modelId="{C1B8F51E-0AAA-469D-AEB5-A0E197B162D5}" type="presParOf" srcId="{9A63B369-2232-4EB2-A5CC-30B320B81CF9}" destId="{5221C5D2-E59B-4CD8-BED3-7D8F1F85EC7B}" srcOrd="2" destOrd="0" presId="urn:microsoft.com/office/officeart/2018/2/layout/IconVerticalSolidList"/>
    <dgm:cxn modelId="{905DCF75-CCC8-4577-B0D5-BE5497B41CF2}" type="presParOf" srcId="{9A63B369-2232-4EB2-A5CC-30B320B81CF9}" destId="{22FA7700-F6C2-4B48-BEF7-5127688307C0}" srcOrd="3" destOrd="0" presId="urn:microsoft.com/office/officeart/2018/2/layout/IconVerticalSolidList"/>
    <dgm:cxn modelId="{961113A5-7A28-4901-B488-81318F219B9E}" type="presParOf" srcId="{CEE834F7-69D0-447D-8A94-5BDF5CD94C46}" destId="{93F8ED33-8C06-472D-B689-B27AE879C8F2}" srcOrd="1" destOrd="0" presId="urn:microsoft.com/office/officeart/2018/2/layout/IconVerticalSolidList"/>
    <dgm:cxn modelId="{0F3508CC-9BF0-4544-B61C-73E068E75E91}" type="presParOf" srcId="{CEE834F7-69D0-447D-8A94-5BDF5CD94C46}" destId="{4877FB2D-6046-4316-8472-DCF397A257B9}" srcOrd="2" destOrd="0" presId="urn:microsoft.com/office/officeart/2018/2/layout/IconVerticalSolidList"/>
    <dgm:cxn modelId="{E0899271-50B5-4FA3-B48B-AFDC2FDD7159}" type="presParOf" srcId="{4877FB2D-6046-4316-8472-DCF397A257B9}" destId="{301F06A1-5403-4959-A0D9-C073881850E5}" srcOrd="0" destOrd="0" presId="urn:microsoft.com/office/officeart/2018/2/layout/IconVerticalSolidList"/>
    <dgm:cxn modelId="{E9FB715E-E6CE-46AB-8A20-DA27E9ED5C77}" type="presParOf" srcId="{4877FB2D-6046-4316-8472-DCF397A257B9}" destId="{58202CFA-12CB-48CE-86E4-7F546595F560}" srcOrd="1" destOrd="0" presId="urn:microsoft.com/office/officeart/2018/2/layout/IconVerticalSolidList"/>
    <dgm:cxn modelId="{4F3EAED5-03E9-496E-A8AD-3063382A63B2}" type="presParOf" srcId="{4877FB2D-6046-4316-8472-DCF397A257B9}" destId="{FA0ACFD8-FCC6-442B-91D5-973282DD7EF8}" srcOrd="2" destOrd="0" presId="urn:microsoft.com/office/officeart/2018/2/layout/IconVerticalSolidList"/>
    <dgm:cxn modelId="{6DD4DFE6-B43B-4498-977A-648A5C5F3FC7}" type="presParOf" srcId="{4877FB2D-6046-4316-8472-DCF397A257B9}" destId="{347322A7-2308-4635-A0ED-0EE501DF9217}" srcOrd="3" destOrd="0" presId="urn:microsoft.com/office/officeart/2018/2/layout/IconVerticalSolidList"/>
    <dgm:cxn modelId="{0915EBA2-80E8-4F94-A710-F12A074A1AF4}" type="presParOf" srcId="{CEE834F7-69D0-447D-8A94-5BDF5CD94C46}" destId="{39ACD423-2835-4E1F-A44E-530CB9BE1E70}" srcOrd="3" destOrd="0" presId="urn:microsoft.com/office/officeart/2018/2/layout/IconVerticalSolidList"/>
    <dgm:cxn modelId="{C8A23F00-99B2-4293-AEED-98279428507F}" type="presParOf" srcId="{CEE834F7-69D0-447D-8A94-5BDF5CD94C46}" destId="{A8E37693-858D-4AC4-B66A-4201CF023D68}" srcOrd="4" destOrd="0" presId="urn:microsoft.com/office/officeart/2018/2/layout/IconVerticalSolidList"/>
    <dgm:cxn modelId="{096A49EB-D066-43A9-B212-90E60A24D84B}" type="presParOf" srcId="{A8E37693-858D-4AC4-B66A-4201CF023D68}" destId="{482C29D8-CBCD-46B5-A6C6-A4DDAD037936}" srcOrd="0" destOrd="0" presId="urn:microsoft.com/office/officeart/2018/2/layout/IconVerticalSolidList"/>
    <dgm:cxn modelId="{CF8DC325-4057-44FD-98D3-CD9AF94C63A2}" type="presParOf" srcId="{A8E37693-858D-4AC4-B66A-4201CF023D68}" destId="{98C094EB-1FE8-4A16-B9DA-108E0551F8FA}" srcOrd="1" destOrd="0" presId="urn:microsoft.com/office/officeart/2018/2/layout/IconVerticalSolidList"/>
    <dgm:cxn modelId="{0C46810F-57D7-4E91-8E65-BDD5BAC8CEB7}" type="presParOf" srcId="{A8E37693-858D-4AC4-B66A-4201CF023D68}" destId="{A340D817-D241-4EE0-ACCD-FCDEA2B9BCEA}" srcOrd="2" destOrd="0" presId="urn:microsoft.com/office/officeart/2018/2/layout/IconVerticalSolidList"/>
    <dgm:cxn modelId="{E76F861A-C6CA-4CD0-8DE2-753D1632834D}" type="presParOf" srcId="{A8E37693-858D-4AC4-B66A-4201CF023D68}" destId="{A5BFB345-AD56-4CD2-A882-4060201D1722}" srcOrd="3" destOrd="0" presId="urn:microsoft.com/office/officeart/2018/2/layout/IconVerticalSolidList"/>
    <dgm:cxn modelId="{9691D6A0-5660-4F1A-9FBB-3F21C1BE5570}" type="presParOf" srcId="{CEE834F7-69D0-447D-8A94-5BDF5CD94C46}" destId="{8A10FC10-8402-4293-9314-5284CD280689}" srcOrd="5" destOrd="0" presId="urn:microsoft.com/office/officeart/2018/2/layout/IconVerticalSolidList"/>
    <dgm:cxn modelId="{B9550E28-E29C-452F-9400-BDFBF58BF67D}" type="presParOf" srcId="{CEE834F7-69D0-447D-8A94-5BDF5CD94C46}" destId="{E14D699C-2FB4-47BE-85EF-CA7A76499DEB}" srcOrd="6" destOrd="0" presId="urn:microsoft.com/office/officeart/2018/2/layout/IconVerticalSolidList"/>
    <dgm:cxn modelId="{FCF0AE17-E065-42A2-9FAA-EE62DD2C0A0C}" type="presParOf" srcId="{E14D699C-2FB4-47BE-85EF-CA7A76499DEB}" destId="{1D873AC8-38CD-4830-9E41-55E8742312A1}" srcOrd="0" destOrd="0" presId="urn:microsoft.com/office/officeart/2018/2/layout/IconVerticalSolidList"/>
    <dgm:cxn modelId="{5B86E80D-CDE0-4DFA-A99C-0A2CF71F4D13}" type="presParOf" srcId="{E14D699C-2FB4-47BE-85EF-CA7A76499DEB}" destId="{4F591AB1-E386-4CD9-BACA-A6997490EDF6}" srcOrd="1" destOrd="0" presId="urn:microsoft.com/office/officeart/2018/2/layout/IconVerticalSolidList"/>
    <dgm:cxn modelId="{E90154D3-F33C-43EF-8977-DCF795968819}" type="presParOf" srcId="{E14D699C-2FB4-47BE-85EF-CA7A76499DEB}" destId="{1F1BBE7D-C547-4DE8-A72C-B88D6DBC7E8C}" srcOrd="2" destOrd="0" presId="urn:microsoft.com/office/officeart/2018/2/layout/IconVerticalSolidList"/>
    <dgm:cxn modelId="{D1A7AF1E-29FF-4482-86A0-56EA1F677863}" type="presParOf" srcId="{E14D699C-2FB4-47BE-85EF-CA7A76499DEB}" destId="{F1527BC7-AE38-4D58-AA64-819C4F911AD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133D4-DE97-48C5-B39F-7627293EAE75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73B3C4A-BEDB-44AE-BCD3-A7CABEEDBA74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s-ES" dirty="0">
              <a:latin typeface="Neue Haas Grotesk Text Pro"/>
            </a:rPr>
            <a:t> Destreza clave para</a:t>
          </a:r>
          <a:r>
            <a:rPr lang="es-ES" dirty="0">
              <a:latin typeface="Neue Haas Grotesk Text Pro"/>
              <a:ea typeface="Calibri Light"/>
              <a:cs typeface="Calibri Light"/>
            </a:rPr>
            <a:t> el futuro del alumnado</a:t>
          </a:r>
          <a:endParaRPr lang="es-ES" dirty="0">
            <a:latin typeface="Calibri Light"/>
            <a:ea typeface="Calibri Light"/>
            <a:cs typeface="Calibri Light"/>
          </a:endParaRPr>
        </a:p>
      </dgm:t>
    </dgm:pt>
    <dgm:pt modelId="{D867D9E5-0398-4B32-BC70-B1434BCE78BF}" type="parTrans" cxnId="{CECD2AE7-5C7C-4A7C-91BC-72191F77A745}">
      <dgm:prSet/>
      <dgm:spPr/>
      <dgm:t>
        <a:bodyPr/>
        <a:lstStyle/>
        <a:p>
          <a:endParaRPr lang="en-US"/>
        </a:p>
      </dgm:t>
    </dgm:pt>
    <dgm:pt modelId="{092A0E29-E480-449A-BD70-46F389B4159A}" type="sibTrans" cxnId="{CECD2AE7-5C7C-4A7C-91BC-72191F77A745}">
      <dgm:prSet/>
      <dgm:spPr/>
      <dgm:t>
        <a:bodyPr/>
        <a:lstStyle/>
        <a:p>
          <a:endParaRPr lang="en-US"/>
        </a:p>
      </dgm:t>
    </dgm:pt>
    <dgm:pt modelId="{D9F15E0A-39F8-47EA-8738-56F0CC065165}">
      <dgm:prSet/>
      <dgm:spPr/>
      <dgm:t>
        <a:bodyPr/>
        <a:lstStyle/>
        <a:p>
          <a:pPr rtl="0">
            <a:lnSpc>
              <a:spcPct val="100000"/>
            </a:lnSpc>
            <a:defRPr cap="all"/>
          </a:pPr>
          <a:r>
            <a:rPr lang="es-ES" dirty="0">
              <a:latin typeface="Neue Haas Grotesk Text Pro"/>
            </a:rPr>
            <a:t> Ciencias de la naturaleza</a:t>
          </a:r>
          <a:endParaRPr lang="es-ES" dirty="0"/>
        </a:p>
      </dgm:t>
    </dgm:pt>
    <dgm:pt modelId="{B3A63BEF-89E2-4E95-8C65-7A9232D69B73}" type="parTrans" cxnId="{7CF259E8-BBF8-4A70-83A0-D64C9C4624B7}">
      <dgm:prSet/>
      <dgm:spPr/>
      <dgm:t>
        <a:bodyPr/>
        <a:lstStyle/>
        <a:p>
          <a:endParaRPr lang="en-US"/>
        </a:p>
      </dgm:t>
    </dgm:pt>
    <dgm:pt modelId="{9445E3C0-B8F6-4502-B201-63F88A85FAE5}" type="sibTrans" cxnId="{7CF259E8-BBF8-4A70-83A0-D64C9C4624B7}">
      <dgm:prSet/>
      <dgm:spPr/>
      <dgm:t>
        <a:bodyPr/>
        <a:lstStyle/>
        <a:p>
          <a:endParaRPr lang="en-US"/>
        </a:p>
      </dgm:t>
    </dgm:pt>
    <dgm:pt modelId="{00332719-2D4D-48F8-A958-86C9B30598A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s-ES" dirty="0">
              <a:latin typeface="Neue Haas Grotesk Text Pro"/>
            </a:rPr>
            <a:t> Matemáticas</a:t>
          </a:r>
          <a:endParaRPr lang="es-ES" dirty="0"/>
        </a:p>
      </dgm:t>
    </dgm:pt>
    <dgm:pt modelId="{9F7C248F-3790-4D7C-A914-01560960E525}" type="parTrans" cxnId="{F21780FE-C5D9-4607-BB89-4EA1B0744778}">
      <dgm:prSet/>
      <dgm:spPr/>
      <dgm:t>
        <a:bodyPr/>
        <a:lstStyle/>
        <a:p>
          <a:endParaRPr lang="en-US"/>
        </a:p>
      </dgm:t>
    </dgm:pt>
    <dgm:pt modelId="{7EA90046-160A-457E-AAEE-CAE577810373}" type="sibTrans" cxnId="{F21780FE-C5D9-4607-BB89-4EA1B0744778}">
      <dgm:prSet/>
      <dgm:spPr/>
      <dgm:t>
        <a:bodyPr/>
        <a:lstStyle/>
        <a:p>
          <a:endParaRPr lang="en-US"/>
        </a:p>
      </dgm:t>
    </dgm:pt>
    <dgm:pt modelId="{D019AA0C-C14C-4A18-A4E1-D1EC1EEC6DCC}" type="pres">
      <dgm:prSet presAssocID="{2FF133D4-DE97-48C5-B39F-7627293EAE75}" presName="root" presStyleCnt="0">
        <dgm:presLayoutVars>
          <dgm:dir/>
          <dgm:resizeHandles val="exact"/>
        </dgm:presLayoutVars>
      </dgm:prSet>
      <dgm:spPr/>
    </dgm:pt>
    <dgm:pt modelId="{3DDBD149-726B-4C6A-9D39-EDA6FA8164F9}" type="pres">
      <dgm:prSet presAssocID="{C73B3C4A-BEDB-44AE-BCD3-A7CABEEDBA74}" presName="compNode" presStyleCnt="0"/>
      <dgm:spPr/>
    </dgm:pt>
    <dgm:pt modelId="{68AC0946-7085-45C3-AF59-521AA23404D3}" type="pres">
      <dgm:prSet presAssocID="{C73B3C4A-BEDB-44AE-BCD3-A7CABEEDBA74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9849E194-DFA8-4B82-8D4E-D399752EFE53}" type="pres">
      <dgm:prSet presAssocID="{C73B3C4A-BEDB-44AE-BCD3-A7CABEEDBA7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24F83409-8A2E-4600-9B09-2CA1123DEEEC}" type="pres">
      <dgm:prSet presAssocID="{C73B3C4A-BEDB-44AE-BCD3-A7CABEEDBA74}" presName="spaceRect" presStyleCnt="0"/>
      <dgm:spPr/>
    </dgm:pt>
    <dgm:pt modelId="{70DB6739-E1E6-40CF-88B0-9BA6C4DA0925}" type="pres">
      <dgm:prSet presAssocID="{C73B3C4A-BEDB-44AE-BCD3-A7CABEEDBA74}" presName="textRect" presStyleLbl="revTx" presStyleIdx="0" presStyleCnt="3">
        <dgm:presLayoutVars>
          <dgm:chMax val="1"/>
          <dgm:chPref val="1"/>
        </dgm:presLayoutVars>
      </dgm:prSet>
      <dgm:spPr/>
    </dgm:pt>
    <dgm:pt modelId="{A79F8A35-0CD6-4C30-B2BF-C42C7368C717}" type="pres">
      <dgm:prSet presAssocID="{092A0E29-E480-449A-BD70-46F389B4159A}" presName="sibTrans" presStyleCnt="0"/>
      <dgm:spPr/>
    </dgm:pt>
    <dgm:pt modelId="{43CE712D-476C-4ECB-9ED5-94864D810C62}" type="pres">
      <dgm:prSet presAssocID="{D9F15E0A-39F8-47EA-8738-56F0CC065165}" presName="compNode" presStyleCnt="0"/>
      <dgm:spPr/>
    </dgm:pt>
    <dgm:pt modelId="{ED4FBD45-167A-4F3B-9CA1-9615F8C0B9C8}" type="pres">
      <dgm:prSet presAssocID="{D9F15E0A-39F8-47EA-8738-56F0CC065165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A7A7D0A-6A7B-448E-90A5-3674A95CD57D}" type="pres">
      <dgm:prSet presAssocID="{D9F15E0A-39F8-47EA-8738-56F0CC06516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io"/>
        </a:ext>
      </dgm:extLst>
    </dgm:pt>
    <dgm:pt modelId="{C7F409B9-D6F1-4FAC-AD10-DB0352B994E4}" type="pres">
      <dgm:prSet presAssocID="{D9F15E0A-39F8-47EA-8738-56F0CC065165}" presName="spaceRect" presStyleCnt="0"/>
      <dgm:spPr/>
    </dgm:pt>
    <dgm:pt modelId="{28163833-91E2-4B98-B87A-BE6067091A12}" type="pres">
      <dgm:prSet presAssocID="{D9F15E0A-39F8-47EA-8738-56F0CC065165}" presName="textRect" presStyleLbl="revTx" presStyleIdx="1" presStyleCnt="3">
        <dgm:presLayoutVars>
          <dgm:chMax val="1"/>
          <dgm:chPref val="1"/>
        </dgm:presLayoutVars>
      </dgm:prSet>
      <dgm:spPr/>
    </dgm:pt>
    <dgm:pt modelId="{76509B81-68EC-4304-A36E-A5D38B0EC5FE}" type="pres">
      <dgm:prSet presAssocID="{9445E3C0-B8F6-4502-B201-63F88A85FAE5}" presName="sibTrans" presStyleCnt="0"/>
      <dgm:spPr/>
    </dgm:pt>
    <dgm:pt modelId="{528AEDFB-E912-4090-AC9C-8FE5715E5F24}" type="pres">
      <dgm:prSet presAssocID="{00332719-2D4D-48F8-A958-86C9B30598AE}" presName="compNode" presStyleCnt="0"/>
      <dgm:spPr/>
    </dgm:pt>
    <dgm:pt modelId="{0F54DCD5-DA9E-433D-8386-231BE7EF8861}" type="pres">
      <dgm:prSet presAssocID="{00332719-2D4D-48F8-A958-86C9B30598AE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D150B16-9904-4CDF-8B46-02E00BF55558}" type="pres">
      <dgm:prSet presAssocID="{00332719-2D4D-48F8-A958-86C9B30598A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culadora"/>
        </a:ext>
      </dgm:extLst>
    </dgm:pt>
    <dgm:pt modelId="{8A1C17C8-C10D-4C62-9CB9-A4E40898B6F4}" type="pres">
      <dgm:prSet presAssocID="{00332719-2D4D-48F8-A958-86C9B30598AE}" presName="spaceRect" presStyleCnt="0"/>
      <dgm:spPr/>
    </dgm:pt>
    <dgm:pt modelId="{E9194806-BAAB-4363-B27A-0A57E8073EF8}" type="pres">
      <dgm:prSet presAssocID="{00332719-2D4D-48F8-A958-86C9B30598A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C386367A-ACDE-4A76-9CAA-180D2FB7AB14}" type="presOf" srcId="{00332719-2D4D-48F8-A958-86C9B30598AE}" destId="{E9194806-BAAB-4363-B27A-0A57E8073EF8}" srcOrd="0" destOrd="0" presId="urn:microsoft.com/office/officeart/2018/5/layout/IconLeafLabelList"/>
    <dgm:cxn modelId="{33A228B7-93FC-41F5-8FD5-C7E3A5B20D45}" type="presOf" srcId="{C73B3C4A-BEDB-44AE-BCD3-A7CABEEDBA74}" destId="{70DB6739-E1E6-40CF-88B0-9BA6C4DA0925}" srcOrd="0" destOrd="0" presId="urn:microsoft.com/office/officeart/2018/5/layout/IconLeafLabelList"/>
    <dgm:cxn modelId="{CA2DE0E6-5D06-4D0C-A260-00599C3D9620}" type="presOf" srcId="{2FF133D4-DE97-48C5-B39F-7627293EAE75}" destId="{D019AA0C-C14C-4A18-A4E1-D1EC1EEC6DCC}" srcOrd="0" destOrd="0" presId="urn:microsoft.com/office/officeart/2018/5/layout/IconLeafLabelList"/>
    <dgm:cxn modelId="{CECD2AE7-5C7C-4A7C-91BC-72191F77A745}" srcId="{2FF133D4-DE97-48C5-B39F-7627293EAE75}" destId="{C73B3C4A-BEDB-44AE-BCD3-A7CABEEDBA74}" srcOrd="0" destOrd="0" parTransId="{D867D9E5-0398-4B32-BC70-B1434BCE78BF}" sibTransId="{092A0E29-E480-449A-BD70-46F389B4159A}"/>
    <dgm:cxn modelId="{7CF259E8-BBF8-4A70-83A0-D64C9C4624B7}" srcId="{2FF133D4-DE97-48C5-B39F-7627293EAE75}" destId="{D9F15E0A-39F8-47EA-8738-56F0CC065165}" srcOrd="1" destOrd="0" parTransId="{B3A63BEF-89E2-4E95-8C65-7A9232D69B73}" sibTransId="{9445E3C0-B8F6-4502-B201-63F88A85FAE5}"/>
    <dgm:cxn modelId="{7C72BAF6-D5B9-429B-BB88-E34F933D4D47}" type="presOf" srcId="{D9F15E0A-39F8-47EA-8738-56F0CC065165}" destId="{28163833-91E2-4B98-B87A-BE6067091A12}" srcOrd="0" destOrd="0" presId="urn:microsoft.com/office/officeart/2018/5/layout/IconLeafLabelList"/>
    <dgm:cxn modelId="{F21780FE-C5D9-4607-BB89-4EA1B0744778}" srcId="{2FF133D4-DE97-48C5-B39F-7627293EAE75}" destId="{00332719-2D4D-48F8-A958-86C9B30598AE}" srcOrd="2" destOrd="0" parTransId="{9F7C248F-3790-4D7C-A914-01560960E525}" sibTransId="{7EA90046-160A-457E-AAEE-CAE577810373}"/>
    <dgm:cxn modelId="{E0C86ABA-6233-4E3D-94F2-CC8DCC8C1617}" type="presParOf" srcId="{D019AA0C-C14C-4A18-A4E1-D1EC1EEC6DCC}" destId="{3DDBD149-726B-4C6A-9D39-EDA6FA8164F9}" srcOrd="0" destOrd="0" presId="urn:microsoft.com/office/officeart/2018/5/layout/IconLeafLabelList"/>
    <dgm:cxn modelId="{16464343-2BCD-44B5-8B6B-B639581A6E50}" type="presParOf" srcId="{3DDBD149-726B-4C6A-9D39-EDA6FA8164F9}" destId="{68AC0946-7085-45C3-AF59-521AA23404D3}" srcOrd="0" destOrd="0" presId="urn:microsoft.com/office/officeart/2018/5/layout/IconLeafLabelList"/>
    <dgm:cxn modelId="{34AF9DEC-6EF5-486B-856A-79C6A27B0BA4}" type="presParOf" srcId="{3DDBD149-726B-4C6A-9D39-EDA6FA8164F9}" destId="{9849E194-DFA8-4B82-8D4E-D399752EFE53}" srcOrd="1" destOrd="0" presId="urn:microsoft.com/office/officeart/2018/5/layout/IconLeafLabelList"/>
    <dgm:cxn modelId="{6CAF54D8-8FA5-4D64-84BF-3E1F78DFC4A8}" type="presParOf" srcId="{3DDBD149-726B-4C6A-9D39-EDA6FA8164F9}" destId="{24F83409-8A2E-4600-9B09-2CA1123DEEEC}" srcOrd="2" destOrd="0" presId="urn:microsoft.com/office/officeart/2018/5/layout/IconLeafLabelList"/>
    <dgm:cxn modelId="{6494242B-EA9D-4617-924B-342DCE544B04}" type="presParOf" srcId="{3DDBD149-726B-4C6A-9D39-EDA6FA8164F9}" destId="{70DB6739-E1E6-40CF-88B0-9BA6C4DA0925}" srcOrd="3" destOrd="0" presId="urn:microsoft.com/office/officeart/2018/5/layout/IconLeafLabelList"/>
    <dgm:cxn modelId="{10B13636-B7CC-4344-8CF9-3C7DB7C5E7FC}" type="presParOf" srcId="{D019AA0C-C14C-4A18-A4E1-D1EC1EEC6DCC}" destId="{A79F8A35-0CD6-4C30-B2BF-C42C7368C717}" srcOrd="1" destOrd="0" presId="urn:microsoft.com/office/officeart/2018/5/layout/IconLeafLabelList"/>
    <dgm:cxn modelId="{218CCEF1-CB3A-4D46-B6B1-30A585437FDA}" type="presParOf" srcId="{D019AA0C-C14C-4A18-A4E1-D1EC1EEC6DCC}" destId="{43CE712D-476C-4ECB-9ED5-94864D810C62}" srcOrd="2" destOrd="0" presId="urn:microsoft.com/office/officeart/2018/5/layout/IconLeafLabelList"/>
    <dgm:cxn modelId="{E1EE106F-AD14-419D-9BA8-AB5872DEF80D}" type="presParOf" srcId="{43CE712D-476C-4ECB-9ED5-94864D810C62}" destId="{ED4FBD45-167A-4F3B-9CA1-9615F8C0B9C8}" srcOrd="0" destOrd="0" presId="urn:microsoft.com/office/officeart/2018/5/layout/IconLeafLabelList"/>
    <dgm:cxn modelId="{F9B9B172-09C5-4DA2-BB92-72571163ABFC}" type="presParOf" srcId="{43CE712D-476C-4ECB-9ED5-94864D810C62}" destId="{DA7A7D0A-6A7B-448E-90A5-3674A95CD57D}" srcOrd="1" destOrd="0" presId="urn:microsoft.com/office/officeart/2018/5/layout/IconLeafLabelList"/>
    <dgm:cxn modelId="{0DFFEFB1-12A2-40A0-9BF8-BD3C0FF5E6BA}" type="presParOf" srcId="{43CE712D-476C-4ECB-9ED5-94864D810C62}" destId="{C7F409B9-D6F1-4FAC-AD10-DB0352B994E4}" srcOrd="2" destOrd="0" presId="urn:microsoft.com/office/officeart/2018/5/layout/IconLeafLabelList"/>
    <dgm:cxn modelId="{AC3E3CCD-4A54-4B58-98BC-EF3E21C6CF53}" type="presParOf" srcId="{43CE712D-476C-4ECB-9ED5-94864D810C62}" destId="{28163833-91E2-4B98-B87A-BE6067091A12}" srcOrd="3" destOrd="0" presId="urn:microsoft.com/office/officeart/2018/5/layout/IconLeafLabelList"/>
    <dgm:cxn modelId="{0763C7E0-5CA6-4310-9CD8-3630293555D5}" type="presParOf" srcId="{D019AA0C-C14C-4A18-A4E1-D1EC1EEC6DCC}" destId="{76509B81-68EC-4304-A36E-A5D38B0EC5FE}" srcOrd="3" destOrd="0" presId="urn:microsoft.com/office/officeart/2018/5/layout/IconLeafLabelList"/>
    <dgm:cxn modelId="{7E746524-DCE2-402B-AA03-BC02F2E89F0D}" type="presParOf" srcId="{D019AA0C-C14C-4A18-A4E1-D1EC1EEC6DCC}" destId="{528AEDFB-E912-4090-AC9C-8FE5715E5F24}" srcOrd="4" destOrd="0" presId="urn:microsoft.com/office/officeart/2018/5/layout/IconLeafLabelList"/>
    <dgm:cxn modelId="{935AD635-22C6-4310-81A5-C584E064C623}" type="presParOf" srcId="{528AEDFB-E912-4090-AC9C-8FE5715E5F24}" destId="{0F54DCD5-DA9E-433D-8386-231BE7EF8861}" srcOrd="0" destOrd="0" presId="urn:microsoft.com/office/officeart/2018/5/layout/IconLeafLabelList"/>
    <dgm:cxn modelId="{DAC94330-0D3B-49B3-9E8C-A6AD87B4996F}" type="presParOf" srcId="{528AEDFB-E912-4090-AC9C-8FE5715E5F24}" destId="{3D150B16-9904-4CDF-8B46-02E00BF55558}" srcOrd="1" destOrd="0" presId="urn:microsoft.com/office/officeart/2018/5/layout/IconLeafLabelList"/>
    <dgm:cxn modelId="{7453C640-930B-4FBA-B2A6-104CD56CB8BD}" type="presParOf" srcId="{528AEDFB-E912-4090-AC9C-8FE5715E5F24}" destId="{8A1C17C8-C10D-4C62-9CB9-A4E40898B6F4}" srcOrd="2" destOrd="0" presId="urn:microsoft.com/office/officeart/2018/5/layout/IconLeafLabelList"/>
    <dgm:cxn modelId="{A2116074-60BE-4ADE-A290-E1BC7473447E}" type="presParOf" srcId="{528AEDFB-E912-4090-AC9C-8FE5715E5F24}" destId="{E9194806-BAAB-4363-B27A-0A57E8073EF8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B46407-0EAA-4528-9A07-3B91FC48188E}">
      <dsp:nvSpPr>
        <dsp:cNvPr id="0" name=""/>
        <dsp:cNvSpPr/>
      </dsp:nvSpPr>
      <dsp:spPr>
        <a:xfrm>
          <a:off x="0" y="1618"/>
          <a:ext cx="9528584" cy="8200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1882C3-9429-4D24-9B29-B8D31D4EB58D}">
      <dsp:nvSpPr>
        <dsp:cNvPr id="0" name=""/>
        <dsp:cNvSpPr/>
      </dsp:nvSpPr>
      <dsp:spPr>
        <a:xfrm>
          <a:off x="248076" y="186137"/>
          <a:ext cx="451047" cy="4510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FA7700-F6C2-4B48-BEF7-5127688307C0}">
      <dsp:nvSpPr>
        <dsp:cNvPr id="0" name=""/>
        <dsp:cNvSpPr/>
      </dsp:nvSpPr>
      <dsp:spPr>
        <a:xfrm>
          <a:off x="947199" y="1618"/>
          <a:ext cx="8581384" cy="820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92" tIns="86792" rIns="86792" bIns="86792" numCol="1" spcCol="1270" anchor="ctr" anchorCtr="0">
          <a:noAutofit/>
        </a:bodyPr>
        <a:lstStyle/>
        <a:p>
          <a:pPr marL="0" lvl="0" indent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 dirty="0"/>
            <a:t>Competencias clave: matemática</a:t>
          </a:r>
          <a:r>
            <a:rPr lang="es-ES" sz="2200" b="0" kern="1200" dirty="0">
              <a:latin typeface="Calibri Light"/>
              <a:cs typeface="Calibri Light"/>
            </a:rPr>
            <a:t>, digital</a:t>
          </a:r>
          <a:r>
            <a:rPr lang="es-ES" sz="2200" b="0" kern="1200" dirty="0">
              <a:latin typeface="Calibri Light" panose="020F0302020204030204"/>
            </a:rPr>
            <a:t> y </a:t>
          </a:r>
          <a:r>
            <a:rPr lang="es-ES" sz="2200" b="0" kern="1200" dirty="0"/>
            <a:t>en ciencia y tecnología </a:t>
          </a:r>
          <a:r>
            <a:rPr lang="es-ES" sz="2200" b="0" kern="1200" dirty="0">
              <a:latin typeface="Calibri Light"/>
              <a:cs typeface="Calibri Light"/>
            </a:rPr>
            <a:t>e ingeniería</a:t>
          </a:r>
          <a:r>
            <a:rPr lang="es-ES" sz="2200" b="0" kern="1200" dirty="0"/>
            <a:t>.</a:t>
          </a:r>
          <a:endParaRPr lang="en-US" sz="2200" b="0" kern="1200" dirty="0"/>
        </a:p>
      </dsp:txBody>
      <dsp:txXfrm>
        <a:off x="947199" y="1618"/>
        <a:ext cx="8581384" cy="820086"/>
      </dsp:txXfrm>
    </dsp:sp>
    <dsp:sp modelId="{301F06A1-5403-4959-A0D9-C073881850E5}">
      <dsp:nvSpPr>
        <dsp:cNvPr id="0" name=""/>
        <dsp:cNvSpPr/>
      </dsp:nvSpPr>
      <dsp:spPr>
        <a:xfrm>
          <a:off x="0" y="1026726"/>
          <a:ext cx="9528584" cy="8200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202CFA-12CB-48CE-86E4-7F546595F560}">
      <dsp:nvSpPr>
        <dsp:cNvPr id="0" name=""/>
        <dsp:cNvSpPr/>
      </dsp:nvSpPr>
      <dsp:spPr>
        <a:xfrm>
          <a:off x="248076" y="1211245"/>
          <a:ext cx="451047" cy="4510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322A7-2308-4635-A0ED-0EE501DF9217}">
      <dsp:nvSpPr>
        <dsp:cNvPr id="0" name=""/>
        <dsp:cNvSpPr/>
      </dsp:nvSpPr>
      <dsp:spPr>
        <a:xfrm>
          <a:off x="947199" y="1026726"/>
          <a:ext cx="8581384" cy="820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92" tIns="86792" rIns="86792" bIns="8679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 dirty="0"/>
            <a:t>Pensamiento Computacional.</a:t>
          </a:r>
          <a:endParaRPr lang="en-US" sz="2200" b="0" kern="1200" dirty="0"/>
        </a:p>
      </dsp:txBody>
      <dsp:txXfrm>
        <a:off x="947199" y="1026726"/>
        <a:ext cx="8581384" cy="820086"/>
      </dsp:txXfrm>
    </dsp:sp>
    <dsp:sp modelId="{482C29D8-CBCD-46B5-A6C6-A4DDAD037936}">
      <dsp:nvSpPr>
        <dsp:cNvPr id="0" name=""/>
        <dsp:cNvSpPr/>
      </dsp:nvSpPr>
      <dsp:spPr>
        <a:xfrm>
          <a:off x="0" y="2051834"/>
          <a:ext cx="9528584" cy="8200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094EB-1FE8-4A16-B9DA-108E0551F8FA}">
      <dsp:nvSpPr>
        <dsp:cNvPr id="0" name=""/>
        <dsp:cNvSpPr/>
      </dsp:nvSpPr>
      <dsp:spPr>
        <a:xfrm>
          <a:off x="248076" y="2236353"/>
          <a:ext cx="451047" cy="4510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FB345-AD56-4CD2-A882-4060201D1722}">
      <dsp:nvSpPr>
        <dsp:cNvPr id="0" name=""/>
        <dsp:cNvSpPr/>
      </dsp:nvSpPr>
      <dsp:spPr>
        <a:xfrm>
          <a:off x="947199" y="2051834"/>
          <a:ext cx="8581384" cy="820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92" tIns="86792" rIns="86792" bIns="8679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 dirty="0"/>
            <a:t>Competencias STEM y digital.</a:t>
          </a:r>
          <a:endParaRPr lang="en-US" sz="2200" b="0" kern="1200" dirty="0"/>
        </a:p>
      </dsp:txBody>
      <dsp:txXfrm>
        <a:off x="947199" y="2051834"/>
        <a:ext cx="8581384" cy="820086"/>
      </dsp:txXfrm>
    </dsp:sp>
    <dsp:sp modelId="{1D873AC8-38CD-4830-9E41-55E8742312A1}">
      <dsp:nvSpPr>
        <dsp:cNvPr id="0" name=""/>
        <dsp:cNvSpPr/>
      </dsp:nvSpPr>
      <dsp:spPr>
        <a:xfrm>
          <a:off x="0" y="3076942"/>
          <a:ext cx="9528584" cy="82008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91AB1-E386-4CD9-BACA-A6997490EDF6}">
      <dsp:nvSpPr>
        <dsp:cNvPr id="0" name=""/>
        <dsp:cNvSpPr/>
      </dsp:nvSpPr>
      <dsp:spPr>
        <a:xfrm>
          <a:off x="248076" y="3261461"/>
          <a:ext cx="451047" cy="45104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27BC7-AE38-4D58-AA64-819C4F911ADC}">
      <dsp:nvSpPr>
        <dsp:cNvPr id="0" name=""/>
        <dsp:cNvSpPr/>
      </dsp:nvSpPr>
      <dsp:spPr>
        <a:xfrm>
          <a:off x="947199" y="3076942"/>
          <a:ext cx="8581384" cy="8200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92" tIns="86792" rIns="86792" bIns="86792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0" kern="1200" dirty="0"/>
            <a:t>El uso de las TIC ha de estar integrado en el aula.</a:t>
          </a:r>
          <a:endParaRPr lang="en-US" sz="2200" b="0" kern="1200" dirty="0"/>
        </a:p>
      </dsp:txBody>
      <dsp:txXfrm>
        <a:off x="947199" y="3076942"/>
        <a:ext cx="8581384" cy="820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C0946-7085-45C3-AF59-521AA23404D3}">
      <dsp:nvSpPr>
        <dsp:cNvPr id="0" name=""/>
        <dsp:cNvSpPr/>
      </dsp:nvSpPr>
      <dsp:spPr>
        <a:xfrm>
          <a:off x="580949" y="477943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49E194-DFA8-4B82-8D4E-D399752EFE53}">
      <dsp:nvSpPr>
        <dsp:cNvPr id="0" name=""/>
        <dsp:cNvSpPr/>
      </dsp:nvSpPr>
      <dsp:spPr>
        <a:xfrm>
          <a:off x="946574" y="843568"/>
          <a:ext cx="984375" cy="9843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B6739-E1E6-40CF-88B0-9BA6C4DA0925}">
      <dsp:nvSpPr>
        <dsp:cNvPr id="0" name=""/>
        <dsp:cNvSpPr/>
      </dsp:nvSpPr>
      <dsp:spPr>
        <a:xfrm>
          <a:off x="32512" y="272794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 dirty="0">
              <a:latin typeface="Neue Haas Grotesk Text Pro"/>
            </a:rPr>
            <a:t> Destreza clave para</a:t>
          </a:r>
          <a:r>
            <a:rPr lang="es-ES" sz="1500" kern="1200" dirty="0">
              <a:latin typeface="Neue Haas Grotesk Text Pro"/>
              <a:ea typeface="Calibri Light"/>
              <a:cs typeface="Calibri Light"/>
            </a:rPr>
            <a:t> el futuro del alumnado</a:t>
          </a:r>
          <a:endParaRPr lang="es-ES" sz="1500" kern="1200" dirty="0">
            <a:latin typeface="Calibri Light"/>
            <a:ea typeface="Calibri Light"/>
            <a:cs typeface="Calibri Light"/>
          </a:endParaRPr>
        </a:p>
      </dsp:txBody>
      <dsp:txXfrm>
        <a:off x="32512" y="2727943"/>
        <a:ext cx="2812500" cy="720000"/>
      </dsp:txXfrm>
    </dsp:sp>
    <dsp:sp modelId="{ED4FBD45-167A-4F3B-9CA1-9615F8C0B9C8}">
      <dsp:nvSpPr>
        <dsp:cNvPr id="0" name=""/>
        <dsp:cNvSpPr/>
      </dsp:nvSpPr>
      <dsp:spPr>
        <a:xfrm>
          <a:off x="3885637" y="477943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7A7D0A-6A7B-448E-90A5-3674A95CD57D}">
      <dsp:nvSpPr>
        <dsp:cNvPr id="0" name=""/>
        <dsp:cNvSpPr/>
      </dsp:nvSpPr>
      <dsp:spPr>
        <a:xfrm>
          <a:off x="4251262" y="843568"/>
          <a:ext cx="984375" cy="9843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63833-91E2-4B98-B87A-BE6067091A12}">
      <dsp:nvSpPr>
        <dsp:cNvPr id="0" name=""/>
        <dsp:cNvSpPr/>
      </dsp:nvSpPr>
      <dsp:spPr>
        <a:xfrm>
          <a:off x="3337199" y="272794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 dirty="0">
              <a:latin typeface="Neue Haas Grotesk Text Pro"/>
            </a:rPr>
            <a:t> Ciencias de la naturaleza</a:t>
          </a:r>
          <a:endParaRPr lang="es-ES" sz="1500" kern="1200" dirty="0"/>
        </a:p>
      </dsp:txBody>
      <dsp:txXfrm>
        <a:off x="3337199" y="2727943"/>
        <a:ext cx="2812500" cy="720000"/>
      </dsp:txXfrm>
    </dsp:sp>
    <dsp:sp modelId="{0F54DCD5-DA9E-433D-8386-231BE7EF8861}">
      <dsp:nvSpPr>
        <dsp:cNvPr id="0" name=""/>
        <dsp:cNvSpPr/>
      </dsp:nvSpPr>
      <dsp:spPr>
        <a:xfrm>
          <a:off x="7190325" y="477943"/>
          <a:ext cx="1715625" cy="17156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150B16-9904-4CDF-8B46-02E00BF55558}">
      <dsp:nvSpPr>
        <dsp:cNvPr id="0" name=""/>
        <dsp:cNvSpPr/>
      </dsp:nvSpPr>
      <dsp:spPr>
        <a:xfrm>
          <a:off x="7555950" y="843568"/>
          <a:ext cx="984375" cy="9843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94806-BAAB-4363-B27A-0A57E8073EF8}">
      <dsp:nvSpPr>
        <dsp:cNvPr id="0" name=""/>
        <dsp:cNvSpPr/>
      </dsp:nvSpPr>
      <dsp:spPr>
        <a:xfrm>
          <a:off x="6641887" y="2727943"/>
          <a:ext cx="281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1500" kern="1200" dirty="0">
              <a:latin typeface="Neue Haas Grotesk Text Pro"/>
            </a:rPr>
            <a:t> Matemáticas</a:t>
          </a:r>
          <a:endParaRPr lang="es-ES" sz="1500" kern="1200" dirty="0"/>
        </a:p>
      </dsp:txBody>
      <dsp:txXfrm>
        <a:off x="6641887" y="2727943"/>
        <a:ext cx="281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5EECE-4869-41E5-B9FA-4F3F69E73259}" type="datetimeFigureOut">
              <a:t>24/01/2024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5F3A9-4CCC-4C08-8248-9C1B46BC5551}" type="slidenum"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7725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98504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648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8648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284ECAD9-32EE-4091-BDA5-6BD15ACC5E58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8440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DEB7EE2-04A2-4FB2-9625-C9C73AC4D32F}" type="slidenum">
              <a:rPr lang="es-ES" altLang="en-US" smtClean="0"/>
              <a:pPr rtl="0"/>
              <a:t>29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558539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2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96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una f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 rtlCol="0"/>
          <a:lstStyle>
            <a:lvl1pPr marL="0" indent="0">
              <a:buNone/>
              <a:defRPr sz="2000" b="1"/>
            </a:lvl1pPr>
            <a:lvl2pPr marL="228600" indent="-228600">
              <a:spcBef>
                <a:spcPts val="1000"/>
              </a:spcBef>
              <a:tabLst/>
              <a:defRPr sz="1800"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C19AE8D-05DC-434E-8BAB-DB7EE746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3CCC0B9-F174-4BEA-B4A2-17F39F97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2"/>
            <a:ext cx="5334000" cy="1189038"/>
          </a:xfrm>
        </p:spPr>
        <p:txBody>
          <a:bodyPr rtlCol="0" anchor="t">
            <a:no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7224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91440" tIns="0" rIns="91440" bIns="0" rtlCol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Inserte contenido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4"/>
            <a:ext cx="10591800" cy="646332"/>
          </a:xfrm>
        </p:spPr>
        <p:txBody>
          <a:bodyPr rtlCol="0">
            <a:no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625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rón inferior 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Inserte contenido aquí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es-ES" noProof="0"/>
              <a:t>Insertar texto aquí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B4846-4E60-4E5B-9695-28F923D1D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4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69BE3FD0-1382-4F0E-A01F-F6C205E7D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2641" y="3554917"/>
            <a:ext cx="6438912" cy="763083"/>
          </a:xfrm>
        </p:spPr>
        <p:txBody>
          <a:bodyPr rtlCol="0"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2E0BC0C9-E1C8-43B4-B02D-558783360C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12640" y="2311400"/>
            <a:ext cx="5156200" cy="1117600"/>
          </a:xfrm>
        </p:spPr>
        <p:txBody>
          <a:bodyPr rtlCol="0" anchor="ctr">
            <a:normAutofit fontScale="90000"/>
          </a:bodyPr>
          <a:lstStyle>
            <a:lvl1pPr>
              <a:defRPr>
                <a:latin typeface="+mj-lt"/>
              </a:defRPr>
            </a:lvl1pPr>
          </a:lstStyle>
          <a:p>
            <a:pPr algn="l" rtl="0" eaLnBrk="1" hangingPunct="1"/>
            <a:r>
              <a:rPr lang="es-ES" altLang="en-US" sz="6600" b="1" noProof="0">
                <a:latin typeface="+mn-lt"/>
              </a:rPr>
              <a:t>Haga clic para modificar el estilo de título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85578F-CE23-4B1E-8B29-2B29EC47F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52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0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5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2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49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75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06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9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‹Nº›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7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4">
            <a:extLst>
              <a:ext uri="{FF2B5EF4-FFF2-40B4-BE49-F238E27FC236}">
                <a16:creationId xmlns:a16="http://schemas.microsoft.com/office/drawing/2014/main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91440" tIns="0" rIns="91440" bIns="0" rtlCol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Inserte contenido aquí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4"/>
            <a:ext cx="10591800" cy="646332"/>
          </a:xfrm>
        </p:spPr>
        <p:txBody>
          <a:bodyPr rtlCol="0">
            <a:no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156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rón inferior 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s-ES" noProof="0"/>
              <a:t>Inserte contenido aquí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rtlCol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rtl="0"/>
            <a:r>
              <a:rPr lang="es-ES" noProof="0"/>
              <a:t>Insertar texto aquí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B4846-4E60-4E5B-9695-28F923D1D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 una fot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 rtlCol="0"/>
          <a:lstStyle>
            <a:lvl1pPr marL="0" indent="0">
              <a:buNone/>
              <a:defRPr sz="2000" b="1"/>
            </a:lvl1pPr>
            <a:lvl2pPr marL="228600" indent="-228600">
              <a:spcBef>
                <a:spcPts val="1000"/>
              </a:spcBef>
              <a:tabLst/>
              <a:defRPr sz="1800"/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C19AE8D-05DC-434E-8BAB-DB7EE746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53100" y="419100"/>
            <a:ext cx="685800" cy="1219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33CCC0B9-F174-4BEA-B4A2-17F39F974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2"/>
            <a:ext cx="5334000" cy="1189038"/>
          </a:xfrm>
        </p:spPr>
        <p:txBody>
          <a:bodyPr rtlCol="0" anchor="t">
            <a:noAutofit/>
          </a:bodyPr>
          <a:lstStyle>
            <a:lvl1pPr>
              <a:spcBef>
                <a:spcPts val="1000"/>
              </a:spcBef>
              <a:defRPr sz="4000" b="1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113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del patrón izquier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9743" y="1905000"/>
            <a:ext cx="6477000" cy="3276600"/>
          </a:xfrm>
        </p:spPr>
        <p:txBody>
          <a:bodyPr rtlCol="0"/>
          <a:lstStyle>
            <a:lvl1pPr marL="0" indent="0">
              <a:buNone/>
              <a:defRPr sz="2000" b="1">
                <a:solidFill>
                  <a:schemeClr val="bg2"/>
                </a:solidFill>
              </a:defRPr>
            </a:lvl1pPr>
            <a:lvl2pPr marL="228600" indent="-228600">
              <a:spcBef>
                <a:spcPts val="1000"/>
              </a:spcBef>
              <a:defRPr sz="1800">
                <a:solidFill>
                  <a:schemeClr val="bg2"/>
                </a:solidFill>
              </a:defRPr>
            </a:lvl2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83DB48-CF57-4729-916D-E4E70143A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-1200150" y="1200150"/>
            <a:ext cx="6858000" cy="44577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742" y="715961"/>
            <a:ext cx="6477000" cy="1189037"/>
          </a:xfrm>
        </p:spPr>
        <p:txBody>
          <a:bodyPr rtlCol="0" anchor="t">
            <a:normAutofit/>
          </a:bodyPr>
          <a:lstStyle>
            <a:lvl1pPr>
              <a:spcBef>
                <a:spcPts val="1000"/>
              </a:spcBef>
              <a:defRPr sz="4000" b="1" spc="-50" baseline="0">
                <a:solidFill>
                  <a:schemeClr val="accent4"/>
                </a:solidFill>
              </a:defRPr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8465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69BE3FD0-1382-4F0E-A01F-F6C205E7DC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2641" y="3554917"/>
            <a:ext cx="6438912" cy="763083"/>
          </a:xfrm>
        </p:spPr>
        <p:txBody>
          <a:bodyPr rtlCol="0">
            <a:noAutofit/>
          </a:bodyPr>
          <a:lstStyle>
            <a:lvl1pPr marL="0" indent="0">
              <a:buNone/>
              <a:defRPr sz="4000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Rectángulo 2">
            <a:extLst>
              <a:ext uri="{FF2B5EF4-FFF2-40B4-BE49-F238E27FC236}">
                <a16:creationId xmlns:a16="http://schemas.microsoft.com/office/drawing/2014/main" id="{2E0BC0C9-E1C8-43B4-B02D-558783360CD4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4612640" y="2311400"/>
            <a:ext cx="5156200" cy="1117600"/>
          </a:xfrm>
        </p:spPr>
        <p:txBody>
          <a:bodyPr rtlCol="0" anchor="ctr">
            <a:normAutofit fontScale="90000"/>
          </a:bodyPr>
          <a:lstStyle>
            <a:lvl1pPr>
              <a:defRPr>
                <a:latin typeface="+mj-lt"/>
              </a:defRPr>
            </a:lvl1pPr>
          </a:lstStyle>
          <a:p>
            <a:pPr algn="l" rtl="0" eaLnBrk="1" hangingPunct="1"/>
            <a:r>
              <a:rPr lang="es-ES" altLang="en-US" sz="6600" b="1" noProof="0">
                <a:latin typeface="+mn-lt"/>
              </a:rPr>
              <a:t>Haga clic para modificar el estilo de título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85578F-CE23-4B1E-8B29-2B29EC47F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527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0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72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1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8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1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9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874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35" r:id="rId6"/>
    <p:sldLayoutId id="2147483736" r:id="rId7"/>
    <p:sldLayoutId id="2147483737" r:id="rId8"/>
    <p:sldLayoutId id="2147483738" r:id="rId9"/>
    <p:sldLayoutId id="2147483734" r:id="rId10"/>
    <p:sldLayoutId id="2147483739" r:id="rId11"/>
    <p:sldLayoutId id="2147483731" r:id="rId12"/>
    <p:sldLayoutId id="2147483732" r:id="rId13"/>
    <p:sldLayoutId id="2147483733" r:id="rId14"/>
    <p:sldLayoutId id="2147483740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21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  <p:sldLayoutId id="2147483726" r:id="rId12"/>
    <p:sldLayoutId id="2147483727" r:id="rId13"/>
    <p:sldLayoutId id="2147483728" r:id="rId14"/>
    <p:sldLayoutId id="2147483729" r:id="rId15"/>
    <p:sldLayoutId id="2147483730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code.intef.es/prop_didacticas/cody-roby/" TargetMode="Externa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cmu.edu/link/research-notebook-computational-thinking-what-and-why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r>
              <a:rPr lang="es-ES" sz="5600" b="1" dirty="0">
                <a:ea typeface="Calibri Light"/>
                <a:cs typeface="Calibri Light"/>
              </a:rPr>
              <a:t>Robótica educativa en edades tempranas a través de las actividades desenchufadas</a:t>
            </a:r>
            <a:endParaRPr lang="es-ES" sz="56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>
                <a:ea typeface="Calibri"/>
                <a:cs typeface="Calibri"/>
              </a:rPr>
              <a:t>CFIE León enero 2024</a:t>
            </a:r>
            <a:endParaRPr lang="es-ES"/>
          </a:p>
        </p:txBody>
      </p:sp>
      <p:cxnSp>
        <p:nvCxnSpPr>
          <p:cNvPr id="21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DFEF5290-F942-0598-1595-1E321E42D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643" y="5634038"/>
            <a:ext cx="8382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690374C-1A59-4A71-8148-5C0E026A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>
            <a:normAutofit/>
          </a:bodyPr>
          <a:lstStyle/>
          <a:p>
            <a:r>
              <a:rPr lang="es-ES" b="1" dirty="0">
                <a:latin typeface="Calibri Light"/>
                <a:cs typeface="Segoe UI"/>
              </a:rPr>
              <a:t>¿</a:t>
            </a:r>
            <a:r>
              <a:rPr lang="es-ES" b="1" dirty="0">
                <a:solidFill>
                  <a:schemeClr val="accent1"/>
                </a:solidFill>
                <a:latin typeface="Calibri Light"/>
                <a:cs typeface="Segoe UI"/>
              </a:rPr>
              <a:t>C</a:t>
            </a:r>
            <a:r>
              <a:rPr lang="es-ES" b="1" dirty="0">
                <a:latin typeface="Calibri Light"/>
                <a:cs typeface="Segoe UI"/>
              </a:rPr>
              <a:t>ómo se tra</a:t>
            </a:r>
            <a:r>
              <a:rPr lang="es-ES" b="1" dirty="0">
                <a:solidFill>
                  <a:schemeClr val="accent5"/>
                </a:solidFill>
                <a:latin typeface="Calibri Light"/>
                <a:cs typeface="Segoe UI"/>
              </a:rPr>
              <a:t>b</a:t>
            </a:r>
            <a:r>
              <a:rPr lang="es-ES" b="1" dirty="0">
                <a:latin typeface="Calibri Light"/>
                <a:cs typeface="Segoe UI"/>
              </a:rPr>
              <a:t>aja? </a:t>
            </a:r>
          </a:p>
        </p:txBody>
      </p:sp>
      <p:grpSp>
        <p:nvGrpSpPr>
          <p:cNvPr id="667" name="Grupo 666">
            <a:extLst>
              <a:ext uri="{FF2B5EF4-FFF2-40B4-BE49-F238E27FC236}">
                <a16:creationId xmlns:a16="http://schemas.microsoft.com/office/drawing/2014/main" id="{4BEE9D08-4F6F-5891-6DF6-A57325F7937F}"/>
              </a:ext>
            </a:extLst>
          </p:cNvPr>
          <p:cNvGrpSpPr/>
          <p:nvPr/>
        </p:nvGrpSpPr>
        <p:grpSpPr>
          <a:xfrm>
            <a:off x="1003292" y="2144234"/>
            <a:ext cx="10708596" cy="2953369"/>
            <a:chOff x="1898503" y="2337758"/>
            <a:chExt cx="8919395" cy="2691717"/>
          </a:xfrm>
        </p:grpSpPr>
        <p:sp>
          <p:nvSpPr>
            <p:cNvPr id="651" name="Diagrama de flujo: conector 650">
              <a:extLst>
                <a:ext uri="{FF2B5EF4-FFF2-40B4-BE49-F238E27FC236}">
                  <a16:creationId xmlns:a16="http://schemas.microsoft.com/office/drawing/2014/main" id="{CF507159-0207-BAC7-9E1F-1730CEF1736D}"/>
                </a:ext>
              </a:extLst>
            </p:cNvPr>
            <p:cNvSpPr/>
            <p:nvPr/>
          </p:nvSpPr>
          <p:spPr>
            <a:xfrm>
              <a:off x="2086154" y="2337758"/>
              <a:ext cx="1811545" cy="1840300"/>
            </a:xfrm>
            <a:prstGeom prst="flowChartConnector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653" name="Diagrama de flujo: conector 652">
              <a:extLst>
                <a:ext uri="{FF2B5EF4-FFF2-40B4-BE49-F238E27FC236}">
                  <a16:creationId xmlns:a16="http://schemas.microsoft.com/office/drawing/2014/main" id="{99EBC386-6857-1C99-6CFC-8504F678245B}"/>
                </a:ext>
              </a:extLst>
            </p:cNvPr>
            <p:cNvSpPr/>
            <p:nvPr/>
          </p:nvSpPr>
          <p:spPr>
            <a:xfrm>
              <a:off x="8354682" y="2352135"/>
              <a:ext cx="1811545" cy="18403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652" name="Diagrama de flujo: conector 651">
              <a:extLst>
                <a:ext uri="{FF2B5EF4-FFF2-40B4-BE49-F238E27FC236}">
                  <a16:creationId xmlns:a16="http://schemas.microsoft.com/office/drawing/2014/main" id="{E70BE2A4-30B4-22CB-EB55-1E01C3925D18}"/>
                </a:ext>
              </a:extLst>
            </p:cNvPr>
            <p:cNvSpPr/>
            <p:nvPr/>
          </p:nvSpPr>
          <p:spPr>
            <a:xfrm>
              <a:off x="5191663" y="2337758"/>
              <a:ext cx="1811545" cy="1840300"/>
            </a:xfrm>
            <a:prstGeom prst="flowChartConnector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pic>
          <p:nvPicPr>
            <p:cNvPr id="658" name="Gráfico 658" descr="Yoga con relleno sólido">
              <a:extLst>
                <a:ext uri="{FF2B5EF4-FFF2-40B4-BE49-F238E27FC236}">
                  <a16:creationId xmlns:a16="http://schemas.microsoft.com/office/drawing/2014/main" id="{7BC04B37-FC0D-477E-18A3-82BE75EF9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01818" y="2842404"/>
              <a:ext cx="914400" cy="914400"/>
            </a:xfrm>
            <a:prstGeom prst="rect">
              <a:avLst/>
            </a:prstGeom>
          </p:spPr>
        </p:pic>
        <p:sp>
          <p:nvSpPr>
            <p:cNvPr id="661" name="CuadroTexto 660">
              <a:extLst>
                <a:ext uri="{FF2B5EF4-FFF2-40B4-BE49-F238E27FC236}">
                  <a16:creationId xmlns:a16="http://schemas.microsoft.com/office/drawing/2014/main" id="{7CC0577A-C5B4-9B78-40FE-6B46889B7154}"/>
                </a:ext>
              </a:extLst>
            </p:cNvPr>
            <p:cNvSpPr txBox="1"/>
            <p:nvPr/>
          </p:nvSpPr>
          <p:spPr>
            <a:xfrm>
              <a:off x="1898503" y="4552609"/>
              <a:ext cx="2194321" cy="4768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s-ES" sz="2800">
                  <a:latin typeface="Segoe UI"/>
                  <a:cs typeface="Calibri"/>
                </a:rPr>
                <a:t>ENCHUFADAS</a:t>
              </a:r>
            </a:p>
          </p:txBody>
        </p:sp>
        <p:sp>
          <p:nvSpPr>
            <p:cNvPr id="663" name="CuadroTexto 662">
              <a:extLst>
                <a:ext uri="{FF2B5EF4-FFF2-40B4-BE49-F238E27FC236}">
                  <a16:creationId xmlns:a16="http://schemas.microsoft.com/office/drawing/2014/main" id="{355C6C2C-9A74-C2CE-06BA-0D10D6A637D4}"/>
                </a:ext>
              </a:extLst>
            </p:cNvPr>
            <p:cNvSpPr txBox="1"/>
            <p:nvPr/>
          </p:nvSpPr>
          <p:spPr>
            <a:xfrm>
              <a:off x="4740715" y="4536780"/>
              <a:ext cx="2814714" cy="4768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latin typeface="Segoe UI"/>
                  <a:cs typeface="Calibri"/>
                </a:rPr>
                <a:t>DESENCHUFADAS</a:t>
              </a:r>
            </a:p>
          </p:txBody>
        </p:sp>
        <p:sp>
          <p:nvSpPr>
            <p:cNvPr id="664" name="CuadroTexto 663">
              <a:extLst>
                <a:ext uri="{FF2B5EF4-FFF2-40B4-BE49-F238E27FC236}">
                  <a16:creationId xmlns:a16="http://schemas.microsoft.com/office/drawing/2014/main" id="{01A1FB0F-0FEE-D77C-3E06-4C081E96C48A}"/>
                </a:ext>
              </a:extLst>
            </p:cNvPr>
            <p:cNvSpPr txBox="1"/>
            <p:nvPr/>
          </p:nvSpPr>
          <p:spPr>
            <a:xfrm>
              <a:off x="7830283" y="4543270"/>
              <a:ext cx="2987615" cy="47686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800">
                  <a:latin typeface="Segoe UI"/>
                  <a:cs typeface="Calibri"/>
                </a:rPr>
                <a:t>CUERPO</a:t>
              </a:r>
            </a:p>
          </p:txBody>
        </p:sp>
      </p:grpSp>
      <p:pic>
        <p:nvPicPr>
          <p:cNvPr id="2" name="Gráfico 2" descr="USB con relleno sólido">
            <a:extLst>
              <a:ext uri="{FF2B5EF4-FFF2-40B4-BE49-F238E27FC236}">
                <a16:creationId xmlns:a16="http://schemas.microsoft.com/office/drawing/2014/main" id="{D7C550A8-EE7D-3227-CABC-A1A9BC8A9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64406" y="2596166"/>
            <a:ext cx="1118315" cy="1118315"/>
          </a:xfrm>
          <a:prstGeom prst="rect">
            <a:avLst/>
          </a:prstGeom>
        </p:spPr>
      </p:pic>
      <p:pic>
        <p:nvPicPr>
          <p:cNvPr id="3" name="Gráfico 3" descr="Piezas de rompecabezas con relleno sólido">
            <a:extLst>
              <a:ext uri="{FF2B5EF4-FFF2-40B4-BE49-F238E27FC236}">
                <a16:creationId xmlns:a16="http://schemas.microsoft.com/office/drawing/2014/main" id="{4C6D624D-BB55-9252-6BC6-6CE4D840F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77814" y="2499574"/>
            <a:ext cx="1290033" cy="13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C9FE5C0-DF12-C89C-2A9B-BEDB413BA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043" y="1104900"/>
            <a:ext cx="4893128" cy="4893128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E1988122-7503-40B5-3589-D493237BE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257" y="193164"/>
            <a:ext cx="2743200" cy="968623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A637E8F7-98D9-4BA7-7283-EEFC60A0F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4614" y="1399474"/>
            <a:ext cx="2743200" cy="2262909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73EEE260-6762-AED9-7CE7-6FF80059B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257" y="5881407"/>
            <a:ext cx="2743200" cy="837398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458285A-F960-220C-CFCA-C0ECEBE0E8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702" y="3654199"/>
            <a:ext cx="26765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D7EB2-A7D0-D873-DBD0-F7303EB81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800" dirty="0">
                <a:latin typeface="Calibri Light"/>
                <a:cs typeface="Calibri Light"/>
              </a:rPr>
              <a:t>Pasi</a:t>
            </a:r>
            <a:r>
              <a:rPr lang="es-ES" sz="4800" dirty="0">
                <a:solidFill>
                  <a:srgbClr val="0070C0"/>
                </a:solidFill>
                <a:latin typeface="Calibri Light"/>
                <a:cs typeface="Calibri Light"/>
              </a:rPr>
              <a:t>l</a:t>
            </a:r>
            <a:r>
              <a:rPr lang="es-ES" sz="4800" dirty="0">
                <a:solidFill>
                  <a:srgbClr val="FF0000"/>
                </a:solidFill>
                <a:latin typeface="Calibri Light"/>
                <a:cs typeface="Calibri Light"/>
              </a:rPr>
              <a:t>l</a:t>
            </a:r>
            <a:r>
              <a:rPr lang="es-ES" sz="4800" dirty="0">
                <a:latin typeface="Calibri Light"/>
                <a:cs typeface="Calibri Light"/>
              </a:rPr>
              <a:t>os </a:t>
            </a:r>
            <a:r>
              <a:rPr lang="es-ES" sz="4800" err="1">
                <a:latin typeface="Calibri Light"/>
                <a:cs typeface="Calibri Light"/>
              </a:rPr>
              <a:t>sensoriomotrices</a:t>
            </a:r>
            <a:endParaRPr lang="es-ES" sz="4800">
              <a:latin typeface="Neue Haas Grotesk Text Pro"/>
              <a:cs typeface="Calibri Light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7C45770-4953-4CCE-168E-5320A8629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1649271"/>
            <a:ext cx="4425696" cy="823912"/>
          </a:xfrm>
        </p:spPr>
        <p:txBody>
          <a:bodyPr>
            <a:normAutofit/>
          </a:bodyPr>
          <a:lstStyle/>
          <a:p>
            <a:pPr algn="ctr"/>
            <a:r>
              <a:rPr lang="es-ES" sz="3600">
                <a:latin typeface="Calibri Light"/>
                <a:cs typeface="Calibri Light"/>
              </a:rPr>
              <a:t>Pasillo Huellas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24203F-DDED-40AE-CE23-6D3B4474E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22383" y="1649271"/>
            <a:ext cx="4425696" cy="823912"/>
          </a:xfrm>
        </p:spPr>
        <p:txBody>
          <a:bodyPr>
            <a:normAutofit/>
          </a:bodyPr>
          <a:lstStyle/>
          <a:p>
            <a:pPr algn="ctr"/>
            <a:r>
              <a:rPr lang="es-ES" sz="3600">
                <a:latin typeface="Calibri Light"/>
                <a:cs typeface="Calibri Light"/>
              </a:rPr>
              <a:t>Pasillo Formas</a:t>
            </a:r>
          </a:p>
        </p:txBody>
      </p:sp>
      <p:pic>
        <p:nvPicPr>
          <p:cNvPr id="18" name="Marcador de contenido 17" descr="Huellas de patas con relleno sólido">
            <a:extLst>
              <a:ext uri="{FF2B5EF4-FFF2-40B4-BE49-F238E27FC236}">
                <a16:creationId xmlns:a16="http://schemas.microsoft.com/office/drawing/2014/main" id="{333963A0-E106-E681-550C-D8E03EE17A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5931" y="4078544"/>
            <a:ext cx="914400" cy="914400"/>
          </a:xfrm>
        </p:spPr>
      </p:pic>
      <p:pic>
        <p:nvPicPr>
          <p:cNvPr id="19" name="Marcador de contenido 18" descr="Formas básicas con relleno sólido">
            <a:extLst>
              <a:ext uri="{FF2B5EF4-FFF2-40B4-BE49-F238E27FC236}">
                <a16:creationId xmlns:a16="http://schemas.microsoft.com/office/drawing/2014/main" id="{287E2DE0-E704-6B19-7CED-D5140F7188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2089" y="4078544"/>
            <a:ext cx="914400" cy="914400"/>
          </a:xfrm>
        </p:spPr>
      </p:pic>
      <p:pic>
        <p:nvPicPr>
          <p:cNvPr id="21" name="Marcador de contenido 17" descr="Huellas de patas con relleno sólido">
            <a:extLst>
              <a:ext uri="{FF2B5EF4-FFF2-40B4-BE49-F238E27FC236}">
                <a16:creationId xmlns:a16="http://schemas.microsoft.com/office/drawing/2014/main" id="{F7B61710-74FF-09A2-B0F0-15487A68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95973" y="3503063"/>
            <a:ext cx="914400" cy="914400"/>
          </a:xfrm>
          <a:prstGeom prst="rect">
            <a:avLst/>
          </a:prstGeom>
        </p:spPr>
      </p:pic>
      <p:pic>
        <p:nvPicPr>
          <p:cNvPr id="23" name="Marcador de contenido 18" descr="Yoga con relleno sólido">
            <a:extLst>
              <a:ext uri="{FF2B5EF4-FFF2-40B4-BE49-F238E27FC236}">
                <a16:creationId xmlns:a16="http://schemas.microsoft.com/office/drawing/2014/main" id="{C154DA93-BC20-B491-2A5F-5AA07F1FE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6638" y="330972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F7F2B-FF6D-8DC8-7D9A-540ABB2F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r>
              <a:rPr lang="es-ES" b="1">
                <a:latin typeface="Segoe UI"/>
                <a:cs typeface="Calibri Light"/>
              </a:rPr>
              <a:t>¡Nos movemos!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90134-A1B0-8685-E5F2-7B9CD6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2160016"/>
            <a:ext cx="3603625" cy="430715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s-ES">
                <a:latin typeface="Segoe UI"/>
                <a:cs typeface="Calibri"/>
              </a:rPr>
              <a:t>Ruta Banner</a:t>
            </a:r>
          </a:p>
          <a:p>
            <a:pPr>
              <a:lnSpc>
                <a:spcPct val="100000"/>
              </a:lnSpc>
            </a:pPr>
            <a:r>
              <a:rPr lang="es-ES">
                <a:latin typeface="Segoe UI"/>
                <a:cs typeface="Calibri"/>
              </a:rPr>
              <a:t>Camino huellas plantares y palmares</a:t>
            </a:r>
          </a:p>
          <a:p>
            <a:pPr>
              <a:lnSpc>
                <a:spcPct val="100000"/>
              </a:lnSpc>
            </a:pPr>
            <a:r>
              <a:rPr lang="es-ES">
                <a:latin typeface="Segoe UI"/>
                <a:cs typeface="Calibri"/>
              </a:rPr>
              <a:t>Camino sensorial con baldosas de texturas: lazarillo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Pasillos </a:t>
            </a:r>
            <a:r>
              <a:rPr lang="es-ES" dirty="0" err="1">
                <a:latin typeface="Segoe UI"/>
                <a:cs typeface="Calibri"/>
              </a:rPr>
              <a:t>sensoriomotrices</a:t>
            </a:r>
            <a:endParaRPr lang="es-ES">
              <a:latin typeface="Segoe U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Escalera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Pasillo números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Tic Tac</a:t>
            </a:r>
          </a:p>
          <a:p>
            <a:pPr>
              <a:lnSpc>
                <a:spcPct val="100000"/>
              </a:lnSpc>
            </a:pPr>
            <a:r>
              <a:rPr lang="es-ES" dirty="0">
                <a:solidFill>
                  <a:srgbClr val="FFFFFF"/>
                </a:solidFill>
                <a:latin typeface="Segoe UI"/>
                <a:cs typeface="Calibri"/>
              </a:rPr>
              <a:t>Secuencia con aros...</a:t>
            </a:r>
          </a:p>
          <a:p>
            <a:pPr>
              <a:lnSpc>
                <a:spcPct val="100000"/>
              </a:lnSpc>
            </a:pPr>
            <a:endParaRPr lang="es-ES" dirty="0">
              <a:solidFill>
                <a:srgbClr val="00B0F0"/>
              </a:solidFill>
              <a:latin typeface="Segoe UI"/>
              <a:cs typeface="Calibri"/>
            </a:endParaRPr>
          </a:p>
          <a:p>
            <a:pPr>
              <a:lnSpc>
                <a:spcPct val="100000"/>
              </a:lnSpc>
            </a:pPr>
            <a:endParaRPr lang="es-ES" dirty="0">
              <a:latin typeface="Segoe UI"/>
              <a:ea typeface="Calibri" panose="020F0502020204030204"/>
              <a:cs typeface="Calibri"/>
            </a:endParaRPr>
          </a:p>
          <a:p>
            <a:pPr>
              <a:lnSpc>
                <a:spcPct val="100000"/>
              </a:lnSpc>
            </a:pPr>
            <a:endParaRPr lang="es-ES">
              <a:ea typeface="Calibri" panose="020F0502020204030204"/>
              <a:cs typeface="Calibri"/>
            </a:endParaRPr>
          </a:p>
          <a:p>
            <a:pPr>
              <a:lnSpc>
                <a:spcPct val="100000"/>
              </a:lnSpc>
            </a:pPr>
            <a:endParaRPr lang="es-ES">
              <a:ea typeface="Calibri" panose="020F0502020204030204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A5640-3C3D-8433-D7C3-20EE01FCC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7" r="12727" b="-9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8F7F2B-FF6D-8DC8-7D9A-540ABB2F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455362"/>
            <a:ext cx="3603625" cy="1550419"/>
          </a:xfrm>
        </p:spPr>
        <p:txBody>
          <a:bodyPr>
            <a:normAutofit/>
          </a:bodyPr>
          <a:lstStyle/>
          <a:p>
            <a:r>
              <a:rPr lang="es-ES" b="1" dirty="0">
                <a:latin typeface="Segoe UI"/>
                <a:cs typeface="Calibri Light"/>
              </a:rPr>
              <a:t>¡Nos movemos!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190134-A1B0-8685-E5F2-7B9CD6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487665"/>
            <a:ext cx="3603625" cy="459850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endParaRPr lang="es-ES">
              <a:solidFill>
                <a:srgbClr val="FFFFFF"/>
              </a:solidFill>
              <a:latin typeface="Segoe U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Espejo</a:t>
            </a:r>
            <a:endParaRPr lang="es-ES" dirty="0">
              <a:latin typeface="Segoe UI"/>
              <a:cs typeface="Segoe UI"/>
            </a:endParaRP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Copión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Fitness desconectado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Mapa flechas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Robot humano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4 esquinitas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Buscaminas</a:t>
            </a:r>
          </a:p>
          <a:p>
            <a:pPr>
              <a:lnSpc>
                <a:spcPct val="100000"/>
              </a:lnSpc>
            </a:pPr>
            <a:r>
              <a:rPr lang="es-ES" dirty="0">
                <a:latin typeface="Segoe UI"/>
                <a:cs typeface="Calibri"/>
              </a:rPr>
              <a:t>Misión rescate</a:t>
            </a:r>
          </a:p>
          <a:p>
            <a:pPr>
              <a:lnSpc>
                <a:spcPct val="100000"/>
              </a:lnSpc>
            </a:pPr>
            <a:endParaRPr lang="es-ES">
              <a:latin typeface="Segoe UI"/>
              <a:cs typeface="Calibri"/>
            </a:endParaRPr>
          </a:p>
          <a:p>
            <a:pPr>
              <a:lnSpc>
                <a:spcPct val="100000"/>
              </a:lnSpc>
            </a:pPr>
            <a:endParaRPr lang="es-ES">
              <a:ea typeface="Calibri" panose="020F0502020204030204"/>
              <a:cs typeface="Calibri"/>
            </a:endParaRPr>
          </a:p>
          <a:p>
            <a:pPr>
              <a:lnSpc>
                <a:spcPct val="100000"/>
              </a:lnSpc>
            </a:pPr>
            <a:endParaRPr lang="es-ES">
              <a:ea typeface="Calibri" panose="020F0502020204030204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A5640-3C3D-8433-D7C3-20EE01FCCA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1" r="12742" b="1"/>
          <a:stretch/>
        </p:blipFill>
        <p:spPr>
          <a:xfrm>
            <a:off x="4748403" y="10"/>
            <a:ext cx="744359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6" name="Rectangle 671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5690374C-1A59-4A71-8148-5C0E026A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>
            <a:normAutofit/>
          </a:bodyPr>
          <a:lstStyle/>
          <a:p>
            <a:r>
              <a:rPr lang="es-ES" sz="5400" b="1" dirty="0">
                <a:cs typeface="Calibri"/>
              </a:rPr>
              <a:t>Actividades enchufadas</a:t>
            </a:r>
          </a:p>
        </p:txBody>
      </p:sp>
      <p:sp>
        <p:nvSpPr>
          <p:cNvPr id="697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7" name="Grupo 666">
            <a:extLst>
              <a:ext uri="{FF2B5EF4-FFF2-40B4-BE49-F238E27FC236}">
                <a16:creationId xmlns:a16="http://schemas.microsoft.com/office/drawing/2014/main" id="{4BEE9D08-4F6F-5891-6DF6-A57325F7937F}"/>
              </a:ext>
            </a:extLst>
          </p:cNvPr>
          <p:cNvGrpSpPr/>
          <p:nvPr/>
        </p:nvGrpSpPr>
        <p:grpSpPr>
          <a:xfrm>
            <a:off x="2398695" y="2228087"/>
            <a:ext cx="7394607" cy="3913301"/>
            <a:chOff x="1900229" y="2337758"/>
            <a:chExt cx="5610503" cy="2969134"/>
          </a:xfrm>
        </p:grpSpPr>
        <p:sp>
          <p:nvSpPr>
            <p:cNvPr id="651" name="Diagrama de flujo: conector 650">
              <a:extLst>
                <a:ext uri="{FF2B5EF4-FFF2-40B4-BE49-F238E27FC236}">
                  <a16:creationId xmlns:a16="http://schemas.microsoft.com/office/drawing/2014/main" id="{CF507159-0207-BAC7-9E1F-1730CEF1736D}"/>
                </a:ext>
              </a:extLst>
            </p:cNvPr>
            <p:cNvSpPr/>
            <p:nvPr/>
          </p:nvSpPr>
          <p:spPr>
            <a:xfrm>
              <a:off x="2086154" y="2337758"/>
              <a:ext cx="1811545" cy="1840300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652" name="Diagrama de flujo: conector 651">
              <a:extLst>
                <a:ext uri="{FF2B5EF4-FFF2-40B4-BE49-F238E27FC236}">
                  <a16:creationId xmlns:a16="http://schemas.microsoft.com/office/drawing/2014/main" id="{E70BE2A4-30B4-22CB-EB55-1E01C3925D18}"/>
                </a:ext>
              </a:extLst>
            </p:cNvPr>
            <p:cNvSpPr/>
            <p:nvPr/>
          </p:nvSpPr>
          <p:spPr>
            <a:xfrm>
              <a:off x="5191663" y="2337758"/>
              <a:ext cx="1811545" cy="184030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pic>
          <p:nvPicPr>
            <p:cNvPr id="659" name="Gráfico 659" descr="Niño con un globo con relleno sólido">
              <a:extLst>
                <a:ext uri="{FF2B5EF4-FFF2-40B4-BE49-F238E27FC236}">
                  <a16:creationId xmlns:a16="http://schemas.microsoft.com/office/drawing/2014/main" id="{AB8742E4-9721-0518-5E91-88E10D148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4536" y="2669874"/>
              <a:ext cx="1086928" cy="1086928"/>
            </a:xfrm>
            <a:prstGeom prst="rect">
              <a:avLst/>
            </a:prstGeom>
          </p:spPr>
        </p:pic>
        <p:pic>
          <p:nvPicPr>
            <p:cNvPr id="660" name="Gráfico 660" descr="Niños con relleno sólido">
              <a:extLst>
                <a:ext uri="{FF2B5EF4-FFF2-40B4-BE49-F238E27FC236}">
                  <a16:creationId xmlns:a16="http://schemas.microsoft.com/office/drawing/2014/main" id="{B5C57A37-BD12-894C-6057-C4734D9E2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37517" y="2583611"/>
              <a:ext cx="1374475" cy="1388852"/>
            </a:xfrm>
            <a:prstGeom prst="rect">
              <a:avLst/>
            </a:prstGeom>
          </p:spPr>
        </p:pic>
        <p:sp>
          <p:nvSpPr>
            <p:cNvPr id="661" name="CuadroTexto 660">
              <a:extLst>
                <a:ext uri="{FF2B5EF4-FFF2-40B4-BE49-F238E27FC236}">
                  <a16:creationId xmlns:a16="http://schemas.microsoft.com/office/drawing/2014/main" id="{7CC0577A-C5B4-9B78-40FE-6B46889B7154}"/>
                </a:ext>
              </a:extLst>
            </p:cNvPr>
            <p:cNvSpPr txBox="1"/>
            <p:nvPr/>
          </p:nvSpPr>
          <p:spPr>
            <a:xfrm>
              <a:off x="1900229" y="4806929"/>
              <a:ext cx="2343586" cy="4962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197864">
                <a:spcAft>
                  <a:spcPts val="600"/>
                </a:spcAft>
              </a:pPr>
              <a:r>
                <a:rPr lang="es-ES" sz="3650" kern="1200">
                  <a:solidFill>
                    <a:schemeClr val="tx2"/>
                  </a:solidFill>
                  <a:latin typeface="+mn-lt"/>
                  <a:ea typeface="+mn-ea"/>
                  <a:cs typeface="Calibri"/>
                </a:rPr>
                <a:t>INFANTIL</a:t>
              </a:r>
              <a:endParaRPr lang="es-ES" sz="3650">
                <a:solidFill>
                  <a:schemeClr val="tx2"/>
                </a:solidFill>
                <a:cs typeface="Calibri"/>
              </a:endParaRPr>
            </a:p>
          </p:txBody>
        </p:sp>
        <p:sp>
          <p:nvSpPr>
            <p:cNvPr id="663" name="CuadroTexto 662">
              <a:extLst>
                <a:ext uri="{FF2B5EF4-FFF2-40B4-BE49-F238E27FC236}">
                  <a16:creationId xmlns:a16="http://schemas.microsoft.com/office/drawing/2014/main" id="{355C6C2C-9A74-C2CE-06BA-0D10D6A637D4}"/>
                </a:ext>
              </a:extLst>
            </p:cNvPr>
            <p:cNvSpPr txBox="1"/>
            <p:nvPr/>
          </p:nvSpPr>
          <p:spPr>
            <a:xfrm>
              <a:off x="4767532" y="4810664"/>
              <a:ext cx="2743200" cy="49622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197864">
                <a:spcAft>
                  <a:spcPts val="600"/>
                </a:spcAft>
              </a:pPr>
              <a:r>
                <a:rPr lang="en-US" sz="3650" kern="1200">
                  <a:latin typeface="+mn-lt"/>
                  <a:ea typeface="+mn-ea"/>
                  <a:cs typeface="Calibri"/>
                </a:rPr>
                <a:t>PRIMARIA</a:t>
              </a:r>
              <a:endParaRPr lang="en-US" sz="365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54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Freeform: Shape 1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2252127-85CC-6C68-5E00-A1002E19D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Los roles</a:t>
            </a:r>
          </a:p>
        </p:txBody>
      </p:sp>
      <p:pic>
        <p:nvPicPr>
          <p:cNvPr id="3" name="Imagen 3" descr="Diagrama&#10;&#10;Descripción generada automáticamente">
            <a:extLst>
              <a:ext uri="{FF2B5EF4-FFF2-40B4-BE49-F238E27FC236}">
                <a16:creationId xmlns:a16="http://schemas.microsoft.com/office/drawing/2014/main" id="{89030D0A-39DA-F53B-213A-405341E4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133" y="743798"/>
            <a:ext cx="5287015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434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A099CF-B861-B0A8-BC2F-384C30143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ACTIVIDADES DESENCHUFADAS</a:t>
            </a:r>
            <a:endParaRPr lang="en-US" sz="46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C7DABD3-7F77-580E-4B6A-2C8E8127BD96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err="1"/>
              <a:t>Enseñar</a:t>
            </a:r>
            <a:r>
              <a:rPr lang="en-US" sz="3200"/>
              <a:t> y </a:t>
            </a:r>
            <a:r>
              <a:rPr lang="en-US" sz="3200" err="1"/>
              <a:t>comprender</a:t>
            </a:r>
            <a:r>
              <a:rPr lang="en-US" sz="3200"/>
              <a:t> </a:t>
            </a:r>
            <a:r>
              <a:rPr lang="en-US" sz="3200" err="1"/>
              <a:t>mejor</a:t>
            </a:r>
            <a:r>
              <a:rPr lang="en-US" sz="3200"/>
              <a:t> </a:t>
            </a:r>
            <a:r>
              <a:rPr lang="en-US" sz="3200" err="1"/>
              <a:t>conceptos</a:t>
            </a:r>
            <a:r>
              <a:rPr lang="en-US" sz="3200"/>
              <a:t> de </a:t>
            </a:r>
            <a:r>
              <a:rPr lang="en-US" sz="3200" err="1"/>
              <a:t>programación</a:t>
            </a:r>
            <a:r>
              <a:rPr lang="en-US" sz="3200"/>
              <a:t>  </a:t>
            </a:r>
            <a:r>
              <a:rPr lang="en-US" sz="3200" err="1"/>
              <a:t>mediante</a:t>
            </a:r>
            <a:r>
              <a:rPr lang="en-US" sz="3200"/>
              <a:t> </a:t>
            </a:r>
            <a:r>
              <a:rPr lang="en-US" sz="3200" err="1"/>
              <a:t>el</a:t>
            </a:r>
            <a:r>
              <a:rPr lang="en-US" sz="3200"/>
              <a:t> </a:t>
            </a:r>
            <a:r>
              <a:rPr lang="en-US" sz="3200" err="1"/>
              <a:t>uso</a:t>
            </a:r>
            <a:r>
              <a:rPr lang="en-US" sz="3200"/>
              <a:t> de </a:t>
            </a:r>
            <a:r>
              <a:rPr lang="en-US" sz="3200" err="1"/>
              <a:t>juegos</a:t>
            </a:r>
            <a:r>
              <a:rPr lang="en-US" sz="3200"/>
              <a:t> o </a:t>
            </a:r>
            <a:r>
              <a:rPr lang="en-US" sz="3200" err="1"/>
              <a:t>actividades</a:t>
            </a:r>
            <a:r>
              <a:rPr lang="en-US" sz="3200"/>
              <a:t> que se </a:t>
            </a:r>
            <a:r>
              <a:rPr lang="en-US" sz="3200" err="1"/>
              <a:t>pueden</a:t>
            </a:r>
            <a:r>
              <a:rPr lang="en-US" sz="3200"/>
              <a:t> </a:t>
            </a:r>
            <a:r>
              <a:rPr lang="en-US" sz="3200" err="1"/>
              <a:t>realizar</a:t>
            </a:r>
            <a:r>
              <a:rPr lang="en-US" sz="3200"/>
              <a:t> sin </a:t>
            </a:r>
            <a:r>
              <a:rPr lang="en-US" sz="3200" err="1"/>
              <a:t>conexión</a:t>
            </a:r>
            <a:r>
              <a:rPr lang="en-US" sz="3200"/>
              <a:t>.</a:t>
            </a:r>
            <a:endParaRPr lang="es-ES" sz="3200">
              <a:ea typeface="Calibri"/>
              <a:cs typeface="Calibri"/>
            </a:endParaRPr>
          </a:p>
        </p:txBody>
      </p:sp>
      <p:pic>
        <p:nvPicPr>
          <p:cNvPr id="4" name="Marcador de contenido 6" descr="Enchufe eléctrico amarillo y naranja">
            <a:extLst>
              <a:ext uri="{FF2B5EF4-FFF2-40B4-BE49-F238E27FC236}">
                <a16:creationId xmlns:a16="http://schemas.microsoft.com/office/drawing/2014/main" id="{2A4ECBE4-0C2A-75C7-999E-ABCD3BB97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4" r="222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894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591661-F7CD-9FAF-8E40-EC57C9262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err="1">
                <a:solidFill>
                  <a:srgbClr val="FF9500"/>
                </a:solidFill>
              </a:rPr>
              <a:t>Características</a:t>
            </a:r>
            <a:endParaRPr lang="en-US" sz="5400" b="1" err="1">
              <a:solidFill>
                <a:srgbClr val="FF9500"/>
              </a:solidFill>
              <a:ea typeface="Calibri Light"/>
              <a:cs typeface="Calibri Ligh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0C5F3D6-530C-3890-7FFD-8ABCE1FBA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333297"/>
            <a:ext cx="4619621" cy="38436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/>
              <a:t>Lúdicas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Kinestésicas: manual, sensorial y corporal.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Constructivismo</a:t>
            </a:r>
            <a:r>
              <a:rPr lang="en-US"/>
              <a:t>: </a:t>
            </a:r>
            <a:r>
              <a:rPr lang="en-US" err="1"/>
              <a:t>aprender</a:t>
            </a:r>
            <a:r>
              <a:rPr lang="en-US"/>
              <a:t> </a:t>
            </a:r>
            <a:r>
              <a:rPr lang="en-US" err="1"/>
              <a:t>elaborando</a:t>
            </a:r>
            <a:r>
              <a:rPr lang="en-US"/>
              <a:t> un </a:t>
            </a:r>
            <a:r>
              <a:rPr lang="en-US" err="1"/>
              <a:t>producto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 err="1"/>
              <a:t>Intuitivas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Baja </a:t>
            </a:r>
            <a:r>
              <a:rPr lang="en-US" err="1"/>
              <a:t>abstracción</a:t>
            </a:r>
            <a:r>
              <a:rPr lang="en-US"/>
              <a:t>.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7" name="Marcador de contenido 6" descr="Imagen que contiene tabla, interior, colorido, decorado&#10;&#10;Descripción generada automáticamente">
            <a:extLst>
              <a:ext uri="{FF2B5EF4-FFF2-40B4-BE49-F238E27FC236}">
                <a16:creationId xmlns:a16="http://schemas.microsoft.com/office/drawing/2014/main" id="{392F8F60-9717-5147-E331-45D64B363A4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11165" r="188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740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C1296-FF3C-5AF6-9E6B-CE88674C4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04CDD0-2568-5548-BC65-39BC21ABD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err="1">
                <a:solidFill>
                  <a:srgbClr val="FF9500"/>
                </a:solidFill>
              </a:rPr>
              <a:t>Ventajas</a:t>
            </a:r>
            <a:endParaRPr lang="en-US" sz="4800" b="1" err="1">
              <a:solidFill>
                <a:srgbClr val="FF9500"/>
              </a:solidFill>
              <a:ea typeface="Calibri Light"/>
              <a:cs typeface="Calibri Light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C499858-614F-9621-8B6F-3E3B8BA3FA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Motivación.</a:t>
            </a:r>
          </a:p>
          <a:p>
            <a:r>
              <a:rPr lang="en-US"/>
              <a:t>Bajo coste.</a:t>
            </a:r>
          </a:p>
          <a:p>
            <a:r>
              <a:rPr lang="en-US"/>
              <a:t>Asustan menos.</a:t>
            </a:r>
          </a:p>
          <a:p>
            <a:r>
              <a:rPr lang="en-US"/>
              <a:t>Cercanas a las necesidades del niño.</a:t>
            </a:r>
          </a:p>
          <a:p>
            <a:r>
              <a:rPr lang="en-US"/>
              <a:t>Más inclusivas.</a:t>
            </a:r>
          </a:p>
          <a:p>
            <a:r>
              <a:rPr lang="en-US"/>
              <a:t>No necesitas conectividad.</a:t>
            </a:r>
          </a:p>
          <a:p>
            <a:r>
              <a:rPr lang="en-US"/>
              <a:t>Se pueden aplicar a grandes grupos.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7" name="Marcador de contenido 6" descr="Imagen que contiene foto, diferente, mostrando, persona&#10;&#10;Descripción generada automáticamente">
            <a:extLst>
              <a:ext uri="{FF2B5EF4-FFF2-40B4-BE49-F238E27FC236}">
                <a16:creationId xmlns:a16="http://schemas.microsoft.com/office/drawing/2014/main" id="{8356B2EA-163A-64A8-82AA-BD3D3C0FAD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r="3" b="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101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09F5E75-F18E-F179-272E-5F7BA2E4B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¿Por </a:t>
            </a:r>
            <a:r>
              <a:rPr lang="en-US" sz="5000" b="1" err="1"/>
              <a:t>qué</a:t>
            </a:r>
            <a:r>
              <a:rPr lang="en-US" sz="5000" b="1"/>
              <a:t> es </a:t>
            </a:r>
            <a:r>
              <a:rPr lang="en-US" sz="5000" b="1" err="1"/>
              <a:t>importante</a:t>
            </a:r>
            <a:r>
              <a:rPr lang="en-US" sz="5000" b="1"/>
              <a:t> </a:t>
            </a:r>
            <a:r>
              <a:rPr lang="en-US" sz="5000" b="1" err="1"/>
              <a:t>utilizar</a:t>
            </a:r>
            <a:r>
              <a:rPr lang="en-US" sz="5000" b="1"/>
              <a:t> </a:t>
            </a:r>
            <a:r>
              <a:rPr lang="en-US" sz="5000" b="1" err="1"/>
              <a:t>robótica</a:t>
            </a:r>
            <a:r>
              <a:rPr lang="en-US" sz="5000" b="1"/>
              <a:t> </a:t>
            </a:r>
            <a:r>
              <a:rPr lang="en-US" sz="5000" b="1" err="1"/>
              <a:t>en</a:t>
            </a:r>
            <a:r>
              <a:rPr lang="en-US" sz="5000" b="1"/>
              <a:t> </a:t>
            </a:r>
            <a:r>
              <a:rPr lang="en-US" sz="5000" b="1" err="1"/>
              <a:t>el</a:t>
            </a:r>
            <a:r>
              <a:rPr lang="en-US" sz="5000" b="1"/>
              <a:t> aula?</a:t>
            </a:r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Lindo robot amarillo">
            <a:extLst>
              <a:ext uri="{FF2B5EF4-FFF2-40B4-BE49-F238E27FC236}">
                <a16:creationId xmlns:a16="http://schemas.microsoft.com/office/drawing/2014/main" id="{B9969F12-DE7C-1405-8C3C-5DA0EA3595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990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2BDC58-4DAF-C0F7-B702-634F46E0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s-ES" sz="4000" b="1">
                <a:ea typeface="Calibri Light"/>
                <a:cs typeface="Calibri Light"/>
              </a:rPr>
              <a:t>¿QUÉ TRABAJAMOS?</a:t>
            </a:r>
            <a:endParaRPr lang="es-ES" sz="4000" b="1"/>
          </a:p>
        </p:txBody>
      </p:sp>
      <p:pic>
        <p:nvPicPr>
          <p:cNvPr id="5" name="Picture 4" descr="Datos de programación en monitor de ordenador">
            <a:extLst>
              <a:ext uri="{FF2B5EF4-FFF2-40B4-BE49-F238E27FC236}">
                <a16:creationId xmlns:a16="http://schemas.microsoft.com/office/drawing/2014/main" id="{B42CEC89-6C55-45F9-A2AC-7E40DA360B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94" r="2160" b="-4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C08939-0CE1-CE75-12C7-8EEAF10DB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376983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z="2400" dirty="0">
                <a:ea typeface="Calibri"/>
                <a:cs typeface="Calibri"/>
              </a:rPr>
              <a:t>Secuencia</a:t>
            </a:r>
          </a:p>
          <a:p>
            <a:r>
              <a:rPr lang="es-ES" sz="2400" dirty="0">
                <a:ea typeface="Calibri"/>
                <a:cs typeface="Calibri"/>
              </a:rPr>
              <a:t>Bucle</a:t>
            </a:r>
          </a:p>
          <a:p>
            <a:r>
              <a:rPr lang="es-ES" sz="2400" dirty="0">
                <a:ea typeface="Calibri"/>
                <a:cs typeface="Calibri"/>
              </a:rPr>
              <a:t>Identificación de patrones</a:t>
            </a:r>
          </a:p>
          <a:p>
            <a:r>
              <a:rPr lang="es-ES" sz="2400" dirty="0">
                <a:ea typeface="Calibri"/>
                <a:cs typeface="Calibri"/>
              </a:rPr>
              <a:t>Algoritmo</a:t>
            </a:r>
          </a:p>
          <a:p>
            <a:r>
              <a:rPr lang="es-ES" sz="2400" dirty="0">
                <a:ea typeface="Calibri"/>
                <a:cs typeface="Calibri"/>
              </a:rPr>
              <a:t>Abstracción</a:t>
            </a:r>
          </a:p>
          <a:p>
            <a:r>
              <a:rPr lang="es-ES" sz="2400" dirty="0">
                <a:ea typeface="Calibri"/>
                <a:cs typeface="Calibri"/>
              </a:rPr>
              <a:t>Descomposición</a:t>
            </a:r>
          </a:p>
          <a:p>
            <a:r>
              <a:rPr lang="es-ES" sz="2400" dirty="0">
                <a:ea typeface="Calibri"/>
                <a:cs typeface="Calibri"/>
              </a:rPr>
              <a:t>Condicionales</a:t>
            </a:r>
          </a:p>
          <a:p>
            <a:r>
              <a:rPr lang="es-ES" sz="2400" dirty="0">
                <a:ea typeface="Calibri"/>
                <a:cs typeface="Calibri"/>
              </a:rPr>
              <a:t>Depuración...</a:t>
            </a:r>
          </a:p>
          <a:p>
            <a:endParaRPr lang="es-E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24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5690374C-1A59-4A71-8148-5C0E026A3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rtlCol="0" anchor="ctr">
            <a:normAutofit/>
          </a:bodyPr>
          <a:lstStyle/>
          <a:p>
            <a:pPr algn="ctr"/>
            <a:r>
              <a:rPr lang="es-ES" sz="4000" b="1">
                <a:solidFill>
                  <a:srgbClr val="FFFFFF"/>
                </a:solidFill>
                <a:cs typeface="Calibri"/>
              </a:rPr>
              <a:t>Actividades desenchufadas</a:t>
            </a:r>
            <a:endParaRPr lang="es-ES"/>
          </a:p>
        </p:txBody>
      </p:sp>
      <p:grpSp>
        <p:nvGrpSpPr>
          <p:cNvPr id="667" name="Grupo 666">
            <a:extLst>
              <a:ext uri="{FF2B5EF4-FFF2-40B4-BE49-F238E27FC236}">
                <a16:creationId xmlns:a16="http://schemas.microsoft.com/office/drawing/2014/main" id="{4BEE9D08-4F6F-5891-6DF6-A57325F7937F}"/>
              </a:ext>
            </a:extLst>
          </p:cNvPr>
          <p:cNvGrpSpPr/>
          <p:nvPr/>
        </p:nvGrpSpPr>
        <p:grpSpPr>
          <a:xfrm>
            <a:off x="2182277" y="2112579"/>
            <a:ext cx="7851388" cy="4192805"/>
            <a:chOff x="1900229" y="2337758"/>
            <a:chExt cx="5610503" cy="2996126"/>
          </a:xfrm>
        </p:grpSpPr>
        <p:sp>
          <p:nvSpPr>
            <p:cNvPr id="651" name="Diagrama de flujo: conector 650">
              <a:extLst>
                <a:ext uri="{FF2B5EF4-FFF2-40B4-BE49-F238E27FC236}">
                  <a16:creationId xmlns:a16="http://schemas.microsoft.com/office/drawing/2014/main" id="{CF507159-0207-BAC7-9E1F-1730CEF1736D}"/>
                </a:ext>
              </a:extLst>
            </p:cNvPr>
            <p:cNvSpPr/>
            <p:nvPr/>
          </p:nvSpPr>
          <p:spPr>
            <a:xfrm>
              <a:off x="2086154" y="2337758"/>
              <a:ext cx="1811545" cy="1840300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sp>
          <p:nvSpPr>
            <p:cNvPr id="652" name="Diagrama de flujo: conector 651">
              <a:extLst>
                <a:ext uri="{FF2B5EF4-FFF2-40B4-BE49-F238E27FC236}">
                  <a16:creationId xmlns:a16="http://schemas.microsoft.com/office/drawing/2014/main" id="{E70BE2A4-30B4-22CB-EB55-1E01C3925D18}"/>
                </a:ext>
              </a:extLst>
            </p:cNvPr>
            <p:cNvSpPr/>
            <p:nvPr/>
          </p:nvSpPr>
          <p:spPr>
            <a:xfrm>
              <a:off x="5191663" y="2337758"/>
              <a:ext cx="1811545" cy="1840300"/>
            </a:xfrm>
            <a:prstGeom prst="flowChartConnector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rtl="0"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ES"/>
            </a:p>
          </p:txBody>
        </p:sp>
        <p:pic>
          <p:nvPicPr>
            <p:cNvPr id="659" name="Gráfico 659" descr="Niño con un globo con relleno sólido">
              <a:extLst>
                <a:ext uri="{FF2B5EF4-FFF2-40B4-BE49-F238E27FC236}">
                  <a16:creationId xmlns:a16="http://schemas.microsoft.com/office/drawing/2014/main" id="{AB8742E4-9721-0518-5E91-88E10D148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04536" y="2669874"/>
              <a:ext cx="1086928" cy="1086928"/>
            </a:xfrm>
            <a:prstGeom prst="rect">
              <a:avLst/>
            </a:prstGeom>
          </p:spPr>
        </p:pic>
        <p:pic>
          <p:nvPicPr>
            <p:cNvPr id="660" name="Gráfico 660" descr="Niños con relleno sólido">
              <a:extLst>
                <a:ext uri="{FF2B5EF4-FFF2-40B4-BE49-F238E27FC236}">
                  <a16:creationId xmlns:a16="http://schemas.microsoft.com/office/drawing/2014/main" id="{B5C57A37-BD12-894C-6057-C4734D9E2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37517" y="2583611"/>
              <a:ext cx="1374475" cy="1388852"/>
            </a:xfrm>
            <a:prstGeom prst="rect">
              <a:avLst/>
            </a:prstGeom>
          </p:spPr>
        </p:pic>
        <p:sp>
          <p:nvSpPr>
            <p:cNvPr id="661" name="CuadroTexto 660">
              <a:extLst>
                <a:ext uri="{FF2B5EF4-FFF2-40B4-BE49-F238E27FC236}">
                  <a16:creationId xmlns:a16="http://schemas.microsoft.com/office/drawing/2014/main" id="{7CC0577A-C5B4-9B78-40FE-6B46889B7154}"/>
                </a:ext>
              </a:extLst>
            </p:cNvPr>
            <p:cNvSpPr txBox="1"/>
            <p:nvPr/>
          </p:nvSpPr>
          <p:spPr>
            <a:xfrm>
              <a:off x="1900229" y="4806929"/>
              <a:ext cx="2343586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71016">
                <a:spcAft>
                  <a:spcPts val="600"/>
                </a:spcAft>
              </a:pPr>
              <a:r>
                <a:rPr lang="es-ES" sz="3892" kern="1200">
                  <a:solidFill>
                    <a:schemeClr val="tx2"/>
                  </a:solidFill>
                  <a:latin typeface="+mn-lt"/>
                  <a:ea typeface="+mn-ea"/>
                  <a:cs typeface="Calibri"/>
                </a:rPr>
                <a:t>INFANTIL</a:t>
              </a:r>
              <a:endParaRPr lang="es-ES" sz="2800">
                <a:solidFill>
                  <a:schemeClr val="tx2"/>
                </a:solidFill>
                <a:cs typeface="Calibri"/>
              </a:endParaRPr>
            </a:p>
          </p:txBody>
        </p:sp>
        <p:sp>
          <p:nvSpPr>
            <p:cNvPr id="663" name="CuadroTexto 662">
              <a:extLst>
                <a:ext uri="{FF2B5EF4-FFF2-40B4-BE49-F238E27FC236}">
                  <a16:creationId xmlns:a16="http://schemas.microsoft.com/office/drawing/2014/main" id="{355C6C2C-9A74-C2CE-06BA-0D10D6A637D4}"/>
                </a:ext>
              </a:extLst>
            </p:cNvPr>
            <p:cNvSpPr txBox="1"/>
            <p:nvPr/>
          </p:nvSpPr>
          <p:spPr>
            <a:xfrm>
              <a:off x="4767532" y="4810664"/>
              <a:ext cx="2743200" cy="52322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 defTabSz="1271016">
                <a:spcAft>
                  <a:spcPts val="600"/>
                </a:spcAft>
              </a:pPr>
              <a:r>
                <a:rPr lang="en-US" sz="3892" kern="1200">
                  <a:solidFill>
                    <a:schemeClr val="tx1"/>
                  </a:solidFill>
                  <a:latin typeface="+mn-lt"/>
                  <a:ea typeface="+mn-ea"/>
                  <a:cs typeface="Calibri"/>
                </a:rPr>
                <a:t>PRIMARIA</a:t>
              </a:r>
              <a:endParaRPr lang="en-US" sz="2800"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9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FFB6EAD-767A-4A95-9246-C39976AD1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EDA6614-9E96-5F1B-63EB-217FFB431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11" y="753626"/>
            <a:ext cx="5081925" cy="30041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b="1"/>
              <a:t>PC como elemento transversal del currículum: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E9C3468-E56C-31BA-F65C-933FFFFE75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39611" y="3849845"/>
            <a:ext cx="5081926" cy="21892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/>
              <a:t>LOS CUENTOS</a:t>
            </a:r>
          </a:p>
        </p:txBody>
      </p:sp>
      <p:pic>
        <p:nvPicPr>
          <p:cNvPr id="18" name="Gráfico 17" descr="Insignia 3 con relleno sólido">
            <a:extLst>
              <a:ext uri="{FF2B5EF4-FFF2-40B4-BE49-F238E27FC236}">
                <a16:creationId xmlns:a16="http://schemas.microsoft.com/office/drawing/2014/main" id="{6B02FC4C-E71F-AACA-20D8-7AF3209A6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464" y="380065"/>
            <a:ext cx="2565029" cy="2565029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62BB1-E215-424E-80C4-7E1CF179A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0301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368E167-B2D7-4904-BB6B-AE0486A2C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3295758"/>
            <a:ext cx="1261243" cy="1648694"/>
          </a:xfrm>
          <a:custGeom>
            <a:avLst/>
            <a:gdLst>
              <a:gd name="connsiteX0" fmla="*/ 824347 w 1261243"/>
              <a:gd name="connsiteY0" fmla="*/ 0 h 1648694"/>
              <a:gd name="connsiteX1" fmla="*/ 1145220 w 1261243"/>
              <a:gd name="connsiteY1" fmla="*/ 64781 h 1648694"/>
              <a:gd name="connsiteX2" fmla="*/ 1261243 w 1261243"/>
              <a:gd name="connsiteY2" fmla="*/ 127757 h 1648694"/>
              <a:gd name="connsiteX3" fmla="*/ 1261243 w 1261243"/>
              <a:gd name="connsiteY3" fmla="*/ 1520938 h 1648694"/>
              <a:gd name="connsiteX4" fmla="*/ 1145220 w 1261243"/>
              <a:gd name="connsiteY4" fmla="*/ 1583913 h 1648694"/>
              <a:gd name="connsiteX5" fmla="*/ 824347 w 1261243"/>
              <a:gd name="connsiteY5" fmla="*/ 1648694 h 1648694"/>
              <a:gd name="connsiteX6" fmla="*/ 0 w 1261243"/>
              <a:gd name="connsiteY6" fmla="*/ 824347 h 1648694"/>
              <a:gd name="connsiteX7" fmla="*/ 824347 w 1261243"/>
              <a:gd name="connsiteY7" fmla="*/ 0 h 164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1243" h="1648694">
                <a:moveTo>
                  <a:pt x="824347" y="0"/>
                </a:moveTo>
                <a:cubicBezTo>
                  <a:pt x="938165" y="0"/>
                  <a:pt x="1046596" y="23067"/>
                  <a:pt x="1145220" y="64781"/>
                </a:cubicBezTo>
                <a:lnTo>
                  <a:pt x="1261243" y="127757"/>
                </a:lnTo>
                <a:lnTo>
                  <a:pt x="1261243" y="1520938"/>
                </a:lnTo>
                <a:lnTo>
                  <a:pt x="1145220" y="1583913"/>
                </a:lnTo>
                <a:cubicBezTo>
                  <a:pt x="1046596" y="1625627"/>
                  <a:pt x="938165" y="1648694"/>
                  <a:pt x="824347" y="1648694"/>
                </a:cubicBezTo>
                <a:cubicBezTo>
                  <a:pt x="369073" y="1648694"/>
                  <a:pt x="0" y="1279621"/>
                  <a:pt x="0" y="824347"/>
                </a:cubicBezTo>
                <a:cubicBezTo>
                  <a:pt x="0" y="369073"/>
                  <a:pt x="369073" y="0"/>
                  <a:pt x="824347" y="0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FD0FBFA-B43E-40C1-A6E4-B8823417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112432" y="4748447"/>
            <a:ext cx="569514" cy="569514"/>
          </a:xfrm>
          <a:prstGeom prst="ellipse">
            <a:avLst/>
          </a:prstGeom>
          <a:noFill/>
          <a:ln w="127000">
            <a:solidFill>
              <a:schemeClr val="accent5">
                <a:alpha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arcador de contenido 13" descr="Narración con relleno sólido">
            <a:extLst>
              <a:ext uri="{FF2B5EF4-FFF2-40B4-BE49-F238E27FC236}">
                <a16:creationId xmlns:a16="http://schemas.microsoft.com/office/drawing/2014/main" id="{0BA7E201-6FB7-B7DE-1B70-2F6BCEF031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62220" y="2209653"/>
            <a:ext cx="2565029" cy="2565029"/>
          </a:xfrm>
          <a:custGeom>
            <a:avLst/>
            <a:gdLst/>
            <a:ahLst/>
            <a:cxnLst/>
            <a:rect l="l" t="t" r="r" b="b"/>
            <a:pathLst>
              <a:path w="1964763" h="1856167">
                <a:moveTo>
                  <a:pt x="34265" y="0"/>
                </a:moveTo>
                <a:lnTo>
                  <a:pt x="1930498" y="0"/>
                </a:lnTo>
                <a:cubicBezTo>
                  <a:pt x="1949422" y="0"/>
                  <a:pt x="1964763" y="15341"/>
                  <a:pt x="1964763" y="34265"/>
                </a:cubicBezTo>
                <a:lnTo>
                  <a:pt x="1964763" y="1821902"/>
                </a:lnTo>
                <a:cubicBezTo>
                  <a:pt x="1964763" y="1840826"/>
                  <a:pt x="1949422" y="1856167"/>
                  <a:pt x="1930498" y="1856167"/>
                </a:cubicBezTo>
                <a:lnTo>
                  <a:pt x="34265" y="1856167"/>
                </a:lnTo>
                <a:cubicBezTo>
                  <a:pt x="15341" y="1856167"/>
                  <a:pt x="0" y="1840826"/>
                  <a:pt x="0" y="1821902"/>
                </a:cubicBezTo>
                <a:lnTo>
                  <a:pt x="0" y="34265"/>
                </a:lnTo>
                <a:cubicBezTo>
                  <a:pt x="0" y="15341"/>
                  <a:pt x="15341" y="0"/>
                  <a:pt x="34265" y="0"/>
                </a:cubicBezTo>
                <a:close/>
              </a:path>
            </a:pathLst>
          </a:cu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70A21480-D93D-46BE-9A94-B5A80469DF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3E49524-66B4-4DB0-AD09-DC8B9874E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98354" y="6039059"/>
            <a:ext cx="1978348" cy="818941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E5EBF8F5-ABE5-4029-A8FC-4E32622D7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36562" flipH="1">
            <a:off x="3441866" y="5166681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2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832F-8932-7BC0-D117-F008F760C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El </a:t>
            </a:r>
            <a:r>
              <a:rPr lang="es-ES" b="1" dirty="0">
                <a:solidFill>
                  <a:schemeClr val="accent1"/>
                </a:solidFill>
              </a:rPr>
              <a:t>jue</a:t>
            </a:r>
            <a:r>
              <a:rPr lang="es-ES" b="1" dirty="0"/>
              <a:t>go como base del aprendizaje</a:t>
            </a:r>
            <a:endParaRPr lang="es-ES" b="1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427B84-4C47-9E73-4D82-07E139C10A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accent4"/>
                </a:solidFill>
              </a:rPr>
              <a:t>A</a:t>
            </a:r>
            <a:r>
              <a:rPr lang="es-ES" dirty="0"/>
              <a:t>BJ</a:t>
            </a:r>
            <a:endParaRPr lang="es-E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4A95BD-C743-7BF8-3DF0-D3F8E90E92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Usar juegos con fines educativos.</a:t>
            </a:r>
          </a:p>
          <a:p>
            <a:r>
              <a:rPr lang="es-ES" dirty="0"/>
              <a:t>Metodología activa.</a:t>
            </a:r>
          </a:p>
          <a:p>
            <a:r>
              <a:rPr lang="es-ES" dirty="0"/>
              <a:t>Desarrolla habilidades del PC y las competencias STEAM.</a:t>
            </a:r>
          </a:p>
          <a:p>
            <a:r>
              <a:rPr lang="es-ES" b="1" dirty="0">
                <a:solidFill>
                  <a:srgbClr val="FF0000"/>
                </a:solidFill>
              </a:rPr>
              <a:t>Robot </a:t>
            </a:r>
            <a:r>
              <a:rPr lang="es-ES" b="1" dirty="0" err="1">
                <a:solidFill>
                  <a:srgbClr val="FF0000"/>
                </a:solidFill>
              </a:rPr>
              <a:t>Turtles</a:t>
            </a:r>
            <a:endParaRPr lang="es-ES" b="1" dirty="0" err="1">
              <a:solidFill>
                <a:srgbClr val="FF0000"/>
              </a:solidFill>
              <a:cs typeface="Calibri"/>
            </a:endParaRPr>
          </a:p>
          <a:p>
            <a:r>
              <a:rPr lang="es-ES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CodyRoby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D70B2E5-C385-671F-3484-20EB418545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s-ES" dirty="0"/>
              <a:t>GA</a:t>
            </a:r>
            <a:r>
              <a:rPr lang="es-ES" dirty="0">
                <a:solidFill>
                  <a:schemeClr val="accent2"/>
                </a:solidFill>
              </a:rPr>
              <a:t>M</a:t>
            </a:r>
            <a:r>
              <a:rPr lang="es-ES" dirty="0"/>
              <a:t>IFICACIÓN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0FF1AF0-A772-1FE8-E61E-626568147D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Usar mecánicas propias del juego para conseguir un objetivo no </a:t>
            </a:r>
            <a:r>
              <a:rPr lang="es-ES"/>
              <a:t>lúdico.</a:t>
            </a:r>
          </a:p>
          <a:p>
            <a:r>
              <a:rPr lang="es-ES"/>
              <a:t>Estrategia.</a:t>
            </a:r>
          </a:p>
        </p:txBody>
      </p:sp>
    </p:spTree>
    <p:extLst>
      <p:ext uri="{BB962C8B-B14F-4D97-AF65-F5344CB8AC3E}">
        <p14:creationId xmlns:p14="http://schemas.microsoft.com/office/powerpoint/2010/main" val="38924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9ECD1F-1B32-4E48-9736-A1BC9A323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931425-C323-B5BE-C535-4C99BD1EB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467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ALGUNAS APPS PARA TRABAJAR PC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F1252C8-860E-E068-4534-A544AB2DD8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70" r="1611" b="3"/>
          <a:stretch/>
        </p:blipFill>
        <p:spPr>
          <a:xfrm>
            <a:off x="4054251" y="883463"/>
            <a:ext cx="3721608" cy="2542032"/>
          </a:xfrm>
          <a:prstGeom prst="rect">
            <a:avLst/>
          </a:prstGeom>
        </p:spPr>
      </p:pic>
      <p:pic>
        <p:nvPicPr>
          <p:cNvPr id="6" name="Imagen 5" descr="Interfaz de usuario gráfica, Gráfico&#10;&#10;Descripción generada automáticamente">
            <a:extLst>
              <a:ext uri="{FF2B5EF4-FFF2-40B4-BE49-F238E27FC236}">
                <a16:creationId xmlns:a16="http://schemas.microsoft.com/office/drawing/2014/main" id="{F65940C5-B994-06FB-7F1F-3F22C7ABA0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64" b="-4"/>
          <a:stretch/>
        </p:blipFill>
        <p:spPr>
          <a:xfrm>
            <a:off x="7910946" y="883463"/>
            <a:ext cx="3719192" cy="2542032"/>
          </a:xfrm>
          <a:prstGeom prst="rect">
            <a:avLst/>
          </a:prstGeom>
        </p:spPr>
      </p:pic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DC614396-28CA-A890-76F9-00AEFB4C9C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4" r="-2" b="-2"/>
          <a:stretch/>
        </p:blipFill>
        <p:spPr>
          <a:xfrm>
            <a:off x="4054251" y="3548348"/>
            <a:ext cx="3721608" cy="2542032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1BCCE7C-1ABD-430F-005E-7EB59C07E5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57"/>
          <a:stretch/>
        </p:blipFill>
        <p:spPr>
          <a:xfrm>
            <a:off x="7916372" y="3548347"/>
            <a:ext cx="371919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1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4D3F4B7-9824-B36C-D94B-BF91ADCE3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53097"/>
            <a:ext cx="5294716" cy="295180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3CBEFA6-63ED-F428-D726-A822ED268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833" y="643467"/>
            <a:ext cx="48746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4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6A7FA0-F690-17EF-7BDE-6761413C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/>
              <a:t>ALGUNAS WEBS INTERESANTES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4A0509C-0246-47BA-6E4E-917B46DE5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82" y="2619784"/>
            <a:ext cx="3231036" cy="3600041"/>
          </a:xfrm>
          <a:prstGeom prst="rect">
            <a:avLst/>
          </a:prstGeom>
        </p:spPr>
      </p:pic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34C9126-249F-93A8-0A6A-EE1D93FF88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79" y="2619784"/>
            <a:ext cx="3600041" cy="3600041"/>
          </a:xfrm>
          <a:prstGeom prst="rect">
            <a:avLst/>
          </a:prstGeom>
        </p:spPr>
      </p:pic>
      <p:pic>
        <p:nvPicPr>
          <p:cNvPr id="5" name="Imagen 4" descr="Interfaz de usuario gráfica, Aplicación, Icono&#10;&#10;Descripción generada automáticamente">
            <a:extLst>
              <a:ext uri="{FF2B5EF4-FFF2-40B4-BE49-F238E27FC236}">
                <a16:creationId xmlns:a16="http://schemas.microsoft.com/office/drawing/2014/main" id="{D4B789E3-50CD-2598-F0FD-DF1ED9ED97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718" y="2619784"/>
            <a:ext cx="3635164" cy="360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03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DB705D-FCAB-D231-9F86-AEE9835FA9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B1A35DE4-F372-E310-405B-26E375ECE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171504"/>
            <a:ext cx="5294716" cy="251499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F6D0C74-C358-20C4-D365-5B53429B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178746"/>
            <a:ext cx="5294715" cy="450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2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090616C-A56F-90B7-933A-7F82A8984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578" y="1691348"/>
            <a:ext cx="9664846" cy="32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4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 descr="Signo de interrogación amarillo">
            <a:extLst>
              <a:ext uri="{FF2B5EF4-FFF2-40B4-BE49-F238E27FC236}">
                <a16:creationId xmlns:a16="http://schemas.microsoft.com/office/drawing/2014/main" id="{6FBB3172-ED6B-24EE-9F4A-1FF0D7A5B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068DF32A-D165-40DA-AAE8-A6E9579E2F7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66928" y="2446584"/>
            <a:ext cx="3742107" cy="21102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 dirty="0"/>
              <a:t>GRACIA</a:t>
            </a:r>
            <a:r>
              <a:rPr lang="en-US" sz="7200" b="1" dirty="0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206FFC47-06BB-68E3-35B4-668E3AEC61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6928" y="4818126"/>
            <a:ext cx="4941551" cy="1268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latin typeface="+mn-lt"/>
              </a:rPr>
              <a:t>¿</a:t>
            </a:r>
            <a:r>
              <a:rPr lang="en-US" b="1" err="1">
                <a:latin typeface="+mn-lt"/>
              </a:rPr>
              <a:t>Alguna</a:t>
            </a:r>
            <a:r>
              <a:rPr lang="en-US" b="1" dirty="0">
                <a:latin typeface="+mn-lt"/>
              </a:rPr>
              <a:t> </a:t>
            </a:r>
            <a:r>
              <a:rPr lang="en-US" b="1" err="1">
                <a:solidFill>
                  <a:schemeClr val="accent3"/>
                </a:solidFill>
                <a:latin typeface="+mn-lt"/>
              </a:rPr>
              <a:t>p</a:t>
            </a:r>
            <a:r>
              <a:rPr lang="en-US" b="1" err="1">
                <a:latin typeface="+mn-lt"/>
              </a:rPr>
              <a:t>regunta</a:t>
            </a:r>
            <a:r>
              <a:rPr lang="en-US" b="1" dirty="0"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7118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46D53-AFAA-527D-C0A3-35681F8A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55362"/>
            <a:ext cx="9486690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b="1" dirty="0">
                <a:latin typeface="Calibri Light"/>
                <a:cs typeface="Arial"/>
              </a:rPr>
              <a:t>DECRETO 37/2022, de 29 de septiembre, por el que se establece la ordenación y el currículo de la educación </a:t>
            </a:r>
            <a:r>
              <a:rPr lang="es-ES" sz="3200" b="1" dirty="0">
                <a:solidFill>
                  <a:srgbClr val="FF9500"/>
                </a:solidFill>
                <a:latin typeface="Calibri Light"/>
                <a:cs typeface="Arial"/>
              </a:rPr>
              <a:t>infantil</a:t>
            </a:r>
            <a:r>
              <a:rPr lang="es-ES" sz="3200" b="1" dirty="0">
                <a:latin typeface="Calibri Light"/>
                <a:cs typeface="Arial"/>
              </a:rPr>
              <a:t> en la Comunidad de Castilla y León</a:t>
            </a:r>
            <a:endParaRPr lang="es-ES" sz="3200" b="1" dirty="0">
              <a:latin typeface="Calibri Light"/>
            </a:endParaRPr>
          </a:p>
          <a:p>
            <a:pPr>
              <a:lnSpc>
                <a:spcPct val="90000"/>
              </a:lnSpc>
            </a:pPr>
            <a:endParaRPr lang="es-ES" sz="2800"/>
          </a:p>
        </p:txBody>
      </p:sp>
      <p:graphicFrame>
        <p:nvGraphicFramePr>
          <p:cNvPr id="14" name="Marcador de contenido 2">
            <a:extLst>
              <a:ext uri="{FF2B5EF4-FFF2-40B4-BE49-F238E27FC236}">
                <a16:creationId xmlns:a16="http://schemas.microsoft.com/office/drawing/2014/main" id="{9BCCB70F-C4EF-4325-3041-A17911F161F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24456" y="2194178"/>
          <a:ext cx="9528584" cy="3898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8388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B46D53-AFAA-527D-C0A3-35681F8A0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200" b="1" dirty="0">
                <a:latin typeface="Calibri Light"/>
                <a:cs typeface="Arial"/>
              </a:rPr>
              <a:t>DECRETO 38/2022, de 29 de septiembre, por el que se establece la ordenación y el currículo de la educación </a:t>
            </a:r>
            <a:r>
              <a:rPr lang="es-ES" sz="3200" b="1" dirty="0">
                <a:solidFill>
                  <a:schemeClr val="accent4"/>
                </a:solidFill>
                <a:latin typeface="Calibri Light"/>
                <a:cs typeface="Arial"/>
              </a:rPr>
              <a:t>primaria</a:t>
            </a:r>
            <a:r>
              <a:rPr lang="es-ES" sz="3200" b="1" dirty="0">
                <a:latin typeface="Calibri Light"/>
                <a:cs typeface="Arial"/>
              </a:rPr>
              <a:t> en la Comunidad de Castilla y León</a:t>
            </a:r>
            <a:endParaRPr lang="es-ES" sz="3200" b="1" dirty="0">
              <a:latin typeface="Calibri Light"/>
            </a:endParaRPr>
          </a:p>
          <a:p>
            <a:pPr>
              <a:lnSpc>
                <a:spcPct val="90000"/>
              </a:lnSpc>
            </a:pPr>
            <a:endParaRPr lang="es-ES" sz="2800"/>
          </a:p>
        </p:txBody>
      </p:sp>
      <p:graphicFrame>
        <p:nvGraphicFramePr>
          <p:cNvPr id="36" name="Marcador de contenido 33">
            <a:extLst>
              <a:ext uri="{FF2B5EF4-FFF2-40B4-BE49-F238E27FC236}">
                <a16:creationId xmlns:a16="http://schemas.microsoft.com/office/drawing/2014/main" id="{F9E2CE5C-6659-9691-7616-DC426FBE85C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7500" y="2160588"/>
          <a:ext cx="9486900" cy="3925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059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6BBF47-8D13-950C-9BEF-C511EC92B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7362" y="455362"/>
            <a:ext cx="6881728" cy="1550419"/>
          </a:xfrm>
        </p:spPr>
        <p:txBody>
          <a:bodyPr>
            <a:normAutofit/>
          </a:bodyPr>
          <a:lstStyle/>
          <a:p>
            <a:r>
              <a:rPr lang="es-ES" b="1"/>
              <a:t>¿Qué es el Pensamiento computacional?</a:t>
            </a:r>
          </a:p>
        </p:txBody>
      </p:sp>
      <p:pic>
        <p:nvPicPr>
          <p:cNvPr id="5" name="Picture 4" descr="Persona con una idea">
            <a:extLst>
              <a:ext uri="{FF2B5EF4-FFF2-40B4-BE49-F238E27FC236}">
                <a16:creationId xmlns:a16="http://schemas.microsoft.com/office/drawing/2014/main" id="{9FAB801F-F4F5-D0DB-3B1B-83CC04CDD1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63" r="20932" b="-3"/>
          <a:stretch/>
        </p:blipFill>
        <p:spPr>
          <a:xfrm>
            <a:off x="20" y="10"/>
            <a:ext cx="4651228" cy="685799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37694E-7C0A-C47B-8B4F-7A6A679B0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362" y="2160016"/>
            <a:ext cx="6881728" cy="39261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z="2800">
                <a:ea typeface="+mn-lt"/>
                <a:cs typeface="+mn-lt"/>
              </a:rPr>
              <a:t>El pensamiento computacional es “el proceso de pensamiento que interviene en la formulación de los problemas y sus soluciones, de manera que las soluciones se representen de forma que pueda ser realizada por un </a:t>
            </a:r>
            <a:r>
              <a:rPr lang="es-ES" sz="2800" b="1">
                <a:ea typeface="+mn-lt"/>
                <a:cs typeface="+mn-lt"/>
              </a:rPr>
              <a:t>procesador de información</a:t>
            </a:r>
            <a:r>
              <a:rPr lang="es-ES" sz="2800">
                <a:ea typeface="+mn-lt"/>
                <a:cs typeface="+mn-lt"/>
              </a:rPr>
              <a:t>” </a:t>
            </a:r>
            <a:r>
              <a:rPr lang="es-ES" sz="2800">
                <a:ea typeface="+mn-lt"/>
                <a:cs typeface="+mn-lt"/>
                <a:hlinkClick r:id="rId3"/>
              </a:rPr>
              <a:t>(Cuny, Snyder y Wing, 2010)</a:t>
            </a:r>
            <a:r>
              <a:rPr lang="es-ES" sz="2800"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944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7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35D813D1-BA6B-40B4-A101-04BB8944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1">
            <a:extLst>
              <a:ext uri="{FF2B5EF4-FFF2-40B4-BE49-F238E27FC236}">
                <a16:creationId xmlns:a16="http://schemas.microsoft.com/office/drawing/2014/main" id="{B0DAC8FB-A162-44E3-A606-C855A03A5B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1BDEC81-16A7-4451-B893-C15000083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A3DFA5-2D7B-4989-8ED7-8321EC114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678" y="0"/>
            <a:ext cx="11145980" cy="6870723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1702315-6E8B-F1BB-EF0D-133EE1B6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6" y="900622"/>
            <a:ext cx="3629555" cy="18935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Pensamiento Computacional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10252D5-2F31-7060-85EB-974B61EF53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91966" y="2965593"/>
            <a:ext cx="3629555" cy="29415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endParaRPr lang="en-US" sz="180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0" err="1"/>
              <a:t>Descomposición</a:t>
            </a:r>
            <a:endParaRPr lang="en-US" sz="2400" b="0" err="1">
              <a:ea typeface="Calibri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0" dirty="0"/>
              <a:t>Abstracción</a:t>
            </a:r>
            <a:endParaRPr lang="en-US" sz="2400" b="0" dirty="0">
              <a:ea typeface="Calibri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0" dirty="0" err="1"/>
              <a:t>Reconocimiento</a:t>
            </a:r>
            <a:r>
              <a:rPr lang="en-US" sz="2400" b="0" dirty="0"/>
              <a:t> de </a:t>
            </a:r>
            <a:r>
              <a:rPr lang="en-US" sz="2400" b="0" dirty="0" err="1"/>
              <a:t>patrones</a:t>
            </a:r>
            <a:endParaRPr lang="en-US" sz="2400" b="0" dirty="0" err="1">
              <a:ea typeface="Calibri"/>
              <a:cs typeface="Calibri"/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400" b="0" err="1"/>
              <a:t>Algoritmos</a:t>
            </a:r>
            <a:endParaRPr lang="en-US" sz="2400" b="0" err="1">
              <a:ea typeface="Calibri"/>
              <a:cs typeface="Calibri"/>
            </a:endParaRPr>
          </a:p>
        </p:txBody>
      </p:sp>
      <p:pic>
        <p:nvPicPr>
          <p:cNvPr id="13" name="Imagen 13" descr="Texto&#10;&#10;Descripción generada automáticamente">
            <a:extLst>
              <a:ext uri="{FF2B5EF4-FFF2-40B4-BE49-F238E27FC236}">
                <a16:creationId xmlns:a16="http://schemas.microsoft.com/office/drawing/2014/main" id="{058FE492-0BE0-BDEF-1413-1BE8B94430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0913" b="10913"/>
          <a:stretch/>
        </p:blipFill>
        <p:spPr>
          <a:xfrm>
            <a:off x="5186548" y="954356"/>
            <a:ext cx="6320441" cy="494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1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9F0164-3613-361A-3454-23076498F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498"/>
            <a:ext cx="6178107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b="1" dirty="0"/>
              <a:t>¿Por </a:t>
            </a:r>
            <a:r>
              <a:rPr lang="en-US" sz="4800" b="1" err="1"/>
              <a:t>qué</a:t>
            </a:r>
            <a:r>
              <a:rPr lang="en-US" sz="4800" b="1" dirty="0"/>
              <a:t> </a:t>
            </a:r>
            <a:r>
              <a:rPr lang="en-US" sz="4800" b="1" err="1"/>
              <a:t>en</a:t>
            </a:r>
            <a:r>
              <a:rPr lang="en-US" sz="4800" b="1" dirty="0"/>
              <a:t> la </a:t>
            </a:r>
            <a:r>
              <a:rPr lang="en-US" sz="4800" b="1" err="1">
                <a:solidFill>
                  <a:srgbClr val="FFC000"/>
                </a:solidFill>
              </a:rPr>
              <a:t>escuela</a:t>
            </a:r>
            <a:r>
              <a:rPr lang="en-US" sz="4800" b="1" dirty="0"/>
              <a:t>?</a:t>
            </a:r>
            <a:endParaRPr lang="en-US" sz="4800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F8CA32F-812B-294B-B7EC-561517747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087207"/>
            <a:ext cx="5393361" cy="4089756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3200" dirty="0">
              <a:ea typeface="Calibri"/>
              <a:cs typeface="Calibri"/>
            </a:endParaRPr>
          </a:p>
          <a:p>
            <a:r>
              <a:rPr lang="en-US" sz="3600" dirty="0" err="1"/>
              <a:t>Formar</a:t>
            </a:r>
            <a:r>
              <a:rPr lang="en-US" sz="3600" dirty="0"/>
              <a:t> a </a:t>
            </a:r>
            <a:r>
              <a:rPr lang="en-US" sz="3600" dirty="0" err="1"/>
              <a:t>nuestros</a:t>
            </a:r>
            <a:r>
              <a:rPr lang="en-US" sz="3600" dirty="0"/>
              <a:t> </a:t>
            </a:r>
            <a:r>
              <a:rPr lang="en-US" sz="3600" dirty="0" err="1"/>
              <a:t>alumnos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competencias</a:t>
            </a:r>
            <a:r>
              <a:rPr lang="en-US" sz="3600" dirty="0"/>
              <a:t> que les </a:t>
            </a:r>
            <a:r>
              <a:rPr lang="en-US" sz="3600" dirty="0" err="1"/>
              <a:t>permitan</a:t>
            </a:r>
            <a:r>
              <a:rPr lang="en-US" sz="3600" dirty="0"/>
              <a:t> pasar de </a:t>
            </a:r>
            <a:r>
              <a:rPr lang="en-US" sz="3600" b="1" dirty="0" err="1"/>
              <a:t>consumidores</a:t>
            </a:r>
            <a:r>
              <a:rPr lang="en-US" sz="3600" dirty="0"/>
              <a:t> a </a:t>
            </a:r>
            <a:r>
              <a:rPr lang="en-US" sz="3600" b="1" dirty="0" err="1">
                <a:solidFill>
                  <a:srgbClr val="FF0000"/>
                </a:solidFill>
              </a:rPr>
              <a:t>p</a:t>
            </a:r>
            <a:r>
              <a:rPr lang="en-US" sz="3600" b="1" dirty="0" err="1">
                <a:solidFill>
                  <a:srgbClr val="FFFFFF"/>
                </a:solidFill>
              </a:rPr>
              <a:t>roductores</a:t>
            </a:r>
            <a:r>
              <a:rPr lang="en-US" sz="3600" dirty="0"/>
              <a:t> de </a:t>
            </a:r>
            <a:r>
              <a:rPr lang="en-US" sz="3600" dirty="0" err="1"/>
              <a:t>tecnología</a:t>
            </a:r>
            <a:r>
              <a:rPr lang="en-US" sz="3600" dirty="0"/>
              <a:t>.</a:t>
            </a:r>
            <a:endParaRPr lang="en-US" sz="3600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Marcador de posición de imagen 4" descr="Imagen que contiene colorido, foto, mujer, parado&#10;&#10;Descripción generada automáticamente">
            <a:extLst>
              <a:ext uri="{FF2B5EF4-FFF2-40B4-BE49-F238E27FC236}">
                <a16:creationId xmlns:a16="http://schemas.microsoft.com/office/drawing/2014/main" id="{554C0A79-DCD0-0427-DD5E-F51E9FF706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3" b="3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2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4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20D1DFC-5D54-4DF6-99FA-917E49EA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9978" y="752276"/>
            <a:ext cx="3369234" cy="11481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4400" b="1" err="1"/>
              <a:t>Beneficios</a:t>
            </a:r>
            <a:endParaRPr lang="en-US" sz="4400" b="1" err="1">
              <a:cs typeface="Calibri Light"/>
            </a:endParaRPr>
          </a:p>
        </p:txBody>
      </p:sp>
      <p:pic>
        <p:nvPicPr>
          <p:cNvPr id="12" name="Imagen 11" descr="pensamiento computacional">
            <a:extLst>
              <a:ext uri="{FF2B5EF4-FFF2-40B4-BE49-F238E27FC236}">
                <a16:creationId xmlns:a16="http://schemas.microsoft.com/office/drawing/2014/main" id="{BF7AD91F-695F-CF53-DEA9-712C0B05A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51" r="18833"/>
          <a:stretch/>
        </p:blipFill>
        <p:spPr>
          <a:xfrm>
            <a:off x="20" y="10"/>
            <a:ext cx="7390243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79677" y="2347416"/>
            <a:ext cx="1630908" cy="7390262"/>
          </a:xfrm>
          <a:prstGeom prst="rect">
            <a:avLst/>
          </a:prstGeom>
          <a:gradFill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-1919061" y="1919060"/>
            <a:ext cx="6854280" cy="301615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47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61657" y="4425055"/>
            <a:ext cx="2928605" cy="2432945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82B839A9-BE4F-40C7-ABA3-682B626FFB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79978" y="2196019"/>
            <a:ext cx="3369234" cy="3447832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/>
              <a:t>Estimula</a:t>
            </a:r>
            <a:r>
              <a:rPr lang="en-US" sz="2400" dirty="0"/>
              <a:t> la </a:t>
            </a:r>
            <a:r>
              <a:rPr lang="en-US" sz="2400" b="1" err="1"/>
              <a:t>creatividad</a:t>
            </a:r>
            <a:r>
              <a:rPr lang="en-US" sz="2400" dirty="0"/>
              <a:t>.</a:t>
            </a:r>
            <a:endParaRPr lang="en-US" sz="2400"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/>
              <a:t>Trabaja</a:t>
            </a:r>
            <a:r>
              <a:rPr lang="en-US" sz="2400" dirty="0"/>
              <a:t> la </a:t>
            </a:r>
            <a:r>
              <a:rPr lang="en-US" sz="2400" err="1"/>
              <a:t>capacidad</a:t>
            </a:r>
            <a:r>
              <a:rPr lang="en-US" sz="2400" dirty="0"/>
              <a:t> de </a:t>
            </a:r>
            <a:r>
              <a:rPr lang="en-US" sz="2400" b="1" err="1"/>
              <a:t>razonamiento</a:t>
            </a:r>
            <a:r>
              <a:rPr lang="en-US" sz="2400" b="1" dirty="0"/>
              <a:t> </a:t>
            </a:r>
            <a:r>
              <a:rPr lang="en-US" sz="2400" dirty="0"/>
              <a:t>y de </a:t>
            </a:r>
            <a:r>
              <a:rPr lang="en-US" sz="2400" err="1"/>
              <a:t>pensamiento</a:t>
            </a:r>
            <a:r>
              <a:rPr lang="en-US" sz="2400" dirty="0"/>
              <a:t> </a:t>
            </a:r>
            <a:r>
              <a:rPr lang="en-US" sz="2400" err="1"/>
              <a:t>crítico</a:t>
            </a:r>
            <a:r>
              <a:rPr lang="en-US" sz="2400" dirty="0"/>
              <a:t>.</a:t>
            </a:r>
            <a:endParaRPr lang="en-US" sz="2400"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/>
              <a:t>Desarrolla</a:t>
            </a:r>
            <a:r>
              <a:rPr lang="en-US" sz="2400" dirty="0"/>
              <a:t> y </a:t>
            </a:r>
            <a:r>
              <a:rPr lang="en-US" sz="2400" err="1"/>
              <a:t>refuerza</a:t>
            </a:r>
            <a:r>
              <a:rPr lang="en-US" sz="2400" dirty="0"/>
              <a:t> las </a:t>
            </a:r>
            <a:r>
              <a:rPr lang="en-US" sz="2400" b="1" err="1"/>
              <a:t>habilidades</a:t>
            </a:r>
            <a:r>
              <a:rPr lang="en-US" sz="2400" b="1" dirty="0"/>
              <a:t> </a:t>
            </a:r>
            <a:r>
              <a:rPr lang="en-US" sz="2400" b="1" err="1"/>
              <a:t>numéricas</a:t>
            </a:r>
            <a:r>
              <a:rPr lang="en-US" sz="2400" b="1" dirty="0"/>
              <a:t> y </a:t>
            </a:r>
            <a:r>
              <a:rPr lang="en-US" sz="2400" b="1" err="1"/>
              <a:t>lingüísticas</a:t>
            </a:r>
            <a:r>
              <a:rPr lang="en-US" sz="2400" dirty="0"/>
              <a:t>.</a:t>
            </a:r>
            <a:endParaRPr lang="en-US" sz="2400">
              <a:cs typeface="Calibri"/>
            </a:endParaRP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err="1"/>
              <a:t>Fomenta</a:t>
            </a:r>
            <a:r>
              <a:rPr lang="en-US" sz="2400" dirty="0"/>
              <a:t> </a:t>
            </a:r>
            <a:r>
              <a:rPr lang="en-US" sz="2400" err="1"/>
              <a:t>el</a:t>
            </a:r>
            <a:r>
              <a:rPr lang="en-US" sz="2400" dirty="0"/>
              <a:t> </a:t>
            </a:r>
            <a:r>
              <a:rPr lang="en-US" sz="2400" err="1"/>
              <a:t>trabajo</a:t>
            </a:r>
            <a:r>
              <a:rPr lang="en-US" sz="2400" dirty="0"/>
              <a:t> </a:t>
            </a:r>
            <a:r>
              <a:rPr lang="en-US" sz="2400" err="1"/>
              <a:t>en</a:t>
            </a:r>
            <a:r>
              <a:rPr lang="en-US" sz="2400" dirty="0"/>
              <a:t> </a:t>
            </a:r>
            <a:r>
              <a:rPr lang="en-US" sz="2400" err="1"/>
              <a:t>equipo</a:t>
            </a:r>
            <a:r>
              <a:rPr lang="en-US" sz="2400" dirty="0"/>
              <a:t>.</a:t>
            </a:r>
            <a:endParaRPr lang="en-US" sz="2400" dirty="0">
              <a:cs typeface="Calibri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8580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C513CA-1FD4-E130-609C-052499405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rgbClr val="FFFFFF"/>
                </a:solidFill>
              </a:rPr>
              <a:t>PENSAMIENTO COMPUTACIONAL</a:t>
            </a:r>
          </a:p>
        </p:txBody>
      </p:sp>
      <p:pic>
        <p:nvPicPr>
          <p:cNvPr id="5" name="Imagen 4" descr="Imagen que contiene transporte, avión&#10;&#10;Descripción generada automáticamente">
            <a:extLst>
              <a:ext uri="{FF2B5EF4-FFF2-40B4-BE49-F238E27FC236}">
                <a16:creationId xmlns:a16="http://schemas.microsoft.com/office/drawing/2014/main" id="{0C55B802-FDD4-E2A3-941E-B890C046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198" y="2181426"/>
            <a:ext cx="3997637" cy="3997637"/>
          </a:xfrm>
          <a:prstGeom prst="rect">
            <a:avLst/>
          </a:prstGeom>
        </p:spPr>
      </p:pic>
      <p:pic>
        <p:nvPicPr>
          <p:cNvPr id="4" name="Imagen 3" descr="Diagrama, Aplicación&#10;&#10;Descripción generada automáticamente">
            <a:extLst>
              <a:ext uri="{FF2B5EF4-FFF2-40B4-BE49-F238E27FC236}">
                <a16:creationId xmlns:a16="http://schemas.microsoft.com/office/drawing/2014/main" id="{47120B44-18FF-FA4A-706A-1E895156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217815"/>
            <a:ext cx="3997831" cy="399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InterweaveVTI">
  <a:themeElements>
    <a:clrScheme name="AnalogousFromDarkSeedLeftStep">
      <a:dk1>
        <a:srgbClr val="000000"/>
      </a:dk1>
      <a:lt1>
        <a:srgbClr val="FFFFFF"/>
      </a:lt1>
      <a:dk2>
        <a:srgbClr val="1E301B"/>
      </a:dk2>
      <a:lt2>
        <a:srgbClr val="F1F0F3"/>
      </a:lt2>
      <a:accent1>
        <a:srgbClr val="85AE23"/>
      </a:accent1>
      <a:accent2>
        <a:srgbClr val="B4A118"/>
      </a:accent2>
      <a:accent3>
        <a:srgbClr val="E2802D"/>
      </a:accent3>
      <a:accent4>
        <a:srgbClr val="D1231C"/>
      </a:accent4>
      <a:accent5>
        <a:srgbClr val="E22D71"/>
      </a:accent5>
      <a:accent6>
        <a:srgbClr val="D11CAB"/>
      </a:accent6>
      <a:hlink>
        <a:srgbClr val="C34D66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Panorámica</PresentationFormat>
  <Slides>29</Slides>
  <Notes>5</Notes>
  <HiddenSlides>0</HiddenSlide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29</vt:i4>
      </vt:variant>
    </vt:vector>
  </HeadingPairs>
  <TitlesOfParts>
    <vt:vector size="31" baseType="lpstr">
      <vt:lpstr>Office Theme</vt:lpstr>
      <vt:lpstr>InterweaveVTI</vt:lpstr>
      <vt:lpstr>Robótica educativa en edades tempranas a través de las actividades desenchufadas</vt:lpstr>
      <vt:lpstr>¿Por qué es importante utilizar robótica en el aula?</vt:lpstr>
      <vt:lpstr>DECRETO 37/2022, de 29 de septiembre, por el que se establece la ordenación y el currículo de la educación infantil en la Comunidad de Castilla y León </vt:lpstr>
      <vt:lpstr>DECRETO 38/2022, de 29 de septiembre, por el que se establece la ordenación y el currículo de la educación primaria en la Comunidad de Castilla y León </vt:lpstr>
      <vt:lpstr>¿Qué es el Pensamiento computacional?</vt:lpstr>
      <vt:lpstr>Pensamiento Computacional</vt:lpstr>
      <vt:lpstr>¿Por qué en la escuela?</vt:lpstr>
      <vt:lpstr>Beneficios</vt:lpstr>
      <vt:lpstr>PENSAMIENTO COMPUTACIONAL</vt:lpstr>
      <vt:lpstr>¿Cómo se trabaja? </vt:lpstr>
      <vt:lpstr>Presentación de PowerPoint</vt:lpstr>
      <vt:lpstr>Pasillos sensoriomotrices</vt:lpstr>
      <vt:lpstr>¡Nos movemos!</vt:lpstr>
      <vt:lpstr>¡Nos movemos!</vt:lpstr>
      <vt:lpstr>Actividades enchufadas</vt:lpstr>
      <vt:lpstr>Los roles</vt:lpstr>
      <vt:lpstr>ACTIVIDADES DESENCHUFADAS</vt:lpstr>
      <vt:lpstr>Características</vt:lpstr>
      <vt:lpstr>Ventajas</vt:lpstr>
      <vt:lpstr>¿QUÉ TRABAJAMOS?</vt:lpstr>
      <vt:lpstr>Actividades desenchufadas</vt:lpstr>
      <vt:lpstr>PC como elemento transversal del currículum:</vt:lpstr>
      <vt:lpstr>El juego como base del aprendizaje</vt:lpstr>
      <vt:lpstr>ALGUNAS APPS PARA TRABAJAR PC</vt:lpstr>
      <vt:lpstr>Presentación de PowerPoint</vt:lpstr>
      <vt:lpstr>ALGUNAS WEBS INTERESANTES</vt:lpstr>
      <vt:lpstr>Presentación de PowerPoint</vt:lpstr>
      <vt:lpstr>Presentación de PowerPoint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/>
  <cp:revision>284</cp:revision>
  <dcterms:created xsi:type="dcterms:W3CDTF">2024-01-04T10:39:24Z</dcterms:created>
  <dcterms:modified xsi:type="dcterms:W3CDTF">2024-01-24T22:05:09Z</dcterms:modified>
</cp:coreProperties>
</file>