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317" r:id="rId4"/>
    <p:sldId id="315" r:id="rId5"/>
    <p:sldId id="257" r:id="rId6"/>
    <p:sldId id="320" r:id="rId7"/>
    <p:sldId id="328" r:id="rId8"/>
    <p:sldId id="316" r:id="rId9"/>
    <p:sldId id="319" r:id="rId10"/>
    <p:sldId id="322" r:id="rId11"/>
    <p:sldId id="318" r:id="rId12"/>
    <p:sldId id="314" r:id="rId13"/>
    <p:sldId id="323" r:id="rId14"/>
    <p:sldId id="324" r:id="rId15"/>
    <p:sldId id="325" r:id="rId16"/>
    <p:sldId id="326" r:id="rId17"/>
    <p:sldId id="281" r:id="rId18"/>
    <p:sldId id="280" r:id="rId19"/>
    <p:sldId id="261" r:id="rId20"/>
    <p:sldId id="282" r:id="rId21"/>
    <p:sldId id="283" r:id="rId22"/>
    <p:sldId id="284" r:id="rId23"/>
    <p:sldId id="285" r:id="rId24"/>
    <p:sldId id="287" r:id="rId25"/>
    <p:sldId id="300" r:id="rId26"/>
    <p:sldId id="329" r:id="rId27"/>
    <p:sldId id="286" r:id="rId28"/>
    <p:sldId id="262" r:id="rId29"/>
    <p:sldId id="301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27" r:id="rId40"/>
    <p:sldId id="270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03" autoAdjust="0"/>
  </p:normalViewPr>
  <p:slideViewPr>
    <p:cSldViewPr>
      <p:cViewPr varScale="1">
        <p:scale>
          <a:sx n="106" d="100"/>
          <a:sy n="106" d="100"/>
        </p:scale>
        <p:origin x="17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 redondeado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0" name="19 Subtítulo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F5D3-4E34-4997-8D8F-F6E8B2179294}" type="datetimeFigureOut">
              <a:rPr lang="es-ES" smtClean="0"/>
              <a:pPr/>
              <a:t>20/05/2021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0991-0925-46FE-80AC-1700FCD7472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F5D3-4E34-4997-8D8F-F6E8B2179294}" type="datetimeFigureOut">
              <a:rPr lang="es-ES" smtClean="0"/>
              <a:pPr/>
              <a:t>20/05/2021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0991-0925-46FE-80AC-1700FCD7472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F5D3-4E34-4997-8D8F-F6E8B2179294}" type="datetimeFigureOut">
              <a:rPr lang="es-ES" smtClean="0"/>
              <a:pPr/>
              <a:t>20/05/2021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0991-0925-46FE-80AC-1700FCD7472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F5D3-4E34-4997-8D8F-F6E8B2179294}" type="datetimeFigureOut">
              <a:rPr lang="es-ES" smtClean="0"/>
              <a:pPr/>
              <a:t>20/05/2021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0991-0925-46FE-80AC-1700FCD7472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 redondeado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F5D3-4E34-4997-8D8F-F6E8B2179294}" type="datetimeFigureOut">
              <a:rPr lang="es-ES" smtClean="0"/>
              <a:pPr/>
              <a:t>20/05/2021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0991-0925-46FE-80AC-1700FCD7472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F5D3-4E34-4997-8D8F-F6E8B2179294}" type="datetimeFigureOut">
              <a:rPr lang="es-ES" smtClean="0"/>
              <a:pPr/>
              <a:t>20/05/2021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0991-0925-46FE-80AC-1700FCD7472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F5D3-4E34-4997-8D8F-F6E8B2179294}" type="datetimeFigureOut">
              <a:rPr lang="es-ES" smtClean="0"/>
              <a:pPr/>
              <a:t>20/05/2021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0991-0925-46FE-80AC-1700FCD7472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F5D3-4E34-4997-8D8F-F6E8B2179294}" type="datetimeFigureOut">
              <a:rPr lang="es-ES" smtClean="0"/>
              <a:pPr/>
              <a:t>20/05/2021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0991-0925-46FE-80AC-1700FCD7472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F5D3-4E34-4997-8D8F-F6E8B2179294}" type="datetimeFigureOut">
              <a:rPr lang="es-ES" smtClean="0"/>
              <a:pPr/>
              <a:t>20/05/2021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0991-0925-46FE-80AC-1700FCD7472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F5D3-4E34-4997-8D8F-F6E8B2179294}" type="datetimeFigureOut">
              <a:rPr lang="es-ES" smtClean="0"/>
              <a:pPr/>
              <a:t>20/05/2021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0991-0925-46FE-80AC-1700FCD7472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dondear rectángulo de esquina sencilla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F5D3-4E34-4997-8D8F-F6E8B2179294}" type="datetimeFigureOut">
              <a:rPr lang="es-ES" smtClean="0"/>
              <a:pPr/>
              <a:t>20/05/2021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0991-0925-46FE-80AC-1700FCD7472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 redondeado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Marcador de título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387F5D3-4E34-4997-8D8F-F6E8B2179294}" type="datetimeFigureOut">
              <a:rPr lang="es-ES" smtClean="0"/>
              <a:pPr/>
              <a:t>20/05/2021</a:t>
            </a:fld>
            <a:endParaRPr lang="es-ES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7E20991-0925-46FE-80AC-1700FCD7472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s.wikipedia.org/wiki/Cociente_intelectual" TargetMode="External"/><Relationship Id="rId4" Type="http://schemas.openxmlformats.org/officeDocument/2006/relationships/hyperlink" Target="https://es.wikipedia.org/wiki/Test_de_inteligencia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sir_ken_robinson_do_schools_kill_creativity/transcript?language=es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00034" y="928670"/>
            <a:ext cx="7772400" cy="1828800"/>
          </a:xfrm>
        </p:spPr>
        <p:txBody>
          <a:bodyPr/>
          <a:lstStyle/>
          <a:p>
            <a:r>
              <a:rPr lang="es-ES" dirty="0">
                <a:solidFill>
                  <a:srgbClr val="FD6BF6"/>
                </a:solidFill>
              </a:rPr>
              <a:t>Las emociones</a:t>
            </a:r>
          </a:p>
        </p:txBody>
      </p:sp>
      <p:pic>
        <p:nvPicPr>
          <p:cNvPr id="59394" name="Picture 2" descr="https://catholic-link.com/wp-content/uploads/2019/10/galeria-frases-principito-05.jpg"/>
          <p:cNvPicPr>
            <a:picLocks noChangeAspect="1" noChangeArrowheads="1"/>
          </p:cNvPicPr>
          <p:nvPr/>
        </p:nvPicPr>
        <p:blipFill>
          <a:blip r:embed="rId2" cstate="print"/>
          <a:srcRect l="3652" t="8241" b="25824"/>
          <a:stretch>
            <a:fillRect/>
          </a:stretch>
        </p:blipFill>
        <p:spPr bwMode="auto">
          <a:xfrm>
            <a:off x="2357422" y="3643314"/>
            <a:ext cx="5356200" cy="26189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763528"/>
          </a:xfrm>
        </p:spPr>
        <p:txBody>
          <a:bodyPr/>
          <a:lstStyle/>
          <a:p>
            <a:r>
              <a:rPr lang="es-ES" dirty="0">
                <a:solidFill>
                  <a:srgbClr val="FD6BF6"/>
                </a:solidFill>
              </a:rPr>
              <a:t>Inteligencia emocional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39552" y="1556792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Competencias personales</a:t>
            </a:r>
          </a:p>
          <a:p>
            <a:pPr>
              <a:buFontTx/>
              <a:buChar char="-"/>
            </a:pPr>
            <a:r>
              <a:rPr lang="es-ES" dirty="0"/>
              <a:t>El conocimiento de las propias emociones</a:t>
            </a:r>
          </a:p>
          <a:p>
            <a:pPr>
              <a:buFontTx/>
              <a:buChar char="-"/>
            </a:pPr>
            <a:r>
              <a:rPr lang="es-ES" dirty="0"/>
              <a:t>Capacidad de controlar las emociones</a:t>
            </a:r>
          </a:p>
          <a:p>
            <a:pPr>
              <a:buFontTx/>
              <a:buChar char="-"/>
            </a:pPr>
            <a:r>
              <a:rPr lang="es-ES" dirty="0"/>
              <a:t>Capacidad de motivarse a sí mismo</a:t>
            </a:r>
          </a:p>
          <a:p>
            <a:endParaRPr lang="es-ES" dirty="0"/>
          </a:p>
          <a:p>
            <a:r>
              <a:rPr lang="es-ES" b="1" dirty="0"/>
              <a:t>Competencias sociales</a:t>
            </a:r>
          </a:p>
          <a:p>
            <a:r>
              <a:rPr lang="es-ES" dirty="0"/>
              <a:t>-Reconocimiento de las emociones ajenas</a:t>
            </a:r>
          </a:p>
          <a:p>
            <a:r>
              <a:rPr lang="es-ES" dirty="0"/>
              <a:t>-Control de las relaciones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67544" y="4437112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/>
              <a:t>Ventajas: afrontar nuevos retos, mejores relaciones, sentirse satisfechos y eficientes en su vida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es-ES" dirty="0"/>
              <a:t>Coeficiente intelectual vs inteligencia emocional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4653136"/>
            <a:ext cx="8183880" cy="4187952"/>
          </a:xfrm>
        </p:spPr>
        <p:txBody>
          <a:bodyPr/>
          <a:lstStyle/>
          <a:p>
            <a:pPr>
              <a:buNone/>
            </a:pPr>
            <a:r>
              <a:rPr lang="es-ES" dirty="0"/>
              <a:t>10-20% éxito profesional: CI</a:t>
            </a:r>
          </a:p>
          <a:p>
            <a:pPr>
              <a:buNone/>
            </a:pPr>
            <a:r>
              <a:rPr lang="es-ES" dirty="0"/>
              <a:t>El resto es inteligencia emocional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 l="7947" t="30627" r="46642" b="32622"/>
          <a:stretch>
            <a:fillRect/>
          </a:stretch>
        </p:blipFill>
        <p:spPr bwMode="auto">
          <a:xfrm>
            <a:off x="539552" y="2492896"/>
            <a:ext cx="52565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3131840" y="1844824"/>
            <a:ext cx="302433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Coeficiente intelectual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23528" y="1844824"/>
            <a:ext cx="298884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Inteligencia emocional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576064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FD6BF6"/>
                </a:solidFill>
              </a:rPr>
              <a:t>¿Qué son las emociones?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0318" t="51799" r="29520" b="10401"/>
          <a:stretch>
            <a:fillRect/>
          </a:stretch>
        </p:blipFill>
        <p:spPr bwMode="auto">
          <a:xfrm>
            <a:off x="1043608" y="1556792"/>
            <a:ext cx="734481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00562" y="1428736"/>
            <a:ext cx="3857652" cy="514353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b="1" dirty="0">
                <a:solidFill>
                  <a:srgbClr val="FD6BF6"/>
                </a:solidFill>
              </a:rPr>
              <a:t>Emociones primarias</a:t>
            </a:r>
          </a:p>
          <a:p>
            <a:pPr algn="just">
              <a:buNone/>
            </a:pPr>
            <a:r>
              <a:rPr lang="es-ES" dirty="0"/>
              <a:t>Sorpresa Asco alegría tristeza e ira</a:t>
            </a:r>
          </a:p>
          <a:p>
            <a:pPr algn="just"/>
            <a:r>
              <a:rPr lang="es-ES" b="1" dirty="0">
                <a:solidFill>
                  <a:srgbClr val="FD6BF6"/>
                </a:solidFill>
              </a:rPr>
              <a:t>Emociones secundarias</a:t>
            </a:r>
          </a:p>
          <a:p>
            <a:pPr algn="just">
              <a:buNone/>
            </a:pPr>
            <a:r>
              <a:rPr lang="es-ES" dirty="0"/>
              <a:t>Culpa vergüenza orgullo celos arrogancia…</a:t>
            </a:r>
          </a:p>
          <a:p>
            <a:pPr algn="just"/>
            <a:r>
              <a:rPr lang="es-ES" b="1" dirty="0">
                <a:solidFill>
                  <a:srgbClr val="FD6BF6"/>
                </a:solidFill>
              </a:rPr>
              <a:t>Emociones instrumentales</a:t>
            </a:r>
          </a:p>
          <a:p>
            <a:pPr algn="just">
              <a:buNone/>
            </a:pPr>
            <a:r>
              <a:rPr lang="es-ES" dirty="0"/>
              <a:t>Aprendizaje de cómo los demás reaccionan a nuestras emociones y las utilizamos para conseguir una meta. </a:t>
            </a:r>
            <a:r>
              <a:rPr lang="es-ES" dirty="0" err="1"/>
              <a:t>Ej</a:t>
            </a:r>
            <a:r>
              <a:rPr lang="es-ES" dirty="0"/>
              <a:t>: rabietas</a:t>
            </a:r>
          </a:p>
          <a:p>
            <a:pPr>
              <a:buNone/>
            </a:pPr>
            <a:endParaRPr lang="es-ES" dirty="0"/>
          </a:p>
        </p:txBody>
      </p:sp>
      <p:pic>
        <p:nvPicPr>
          <p:cNvPr id="80898" name="Picture 2" descr="Qué son las Emociones: Definición, Características y Tip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500306"/>
            <a:ext cx="3751696" cy="2028815"/>
          </a:xfrm>
          <a:prstGeom prst="rect">
            <a:avLst/>
          </a:prstGeom>
          <a:noFill/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576064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FD6BF6"/>
                </a:solidFill>
              </a:rPr>
              <a:t>Tipos de emociones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6539" t="41953" r="10305" b="42297"/>
          <a:stretch>
            <a:fillRect/>
          </a:stretch>
        </p:blipFill>
        <p:spPr bwMode="auto">
          <a:xfrm>
            <a:off x="611560" y="1484784"/>
            <a:ext cx="7812360" cy="173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3989" t="34078" r="21379" b="55094"/>
          <a:stretch>
            <a:fillRect/>
          </a:stretch>
        </p:blipFill>
        <p:spPr bwMode="auto">
          <a:xfrm>
            <a:off x="683568" y="4005064"/>
            <a:ext cx="784887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67544" y="548680"/>
            <a:ext cx="8183880" cy="576064"/>
          </a:xfrm>
          <a:prstGeom prst="rect">
            <a:avLst/>
          </a:prstGeom>
        </p:spPr>
        <p:txBody>
          <a:bodyPr vert="horz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>
                <a:ln>
                  <a:noFill/>
                </a:ln>
                <a:solidFill>
                  <a:srgbClr val="FD6BF6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¿Para qué sirven?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D6BF6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0297" t="37031" r="20641" b="23594"/>
          <a:stretch>
            <a:fillRect/>
          </a:stretch>
        </p:blipFill>
        <p:spPr bwMode="auto">
          <a:xfrm>
            <a:off x="1475656" y="2420888"/>
            <a:ext cx="57606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611560" y="1124744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Para sobrevivir</a:t>
            </a:r>
            <a:r>
              <a:rPr lang="es-ES" dirty="0"/>
              <a:t>: explorar el entorno, vomitar sustanciar tóxicas, reproducirte, luchar…</a:t>
            </a:r>
          </a:p>
          <a:p>
            <a:pPr algn="just"/>
            <a:endParaRPr lang="es-ES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1035" t="28172" r="19165" b="15719"/>
          <a:stretch>
            <a:fillRect/>
          </a:stretch>
        </p:blipFill>
        <p:spPr bwMode="auto">
          <a:xfrm>
            <a:off x="2267744" y="620688"/>
            <a:ext cx="4752528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755576" y="4221088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Desde un punto de vista </a:t>
            </a:r>
            <a:r>
              <a:rPr lang="es-ES" b="1" dirty="0"/>
              <a:t>funcional</a:t>
            </a:r>
            <a:r>
              <a:rPr lang="es-ES" dirty="0"/>
              <a:t>: no hay emoción mala, ni necesariamente buena. La rabia y el miedo también pueden ser beneficiosas.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Otra cosa es: agradables o desagradables</a:t>
            </a:r>
            <a:r>
              <a:rPr lang="es-ES" b="1" dirty="0"/>
              <a:t>.</a:t>
            </a:r>
            <a:endParaRPr lang="es-ES" dirty="0"/>
          </a:p>
          <a:p>
            <a:pPr algn="just"/>
            <a:endParaRPr lang="es-ES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0513" t="43133" r="30507" b="21167"/>
          <a:stretch>
            <a:fillRect/>
          </a:stretch>
        </p:blipFill>
        <p:spPr bwMode="auto">
          <a:xfrm>
            <a:off x="971600" y="1628800"/>
            <a:ext cx="712879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67544" y="548680"/>
            <a:ext cx="8183880" cy="576064"/>
          </a:xfrm>
          <a:prstGeom prst="rect">
            <a:avLst/>
          </a:prstGeom>
        </p:spPr>
        <p:txBody>
          <a:bodyPr vert="horz" anchor="b">
            <a:normAutofit fontScale="7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FD6BF6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Los 3 grandes valores de las emociones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D6BF6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é es la inteligencia emocio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92696"/>
            <a:ext cx="6480720" cy="4865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2204864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Un pilar básico de las emociones es la </a:t>
            </a:r>
            <a:r>
              <a:rPr lang="es-ES" u="sng" dirty="0"/>
              <a:t>curiosidad</a:t>
            </a:r>
            <a:r>
              <a:rPr lang="es-ES" dirty="0"/>
              <a:t>. Ingrediente básico de la emoción y mecanismo principal que la enciende.</a:t>
            </a:r>
          </a:p>
          <a:p>
            <a:pPr algn="just"/>
            <a:endParaRPr lang="es-ES" b="1" dirty="0"/>
          </a:p>
        </p:txBody>
      </p:sp>
      <p:pic>
        <p:nvPicPr>
          <p:cNvPr id="48130" name="Picture 2" descr="En primer lugar, los niños: ¿cómo se desarrolla el cerebro del niño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564904"/>
            <a:ext cx="3204220" cy="3009790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611560" y="4941168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Adolescencia: Enseñanza más racional, cuando su cerebro es plenamente emocional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83568" y="4077072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Activador de la amígdala es la </a:t>
            </a:r>
            <a:r>
              <a:rPr lang="es-ES" u="sng" dirty="0"/>
              <a:t>sorpresa.</a:t>
            </a:r>
          </a:p>
        </p:txBody>
      </p:sp>
      <p:sp>
        <p:nvSpPr>
          <p:cNvPr id="48132" name="AutoShape 4" descr="Francisco Mora: “Sólo se puede aprender aquello que se ama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8134" name="AutoShape 6" descr="Francisco Mora: “Sólo se puede aprender aquello que se ama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8136" name="Picture 8" descr="Francisco Mora: “Sólo se puede aprender aquello que se ama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548680"/>
            <a:ext cx="7128792" cy="1611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FD6BF6"/>
                </a:solidFill>
              </a:rPr>
              <a:t>COEFICIENTE INTELECTUAL</a:t>
            </a: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28596" y="1000108"/>
            <a:ext cx="8183880" cy="4187952"/>
          </a:xfrm>
        </p:spPr>
        <p:txBody>
          <a:bodyPr>
            <a:normAutofit/>
          </a:bodyPr>
          <a:lstStyle/>
          <a:p>
            <a:pPr algn="just"/>
            <a:r>
              <a:rPr lang="es-ES" sz="2400" u="sng" dirty="0">
                <a:latin typeface="Bahnschrift" pitchFamily="34" charset="0"/>
              </a:rPr>
              <a:t>Test de </a:t>
            </a:r>
            <a:r>
              <a:rPr lang="es-ES" sz="2400" u="sng" dirty="0" err="1">
                <a:latin typeface="Bahnschrift" pitchFamily="34" charset="0"/>
              </a:rPr>
              <a:t>Binet</a:t>
            </a:r>
            <a:r>
              <a:rPr lang="es-ES" sz="2400" u="sng" dirty="0">
                <a:latin typeface="Bahnschrift" pitchFamily="34" charset="0"/>
              </a:rPr>
              <a:t> y </a:t>
            </a:r>
            <a:r>
              <a:rPr lang="es-ES" sz="2400" u="sng" dirty="0" err="1">
                <a:latin typeface="Bahnschrift" pitchFamily="34" charset="0"/>
              </a:rPr>
              <a:t>Terman</a:t>
            </a:r>
            <a:r>
              <a:rPr lang="es-ES" sz="2400" u="sng" dirty="0">
                <a:latin typeface="Bahnschrift" pitchFamily="34" charset="0"/>
              </a:rPr>
              <a:t> </a:t>
            </a:r>
            <a:r>
              <a:rPr lang="es-ES" sz="2400" dirty="0">
                <a:latin typeface="Bahnschrift" pitchFamily="34" charset="0"/>
              </a:rPr>
              <a:t>para evaluar a </a:t>
            </a:r>
            <a:r>
              <a:rPr lang="es-ES" sz="2400" dirty="0" err="1">
                <a:latin typeface="Bahnschrift" pitchFamily="34" charset="0"/>
              </a:rPr>
              <a:t>a</a:t>
            </a:r>
            <a:r>
              <a:rPr lang="es-ES" sz="2400" dirty="0">
                <a:latin typeface="Bahnschrift" pitchFamily="34" charset="0"/>
              </a:rPr>
              <a:t> los reclutas militares durante la I guerra mundial. </a:t>
            </a:r>
          </a:p>
          <a:p>
            <a:pPr algn="just">
              <a:buNone/>
            </a:pPr>
            <a:r>
              <a:rPr lang="es-ES" sz="1200" b="1" u="sng" dirty="0">
                <a:latin typeface="Bahnschrift" pitchFamily="34" charset="0"/>
              </a:rPr>
              <a:t>Primeras pruebas de inteligencia colectiva</a:t>
            </a:r>
          </a:p>
          <a:p>
            <a:pPr algn="just">
              <a:buNone/>
            </a:pPr>
            <a:endParaRPr lang="es-ES" sz="1200" b="1" u="sng" dirty="0">
              <a:latin typeface="Bahnschrift" pitchFamily="34" charset="0"/>
            </a:endParaRPr>
          </a:p>
          <a:p>
            <a:pPr algn="just">
              <a:buNone/>
            </a:pPr>
            <a:r>
              <a:rPr lang="es-ES" sz="1200" b="1" dirty="0">
                <a:solidFill>
                  <a:srgbClr val="FF0000"/>
                </a:solidFill>
                <a:latin typeface="Bahnschrift" pitchFamily="34" charset="0"/>
              </a:rPr>
              <a:t>Test alfa y test beta </a:t>
            </a:r>
            <a:r>
              <a:rPr lang="es-ES" sz="1200" dirty="0">
                <a:latin typeface="Bahnschrift" pitchFamily="34" charset="0"/>
              </a:rPr>
              <a:t>(ejército de EEUU) : conocer si los soldados eran capaces de servir a su país. </a:t>
            </a:r>
          </a:p>
          <a:p>
            <a:pPr algn="just">
              <a:buNone/>
            </a:pPr>
            <a:r>
              <a:rPr lang="es-ES" sz="1200" dirty="0">
                <a:latin typeface="Bahnschrift" pitchFamily="34" charset="0"/>
              </a:rPr>
              <a:t>Alfa: para reclutas que sabían leer. </a:t>
            </a:r>
          </a:p>
          <a:p>
            <a:pPr algn="just">
              <a:buNone/>
            </a:pPr>
            <a:r>
              <a:rPr lang="es-ES" sz="1200" dirty="0">
                <a:latin typeface="Bahnschrift" pitchFamily="34" charset="0"/>
              </a:rPr>
              <a:t>Beta: Analfabetos.                                                                                     Se aplicó a casi 2 millones de soldados.</a:t>
            </a:r>
            <a:endParaRPr lang="es-ES" sz="2400" dirty="0">
              <a:latin typeface="Bahnschrift" pitchFamily="34" charset="0"/>
            </a:endParaRPr>
          </a:p>
        </p:txBody>
      </p:sp>
      <p:pic>
        <p:nvPicPr>
          <p:cNvPr id="58370" name="Picture 2" descr="Ver las imágenes de ori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000372"/>
            <a:ext cx="3024166" cy="2220872"/>
          </a:xfrm>
          <a:prstGeom prst="rect">
            <a:avLst/>
          </a:prstGeom>
          <a:noFill/>
        </p:spPr>
      </p:pic>
      <p:pic>
        <p:nvPicPr>
          <p:cNvPr id="58372" name="Picture 4" descr="Ver detalle de imagen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3429000"/>
            <a:ext cx="1209675" cy="1685926"/>
          </a:xfrm>
          <a:prstGeom prst="rect">
            <a:avLst/>
          </a:prstGeom>
          <a:noFill/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1142976" y="5214950"/>
            <a:ext cx="7572428" cy="785818"/>
          </a:xfrm>
          <a:prstGeom prst="rect">
            <a:avLst/>
          </a:prstGeom>
        </p:spPr>
        <p:txBody>
          <a:bodyPr vert="horz" lIns="182880" tIns="91440">
            <a:noAutofit/>
          </a:bodyPr>
          <a:lstStyle/>
          <a:p>
            <a:pPr marL="265176" lvl="0" indent="-265176" algn="just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Lewis</a:t>
            </a:r>
            <a:r>
              <a:rPr kumimoji="0" lang="es-E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 </a:t>
            </a:r>
            <a:r>
              <a:rPr kumimoji="0" lang="es-ES" sz="1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Terman</a:t>
            </a:r>
            <a:r>
              <a:rPr kumimoji="0" lang="es-E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: </a:t>
            </a:r>
            <a:r>
              <a:rPr lang="es-ES" sz="1100" dirty="0">
                <a:latin typeface="Bahnschrift" pitchFamily="34" charset="0"/>
              </a:rPr>
              <a:t>Esta fue la primera aplicación masiva de </a:t>
            </a:r>
            <a:r>
              <a:rPr lang="es-ES" sz="1100" dirty="0">
                <a:latin typeface="Bahnschrift" pitchFamily="34" charset="0"/>
                <a:hlinkClick r:id="rId4" tooltip="Test de inteligencia"/>
              </a:rPr>
              <a:t>pruebas de inteligencia</a:t>
            </a:r>
            <a:r>
              <a:rPr lang="es-ES" sz="1100" dirty="0">
                <a:latin typeface="Bahnschrift" pitchFamily="34" charset="0"/>
              </a:rPr>
              <a:t> y </a:t>
            </a:r>
            <a:r>
              <a:rPr lang="es-ES" sz="1100" dirty="0">
                <a:latin typeface="Bahnschrift" pitchFamily="34" charset="0"/>
                <a:hlinkClick r:id="rId5" tooltip="Cociente intelectual"/>
              </a:rPr>
              <a:t>CI</a:t>
            </a:r>
            <a:r>
              <a:rPr lang="es-ES" sz="1100" dirty="0">
                <a:latin typeface="Bahnschrift" pitchFamily="34" charset="0"/>
              </a:rPr>
              <a:t> a segmentos importantes de población. Tras la guerra, </a:t>
            </a:r>
            <a:r>
              <a:rPr lang="es-ES" sz="1100" dirty="0" err="1">
                <a:latin typeface="Bahnschrift" pitchFamily="34" charset="0"/>
              </a:rPr>
              <a:t>Terman</a:t>
            </a:r>
            <a:r>
              <a:rPr lang="es-ES" sz="1100" dirty="0">
                <a:latin typeface="Bahnschrift" pitchFamily="34" charset="0"/>
              </a:rPr>
              <a:t> y sus colegas empezaron a presionar para que se emplearan exámenes de inteligencia en los colegios, con el fin de mejorar la eficiencia del sistema educativo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0675" t="38628" r="29703" b="17064"/>
          <a:stretch>
            <a:fillRect/>
          </a:stretch>
        </p:blipFill>
        <p:spPr bwMode="auto">
          <a:xfrm>
            <a:off x="899592" y="1268760"/>
            <a:ext cx="675398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67544" y="548680"/>
            <a:ext cx="8183880" cy="576064"/>
          </a:xfrm>
          <a:prstGeom prst="rect">
            <a:avLst/>
          </a:prstGeom>
        </p:spPr>
        <p:txBody>
          <a:bodyPr vert="horz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FD6BF6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Psicología positiva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D6BF6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0513" t="32633" r="30113" b="30967"/>
          <a:stretch>
            <a:fillRect/>
          </a:stretch>
        </p:blipFill>
        <p:spPr bwMode="auto">
          <a:xfrm>
            <a:off x="899592" y="1484784"/>
            <a:ext cx="72008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67544" y="548680"/>
            <a:ext cx="8183880" cy="576064"/>
          </a:xfrm>
          <a:prstGeom prst="rect">
            <a:avLst/>
          </a:prstGeom>
        </p:spPr>
        <p:txBody>
          <a:bodyPr vert="horz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FD6BF6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Las personas que la practican: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D6BF6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0512" t="34033" r="30901" b="26067"/>
          <a:stretch>
            <a:fillRect/>
          </a:stretch>
        </p:blipFill>
        <p:spPr bwMode="auto">
          <a:xfrm>
            <a:off x="899592" y="1268760"/>
            <a:ext cx="705678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67544" y="548680"/>
            <a:ext cx="8183880" cy="576064"/>
          </a:xfrm>
          <a:prstGeom prst="rect">
            <a:avLst/>
          </a:prstGeom>
        </p:spPr>
        <p:txBody>
          <a:bodyPr vert="horz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FD6BF6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Las personas que la practican: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D6BF6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1300" t="24933" r="38381" b="45667"/>
          <a:stretch>
            <a:fillRect/>
          </a:stretch>
        </p:blipFill>
        <p:spPr bwMode="auto">
          <a:xfrm>
            <a:off x="899591" y="1484784"/>
            <a:ext cx="699677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67544" y="548680"/>
            <a:ext cx="8183880" cy="576064"/>
          </a:xfrm>
          <a:prstGeom prst="rect">
            <a:avLst/>
          </a:prstGeom>
        </p:spPr>
        <p:txBody>
          <a:bodyPr vert="horz" anchor="b">
            <a:normAutofit fontScale="7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FD6BF6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Herramientas de la Psicología positiva: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D6BF6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 flipH="1">
            <a:off x="5076056" y="2420888"/>
            <a:ext cx="1584176" cy="0"/>
          </a:xfrm>
          <a:prstGeom prst="straightConnector1">
            <a:avLst/>
          </a:prstGeom>
          <a:ln w="57150">
            <a:solidFill>
              <a:srgbClr val="FD6BF6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0318" t="20167" r="30701" b="28734"/>
          <a:stretch>
            <a:fillRect/>
          </a:stretch>
        </p:blipFill>
        <p:spPr bwMode="auto">
          <a:xfrm>
            <a:off x="755576" y="620688"/>
            <a:ext cx="712879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30119" t="30533" r="28932" b="19067"/>
          <a:stretch>
            <a:fillRect/>
          </a:stretch>
        </p:blipFill>
        <p:spPr bwMode="auto">
          <a:xfrm>
            <a:off x="1043608" y="764704"/>
            <a:ext cx="748883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297" t="31500" r="25071" b="19283"/>
          <a:stretch>
            <a:fillRect/>
          </a:stretch>
        </p:blipFill>
        <p:spPr bwMode="auto">
          <a:xfrm>
            <a:off x="1547664" y="1052736"/>
            <a:ext cx="5976664" cy="403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183880" cy="1051560"/>
          </a:xfrm>
        </p:spPr>
        <p:txBody>
          <a:bodyPr/>
          <a:lstStyle/>
          <a:p>
            <a:r>
              <a:rPr lang="es-ES" dirty="0" err="1">
                <a:solidFill>
                  <a:srgbClr val="FD6BF6"/>
                </a:solidFill>
              </a:rPr>
              <a:t>Mind</a:t>
            </a:r>
            <a:r>
              <a:rPr lang="es-ES" dirty="0">
                <a:solidFill>
                  <a:srgbClr val="FD6BF6"/>
                </a:solidFill>
              </a:rPr>
              <a:t> full </a:t>
            </a:r>
            <a:r>
              <a:rPr lang="es-ES" dirty="0" err="1">
                <a:solidFill>
                  <a:srgbClr val="FD6BF6"/>
                </a:solidFill>
              </a:rPr>
              <a:t>or</a:t>
            </a:r>
            <a:r>
              <a:rPr lang="es-ES" dirty="0">
                <a:solidFill>
                  <a:srgbClr val="FD6BF6"/>
                </a:solidFill>
              </a:rPr>
              <a:t> </a:t>
            </a:r>
            <a:r>
              <a:rPr lang="es-ES" dirty="0" err="1">
                <a:solidFill>
                  <a:srgbClr val="FD6BF6"/>
                </a:solidFill>
              </a:rPr>
              <a:t>Mindful</a:t>
            </a:r>
            <a:endParaRPr lang="es-ES" dirty="0">
              <a:solidFill>
                <a:srgbClr val="FD6BF6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268760"/>
            <a:ext cx="8183880" cy="936104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es-ES" sz="6400" dirty="0"/>
              <a:t>Jon </a:t>
            </a:r>
            <a:r>
              <a:rPr lang="es-ES" sz="6400" dirty="0" err="1"/>
              <a:t>Kabat-Zinn</a:t>
            </a:r>
            <a:r>
              <a:rPr lang="es-ES" sz="6400" dirty="0"/>
              <a:t> define </a:t>
            </a:r>
            <a:r>
              <a:rPr lang="es-ES" sz="6400" dirty="0" err="1"/>
              <a:t>Mindfulness</a:t>
            </a:r>
            <a:r>
              <a:rPr lang="es-ES" sz="6400" dirty="0"/>
              <a:t> como: “Prestar atención de manera intencional al momento presente, sin juzgar”. Estar despierto, saber lo que se está haciendo.</a:t>
            </a:r>
          </a:p>
          <a:p>
            <a:pPr algn="just">
              <a:buNone/>
            </a:pPr>
            <a:endParaRPr lang="es-ES" sz="6400" dirty="0"/>
          </a:p>
          <a:p>
            <a:pPr algn="just">
              <a:buNone/>
            </a:pPr>
            <a:r>
              <a:rPr lang="es-ES" sz="6400" dirty="0"/>
              <a:t>La palabra </a:t>
            </a:r>
            <a:r>
              <a:rPr lang="es-ES" sz="6400" dirty="0" err="1"/>
              <a:t>Mindfulness</a:t>
            </a:r>
            <a:r>
              <a:rPr lang="es-ES" sz="6400" dirty="0"/>
              <a:t> es la capacidad humana básica de poder estar en el presente y de "recordarnos" estar en el presente. Es decir, constantemente volver al aquí y ahora</a:t>
            </a:r>
          </a:p>
          <a:p>
            <a:pPr algn="just">
              <a:buNone/>
            </a:pPr>
            <a:endParaRPr lang="es-ES" sz="3200" dirty="0"/>
          </a:p>
          <a:p>
            <a:pPr>
              <a:buNone/>
            </a:pPr>
            <a:endParaRPr lang="es-ES" sz="1800" dirty="0"/>
          </a:p>
          <a:p>
            <a:pPr>
              <a:buNone/>
            </a:pPr>
            <a:endParaRPr lang="es-ES" sz="1800" dirty="0"/>
          </a:p>
        </p:txBody>
      </p:sp>
      <p:sp>
        <p:nvSpPr>
          <p:cNvPr id="6" name="5 Rectángulo"/>
          <p:cNvSpPr/>
          <p:nvPr/>
        </p:nvSpPr>
        <p:spPr>
          <a:xfrm>
            <a:off x="500034" y="3429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dirty="0"/>
              <a:t>El objetivo del </a:t>
            </a:r>
            <a:r>
              <a:rPr lang="es-ES" b="1" dirty="0" err="1"/>
              <a:t>Mindfulness</a:t>
            </a:r>
            <a:r>
              <a:rPr lang="es-ES" dirty="0"/>
              <a:t> en el contexto educativo es que los participantes adquieran un </a:t>
            </a:r>
            <a:r>
              <a:rPr lang="es-ES" b="1" dirty="0"/>
              <a:t>estado de consciencia y calma</a:t>
            </a:r>
            <a:r>
              <a:rPr lang="es-ES" dirty="0"/>
              <a:t> que les ayude a </a:t>
            </a:r>
            <a:r>
              <a:rPr lang="es-ES" u="sng" dirty="0" err="1"/>
              <a:t>autorregular</a:t>
            </a:r>
            <a:r>
              <a:rPr lang="es-ES" u="sng" dirty="0"/>
              <a:t> su comportamiento y a conocerse mejor</a:t>
            </a:r>
            <a:r>
              <a:rPr lang="es-ES" dirty="0"/>
              <a:t>, además de crear un ambiente </a:t>
            </a:r>
            <a:r>
              <a:rPr lang="es-ES" b="1" dirty="0"/>
              <a:t>propicio para el aprendizaje</a:t>
            </a:r>
          </a:p>
        </p:txBody>
      </p:sp>
      <p:pic>
        <p:nvPicPr>
          <p:cNvPr id="50178" name="Picture 2" descr="Formación IB - Escuela de docentes - Mindfulness en la escue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608027">
            <a:off x="5465242" y="3489040"/>
            <a:ext cx="3031906" cy="1557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Inteligencia emocional (Ensayo): Amazon.es: Goleman, Daniel, González Raga,  David, Mora, Fernando: Libr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643314"/>
            <a:ext cx="245491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571876"/>
            <a:ext cx="3410027" cy="195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857232"/>
            <a:ext cx="3357585" cy="208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785786" y="785794"/>
            <a:ext cx="3627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D6BF6"/>
                </a:solidFill>
              </a:rPr>
              <a:t>Beneficios del </a:t>
            </a:r>
            <a:r>
              <a:rPr lang="es-ES" b="1" dirty="0" err="1">
                <a:solidFill>
                  <a:srgbClr val="FD6BF6"/>
                </a:solidFill>
              </a:rPr>
              <a:t>Mindfulness</a:t>
            </a:r>
            <a:endParaRPr lang="es-ES" b="1" dirty="0"/>
          </a:p>
        </p:txBody>
      </p:sp>
      <p:pic>
        <p:nvPicPr>
          <p:cNvPr id="1030" name="Picture 6" descr="Mindfulness as a tool to accompany a company's cultural transform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214422"/>
            <a:ext cx="3600312" cy="2212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30119" t="33333" r="30900" b="12067"/>
          <a:stretch>
            <a:fillRect/>
          </a:stretch>
        </p:blipFill>
        <p:spPr bwMode="auto">
          <a:xfrm>
            <a:off x="1115616" y="548680"/>
            <a:ext cx="658042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692696"/>
            <a:ext cx="6192688" cy="864096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FD6BF6"/>
                </a:solidFill>
              </a:rPr>
              <a:t>Howard Gardner: Inteligencias múltiples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03848" y="2132856"/>
            <a:ext cx="5400600" cy="36004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ES" sz="2100" dirty="0">
                <a:latin typeface="Bahnschrift" pitchFamily="34" charset="0"/>
              </a:rPr>
              <a:t>La inteligencia es una habilidad que se encuentra en diferente grado en todos los individuos y que constituye la clave del éxito en la resolución de problemas.</a:t>
            </a:r>
          </a:p>
          <a:p>
            <a:pPr algn="just"/>
            <a:endParaRPr lang="es-ES" sz="2100" dirty="0">
              <a:latin typeface="Bahnschrift" pitchFamily="34" charset="0"/>
            </a:endParaRPr>
          </a:p>
          <a:p>
            <a:pPr algn="just"/>
            <a:r>
              <a:rPr lang="es-ES" sz="1800" dirty="0">
                <a:latin typeface="Bahnschrift" pitchFamily="34" charset="0"/>
              </a:rPr>
              <a:t>No existe una inteligencia única en el ser humano, sino una diversidad de inteligencias que marcan las potencialidades y acentos significativos de cada individuo, trazados por las fortalezas y debilidades en toda una serie de escenarios de expansión de la inteligencia.</a:t>
            </a:r>
          </a:p>
          <a:p>
            <a:pPr algn="just"/>
            <a:endParaRPr lang="es-ES" sz="2100" dirty="0">
              <a:latin typeface="Bahnschrift" pitchFamily="34" charset="0"/>
            </a:endParaRPr>
          </a:p>
          <a:p>
            <a:pPr algn="just"/>
            <a:r>
              <a:rPr lang="es-ES" sz="2100" dirty="0">
                <a:latin typeface="Bahnschrift" pitchFamily="34" charset="0"/>
              </a:rPr>
              <a:t>La teoría de las inteligencias múltiples de Gardner contribuye a cambiar el enfoque tradicional y que está centrado en medir el coeficiente intelectual</a:t>
            </a:r>
            <a:r>
              <a:rPr lang="es-ES" sz="1800" dirty="0"/>
              <a:t>.</a:t>
            </a:r>
          </a:p>
        </p:txBody>
      </p:sp>
      <p:pic>
        <p:nvPicPr>
          <p:cNvPr id="1026" name="Picture 2" descr="Howard Gardner: biografía del psicólogo estadouniden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32856"/>
            <a:ext cx="2429644" cy="3313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29725" t="29133" r="30507" b="18367"/>
          <a:stretch>
            <a:fillRect/>
          </a:stretch>
        </p:blipFill>
        <p:spPr bwMode="auto">
          <a:xfrm>
            <a:off x="899592" y="476672"/>
            <a:ext cx="727280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30119" t="30533" r="32082" b="15567"/>
          <a:stretch>
            <a:fillRect/>
          </a:stretch>
        </p:blipFill>
        <p:spPr bwMode="auto">
          <a:xfrm>
            <a:off x="1043608" y="404664"/>
            <a:ext cx="6768752" cy="542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30119" t="17234" r="29325" b="30267"/>
          <a:stretch>
            <a:fillRect/>
          </a:stretch>
        </p:blipFill>
        <p:spPr bwMode="auto">
          <a:xfrm>
            <a:off x="827584" y="476672"/>
            <a:ext cx="741682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29725" t="28433" r="30507" b="19767"/>
          <a:stretch>
            <a:fillRect/>
          </a:stretch>
        </p:blipFill>
        <p:spPr bwMode="auto">
          <a:xfrm>
            <a:off x="971600" y="548680"/>
            <a:ext cx="727280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30119" t="34033" r="30113" b="12067"/>
          <a:stretch>
            <a:fillRect/>
          </a:stretch>
        </p:blipFill>
        <p:spPr bwMode="auto">
          <a:xfrm>
            <a:off x="899592" y="476672"/>
            <a:ext cx="727280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30513" t="29833" r="29719" b="26767"/>
          <a:stretch>
            <a:fillRect/>
          </a:stretch>
        </p:blipFill>
        <p:spPr bwMode="auto">
          <a:xfrm>
            <a:off x="971600" y="836712"/>
            <a:ext cx="727280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30512" t="22133" r="30113" b="23967"/>
          <a:stretch>
            <a:fillRect/>
          </a:stretch>
        </p:blipFill>
        <p:spPr bwMode="auto">
          <a:xfrm>
            <a:off x="1014618" y="476672"/>
            <a:ext cx="701376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83568" y="1124744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 </a:t>
            </a:r>
            <a:r>
              <a:rPr lang="es-ES" b="1" dirty="0"/>
              <a:t>Ken Robinson</a:t>
            </a:r>
            <a:r>
              <a:rPr lang="es-ES" dirty="0"/>
              <a:t>, defiende la creatividad como “el proceso de tener ideas originales que tienen valor” y cree que es tan importante en la educación como la alfabetización, de hecho considera que se puede enseñar a ser creativo, de la misma manera que se enseña a leer.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39552" y="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D6BF6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Ken Robinson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11560" y="5373216"/>
            <a:ext cx="5331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https://youtu.be/a-GT-tHAS2A</a:t>
            </a:r>
          </a:p>
        </p:txBody>
      </p:sp>
      <p:pic>
        <p:nvPicPr>
          <p:cNvPr id="14338" name="Picture 2" descr="Resumen TED Ken Robinson: las escuelas matan la creatividad - YouTu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068960"/>
            <a:ext cx="3888432" cy="2187243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5508104" y="2492896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Ken Robinson: ¿Las escuelas matan la creatividad? | TED </a:t>
            </a:r>
            <a:r>
              <a:rPr lang="es-ES" dirty="0" err="1">
                <a:hlinkClick r:id="rId3"/>
              </a:rPr>
              <a:t>Talk</a:t>
            </a:r>
            <a:endParaRPr lang="es-ES" dirty="0">
              <a:hlinkClick r:id="rId3"/>
            </a:endParaRPr>
          </a:p>
        </p:txBody>
      </p:sp>
      <p:sp>
        <p:nvSpPr>
          <p:cNvPr id="14340" name="AutoShape 4" descr="Ken Robinson: ¿Las escuelas matan la creatividad? | TED Tal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342" name="AutoShape 6" descr="Ken Robinson: ¿Las escuelas matan la creatividad? | TED Tal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344" name="Picture 8" descr="Ken Robinson: ¿Las escuelas matan la creatividad? | TED Tal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645024"/>
            <a:ext cx="2577880" cy="13503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¿Qué usos le darías a un clip?</a:t>
            </a:r>
          </a:p>
          <a:p>
            <a:endParaRPr lang="es-ES" dirty="0"/>
          </a:p>
        </p:txBody>
      </p:sp>
      <p:pic>
        <p:nvPicPr>
          <p:cNvPr id="13316" name="Picture 4" descr="Clip clipart. Dibujos animados descargar gratis. | Creazi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060848"/>
            <a:ext cx="3443536" cy="34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340768"/>
            <a:ext cx="8183880" cy="4187952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Los adultos aportaban unos </a:t>
            </a:r>
            <a:r>
              <a:rPr lang="es-ES" b="1" dirty="0"/>
              <a:t>15 o 20 </a:t>
            </a:r>
            <a:r>
              <a:rPr lang="es-ES" dirty="0"/>
              <a:t>usos en el mejor de los casos. 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¿Los niños? en sus resultados, hasta </a:t>
            </a:r>
            <a:r>
              <a:rPr lang="es-ES" b="1" dirty="0"/>
              <a:t>200</a:t>
            </a:r>
            <a:r>
              <a:rPr lang="es-ES" dirty="0"/>
              <a:t> usos. Los niños poseen una curiosidad infinita y una imaginación asombrosa, que nosotros, padres y maestros a veces nos encargamos de cortarles.</a:t>
            </a:r>
          </a:p>
          <a:p>
            <a:endParaRPr lang="es-ES" dirty="0"/>
          </a:p>
          <a:p>
            <a:endParaRPr lang="es-ES" dirty="0"/>
          </a:p>
          <a:p>
            <a:r>
              <a:rPr lang="es-ES" b="1" dirty="0">
                <a:solidFill>
                  <a:srgbClr val="FD6BF6"/>
                </a:solidFill>
              </a:rPr>
              <a:t>¿Por qué no puede ser un clip gigante de 2 metros?</a:t>
            </a:r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11560" y="620688"/>
            <a:ext cx="166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Respuestas</a:t>
            </a:r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7239000" cy="1143000"/>
          </a:xfrm>
        </p:spPr>
        <p:txBody>
          <a:bodyPr/>
          <a:lstStyle/>
          <a:p>
            <a:r>
              <a:rPr lang="es-ES" dirty="0">
                <a:solidFill>
                  <a:srgbClr val="FD6BF6"/>
                </a:solidFill>
              </a:rPr>
              <a:t>Inteligencia múltiple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899592" y="148478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Mi hijo es muy inteligente ha sacado un 9 en matemáticas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99592" y="2132856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Mi hijo es muy inteligente porque está en la escuela superior de baile, pinta, o es capaz de relatar un cuento de manera excepcional….</a:t>
            </a:r>
          </a:p>
        </p:txBody>
      </p:sp>
      <p:sp>
        <p:nvSpPr>
          <p:cNvPr id="59394" name="AutoShape 2" descr="Ilustración de vector plano de fiesta de baile de cumpleaños | Vector  Prem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9396" name="AutoShape 4" descr="Ilustración de vector plano de fiesta de baile de cumpleaños | Vector  Prem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9398" name="Picture 6" descr="Ilustración de vector plano de fiesta de baile de cumpleaños | Vector  Prem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645024"/>
            <a:ext cx="2362250" cy="1769801"/>
          </a:xfrm>
          <a:prstGeom prst="rect">
            <a:avLst/>
          </a:prstGeom>
          <a:noFill/>
        </p:spPr>
      </p:pic>
      <p:pic>
        <p:nvPicPr>
          <p:cNvPr id="59400" name="Picture 8" descr="Ilustración de esquema de ciencia, tecnología, ingeniería y matemáticas |  Vector Prem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645024"/>
            <a:ext cx="1786186" cy="1786186"/>
          </a:xfrm>
          <a:prstGeom prst="rect">
            <a:avLst/>
          </a:prstGeom>
          <a:noFill/>
        </p:spPr>
      </p:pic>
      <p:pic>
        <p:nvPicPr>
          <p:cNvPr id="59402" name="Picture 10" descr="Ilustración de las emociones de los jóvenes | Vector Grat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645024"/>
            <a:ext cx="1822004" cy="18220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971600" y="3356992"/>
            <a:ext cx="7416824" cy="1051560"/>
          </a:xfrm>
          <a:prstGeom prst="rect">
            <a:avLst/>
          </a:prstGeom>
        </p:spPr>
        <p:txBody>
          <a:bodyPr vert="horz" anchor="b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noProof="0" dirty="0">
                <a:solidFill>
                  <a:srgbClr val="FD6BF6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Mucha gracias por su atención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D6BF6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3851920" y="1700808"/>
            <a:ext cx="2448272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D6BF6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FIN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Inteligencia emocional vs Inteligencia racional | OpenWebina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320040"/>
            <a:ext cx="8401080" cy="608630"/>
          </a:xfrm>
          <a:prstGeom prst="rect">
            <a:avLst/>
          </a:prstGeom>
        </p:spPr>
        <p:txBody>
          <a:bodyPr vert="horz" anchor="b">
            <a:normAutofit fontScale="5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D6BF6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COEFICIENTE INTELECTUAL vs INTELIGENCIAS</a:t>
            </a:r>
            <a:r>
              <a:rPr kumimoji="0" lang="es-ES" sz="3600" b="1" i="0" u="none" strike="noStrike" kern="1200" cap="none" spc="0" normalizeH="0" noProof="0" dirty="0">
                <a:ln>
                  <a:noFill/>
                </a:ln>
                <a:solidFill>
                  <a:srgbClr val="FD6BF6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MÚLTIPLES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D6BF6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Infografía de las Inteligencias Múltiples para descarg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6429420" cy="46559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2087" t="44533" r="30507" b="21167"/>
          <a:stretch>
            <a:fillRect/>
          </a:stretch>
        </p:blipFill>
        <p:spPr bwMode="auto">
          <a:xfrm>
            <a:off x="611560" y="1196752"/>
            <a:ext cx="471872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83880" cy="763528"/>
          </a:xfrm>
        </p:spPr>
        <p:txBody>
          <a:bodyPr/>
          <a:lstStyle/>
          <a:p>
            <a:r>
              <a:rPr lang="es-ES" dirty="0">
                <a:solidFill>
                  <a:srgbClr val="FD6BF6"/>
                </a:solidFill>
              </a:rPr>
              <a:t>Inteligencia emocional</a:t>
            </a: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539552" y="3212976"/>
            <a:ext cx="7920880" cy="1872208"/>
          </a:xfrm>
        </p:spPr>
        <p:txBody>
          <a:bodyPr>
            <a:noAutofit/>
          </a:bodyPr>
          <a:lstStyle/>
          <a:p>
            <a:pPr algn="just"/>
            <a:r>
              <a:rPr lang="es-ES" sz="1800" dirty="0"/>
              <a:t>Postura de </a:t>
            </a:r>
            <a:r>
              <a:rPr lang="es-ES" sz="1800" dirty="0" err="1"/>
              <a:t>Salovey</a:t>
            </a:r>
            <a:r>
              <a:rPr lang="es-ES" sz="1800" dirty="0"/>
              <a:t> y Mayer en consonancia con la postura de Darwin en su libro “ La expresión de las emociones en el hombre y en los animales”</a:t>
            </a:r>
          </a:p>
          <a:p>
            <a:pPr algn="just"/>
            <a:endParaRPr lang="es-ES" sz="1800" dirty="0"/>
          </a:p>
          <a:p>
            <a:pPr algn="just"/>
            <a:r>
              <a:rPr lang="es-ES" sz="1800" dirty="0"/>
              <a:t>El sistema emocional proporciona un sistema de señalización dentro y entre las especies, necesario para la supervivencia.</a:t>
            </a:r>
          </a:p>
          <a:p>
            <a:pPr algn="just"/>
            <a:endParaRPr lang="es-ES" sz="1800" dirty="0"/>
          </a:p>
          <a:p>
            <a:pPr algn="just"/>
            <a:r>
              <a:rPr lang="es-ES" sz="1800" dirty="0"/>
              <a:t>En contraposición de los que creen que es una respuesta desorganizada y visceral </a:t>
            </a:r>
          </a:p>
        </p:txBody>
      </p:sp>
      <p:pic>
        <p:nvPicPr>
          <p:cNvPr id="77826" name="Picture 2" descr="Libro La Expresión De Las Emociones En Los Animales Y En El Hombre, Charles  Darwin, ISBN 35986529. Comprar en Buscalib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620688"/>
            <a:ext cx="1717061" cy="2564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83880" cy="763528"/>
          </a:xfrm>
        </p:spPr>
        <p:txBody>
          <a:bodyPr/>
          <a:lstStyle/>
          <a:p>
            <a:r>
              <a:rPr lang="es-ES" dirty="0">
                <a:solidFill>
                  <a:srgbClr val="FD6BF6"/>
                </a:solidFill>
              </a:rPr>
              <a:t>Charles Darwin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539552" y="1484784"/>
            <a:ext cx="7344816" cy="280831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ES" sz="1400" dirty="0"/>
              <a:t>La evolución incide en las características físicas y características expresivas</a:t>
            </a:r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endParaRPr lang="es-ES" sz="1400" dirty="0"/>
          </a:p>
          <a:p>
            <a:pPr algn="just">
              <a:buNone/>
            </a:pPr>
            <a:r>
              <a:rPr lang="es-ES" sz="1400" dirty="0" err="1"/>
              <a:t>Ej</a:t>
            </a:r>
            <a:r>
              <a:rPr lang="es-ES" sz="1400" dirty="0"/>
              <a:t>: Enseñar los dientes en los perros ayudan a enfrentarse a situaciones hostiles y </a:t>
            </a:r>
            <a:r>
              <a:rPr lang="es-ES" sz="1400" dirty="0" err="1"/>
              <a:t>aumuenta</a:t>
            </a:r>
            <a:r>
              <a:rPr lang="es-ES" sz="1400" dirty="0"/>
              <a:t> la supervivencia (interviene la selección natural)</a:t>
            </a:r>
          </a:p>
        </p:txBody>
      </p:sp>
      <p:pic>
        <p:nvPicPr>
          <p:cNvPr id="62466" name="Picture 2" descr="Perro enseñando los dientes - Medio Ambien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276872"/>
            <a:ext cx="35433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763528"/>
          </a:xfrm>
        </p:spPr>
        <p:txBody>
          <a:bodyPr/>
          <a:lstStyle/>
          <a:p>
            <a:r>
              <a:rPr lang="es-ES" dirty="0">
                <a:solidFill>
                  <a:srgbClr val="FD6BF6"/>
                </a:solidFill>
              </a:rPr>
              <a:t>Inteligencia emocional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484784"/>
            <a:ext cx="3600400" cy="1080120"/>
          </a:xfrm>
        </p:spPr>
        <p:txBody>
          <a:bodyPr/>
          <a:lstStyle/>
          <a:p>
            <a:pPr algn="just"/>
            <a:r>
              <a:rPr lang="es-ES" sz="1400" dirty="0"/>
              <a:t>Más de medio millón en España</a:t>
            </a:r>
          </a:p>
          <a:p>
            <a:pPr algn="just"/>
            <a:r>
              <a:rPr lang="es-ES" sz="1400" dirty="0"/>
              <a:t>Casi 5 millones en el mundo</a:t>
            </a:r>
          </a:p>
          <a:p>
            <a:pPr algn="just"/>
            <a:r>
              <a:rPr lang="es-ES" sz="1400" dirty="0"/>
              <a:t>Traducido a 30 idiomas</a:t>
            </a:r>
          </a:p>
        </p:txBody>
      </p:sp>
      <p:pic>
        <p:nvPicPr>
          <p:cNvPr id="58370" name="Picture 2" descr="La Inteligencia Emocional (BEST SELLER ZETA BOLSILLO): Amazon.es: Goleman,  Daniel, MATEO, ELSA (SIN 2º APELLIDO): Libr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620688"/>
            <a:ext cx="1305668" cy="2088232"/>
          </a:xfrm>
          <a:prstGeom prst="rect">
            <a:avLst/>
          </a:prstGeom>
          <a:noFill/>
        </p:spPr>
      </p:pic>
      <p:pic>
        <p:nvPicPr>
          <p:cNvPr id="58372" name="Picture 4" descr="Daniel Goleman - Espacio Emociona | Espacio para la educación emocional y  soc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84984"/>
            <a:ext cx="2724150" cy="2724151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3347864" y="3789040"/>
            <a:ext cx="52565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En resumen, </a:t>
            </a:r>
            <a:r>
              <a:rPr lang="es-ES" b="1" dirty="0"/>
              <a:t>la teoría de la inteligencia emocional de Daniel </a:t>
            </a:r>
            <a:r>
              <a:rPr lang="es-ES" b="1" dirty="0" err="1"/>
              <a:t>Goleman</a:t>
            </a:r>
            <a:r>
              <a:rPr lang="es-ES" dirty="0"/>
              <a:t> afirma que se requiere algo más allá del intelecto para que nos "vaya bien en la vida" y que la Inteligencia Emocional es la clave del éxito personal.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83568" y="2708920"/>
            <a:ext cx="7020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Habla de la evolución física y estructural</a:t>
            </a:r>
            <a:r>
              <a:rPr lang="es-ES" dirty="0"/>
              <a:t> que ha ido experimentando nuestro cerebro.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Evolución de nuestro cerebro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83568" y="1412776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 </a:t>
            </a:r>
          </a:p>
          <a:p>
            <a:pPr algn="just"/>
            <a:r>
              <a:rPr lang="es-ES" sz="1600" b="1" dirty="0"/>
              <a:t>Prehistoria</a:t>
            </a:r>
            <a:r>
              <a:rPr lang="es-ES" sz="1600" dirty="0"/>
              <a:t> nuestras funciones de supervivencia eran primitivas</a:t>
            </a:r>
            <a:r>
              <a:rPr lang="es-ES" dirty="0"/>
              <a:t>:</a:t>
            </a:r>
          </a:p>
          <a:p>
            <a:pPr algn="just"/>
            <a:r>
              <a:rPr lang="es-ES" dirty="0"/>
              <a:t>Tallo encefálico (la zona cerebral más primitiva) es la encargada de regular funciones como la respiración, digestión y temperatura corporal.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83568" y="2924944"/>
            <a:ext cx="741682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 </a:t>
            </a:r>
          </a:p>
          <a:p>
            <a:pPr algn="just"/>
            <a:r>
              <a:rPr lang="es-ES" sz="1600" b="1" dirty="0"/>
              <a:t>Hoy en día</a:t>
            </a:r>
            <a:r>
              <a:rPr lang="es-ES" sz="1600" dirty="0"/>
              <a:t> Sistema límbico (aquél encargado de regular nuestra conducta emocional) es muy complejo con muchas conexiones. Sufrió una enorme evolución.</a:t>
            </a:r>
            <a:r>
              <a:rPr lang="es-ES" dirty="0"/>
              <a:t>.</a:t>
            </a:r>
          </a:p>
        </p:txBody>
      </p:sp>
      <p:pic>
        <p:nvPicPr>
          <p:cNvPr id="75778" name="Picture 2" descr="Qué son las emociones? - Expresar Emoci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221088"/>
            <a:ext cx="2857500" cy="1304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463A3679AD8004CA8CC6FF510C020D8" ma:contentTypeVersion="33" ma:contentTypeDescription="Crear nuevo documento." ma:contentTypeScope="" ma:versionID="8ddcb2316d5285766ee15e502e3102fc">
  <xsd:schema xmlns:xsd="http://www.w3.org/2001/XMLSchema" xmlns:xs="http://www.w3.org/2001/XMLSchema" xmlns:p="http://schemas.microsoft.com/office/2006/metadata/properties" xmlns:ns2="b1e45cde-62f8-4d7e-a177-2574366d1858" xmlns:ns3="3416defc-388c-4f1b-a9ee-017539f639f5" targetNamespace="http://schemas.microsoft.com/office/2006/metadata/properties" ma:root="true" ma:fieldsID="bcaf3cdea0d0df8d7068362969cbf7b5" ns2:_="" ns3:_="">
    <xsd:import namespace="b1e45cde-62f8-4d7e-a177-2574366d1858"/>
    <xsd:import namespace="3416defc-388c-4f1b-a9ee-017539f639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45cde-62f8-4d7e-a177-2574366d1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NotebookType" ma:index="18" nillable="true" ma:displayName="Notebook Type" ma:internalName="NotebookType">
      <xsd:simpleType>
        <xsd:restriction base="dms:Text"/>
      </xsd:simpleType>
    </xsd:element>
    <xsd:element name="FolderType" ma:index="19" nillable="true" ma:displayName="Folder Type" ma:internalName="FolderType">
      <xsd:simpleType>
        <xsd:restriction base="dms:Text"/>
      </xsd:simpleType>
    </xsd:element>
    <xsd:element name="CultureName" ma:index="20" nillable="true" ma:displayName="Culture Name" ma:internalName="CultureName">
      <xsd:simpleType>
        <xsd:restriction base="dms:Text"/>
      </xsd:simpleType>
    </xsd:element>
    <xsd:element name="AppVersion" ma:index="21" nillable="true" ma:displayName="App Version" ma:internalName="AppVersion">
      <xsd:simpleType>
        <xsd:restriction base="dms:Text"/>
      </xsd:simpleType>
    </xsd:element>
    <xsd:element name="TeamsChannelId" ma:index="22" nillable="true" ma:displayName="Teams Channel Id" ma:internalName="TeamsChannelId">
      <xsd:simpleType>
        <xsd:restriction base="dms:Text"/>
      </xsd:simpleType>
    </xsd:element>
    <xsd:element name="Owner" ma:index="2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4" nillable="true" ma:displayName="Math Settings" ma:internalName="Math_Settings">
      <xsd:simpleType>
        <xsd:restriction base="dms:Text"/>
      </xsd:simpleType>
    </xsd:element>
    <xsd:element name="DefaultSectionNames" ma:index="2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6" nillable="true" ma:displayName="Is Collaboration Space Locked" ma:internalName="Is_Collaboration_Space_Locked">
      <xsd:simpleType>
        <xsd:restriction base="dms:Boolean"/>
      </xsd:simpleType>
    </xsd:element>
    <xsd:element name="IsNotebookLocked" ma:index="37" nillable="true" ma:displayName="Is Notebook Locked" ma:internalName="IsNotebookLocked">
      <xsd:simpleType>
        <xsd:restriction base="dms:Boolean"/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16defc-388c-4f1b-a9ee-017539f639f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b1e45cde-62f8-4d7e-a177-2574366d1858" xsi:nil="true"/>
    <Member_Groups xmlns="b1e45cde-62f8-4d7e-a177-2574366d1858">
      <UserInfo>
        <DisplayName/>
        <AccountId xsi:nil="true"/>
        <AccountType/>
      </UserInfo>
    </Member_Groups>
    <AppVersion xmlns="b1e45cde-62f8-4d7e-a177-2574366d1858" xsi:nil="true"/>
    <Invited_Leaders xmlns="b1e45cde-62f8-4d7e-a177-2574366d1858" xsi:nil="true"/>
    <Members xmlns="b1e45cde-62f8-4d7e-a177-2574366d1858">
      <UserInfo>
        <DisplayName/>
        <AccountId xsi:nil="true"/>
        <AccountType/>
      </UserInfo>
    </Members>
    <Self_Registration_Enabled xmlns="b1e45cde-62f8-4d7e-a177-2574366d1858" xsi:nil="true"/>
    <Has_Leaders_Only_SectionGroup xmlns="b1e45cde-62f8-4d7e-a177-2574366d1858" xsi:nil="true"/>
    <Is_Collaboration_Space_Locked xmlns="b1e45cde-62f8-4d7e-a177-2574366d1858" xsi:nil="true"/>
    <TeamsChannelId xmlns="b1e45cde-62f8-4d7e-a177-2574366d1858" xsi:nil="true"/>
    <CultureName xmlns="b1e45cde-62f8-4d7e-a177-2574366d1858" xsi:nil="true"/>
    <Leaders xmlns="b1e45cde-62f8-4d7e-a177-2574366d1858">
      <UserInfo>
        <DisplayName/>
        <AccountId xsi:nil="true"/>
        <AccountType/>
      </UserInfo>
    </Leaders>
    <DefaultSectionNames xmlns="b1e45cde-62f8-4d7e-a177-2574366d1858" xsi:nil="true"/>
    <Invited_Members xmlns="b1e45cde-62f8-4d7e-a177-2574366d1858" xsi:nil="true"/>
    <IsNotebookLocked xmlns="b1e45cde-62f8-4d7e-a177-2574366d1858" xsi:nil="true"/>
    <FolderType xmlns="b1e45cde-62f8-4d7e-a177-2574366d1858" xsi:nil="true"/>
    <Templates xmlns="b1e45cde-62f8-4d7e-a177-2574366d1858" xsi:nil="true"/>
    <Owner xmlns="b1e45cde-62f8-4d7e-a177-2574366d1858">
      <UserInfo>
        <DisplayName/>
        <AccountId xsi:nil="true"/>
        <AccountType/>
      </UserInfo>
    </Owner>
    <Distribution_Groups xmlns="b1e45cde-62f8-4d7e-a177-2574366d1858" xsi:nil="true"/>
    <Math_Settings xmlns="b1e45cde-62f8-4d7e-a177-2574366d1858" xsi:nil="true"/>
    <LMS_Mappings xmlns="b1e45cde-62f8-4d7e-a177-2574366d1858" xsi:nil="true"/>
  </documentManagement>
</p:properties>
</file>

<file path=customXml/itemProps1.xml><?xml version="1.0" encoding="utf-8"?>
<ds:datastoreItem xmlns:ds="http://schemas.openxmlformats.org/officeDocument/2006/customXml" ds:itemID="{093F866D-F046-4B0B-AFC3-B2B050282C12}"/>
</file>

<file path=customXml/itemProps2.xml><?xml version="1.0" encoding="utf-8"?>
<ds:datastoreItem xmlns:ds="http://schemas.openxmlformats.org/officeDocument/2006/customXml" ds:itemID="{19A71910-A4D1-47AF-8258-1CAEB788437A}"/>
</file>

<file path=customXml/itemProps3.xml><?xml version="1.0" encoding="utf-8"?>
<ds:datastoreItem xmlns:ds="http://schemas.openxmlformats.org/officeDocument/2006/customXml" ds:itemID="{52579FB0-10B5-479F-9195-C9B49B9A3E95}"/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445</TotalTime>
  <Words>1012</Words>
  <Application>Microsoft Office PowerPoint</Application>
  <PresentationFormat>Presentación en pantalla (4:3)</PresentationFormat>
  <Paragraphs>109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4" baseType="lpstr">
      <vt:lpstr>Bahnschrift</vt:lpstr>
      <vt:lpstr>Verdana</vt:lpstr>
      <vt:lpstr>Wingdings 2</vt:lpstr>
      <vt:lpstr>Aspecto</vt:lpstr>
      <vt:lpstr>Las emociones</vt:lpstr>
      <vt:lpstr>COEFICIENTE INTELECTUAL</vt:lpstr>
      <vt:lpstr>Howard Gardner: Inteligencias múltiples</vt:lpstr>
      <vt:lpstr>Inteligencia múltiple</vt:lpstr>
      <vt:lpstr>Presentación de PowerPoint</vt:lpstr>
      <vt:lpstr>Inteligencia emocional</vt:lpstr>
      <vt:lpstr>Charles Darwin</vt:lpstr>
      <vt:lpstr>Inteligencia emocional</vt:lpstr>
      <vt:lpstr>Presentación de PowerPoint</vt:lpstr>
      <vt:lpstr>Inteligencia emocional</vt:lpstr>
      <vt:lpstr>Coeficiente intelectual vs inteligencia emocional</vt:lpstr>
      <vt:lpstr>¿Qué son las emociones?</vt:lpstr>
      <vt:lpstr>Tipos de emociones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Mind full or Mindful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Profesor 4</dc:creator>
  <cp:lastModifiedBy>Chus</cp:lastModifiedBy>
  <cp:revision>49</cp:revision>
  <dcterms:created xsi:type="dcterms:W3CDTF">2021-04-21T09:16:27Z</dcterms:created>
  <dcterms:modified xsi:type="dcterms:W3CDTF">2021-05-20T19:57:53Z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0x0101000463A3679AD8004CA8CC6FF510C020D8</vt:lpwstr>
  </property>
</Properties>
</file>