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1" r:id="rId3"/>
    <p:sldId id="258" r:id="rId4"/>
    <p:sldId id="257" r:id="rId5"/>
    <p:sldId id="259" r:id="rId6"/>
    <p:sldId id="278" r:id="rId7"/>
    <p:sldId id="260" r:id="rId8"/>
    <p:sldId id="263" r:id="rId9"/>
    <p:sldId id="265" r:id="rId10"/>
    <p:sldId id="261" r:id="rId11"/>
    <p:sldId id="264" r:id="rId12"/>
    <p:sldId id="277" r:id="rId13"/>
    <p:sldId id="272" r:id="rId14"/>
    <p:sldId id="267" r:id="rId15"/>
    <p:sldId id="262" r:id="rId16"/>
    <p:sldId id="268" r:id="rId17"/>
    <p:sldId id="269" r:id="rId18"/>
    <p:sldId id="270" r:id="rId19"/>
    <p:sldId id="273" r:id="rId20"/>
    <p:sldId id="280" r:id="rId21"/>
    <p:sldId id="276" r:id="rId22"/>
    <p:sldId id="274" r:id="rId23"/>
    <p:sldId id="275" r:id="rId24"/>
    <p:sldId id="282" r:id="rId25"/>
    <p:sldId id="284"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2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4D193-CB51-4D4C-AE37-251CF8805949}" type="datetimeFigureOut">
              <a:rPr lang="es-ES" smtClean="0"/>
              <a:pPr/>
              <a:t>09/04/2015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21736-1A91-4526-AB8C-72EB1A3AC7F7}" type="slidenum">
              <a:rPr lang="es-ES" smtClean="0"/>
              <a:pPr/>
              <a:t>‹Nº›</a:t>
            </a:fld>
            <a:endParaRPr lang="es-ES"/>
          </a:p>
        </p:txBody>
      </p:sp>
    </p:spTree>
    <p:extLst>
      <p:ext uri="{BB962C8B-B14F-4D97-AF65-F5344CB8AC3E}">
        <p14:creationId xmlns:p14="http://schemas.microsoft.com/office/powerpoint/2010/main" xmlns="" val="203719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B921736-1A91-4526-AB8C-72EB1A3AC7F7}" type="slidenum">
              <a:rPr lang="es-ES" smtClean="0"/>
              <a:pPr/>
              <a:t>7</a:t>
            </a:fld>
            <a:endParaRPr lang="es-ES"/>
          </a:p>
        </p:txBody>
      </p:sp>
    </p:spTree>
    <p:extLst>
      <p:ext uri="{BB962C8B-B14F-4D97-AF65-F5344CB8AC3E}">
        <p14:creationId xmlns:p14="http://schemas.microsoft.com/office/powerpoint/2010/main" xmlns="" val="226576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B921736-1A91-4526-AB8C-72EB1A3AC7F7}" type="slidenum">
              <a:rPr lang="es-ES" smtClean="0"/>
              <a:pPr/>
              <a:t>11</a:t>
            </a:fld>
            <a:endParaRPr lang="es-ES"/>
          </a:p>
        </p:txBody>
      </p:sp>
    </p:spTree>
    <p:extLst>
      <p:ext uri="{BB962C8B-B14F-4D97-AF65-F5344CB8AC3E}">
        <p14:creationId xmlns:p14="http://schemas.microsoft.com/office/powerpoint/2010/main" xmlns="" val="74272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9700EB5-8DCD-4568-B7DB-8A937F36DE4D}" type="datetimeFigureOut">
              <a:rPr lang="es-ES" smtClean="0"/>
              <a:pPr/>
              <a:t>09/04/2015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F48876D-8BFF-4E4A-A3BF-B3C9FADA040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9700EB5-8DCD-4568-B7DB-8A937F36DE4D}" type="datetimeFigureOut">
              <a:rPr lang="es-ES" smtClean="0"/>
              <a:pPr/>
              <a:t>09/04/2015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F48876D-8BFF-4E4A-A3BF-B3C9FADA040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9700EB5-8DCD-4568-B7DB-8A937F36DE4D}" type="datetimeFigureOut">
              <a:rPr lang="es-ES" smtClean="0"/>
              <a:pPr/>
              <a:t>09/04/2015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F48876D-8BFF-4E4A-A3BF-B3C9FADA040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9700EB5-8DCD-4568-B7DB-8A937F36DE4D}" type="datetimeFigureOut">
              <a:rPr lang="es-ES" smtClean="0"/>
              <a:pPr/>
              <a:t>09/04/2015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F48876D-8BFF-4E4A-A3BF-B3C9FADA040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9700EB5-8DCD-4568-B7DB-8A937F36DE4D}" type="datetimeFigureOut">
              <a:rPr lang="es-ES" smtClean="0"/>
              <a:pPr/>
              <a:t>09/04/2015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F48876D-8BFF-4E4A-A3BF-B3C9FADA040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9700EB5-8DCD-4568-B7DB-8A937F36DE4D}" type="datetimeFigureOut">
              <a:rPr lang="es-ES" smtClean="0"/>
              <a:pPr/>
              <a:t>09/04/2015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F48876D-8BFF-4E4A-A3BF-B3C9FADA040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9700EB5-8DCD-4568-B7DB-8A937F36DE4D}" type="datetimeFigureOut">
              <a:rPr lang="es-ES" smtClean="0"/>
              <a:pPr/>
              <a:t>09/04/2015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F48876D-8BFF-4E4A-A3BF-B3C9FADA040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9700EB5-8DCD-4568-B7DB-8A937F36DE4D}" type="datetimeFigureOut">
              <a:rPr lang="es-ES" smtClean="0"/>
              <a:pPr/>
              <a:t>09/04/2015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F48876D-8BFF-4E4A-A3BF-B3C9FADA040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9700EB5-8DCD-4568-B7DB-8A937F36DE4D}" type="datetimeFigureOut">
              <a:rPr lang="es-ES" smtClean="0"/>
              <a:pPr/>
              <a:t>09/04/2015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F48876D-8BFF-4E4A-A3BF-B3C9FADA040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700EB5-8DCD-4568-B7DB-8A937F36DE4D}" type="datetimeFigureOut">
              <a:rPr lang="es-ES" smtClean="0"/>
              <a:pPr/>
              <a:t>09/04/2015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F48876D-8BFF-4E4A-A3BF-B3C9FADA040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700EB5-8DCD-4568-B7DB-8A937F36DE4D}" type="datetimeFigureOut">
              <a:rPr lang="es-ES" smtClean="0"/>
              <a:pPr/>
              <a:t>09/04/2015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F48876D-8BFF-4E4A-A3BF-B3C9FADA040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alpha val="50000"/>
              </a:srgb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00EB5-8DCD-4568-B7DB-8A937F36DE4D}" type="datetimeFigureOut">
              <a:rPr lang="es-ES" smtClean="0"/>
              <a:pPr/>
              <a:t>09/04/2015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8876D-8BFF-4E4A-A3BF-B3C9FADA040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http://www.canalextremadura.es/sites/default/files/styles/Imagen_audio_nodo/public/ilustracion_avutarda.jpg?itok=zxf2kKEh" TargetMode="External"/><Relationship Id="rId7" Type="http://schemas.openxmlformats.org/officeDocument/2006/relationships/image" Target="http://www.canalextremadura.es/sites/default/files/styles/Imagen_audio_nodo/public/ilustracion_milano_real.jpg?itok=aYDAo4pb"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http://www.seo.org/wp-content/uploads/2013/11/F144_Dibujo_01-300x211.jpg" TargetMode="External"/><Relationship Id="rId5" Type="http://schemas.openxmlformats.org/officeDocument/2006/relationships/image" Target="http://www.juntadeandalucia.es/medioambiente/fauna/cernicalo_primilla/galeria/foto5_1.jpg" TargetMode="External"/><Relationship Id="rId10" Type="http://schemas.openxmlformats.org/officeDocument/2006/relationships/image" Target="../media/image22.jpeg"/><Relationship Id="rId4" Type="http://schemas.openxmlformats.org/officeDocument/2006/relationships/image" Target="../media/image19.jpeg"/><Relationship Id="rId9" Type="http://schemas.openxmlformats.org/officeDocument/2006/relationships/image" Target="http://www.seo.org/wp-content/uploads/2013/11/F147_Dibujo_01-300x211.jpg" TargetMode="Externa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iputaciondevalladolid.es/" TargetMode="External"/><Relationship Id="rId2" Type="http://schemas.openxmlformats.org/officeDocument/2006/relationships/hyperlink" Target="http://www.villalondigital.com/" TargetMode="External"/><Relationship Id="rId1" Type="http://schemas.openxmlformats.org/officeDocument/2006/relationships/slideLayout" Target="../slideLayouts/slideLayout2.xml"/><Relationship Id="rId6" Type="http://schemas.openxmlformats.org/officeDocument/2006/relationships/hyperlink" Target="http://www.fotonatura.org/" TargetMode="External"/><Relationship Id="rId5" Type="http://schemas.openxmlformats.org/officeDocument/2006/relationships/hyperlink" Target="http://www.seo.org/" TargetMode="External"/><Relationship Id="rId4" Type="http://schemas.openxmlformats.org/officeDocument/2006/relationships/hyperlink" Target="http://www.delsolmedina.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DE VISITA POR VILLALÓN DE CAMPOS</a:t>
            </a:r>
            <a:endParaRPr lang="es-ES" dirty="0"/>
          </a:p>
        </p:txBody>
      </p:sp>
      <p:sp>
        <p:nvSpPr>
          <p:cNvPr id="3" name="2 Subtítulo"/>
          <p:cNvSpPr>
            <a:spLocks noGrp="1"/>
          </p:cNvSpPr>
          <p:nvPr>
            <p:ph type="subTitle" idx="1"/>
          </p:nvPr>
        </p:nvSpPr>
        <p:spPr/>
        <p:txBody>
          <a:bodyPr/>
          <a:lstStyle/>
          <a:p>
            <a:endParaRPr lang="es-ES"/>
          </a:p>
        </p:txBody>
      </p:sp>
      <p:pic>
        <p:nvPicPr>
          <p:cNvPr id="4" name="3 Imagen" descr="iglesia lienzo.jpg"/>
          <p:cNvPicPr>
            <a:picLocks noChangeAspect="1"/>
          </p:cNvPicPr>
          <p:nvPr/>
        </p:nvPicPr>
        <p:blipFill>
          <a:blip r:embed="rId2" cstate="print"/>
          <a:stretch>
            <a:fillRect/>
          </a:stretch>
        </p:blipFill>
        <p:spPr>
          <a:xfrm>
            <a:off x="0" y="0"/>
            <a:ext cx="9144000" cy="6858000"/>
          </a:xfrm>
          <a:prstGeom prst="rect">
            <a:avLst/>
          </a:prstGeom>
        </p:spPr>
      </p:pic>
      <p:sp>
        <p:nvSpPr>
          <p:cNvPr id="6" name="5 Rectángulo"/>
          <p:cNvSpPr/>
          <p:nvPr/>
        </p:nvSpPr>
        <p:spPr>
          <a:xfrm>
            <a:off x="539552" y="4365104"/>
            <a:ext cx="7200800"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solidFill>
                  <a:schemeClr val="tx1"/>
                </a:solidFill>
              </a:rPr>
              <a:t>DE VISITA POR VILLALÓN DE CAMPOS</a:t>
            </a:r>
            <a:endParaRPr lang="es-ES" sz="4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435280" cy="3168352"/>
          </a:xfrm>
        </p:spPr>
        <p:txBody>
          <a:bodyPr>
            <a:normAutofit/>
          </a:bodyPr>
          <a:lstStyle/>
          <a:p>
            <a:pPr algn="just">
              <a:lnSpc>
                <a:spcPct val="150000"/>
              </a:lnSpc>
            </a:pPr>
            <a:r>
              <a:rPr lang="es-ES_tradnl" sz="1800" dirty="0" smtClean="0">
                <a:latin typeface="Arial" pitchFamily="34" charset="0"/>
                <a:cs typeface="Arial" pitchFamily="34" charset="0"/>
              </a:rPr>
              <a:t>La </a:t>
            </a:r>
            <a:r>
              <a:rPr lang="es-ES_tradnl" sz="1800" b="1" u="sng" dirty="0" smtClean="0">
                <a:latin typeface="Arial" pitchFamily="34" charset="0"/>
                <a:cs typeface="Arial" pitchFamily="34" charset="0"/>
              </a:rPr>
              <a:t>Iglesia Parroquial de San Miguel Arcángel </a:t>
            </a:r>
            <a:r>
              <a:rPr lang="es-ES_tradnl" sz="1800" dirty="0" smtClean="0">
                <a:latin typeface="Arial" pitchFamily="34" charset="0"/>
                <a:cs typeface="Arial" pitchFamily="34" charset="0"/>
              </a:rPr>
              <a:t>es uno de los templos gótico-mudéjar más sobresalientes de la provincia. Su origen se remonta a los siglos XIII-XIV, aunque ha sido objeto de numerosas transformaciones.</a:t>
            </a:r>
            <a:endParaRPr lang="es-ES" sz="1800" dirty="0" smtClean="0">
              <a:latin typeface="Arial" pitchFamily="34" charset="0"/>
              <a:cs typeface="Arial" pitchFamily="34" charset="0"/>
            </a:endParaRPr>
          </a:p>
          <a:p>
            <a:pPr algn="just">
              <a:lnSpc>
                <a:spcPct val="150000"/>
              </a:lnSpc>
            </a:pPr>
            <a:r>
              <a:rPr lang="es-ES_tradnl" sz="1800" dirty="0" smtClean="0">
                <a:latin typeface="Arial" pitchFamily="34" charset="0"/>
                <a:cs typeface="Arial" pitchFamily="34" charset="0"/>
              </a:rPr>
              <a:t>Inicialmente se construye una iglesia de tres naves en ladrillo, añadiéndose a finales del siglo XV e inicios del XVI una cuarta nave en el lado de la Epístola.</a:t>
            </a:r>
            <a:endParaRPr lang="es-ES" sz="1800" dirty="0" smtClean="0">
              <a:latin typeface="Arial" pitchFamily="34" charset="0"/>
              <a:cs typeface="Arial" pitchFamily="34" charset="0"/>
            </a:endParaRPr>
          </a:p>
          <a:p>
            <a:pPr algn="just">
              <a:lnSpc>
                <a:spcPct val="150000"/>
              </a:lnSpc>
            </a:pPr>
            <a:r>
              <a:rPr lang="es-ES_tradnl" sz="1800" dirty="0" smtClean="0">
                <a:latin typeface="Arial" pitchFamily="34" charset="0"/>
                <a:cs typeface="Arial" pitchFamily="34" charset="0"/>
              </a:rPr>
              <a:t>La entrada al templo se realiza a través de dos portadas: una adintelada y otra lateral, bajo arco de medio punto con decoración de bolas y escamas.</a:t>
            </a:r>
            <a:endParaRPr lang="es-ES" sz="1800" dirty="0" smtClean="0">
              <a:latin typeface="Arial" pitchFamily="34" charset="0"/>
              <a:cs typeface="Arial" pitchFamily="34" charset="0"/>
            </a:endParaRPr>
          </a:p>
        </p:txBody>
      </p:sp>
      <p:pic>
        <p:nvPicPr>
          <p:cNvPr id="4" name="3 Imagen" descr="detalle mudejar iglesia.jpg"/>
          <p:cNvPicPr>
            <a:picLocks noChangeAspect="1"/>
          </p:cNvPicPr>
          <p:nvPr/>
        </p:nvPicPr>
        <p:blipFill>
          <a:blip r:embed="rId2" cstate="print"/>
          <a:stretch>
            <a:fillRect/>
          </a:stretch>
        </p:blipFill>
        <p:spPr>
          <a:xfrm>
            <a:off x="5364088" y="3537012"/>
            <a:ext cx="3563888" cy="2672916"/>
          </a:xfrm>
          <a:prstGeom prst="rect">
            <a:avLst/>
          </a:prstGeom>
        </p:spPr>
      </p:pic>
      <p:sp>
        <p:nvSpPr>
          <p:cNvPr id="6" name="5 CuadroTexto"/>
          <p:cNvSpPr txBox="1"/>
          <p:nvPr/>
        </p:nvSpPr>
        <p:spPr>
          <a:xfrm>
            <a:off x="251520" y="3580180"/>
            <a:ext cx="3672408" cy="3277820"/>
          </a:xfrm>
          <a:prstGeom prst="rect">
            <a:avLst/>
          </a:prstGeom>
          <a:noFill/>
        </p:spPr>
        <p:txBody>
          <a:bodyPr wrap="square" rtlCol="0">
            <a:spAutoFit/>
          </a:bodyPr>
          <a:lstStyle/>
          <a:p>
            <a:pPr lvl="1" algn="just">
              <a:lnSpc>
                <a:spcPct val="150000"/>
              </a:lnSpc>
            </a:pPr>
            <a:r>
              <a:rPr lang="es-ES_tradnl" dirty="0" smtClean="0">
                <a:latin typeface="Arial" pitchFamily="34" charset="0"/>
                <a:cs typeface="Arial" pitchFamily="34" charset="0"/>
              </a:rPr>
              <a:t>En el interior se observan importantes rasgos del arte mudéjar como el artesonado de las capillas del lado de la epístola y los arcos de herradura apuntados inscritos en alfiz en la nave izquierda.</a:t>
            </a:r>
            <a:endParaRPr lang="es-ES" dirty="0" smtClean="0">
              <a:latin typeface="Arial" pitchFamily="34" charset="0"/>
              <a:cs typeface="Arial" pitchFamily="34" charset="0"/>
            </a:endParaRPr>
          </a:p>
          <a:p>
            <a:pPr algn="just"/>
            <a:endParaRPr lang="es-ES" dirty="0"/>
          </a:p>
        </p:txBody>
      </p:sp>
      <p:sp>
        <p:nvSpPr>
          <p:cNvPr id="5" name="4 CuadroTexto"/>
          <p:cNvSpPr txBox="1"/>
          <p:nvPr/>
        </p:nvSpPr>
        <p:spPr>
          <a:xfrm>
            <a:off x="5508104" y="6453336"/>
            <a:ext cx="2137958" cy="276999"/>
          </a:xfrm>
          <a:prstGeom prst="rect">
            <a:avLst/>
          </a:prstGeom>
          <a:noFill/>
        </p:spPr>
        <p:txBody>
          <a:bodyPr wrap="none" rtlCol="0">
            <a:spAutoFit/>
          </a:bodyPr>
          <a:lstStyle/>
          <a:p>
            <a:r>
              <a:rPr lang="es-ES_tradnl" sz="1200" dirty="0" smtClean="0"/>
              <a:t>www.diputaciondevalladolid.es</a:t>
            </a:r>
            <a:endParaRPr lang="es-ES_tradnl"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836712"/>
            <a:ext cx="6048672" cy="1728192"/>
          </a:xfrm>
        </p:spPr>
        <p:txBody>
          <a:bodyPr>
            <a:normAutofit fontScale="55000" lnSpcReduction="20000"/>
          </a:bodyPr>
          <a:lstStyle/>
          <a:p>
            <a:pPr algn="just">
              <a:lnSpc>
                <a:spcPct val="170000"/>
              </a:lnSpc>
            </a:pPr>
            <a:r>
              <a:rPr lang="es-ES_tradnl" sz="3400" dirty="0" smtClean="0">
                <a:latin typeface="Arial" pitchFamily="34" charset="0"/>
                <a:cs typeface="Arial" pitchFamily="34" charset="0"/>
              </a:rPr>
              <a:t>Por último es de destacar </a:t>
            </a:r>
            <a:r>
              <a:rPr lang="es-ES_tradnl" sz="3400" b="1" u="sng" dirty="0" smtClean="0">
                <a:latin typeface="Arial" pitchFamily="34" charset="0"/>
                <a:cs typeface="Arial" pitchFamily="34" charset="0"/>
              </a:rPr>
              <a:t>el órgano de</a:t>
            </a:r>
            <a:r>
              <a:rPr lang="es-ES_tradnl" sz="3400" u="sng" dirty="0" smtClean="0">
                <a:latin typeface="Arial" pitchFamily="34" charset="0"/>
                <a:cs typeface="Arial" pitchFamily="34" charset="0"/>
              </a:rPr>
              <a:t> </a:t>
            </a:r>
            <a:r>
              <a:rPr lang="es-ES_tradnl" sz="3400" b="1" u="sng" dirty="0" smtClean="0">
                <a:latin typeface="Arial" pitchFamily="34" charset="0"/>
                <a:cs typeface="Arial" pitchFamily="34" charset="0"/>
              </a:rPr>
              <a:t>la iglesia de San Miguel</a:t>
            </a:r>
            <a:r>
              <a:rPr lang="es-ES_tradnl" sz="3400" dirty="0" smtClean="0">
                <a:latin typeface="Arial" pitchFamily="34" charset="0"/>
                <a:cs typeface="Arial" pitchFamily="34" charset="0"/>
              </a:rPr>
              <a:t>. Situado en el coro de la iglesia, fue construido en la primera mitad del siglo XVIII. </a:t>
            </a:r>
          </a:p>
          <a:p>
            <a:pPr algn="just">
              <a:lnSpc>
                <a:spcPct val="170000"/>
              </a:lnSpc>
              <a:buNone/>
            </a:pPr>
            <a:endParaRPr lang="es-ES" sz="2100" dirty="0" smtClean="0">
              <a:latin typeface="Arial" pitchFamily="34" charset="0"/>
              <a:cs typeface="Arial" pitchFamily="34" charset="0"/>
            </a:endParaRPr>
          </a:p>
          <a:p>
            <a:endParaRPr lang="es-ES" sz="2900" dirty="0"/>
          </a:p>
        </p:txBody>
      </p:sp>
      <p:pic>
        <p:nvPicPr>
          <p:cNvPr id="4" name="3 Imagen" descr="organo_villalon.jpg"/>
          <p:cNvPicPr>
            <a:picLocks noChangeAspect="1"/>
          </p:cNvPicPr>
          <p:nvPr/>
        </p:nvPicPr>
        <p:blipFill>
          <a:blip r:embed="rId3" cstate="print"/>
          <a:stretch>
            <a:fillRect/>
          </a:stretch>
        </p:blipFill>
        <p:spPr>
          <a:xfrm>
            <a:off x="6732240" y="188640"/>
            <a:ext cx="2016224" cy="2832795"/>
          </a:xfrm>
          <a:prstGeom prst="rect">
            <a:avLst/>
          </a:prstGeom>
        </p:spPr>
      </p:pic>
      <p:sp>
        <p:nvSpPr>
          <p:cNvPr id="5" name="4 CuadroTexto"/>
          <p:cNvSpPr txBox="1"/>
          <p:nvPr/>
        </p:nvSpPr>
        <p:spPr>
          <a:xfrm>
            <a:off x="2843808" y="2996952"/>
            <a:ext cx="5688632" cy="3024336"/>
          </a:xfrm>
          <a:prstGeom prst="rect">
            <a:avLst/>
          </a:prstGeom>
        </p:spPr>
        <p:txBody>
          <a:bodyPr vert="horz" lIns="91440" tIns="45720" rIns="91440" bIns="45720" rtlCol="0">
            <a:noAutofit/>
          </a:bodyPr>
          <a:lstStyle/>
          <a:p>
            <a:pPr marL="342900" indent="-342900" algn="just">
              <a:lnSpc>
                <a:spcPct val="150000"/>
              </a:lnSpc>
              <a:spcBef>
                <a:spcPct val="20000"/>
              </a:spcBef>
              <a:buFont typeface="Arial" pitchFamily="34" charset="0"/>
              <a:buChar char="•"/>
            </a:pPr>
            <a:r>
              <a:rPr lang="es-ES_tradnl" sz="1700" dirty="0" smtClean="0">
                <a:latin typeface="Arial" pitchFamily="34" charset="0"/>
                <a:cs typeface="Arial" pitchFamily="34" charset="0"/>
              </a:rPr>
              <a:t>Su hermosa caja es una de las más notables y grandes de la provincia. Mide 4,98 m de ancho;  8,50 m de altura y 0,96 m de profundidad.</a:t>
            </a:r>
          </a:p>
          <a:p>
            <a:pPr marL="342900" indent="-342900" algn="just">
              <a:lnSpc>
                <a:spcPct val="150000"/>
              </a:lnSpc>
              <a:spcBef>
                <a:spcPct val="20000"/>
              </a:spcBef>
              <a:buFont typeface="Arial" pitchFamily="34" charset="0"/>
              <a:buChar char="•"/>
            </a:pPr>
            <a:r>
              <a:rPr lang="es-ES_tradnl" sz="1700" dirty="0" smtClean="0">
                <a:latin typeface="Arial" pitchFamily="34" charset="0"/>
                <a:cs typeface="Arial" pitchFamily="34" charset="0"/>
              </a:rPr>
              <a:t>Posee dos teclados partidos, con 45 notas cada uno.</a:t>
            </a:r>
          </a:p>
          <a:p>
            <a:pPr marL="342900" indent="-342900" algn="just">
              <a:lnSpc>
                <a:spcPct val="150000"/>
              </a:lnSpc>
              <a:spcBef>
                <a:spcPct val="20000"/>
              </a:spcBef>
              <a:buFont typeface="Arial" pitchFamily="34" charset="0"/>
              <a:buChar char="•"/>
            </a:pPr>
            <a:r>
              <a:rPr lang="es-ES_tradnl" sz="1700" dirty="0" smtClean="0">
                <a:latin typeface="Arial" pitchFamily="34" charset="0"/>
                <a:cs typeface="Arial" pitchFamily="34" charset="0"/>
              </a:rPr>
              <a:t>El interior alberga 4 secretos y 3 secretillos.</a:t>
            </a:r>
          </a:p>
          <a:p>
            <a:pPr marL="342900" indent="-342900" algn="just">
              <a:lnSpc>
                <a:spcPct val="150000"/>
              </a:lnSpc>
              <a:spcBef>
                <a:spcPct val="20000"/>
              </a:spcBef>
              <a:buFont typeface="Arial" pitchFamily="34" charset="0"/>
              <a:buChar char="•"/>
            </a:pPr>
            <a:r>
              <a:rPr lang="es-ES" sz="1700" dirty="0" smtClean="0">
                <a:latin typeface="Arial" pitchFamily="34" charset="0"/>
                <a:cs typeface="Arial" pitchFamily="34" charset="0"/>
              </a:rPr>
              <a:t>El primer cuerpo (hasta la trompetería horizontal), está adornado a base de pinturas con jarrones y motivos vegetales. Completan esta decoración algunas tallas doradas</a:t>
            </a:r>
            <a:r>
              <a:rPr lang="es-ES" sz="1600" dirty="0" smtClean="0">
                <a:latin typeface="Arial" pitchFamily="34" charset="0"/>
                <a:cs typeface="Arial" pitchFamily="34" charset="0"/>
              </a:rPr>
              <a:t>.</a:t>
            </a:r>
          </a:p>
        </p:txBody>
      </p:sp>
      <p:pic>
        <p:nvPicPr>
          <p:cNvPr id="6" name="5 Imagen" descr="organo diputacion valladolid.jpg"/>
          <p:cNvPicPr>
            <a:picLocks noChangeAspect="1"/>
          </p:cNvPicPr>
          <p:nvPr/>
        </p:nvPicPr>
        <p:blipFill>
          <a:blip r:embed="rId4" cstate="print"/>
          <a:stretch>
            <a:fillRect/>
          </a:stretch>
        </p:blipFill>
        <p:spPr>
          <a:xfrm>
            <a:off x="323528" y="2852936"/>
            <a:ext cx="2516264" cy="3384376"/>
          </a:xfrm>
          <a:prstGeom prst="rect">
            <a:avLst/>
          </a:prstGeom>
        </p:spPr>
      </p:pic>
      <p:sp>
        <p:nvSpPr>
          <p:cNvPr id="7" name="6 CuadroTexto"/>
          <p:cNvSpPr txBox="1"/>
          <p:nvPr/>
        </p:nvSpPr>
        <p:spPr>
          <a:xfrm>
            <a:off x="395536" y="6453336"/>
            <a:ext cx="2173993" cy="276999"/>
          </a:xfrm>
          <a:prstGeom prst="rect">
            <a:avLst/>
          </a:prstGeom>
          <a:noFill/>
        </p:spPr>
        <p:txBody>
          <a:bodyPr wrap="none" rtlCol="0">
            <a:spAutoFit/>
          </a:bodyPr>
          <a:lstStyle/>
          <a:p>
            <a:r>
              <a:rPr lang="es-ES_tradnl" sz="1200" dirty="0" smtClean="0"/>
              <a:t>www.diputacionde valladolid.es</a:t>
            </a:r>
            <a:endParaRPr lang="es-ES_tradnl"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229600" cy="4525963"/>
          </a:xfrm>
        </p:spPr>
        <p:txBody>
          <a:bodyPr>
            <a:normAutofit/>
          </a:bodyPr>
          <a:lstStyle/>
          <a:p>
            <a:pPr algn="just">
              <a:lnSpc>
                <a:spcPct val="150000"/>
              </a:lnSpc>
            </a:pPr>
            <a:r>
              <a:rPr lang="es-ES" sz="1800" dirty="0" smtClean="0">
                <a:latin typeface="Arial" pitchFamily="34" charset="0"/>
                <a:cs typeface="Arial" pitchFamily="34" charset="0"/>
              </a:rPr>
              <a:t>El segundo cuerpo presenta 10 castillos (conjunto de tubos verticales) que asoman entre numerosas tallas doradas en forma de guirnaldas.</a:t>
            </a:r>
          </a:p>
          <a:p>
            <a:pPr algn="just">
              <a:lnSpc>
                <a:spcPct val="150000"/>
              </a:lnSpc>
            </a:pPr>
            <a:r>
              <a:rPr lang="es-ES" sz="1800" dirty="0" smtClean="0">
                <a:latin typeface="Arial" pitchFamily="34" charset="0"/>
                <a:cs typeface="Arial" pitchFamily="34" charset="0"/>
              </a:rPr>
              <a:t>La tubería vertical consta de 70 elementos y la trompetería horizontal presenta 91 tubos dispuestos en dos hileras. Un poco más abajo hay otra hilera con 45 tubos más pequeños.</a:t>
            </a:r>
          </a:p>
          <a:p>
            <a:pPr algn="just">
              <a:lnSpc>
                <a:spcPct val="150000"/>
              </a:lnSpc>
            </a:pPr>
            <a:r>
              <a:rPr lang="es-ES" sz="1800" dirty="0" smtClean="0">
                <a:latin typeface="Arial" pitchFamily="34" charset="0"/>
                <a:cs typeface="Arial" pitchFamily="34" charset="0"/>
              </a:rPr>
              <a:t>En total tiene unos 1200 tubos sonoros. El más largo mide cinco metros y medio.</a:t>
            </a:r>
          </a:p>
          <a:p>
            <a:pPr algn="just">
              <a:lnSpc>
                <a:spcPct val="150000"/>
              </a:lnSpc>
              <a:buNone/>
            </a:pPr>
            <a:endParaRPr lang="es-ES" sz="1800" dirty="0">
              <a:latin typeface="Arial" pitchFamily="34" charset="0"/>
              <a:cs typeface="Arial" pitchFamily="34" charset="0"/>
            </a:endParaRPr>
          </a:p>
        </p:txBody>
      </p:sp>
      <p:pic>
        <p:nvPicPr>
          <p:cNvPr id="4" name="3 Imagen" descr="organo diputacion2.jpg"/>
          <p:cNvPicPr>
            <a:picLocks noChangeAspect="1"/>
          </p:cNvPicPr>
          <p:nvPr/>
        </p:nvPicPr>
        <p:blipFill>
          <a:blip r:embed="rId2" cstate="print"/>
          <a:stretch>
            <a:fillRect/>
          </a:stretch>
        </p:blipFill>
        <p:spPr>
          <a:xfrm>
            <a:off x="2627784" y="3645024"/>
            <a:ext cx="3456384" cy="2592288"/>
          </a:xfrm>
          <a:prstGeom prst="rect">
            <a:avLst/>
          </a:prstGeom>
        </p:spPr>
      </p:pic>
      <p:sp>
        <p:nvSpPr>
          <p:cNvPr id="5" name="4 CuadroTexto"/>
          <p:cNvSpPr txBox="1"/>
          <p:nvPr/>
        </p:nvSpPr>
        <p:spPr>
          <a:xfrm>
            <a:off x="2915816" y="6381328"/>
            <a:ext cx="3312368" cy="276999"/>
          </a:xfrm>
          <a:prstGeom prst="rect">
            <a:avLst/>
          </a:prstGeom>
          <a:noFill/>
        </p:spPr>
        <p:txBody>
          <a:bodyPr wrap="square" rtlCol="0">
            <a:spAutoFit/>
          </a:bodyPr>
          <a:lstStyle/>
          <a:p>
            <a:r>
              <a:rPr lang="es-ES_tradnl" sz="1200" dirty="0" smtClean="0"/>
              <a:t>Villalondigital.com</a:t>
            </a:r>
            <a:endParaRPr lang="es-ES_tradnl"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548680"/>
            <a:ext cx="8229600" cy="5040560"/>
          </a:xfrm>
        </p:spPr>
        <p:txBody>
          <a:bodyPr>
            <a:normAutofit fontScale="92500" lnSpcReduction="10000"/>
          </a:bodyPr>
          <a:lstStyle/>
          <a:p>
            <a:pPr algn="just">
              <a:lnSpc>
                <a:spcPct val="170000"/>
              </a:lnSpc>
            </a:pPr>
            <a:r>
              <a:rPr lang="es-ES" sz="1900" dirty="0" smtClean="0">
                <a:latin typeface="Arial" pitchFamily="34" charset="0"/>
                <a:cs typeface="Arial" pitchFamily="34" charset="0"/>
              </a:rPr>
              <a:t>Una vez explicado las partes y funcionamiento del órgano, el organista del municipio nos deleitará con un pequeño recital.</a:t>
            </a:r>
          </a:p>
          <a:p>
            <a:pPr algn="just">
              <a:lnSpc>
                <a:spcPct val="150000"/>
              </a:lnSpc>
            </a:pPr>
            <a:endParaRPr lang="es-ES" sz="1900" dirty="0" smtClean="0">
              <a:latin typeface="Arial" pitchFamily="34" charset="0"/>
              <a:cs typeface="Arial" pitchFamily="34" charset="0"/>
            </a:endParaRPr>
          </a:p>
          <a:p>
            <a:pPr algn="just">
              <a:lnSpc>
                <a:spcPct val="170000"/>
              </a:lnSpc>
              <a:spcBef>
                <a:spcPts val="600"/>
              </a:spcBef>
              <a:spcAft>
                <a:spcPts val="1200"/>
              </a:spcAft>
            </a:pPr>
            <a:r>
              <a:rPr lang="es-ES" sz="1900" dirty="0" smtClean="0">
                <a:latin typeface="Arial" pitchFamily="34" charset="0"/>
                <a:cs typeface="Arial" pitchFamily="34" charset="0"/>
              </a:rPr>
              <a:t>Después se harán preguntas a los visitantes sobre las características del órgano:</a:t>
            </a:r>
          </a:p>
          <a:p>
            <a:pPr algn="just">
              <a:lnSpc>
                <a:spcPct val="160000"/>
              </a:lnSpc>
              <a:buNone/>
            </a:pPr>
            <a:r>
              <a:rPr lang="es-ES" sz="1900" dirty="0" smtClean="0">
                <a:latin typeface="Arial" pitchFamily="34" charset="0"/>
                <a:cs typeface="Arial" pitchFamily="34" charset="0"/>
              </a:rPr>
              <a:t>      -  ¿En qué siglo fue construido?</a:t>
            </a:r>
          </a:p>
          <a:p>
            <a:pPr algn="just">
              <a:lnSpc>
                <a:spcPct val="160000"/>
              </a:lnSpc>
              <a:buNone/>
            </a:pPr>
            <a:r>
              <a:rPr lang="es-ES" sz="1900" dirty="0" smtClean="0">
                <a:latin typeface="Arial" pitchFamily="34" charset="0"/>
                <a:cs typeface="Arial" pitchFamily="34" charset="0"/>
              </a:rPr>
              <a:t>      -  ¿Recuerdan sus dimensiones?</a:t>
            </a:r>
          </a:p>
          <a:p>
            <a:pPr algn="just">
              <a:lnSpc>
                <a:spcPct val="160000"/>
              </a:lnSpc>
              <a:buNone/>
            </a:pPr>
            <a:r>
              <a:rPr lang="es-ES" sz="1900" dirty="0" smtClean="0">
                <a:latin typeface="Arial" pitchFamily="34" charset="0"/>
                <a:cs typeface="Arial" pitchFamily="34" charset="0"/>
              </a:rPr>
              <a:t>      -  ¿Cómo está decorado?</a:t>
            </a:r>
          </a:p>
          <a:p>
            <a:pPr algn="just">
              <a:lnSpc>
                <a:spcPct val="160000"/>
              </a:lnSpc>
              <a:buNone/>
            </a:pPr>
            <a:r>
              <a:rPr lang="es-ES" sz="1900" dirty="0" smtClean="0">
                <a:latin typeface="Arial" pitchFamily="34" charset="0"/>
                <a:cs typeface="Arial" pitchFamily="34" charset="0"/>
              </a:rPr>
              <a:t>      -  ¿Cuántos tubos sonoros tiene?</a:t>
            </a:r>
          </a:p>
          <a:p>
            <a:pPr algn="just">
              <a:lnSpc>
                <a:spcPct val="160000"/>
              </a:lnSpc>
              <a:buNone/>
            </a:pPr>
            <a:r>
              <a:rPr lang="es-ES" sz="1900" dirty="0" smtClean="0">
                <a:latin typeface="Arial" pitchFamily="34" charset="0"/>
                <a:cs typeface="Arial" pitchFamily="34" charset="0"/>
              </a:rPr>
              <a:t>      -  ¿Cuánto mide el tubo más largo?</a:t>
            </a:r>
          </a:p>
          <a:p>
            <a:pPr algn="just">
              <a:lnSpc>
                <a:spcPct val="150000"/>
              </a:lnSpc>
            </a:pP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4536504" cy="5544616"/>
          </a:xfrm>
        </p:spPr>
        <p:txBody>
          <a:bodyPr>
            <a:normAutofit fontScale="92500" lnSpcReduction="10000"/>
          </a:bodyPr>
          <a:lstStyle/>
          <a:p>
            <a:pPr algn="just">
              <a:lnSpc>
                <a:spcPct val="160000"/>
              </a:lnSpc>
            </a:pPr>
            <a:r>
              <a:rPr lang="es-ES_tradnl" sz="2000" dirty="0" smtClean="0">
                <a:latin typeface="Arial" pitchFamily="34" charset="0"/>
                <a:cs typeface="Arial" pitchFamily="34" charset="0"/>
              </a:rPr>
              <a:t>La iglesia de </a:t>
            </a:r>
            <a:r>
              <a:rPr lang="es-ES_tradnl" sz="2000" b="1" dirty="0" smtClean="0">
                <a:latin typeface="Arial" pitchFamily="34" charset="0"/>
                <a:cs typeface="Arial" pitchFamily="34" charset="0"/>
              </a:rPr>
              <a:t>San Juan Bautista</a:t>
            </a:r>
            <a:r>
              <a:rPr lang="es-ES_tradnl" sz="2000" dirty="0" smtClean="0">
                <a:latin typeface="Arial" pitchFamily="34" charset="0"/>
                <a:cs typeface="Arial" pitchFamily="34" charset="0"/>
              </a:rPr>
              <a:t> es de estilo gótico-mudéjar del siglo XV y está construida en tapial y ladrillo. Presenta tres naves separadas por pilares ochavados y cabecera con una capilla mayor de planta cuadrada.</a:t>
            </a:r>
          </a:p>
          <a:p>
            <a:pPr algn="just">
              <a:lnSpc>
                <a:spcPct val="160000"/>
              </a:lnSpc>
              <a:buNone/>
            </a:pPr>
            <a:r>
              <a:rPr lang="es-ES_tradnl" sz="2000" dirty="0" smtClean="0">
                <a:latin typeface="Arial" pitchFamily="34" charset="0"/>
                <a:cs typeface="Arial" pitchFamily="34" charset="0"/>
              </a:rPr>
              <a:t>      El acceso se realiza a través de una única portada abierta a los pies, bajo arco de medio punto y rematada con una espadaña de dos cuerpos construida en ladrillo</a:t>
            </a:r>
            <a:r>
              <a:rPr lang="es-ES_tradnl" sz="1800" dirty="0" smtClean="0">
                <a:latin typeface="Arial" pitchFamily="34" charset="0"/>
                <a:cs typeface="Arial" pitchFamily="34" charset="0"/>
              </a:rPr>
              <a:t>.</a:t>
            </a:r>
          </a:p>
          <a:p>
            <a:endParaRPr lang="es-ES" sz="1800" dirty="0" smtClean="0">
              <a:latin typeface="Arial" pitchFamily="34" charset="0"/>
              <a:cs typeface="Arial" pitchFamily="34" charset="0"/>
            </a:endParaRPr>
          </a:p>
          <a:p>
            <a:pPr lvl="8">
              <a:lnSpc>
                <a:spcPct val="150000"/>
              </a:lnSpc>
              <a:buNone/>
            </a:pPr>
            <a:endParaRPr lang="es-ES" sz="1600" dirty="0" smtClean="0">
              <a:latin typeface="Arial" pitchFamily="34" charset="0"/>
              <a:cs typeface="Arial" pitchFamily="34" charset="0"/>
            </a:endParaRPr>
          </a:p>
        </p:txBody>
      </p:sp>
      <p:pic>
        <p:nvPicPr>
          <p:cNvPr id="7" name="6 Imagen" descr="san_juan.jpg"/>
          <p:cNvPicPr>
            <a:picLocks noChangeAspect="1"/>
          </p:cNvPicPr>
          <p:nvPr/>
        </p:nvPicPr>
        <p:blipFill>
          <a:blip r:embed="rId2" cstate="print"/>
          <a:stretch>
            <a:fillRect/>
          </a:stretch>
        </p:blipFill>
        <p:spPr>
          <a:xfrm>
            <a:off x="6012160" y="620688"/>
            <a:ext cx="2857500" cy="2143125"/>
          </a:xfrm>
          <a:prstGeom prst="rect">
            <a:avLst/>
          </a:prstGeom>
        </p:spPr>
      </p:pic>
      <p:pic>
        <p:nvPicPr>
          <p:cNvPr id="8" name="7 Imagen" descr="DSC05894.JPG"/>
          <p:cNvPicPr>
            <a:picLocks noChangeAspect="1"/>
          </p:cNvPicPr>
          <p:nvPr/>
        </p:nvPicPr>
        <p:blipFill>
          <a:blip r:embed="rId3" cstate="print"/>
          <a:stretch>
            <a:fillRect/>
          </a:stretch>
        </p:blipFill>
        <p:spPr>
          <a:xfrm>
            <a:off x="6588224" y="3212976"/>
            <a:ext cx="2085696" cy="2780928"/>
          </a:xfrm>
          <a:prstGeom prst="rect">
            <a:avLst/>
          </a:prstGeom>
        </p:spPr>
      </p:pic>
      <p:sp>
        <p:nvSpPr>
          <p:cNvPr id="9" name="8 CuadroTexto"/>
          <p:cNvSpPr txBox="1"/>
          <p:nvPr/>
        </p:nvSpPr>
        <p:spPr>
          <a:xfrm>
            <a:off x="6588224" y="6165304"/>
            <a:ext cx="1841914" cy="307777"/>
          </a:xfrm>
          <a:prstGeom prst="rect">
            <a:avLst/>
          </a:prstGeom>
          <a:noFill/>
        </p:spPr>
        <p:txBody>
          <a:bodyPr wrap="none" rtlCol="0">
            <a:spAutoFit/>
          </a:bodyPr>
          <a:lstStyle/>
          <a:p>
            <a:r>
              <a:rPr lang="es-ES" sz="1400" dirty="0" smtClean="0"/>
              <a:t>Detalle del artesonado</a:t>
            </a:r>
            <a:endParaRPr lang="es-E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3528391"/>
          </a:xfrm>
        </p:spPr>
        <p:txBody>
          <a:bodyPr>
            <a:normAutofit fontScale="70000" lnSpcReduction="20000"/>
          </a:bodyPr>
          <a:lstStyle/>
          <a:p>
            <a:pPr>
              <a:buNone/>
            </a:pPr>
            <a:r>
              <a:rPr lang="es-ES_tradnl" sz="4000" dirty="0" smtClean="0">
                <a:latin typeface="Arial" pitchFamily="34" charset="0"/>
                <a:cs typeface="Arial" pitchFamily="34" charset="0"/>
              </a:rPr>
              <a:t>   EL PALOMAR</a:t>
            </a:r>
          </a:p>
          <a:p>
            <a:pPr>
              <a:buNone/>
            </a:pPr>
            <a:endParaRPr lang="es-ES_tradnl" dirty="0" smtClean="0">
              <a:latin typeface="Arial" pitchFamily="34" charset="0"/>
              <a:cs typeface="Arial" pitchFamily="34" charset="0"/>
            </a:endParaRPr>
          </a:p>
          <a:p>
            <a:pPr algn="just">
              <a:lnSpc>
                <a:spcPct val="170000"/>
              </a:lnSpc>
              <a:buNone/>
            </a:pPr>
            <a:r>
              <a:rPr lang="es-ES_tradnl" sz="2600" dirty="0" smtClean="0">
                <a:latin typeface="Arial" pitchFamily="34" charset="0"/>
                <a:cs typeface="Arial" pitchFamily="34" charset="0"/>
              </a:rPr>
              <a:t>     Otro edificio típico de Tierra de Campos, que resulta extraño y a la vez curioso para los visitantes de otras regiones, es </a:t>
            </a:r>
            <a:r>
              <a:rPr lang="es-ES_tradnl" sz="2600" b="1" dirty="0" smtClean="0">
                <a:latin typeface="Arial" pitchFamily="34" charset="0"/>
                <a:cs typeface="Arial" pitchFamily="34" charset="0"/>
              </a:rPr>
              <a:t>EL PALOMAR</a:t>
            </a:r>
            <a:r>
              <a:rPr lang="es-ES_tradnl" sz="2600" dirty="0" smtClean="0">
                <a:latin typeface="Arial" pitchFamily="34" charset="0"/>
                <a:cs typeface="Arial" pitchFamily="34" charset="0"/>
              </a:rPr>
              <a:t>. Los </a:t>
            </a:r>
            <a:r>
              <a:rPr lang="es-ES_tradnl" sz="2600" b="1" dirty="0" smtClean="0">
                <a:latin typeface="Arial" pitchFamily="34" charset="0"/>
                <a:cs typeface="Arial" pitchFamily="34" charset="0"/>
              </a:rPr>
              <a:t>palomares</a:t>
            </a:r>
            <a:r>
              <a:rPr lang="es-ES_tradnl" sz="2600" dirty="0" smtClean="0">
                <a:latin typeface="Arial" pitchFamily="34" charset="0"/>
                <a:cs typeface="Arial" pitchFamily="34" charset="0"/>
              </a:rPr>
              <a:t>, edificios construidos en las afueras de las villas están construidos con adobes. Pueden ser redondos o cuadrados; con patio interior o sin patio. En su interior albergan numerosos pasillos con paredes llenas de agujeros. Son los nidales donde las palomas crían los pichones</a:t>
            </a:r>
            <a:endParaRPr lang="es-ES" sz="2600" dirty="0" smtClean="0">
              <a:latin typeface="Arial" pitchFamily="34" charset="0"/>
              <a:cs typeface="Arial" pitchFamily="34" charset="0"/>
            </a:endParaRPr>
          </a:p>
          <a:p>
            <a:endParaRPr lang="es-ES" dirty="0" smtClean="0"/>
          </a:p>
          <a:p>
            <a:pPr>
              <a:buNone/>
            </a:pPr>
            <a:endParaRPr lang="es-ES" dirty="0"/>
          </a:p>
        </p:txBody>
      </p:sp>
      <p:pic>
        <p:nvPicPr>
          <p:cNvPr id="5" name="4 Imagen" descr="DSC05897.JPG"/>
          <p:cNvPicPr>
            <a:picLocks noChangeAspect="1"/>
          </p:cNvPicPr>
          <p:nvPr/>
        </p:nvPicPr>
        <p:blipFill>
          <a:blip r:embed="rId2" cstate="print"/>
          <a:stretch>
            <a:fillRect/>
          </a:stretch>
        </p:blipFill>
        <p:spPr>
          <a:xfrm>
            <a:off x="3131840" y="4149080"/>
            <a:ext cx="3312368" cy="248427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260648"/>
            <a:ext cx="8229600" cy="1152127"/>
          </a:xfrm>
        </p:spPr>
        <p:txBody>
          <a:bodyPr>
            <a:normAutofit fontScale="25000" lnSpcReduction="20000"/>
          </a:bodyPr>
          <a:lstStyle/>
          <a:p>
            <a:pPr algn="just">
              <a:lnSpc>
                <a:spcPct val="170000"/>
              </a:lnSpc>
            </a:pPr>
            <a:r>
              <a:rPr lang="es-ES" sz="14400" b="1" u="sng" dirty="0" smtClean="0">
                <a:latin typeface="Arial" pitchFamily="34" charset="0"/>
                <a:cs typeface="Arial" pitchFamily="34" charset="0"/>
              </a:rPr>
              <a:t>Visita a “el palomar del abuelo”</a:t>
            </a:r>
            <a:endParaRPr lang="es-ES" sz="14400" dirty="0" smtClean="0">
              <a:latin typeface="Arial" pitchFamily="34" charset="0"/>
              <a:cs typeface="Arial" pitchFamily="34" charset="0"/>
            </a:endParaRPr>
          </a:p>
          <a:p>
            <a:pPr algn="just">
              <a:lnSpc>
                <a:spcPct val="170000"/>
              </a:lnSpc>
            </a:pPr>
            <a:endParaRPr lang="es-ES" sz="7200" dirty="0" smtClean="0">
              <a:latin typeface="Arial" pitchFamily="34" charset="0"/>
              <a:cs typeface="Arial" pitchFamily="34" charset="0"/>
            </a:endParaRPr>
          </a:p>
          <a:p>
            <a:pPr algn="just">
              <a:lnSpc>
                <a:spcPct val="170000"/>
              </a:lnSpc>
            </a:pPr>
            <a:r>
              <a:rPr lang="es-ES" sz="7200" dirty="0" smtClean="0">
                <a:latin typeface="Arial" pitchFamily="34" charset="0"/>
                <a:cs typeface="Arial" pitchFamily="34" charset="0"/>
              </a:rPr>
              <a:t>Es un centro de interpretación de lo que es un palomar y de la cría de la paloma. </a:t>
            </a:r>
          </a:p>
          <a:p>
            <a:pPr>
              <a:buNone/>
            </a:pPr>
            <a:endParaRPr lang="es-ES" dirty="0"/>
          </a:p>
        </p:txBody>
      </p:sp>
      <p:pic>
        <p:nvPicPr>
          <p:cNvPr id="6" name="5 Imagen" descr="DSC05872.JPG"/>
          <p:cNvPicPr>
            <a:picLocks noChangeAspect="1"/>
          </p:cNvPicPr>
          <p:nvPr/>
        </p:nvPicPr>
        <p:blipFill>
          <a:blip r:embed="rId2" cstate="print"/>
          <a:stretch>
            <a:fillRect/>
          </a:stretch>
        </p:blipFill>
        <p:spPr>
          <a:xfrm>
            <a:off x="683568" y="2708920"/>
            <a:ext cx="3522129" cy="3240360"/>
          </a:xfrm>
          <a:prstGeom prst="rect">
            <a:avLst/>
          </a:prstGeom>
        </p:spPr>
      </p:pic>
      <p:sp>
        <p:nvSpPr>
          <p:cNvPr id="7" name="6 CuadroTexto"/>
          <p:cNvSpPr txBox="1"/>
          <p:nvPr/>
        </p:nvSpPr>
        <p:spPr>
          <a:xfrm>
            <a:off x="4427984" y="2348880"/>
            <a:ext cx="4320480" cy="2169825"/>
          </a:xfrm>
          <a:prstGeom prst="rect">
            <a:avLst/>
          </a:prstGeom>
          <a:noFill/>
        </p:spPr>
        <p:txBody>
          <a:bodyPr wrap="square" rtlCol="0">
            <a:spAutoFit/>
          </a:bodyPr>
          <a:lstStyle/>
          <a:p>
            <a:pPr algn="just">
              <a:lnSpc>
                <a:spcPct val="150000"/>
              </a:lnSpc>
            </a:pPr>
            <a:r>
              <a:rPr lang="es-ES" dirty="0" smtClean="0">
                <a:latin typeface="Arial" pitchFamily="34" charset="0"/>
                <a:cs typeface="Arial" pitchFamily="34" charset="0"/>
              </a:rPr>
              <a:t> Esta dividido en tres zonas:</a:t>
            </a:r>
          </a:p>
          <a:p>
            <a:pPr algn="just">
              <a:lnSpc>
                <a:spcPct val="150000"/>
              </a:lnSpc>
            </a:pPr>
            <a:r>
              <a:rPr lang="es-ES" dirty="0" smtClean="0">
                <a:latin typeface="Arial" pitchFamily="34" charset="0"/>
                <a:cs typeface="Arial" pitchFamily="34" charset="0"/>
              </a:rPr>
              <a:t>La central que es el palomar propiamente dicho, donde viven 22 parejas de palomas. Dispone de una cámara que las graba en directo</a:t>
            </a:r>
            <a:endParaRPr lang="es-ES" dirty="0"/>
          </a:p>
        </p:txBody>
      </p:sp>
      <p:sp>
        <p:nvSpPr>
          <p:cNvPr id="8" name="7 CuadroTexto"/>
          <p:cNvSpPr txBox="1"/>
          <p:nvPr/>
        </p:nvSpPr>
        <p:spPr>
          <a:xfrm>
            <a:off x="4427984" y="4688175"/>
            <a:ext cx="4716016" cy="2169825"/>
          </a:xfrm>
          <a:prstGeom prst="rect">
            <a:avLst/>
          </a:prstGeom>
          <a:noFill/>
        </p:spPr>
        <p:txBody>
          <a:bodyPr wrap="square" rtlCol="0">
            <a:spAutoFit/>
          </a:bodyPr>
          <a:lstStyle/>
          <a:p>
            <a:pPr algn="just">
              <a:lnSpc>
                <a:spcPct val="150000"/>
              </a:lnSpc>
            </a:pPr>
            <a:r>
              <a:rPr lang="es-ES" dirty="0" smtClean="0">
                <a:latin typeface="Arial" pitchFamily="34" charset="0"/>
                <a:cs typeface="Arial" pitchFamily="34" charset="0"/>
              </a:rPr>
              <a:t>Una nave lateral que es la sala de exposiciones. Esta sala dispone de dos ventanas desde las cuales se puede contemplar lo que hacen las palomas.</a:t>
            </a:r>
          </a:p>
          <a:p>
            <a:pPr>
              <a:lnSpc>
                <a:spcPct val="150000"/>
              </a:lnSpc>
            </a:pP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404664"/>
            <a:ext cx="8496944" cy="2169825"/>
          </a:xfrm>
          <a:prstGeom prst="rect">
            <a:avLst/>
          </a:prstGeom>
          <a:noFill/>
        </p:spPr>
        <p:txBody>
          <a:bodyPr wrap="square" rtlCol="0">
            <a:spAutoFit/>
          </a:bodyPr>
          <a:lstStyle/>
          <a:p>
            <a:pPr algn="just">
              <a:lnSpc>
                <a:spcPct val="150000"/>
              </a:lnSpc>
            </a:pPr>
            <a:r>
              <a:rPr lang="es-ES" dirty="0" smtClean="0">
                <a:latin typeface="Arial" pitchFamily="34" charset="0"/>
                <a:cs typeface="Arial" pitchFamily="34" charset="0"/>
              </a:rPr>
              <a:t>El otro lateral es la sala de proyecciones. A los visitantes se les proyecta un vídeo de 15 minutos, el cual nos presenta la historia resumida de Villalón, una segunda parte que nos habla de los palomares y la tercera que se centra en la cría de las palomas. </a:t>
            </a:r>
          </a:p>
          <a:p>
            <a:pPr>
              <a:lnSpc>
                <a:spcPct val="150000"/>
              </a:lnSpc>
            </a:pPr>
            <a:endParaRPr lang="es-ES" dirty="0"/>
          </a:p>
        </p:txBody>
      </p:sp>
      <p:pic>
        <p:nvPicPr>
          <p:cNvPr id="7" name="6 Imagen" descr="DSC05875.JPG"/>
          <p:cNvPicPr>
            <a:picLocks noChangeAspect="1"/>
          </p:cNvPicPr>
          <p:nvPr/>
        </p:nvPicPr>
        <p:blipFill>
          <a:blip r:embed="rId2" cstate="print"/>
          <a:stretch>
            <a:fillRect/>
          </a:stretch>
        </p:blipFill>
        <p:spPr>
          <a:xfrm>
            <a:off x="2627784" y="2636912"/>
            <a:ext cx="4716016" cy="353701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229600" cy="4525963"/>
          </a:xfrm>
        </p:spPr>
        <p:txBody>
          <a:bodyPr>
            <a:normAutofit/>
          </a:bodyPr>
          <a:lstStyle/>
          <a:p>
            <a:pPr>
              <a:lnSpc>
                <a:spcPct val="150000"/>
              </a:lnSpc>
            </a:pPr>
            <a:r>
              <a:rPr lang="es-ES" sz="2100" dirty="0" smtClean="0"/>
              <a:t>Después de la visita al palomar del abuelo , enseñarán a los visitantes a hacer adobe, ladrillo típico de estas construcciones.</a:t>
            </a:r>
            <a:endParaRPr lang="es-ES" sz="2100" dirty="0"/>
          </a:p>
        </p:txBody>
      </p:sp>
      <p:pic>
        <p:nvPicPr>
          <p:cNvPr id="2050" name="Picture 2" descr="E:\Fernanda\TRABAJO\fotos\Fotos VILLABRAGIMA\Acto de clausura\P1010081.JPG"/>
          <p:cNvPicPr>
            <a:picLocks noChangeAspect="1" noChangeArrowheads="1"/>
          </p:cNvPicPr>
          <p:nvPr/>
        </p:nvPicPr>
        <p:blipFill>
          <a:blip r:embed="rId2" cstate="print"/>
          <a:srcRect/>
          <a:stretch>
            <a:fillRect/>
          </a:stretch>
        </p:blipFill>
        <p:spPr bwMode="auto">
          <a:xfrm>
            <a:off x="1691680" y="2276872"/>
            <a:ext cx="4710156" cy="353293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t>Ruta por la vía verde</a:t>
            </a:r>
            <a:endParaRPr lang="es-ES" b="1" u="sng" dirty="0"/>
          </a:p>
        </p:txBody>
      </p:sp>
      <p:sp>
        <p:nvSpPr>
          <p:cNvPr id="3" name="2 Marcador de contenido"/>
          <p:cNvSpPr>
            <a:spLocks noGrp="1"/>
          </p:cNvSpPr>
          <p:nvPr>
            <p:ph idx="1"/>
          </p:nvPr>
        </p:nvSpPr>
        <p:spPr/>
        <p:txBody>
          <a:bodyPr>
            <a:normAutofit/>
          </a:bodyPr>
          <a:lstStyle/>
          <a:p>
            <a:pPr algn="just">
              <a:lnSpc>
                <a:spcPct val="150000"/>
              </a:lnSpc>
            </a:pPr>
            <a:r>
              <a:rPr lang="es-ES" sz="2000" dirty="0" smtClean="0"/>
              <a:t>La vía verde es una ruta que une Villalón con Cuenca de Campos y que discurre por las antiguas vías del “tren burra”.</a:t>
            </a:r>
          </a:p>
          <a:p>
            <a:pPr algn="just">
              <a:lnSpc>
                <a:spcPct val="150000"/>
              </a:lnSpc>
            </a:pPr>
            <a:r>
              <a:rPr lang="es-ES" sz="2000" dirty="0" smtClean="0"/>
              <a:t>La extensa llanura cerealista, prácticamente desforestada, facilita a los visitantes la observación del vuelo ligero de rapaces como el cernícalo común y primilla, el aguilucho cenizo y lagunero, y el milano negro y real. Con un poco más de paciencia también se pueden ver especies de importancia internacional como la avutarda y el sisón. </a:t>
            </a:r>
          </a:p>
          <a:p>
            <a:pPr algn="just">
              <a:lnSpc>
                <a:spcPct val="150000"/>
              </a:lnSpc>
            </a:pPr>
            <a:r>
              <a:rPr lang="es-ES" sz="2000" dirty="0" smtClean="0"/>
              <a:t>No debemos olvidar que es una zona declarada de especial protección para aves (ZEPA)</a:t>
            </a:r>
          </a:p>
          <a:p>
            <a:pPr algn="just">
              <a:lnSpc>
                <a:spcPct val="150000"/>
              </a:lnSpc>
            </a:pPr>
            <a:endParaRPr lang="es-E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PROGRAMA</a:t>
            </a:r>
            <a:endParaRPr lang="es-ES" dirty="0"/>
          </a:p>
        </p:txBody>
      </p:sp>
      <p:sp>
        <p:nvSpPr>
          <p:cNvPr id="3" name="2 Marcador de contenido"/>
          <p:cNvSpPr>
            <a:spLocks noGrp="1"/>
          </p:cNvSpPr>
          <p:nvPr>
            <p:ph idx="1"/>
          </p:nvPr>
        </p:nvSpPr>
        <p:spPr>
          <a:xfrm>
            <a:off x="539552" y="1412776"/>
            <a:ext cx="8229600" cy="4525963"/>
          </a:xfrm>
        </p:spPr>
        <p:txBody>
          <a:bodyPr>
            <a:normAutofit lnSpcReduction="10000"/>
          </a:bodyPr>
          <a:lstStyle/>
          <a:p>
            <a:pPr algn="just">
              <a:lnSpc>
                <a:spcPct val="150000"/>
              </a:lnSpc>
            </a:pPr>
            <a:r>
              <a:rPr lang="es-ES" sz="2000" dirty="0" smtClean="0">
                <a:latin typeface="Arial" pitchFamily="34" charset="0"/>
                <a:cs typeface="Arial" pitchFamily="34" charset="0"/>
              </a:rPr>
              <a:t>Visitaremos los monumentos más importantes de Villalón de Campos: Rollo jurisdiccional, Iglesia de San Miguel en el que disfrutaremos de un pequeño recital de órgano y la Iglesia de San Juan.</a:t>
            </a:r>
          </a:p>
          <a:p>
            <a:pPr algn="just">
              <a:lnSpc>
                <a:spcPct val="150000"/>
              </a:lnSpc>
            </a:pPr>
            <a:r>
              <a:rPr lang="es-ES" sz="2000" dirty="0" smtClean="0">
                <a:latin typeface="Arial" pitchFamily="34" charset="0"/>
                <a:cs typeface="Arial" pitchFamily="34" charset="0"/>
              </a:rPr>
              <a:t>Después visitaremos el Centro de Interpretación del palomar de abuelo donde nos explicarán que es un palomar y nos hablarán de la cría de paloma. Nos enseñarán a hacer adobe.</a:t>
            </a:r>
          </a:p>
          <a:p>
            <a:pPr algn="just">
              <a:lnSpc>
                <a:spcPct val="150000"/>
              </a:lnSpc>
            </a:pPr>
            <a:r>
              <a:rPr lang="es-ES" sz="2000" dirty="0" smtClean="0">
                <a:latin typeface="Arial" pitchFamily="34" charset="0"/>
                <a:cs typeface="Arial" pitchFamily="34" charset="0"/>
              </a:rPr>
              <a:t>Por último realizaremos una ruta por la vía verde desde Villalón a Cuenca de Campos (4 km) dónde podemos observar gran variedad de aves. En Cuenca visitaremos el mirador del cernícalo primilla.</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canalextremadura.es/sites/default/files/styles/Imagen_audio_nodo/public/ilustracion_avutarda.jpg?itok=zxf2kKEh"/>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179512" y="1196876"/>
            <a:ext cx="3660775" cy="198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5" descr="http://www.juntadeandalucia.es/medioambiente/fauna/cernicalo_primilla/galeria/foto5_1.jpg"/>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4632236" y="1412776"/>
            <a:ext cx="4124325"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6" descr="http://www.canalextremadura.es/sites/default/files/styles/Imagen_audio_nodo/public/ilustracion_milano_real.jpg?itok=aYDAo4pb"/>
          <p:cNvPicPr>
            <a:picLocks noChangeAspect="1" noChangeArrowheads="1"/>
          </p:cNvPicPr>
          <p:nvPr/>
        </p:nvPicPr>
        <p:blipFill>
          <a:blip r:embed="rId6" r:link="rId7" cstate="print">
            <a:extLst>
              <a:ext uri="{28A0092B-C50C-407E-A947-70E740481C1C}">
                <a14:useLocalDpi xmlns:a14="http://schemas.microsoft.com/office/drawing/2010/main" xmlns="" val="0"/>
              </a:ext>
            </a:extLst>
          </a:blip>
          <a:srcRect/>
          <a:stretch>
            <a:fillRect/>
          </a:stretch>
        </p:blipFill>
        <p:spPr bwMode="auto">
          <a:xfrm>
            <a:off x="327861" y="3928233"/>
            <a:ext cx="3081338" cy="166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7" name="Picture 7" descr="Aguilucho cenizo Dibujo 1"/>
          <p:cNvPicPr>
            <a:picLocks noChangeAspect="1" noChangeArrowheads="1"/>
          </p:cNvPicPr>
          <p:nvPr/>
        </p:nvPicPr>
        <p:blipFill>
          <a:blip r:embed="rId8" r:link="rId9" cstate="print">
            <a:extLst>
              <a:ext uri="{28A0092B-C50C-407E-A947-70E740481C1C}">
                <a14:useLocalDpi xmlns:a14="http://schemas.microsoft.com/office/drawing/2010/main" xmlns="" val="0"/>
              </a:ext>
            </a:extLst>
          </a:blip>
          <a:srcRect/>
          <a:stretch>
            <a:fillRect/>
          </a:stretch>
        </p:blipFill>
        <p:spPr bwMode="auto">
          <a:xfrm>
            <a:off x="3984869" y="3928233"/>
            <a:ext cx="2171700"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8" name="Picture 8" descr="Aguilucho lagunero occidental Dibujo 1"/>
          <p:cNvPicPr>
            <a:picLocks noChangeAspect="1" noChangeArrowheads="1"/>
          </p:cNvPicPr>
          <p:nvPr/>
        </p:nvPicPr>
        <p:blipFill>
          <a:blip r:embed="rId10" r:link="rId11" cstate="print">
            <a:extLst>
              <a:ext uri="{28A0092B-C50C-407E-A947-70E740481C1C}">
                <a14:useLocalDpi xmlns:a14="http://schemas.microsoft.com/office/drawing/2010/main" xmlns="" val="0"/>
              </a:ext>
            </a:extLst>
          </a:blip>
          <a:srcRect/>
          <a:stretch>
            <a:fillRect/>
          </a:stretch>
        </p:blipFill>
        <p:spPr bwMode="auto">
          <a:xfrm>
            <a:off x="6490146" y="3847271"/>
            <a:ext cx="2286000" cy="160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1 Título"/>
          <p:cNvSpPr>
            <a:spLocks noGrp="1"/>
          </p:cNvSpPr>
          <p:nvPr>
            <p:ph type="title"/>
          </p:nvPr>
        </p:nvSpPr>
        <p:spPr>
          <a:xfrm>
            <a:off x="457200" y="274638"/>
            <a:ext cx="8229600" cy="634082"/>
          </a:xfrm>
        </p:spPr>
        <p:txBody>
          <a:bodyPr>
            <a:normAutofit fontScale="90000"/>
          </a:bodyPr>
          <a:lstStyle/>
          <a:p>
            <a:r>
              <a:rPr lang="es-ES" b="1" u="sng" dirty="0" smtClean="0"/>
              <a:t>Aves que observaremos</a:t>
            </a:r>
            <a:endParaRPr lang="es-ES" b="1" u="sng" dirty="0"/>
          </a:p>
        </p:txBody>
      </p:sp>
      <p:sp>
        <p:nvSpPr>
          <p:cNvPr id="2" name="CuadroTexto 1"/>
          <p:cNvSpPr txBox="1"/>
          <p:nvPr/>
        </p:nvSpPr>
        <p:spPr>
          <a:xfrm>
            <a:off x="1351722" y="3183189"/>
            <a:ext cx="1033616" cy="369332"/>
          </a:xfrm>
          <a:prstGeom prst="rect">
            <a:avLst/>
          </a:prstGeom>
          <a:noFill/>
        </p:spPr>
        <p:txBody>
          <a:bodyPr wrap="none" rtlCol="0">
            <a:spAutoFit/>
          </a:bodyPr>
          <a:lstStyle/>
          <a:p>
            <a:r>
              <a:rPr lang="es-ES" dirty="0" smtClean="0"/>
              <a:t>Avutarda</a:t>
            </a:r>
            <a:endParaRPr lang="es-ES" dirty="0"/>
          </a:p>
        </p:txBody>
      </p:sp>
      <p:sp>
        <p:nvSpPr>
          <p:cNvPr id="9" name="CuadroTexto 8"/>
          <p:cNvSpPr txBox="1"/>
          <p:nvPr/>
        </p:nvSpPr>
        <p:spPr>
          <a:xfrm>
            <a:off x="5973338" y="3181251"/>
            <a:ext cx="1059585" cy="369332"/>
          </a:xfrm>
          <a:prstGeom prst="rect">
            <a:avLst/>
          </a:prstGeom>
          <a:noFill/>
        </p:spPr>
        <p:txBody>
          <a:bodyPr wrap="none" rtlCol="0">
            <a:spAutoFit/>
          </a:bodyPr>
          <a:lstStyle/>
          <a:p>
            <a:r>
              <a:rPr lang="es-ES" dirty="0" smtClean="0"/>
              <a:t>Cernícalo</a:t>
            </a:r>
            <a:endParaRPr lang="es-ES" dirty="0"/>
          </a:p>
        </p:txBody>
      </p:sp>
      <p:sp>
        <p:nvSpPr>
          <p:cNvPr id="10" name="CuadroTexto 9"/>
          <p:cNvSpPr txBox="1"/>
          <p:nvPr/>
        </p:nvSpPr>
        <p:spPr>
          <a:xfrm>
            <a:off x="1187624" y="5626775"/>
            <a:ext cx="1294713" cy="369332"/>
          </a:xfrm>
          <a:prstGeom prst="rect">
            <a:avLst/>
          </a:prstGeom>
          <a:noFill/>
        </p:spPr>
        <p:txBody>
          <a:bodyPr wrap="none" rtlCol="0">
            <a:spAutoFit/>
          </a:bodyPr>
          <a:lstStyle/>
          <a:p>
            <a:r>
              <a:rPr lang="es-ES" dirty="0" smtClean="0"/>
              <a:t>Milano Real</a:t>
            </a:r>
            <a:endParaRPr lang="es-ES" dirty="0"/>
          </a:p>
        </p:txBody>
      </p:sp>
      <p:sp>
        <p:nvSpPr>
          <p:cNvPr id="11" name="CuadroTexto 10"/>
          <p:cNvSpPr txBox="1"/>
          <p:nvPr/>
        </p:nvSpPr>
        <p:spPr>
          <a:xfrm>
            <a:off x="4054374" y="5591933"/>
            <a:ext cx="1766574" cy="369332"/>
          </a:xfrm>
          <a:prstGeom prst="rect">
            <a:avLst/>
          </a:prstGeom>
          <a:noFill/>
        </p:spPr>
        <p:txBody>
          <a:bodyPr wrap="none" rtlCol="0">
            <a:spAutoFit/>
          </a:bodyPr>
          <a:lstStyle/>
          <a:p>
            <a:r>
              <a:rPr lang="es-ES" dirty="0" smtClean="0"/>
              <a:t>Aguilucho cenizo</a:t>
            </a:r>
            <a:endParaRPr lang="es-ES" dirty="0"/>
          </a:p>
        </p:txBody>
      </p:sp>
      <p:sp>
        <p:nvSpPr>
          <p:cNvPr id="12" name="CuadroTexto 11"/>
          <p:cNvSpPr txBox="1"/>
          <p:nvPr/>
        </p:nvSpPr>
        <p:spPr>
          <a:xfrm>
            <a:off x="6503130" y="5567430"/>
            <a:ext cx="2000356" cy="369332"/>
          </a:xfrm>
          <a:prstGeom prst="rect">
            <a:avLst/>
          </a:prstGeom>
          <a:noFill/>
        </p:spPr>
        <p:txBody>
          <a:bodyPr wrap="none" rtlCol="0">
            <a:spAutoFit/>
          </a:bodyPr>
          <a:lstStyle/>
          <a:p>
            <a:r>
              <a:rPr lang="es-ES" dirty="0" smtClean="0"/>
              <a:t>Aguilucho lagunero</a:t>
            </a:r>
            <a:endParaRPr lang="es-ES" dirty="0"/>
          </a:p>
        </p:txBody>
      </p:sp>
      <p:sp>
        <p:nvSpPr>
          <p:cNvPr id="13" name="12 CuadroTexto"/>
          <p:cNvSpPr txBox="1"/>
          <p:nvPr/>
        </p:nvSpPr>
        <p:spPr>
          <a:xfrm>
            <a:off x="611560" y="6309320"/>
            <a:ext cx="3384376" cy="276999"/>
          </a:xfrm>
          <a:prstGeom prst="rect">
            <a:avLst/>
          </a:prstGeom>
          <a:noFill/>
        </p:spPr>
        <p:txBody>
          <a:bodyPr wrap="square" rtlCol="0">
            <a:spAutoFit/>
          </a:bodyPr>
          <a:lstStyle/>
          <a:p>
            <a:r>
              <a:rPr lang="es-ES_tradnl" sz="1200" dirty="0" smtClean="0"/>
              <a:t>www.seo.org</a:t>
            </a:r>
            <a:endParaRPr lang="es-ES_tradnl" sz="1200" dirty="0"/>
          </a:p>
        </p:txBody>
      </p:sp>
    </p:spTree>
    <p:extLst>
      <p:ext uri="{BB962C8B-B14F-4D97-AF65-F5344CB8AC3E}">
        <p14:creationId xmlns:p14="http://schemas.microsoft.com/office/powerpoint/2010/main" xmlns="" val="2323085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9" name="Object 3"/>
          <p:cNvGraphicFramePr>
            <a:graphicFrameLocks noChangeAspect="1"/>
          </p:cNvGraphicFramePr>
          <p:nvPr/>
        </p:nvGraphicFramePr>
        <p:xfrm>
          <a:off x="179512" y="0"/>
          <a:ext cx="8964488" cy="6345410"/>
        </p:xfrm>
        <a:graphic>
          <a:graphicData uri="http://schemas.openxmlformats.org/presentationml/2006/ole">
            <p:oleObj spid="_x0000_s34827" name="Acrobat Document" r:id="rId3" imgW="9472320" imgH="6705000" progId="AcroExch.Document.11">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DSC05901.JPG"/>
          <p:cNvPicPr>
            <a:picLocks noGrp="1" noChangeAspect="1"/>
          </p:cNvPicPr>
          <p:nvPr>
            <p:ph idx="1"/>
          </p:nvPr>
        </p:nvPicPr>
        <p:blipFill>
          <a:blip r:embed="rId2" cstate="print"/>
          <a:stretch>
            <a:fillRect/>
          </a:stretch>
        </p:blipFill>
        <p:spPr>
          <a:xfrm>
            <a:off x="539552" y="620688"/>
            <a:ext cx="3974570" cy="2980928"/>
          </a:xfrm>
        </p:spPr>
      </p:pic>
      <p:pic>
        <p:nvPicPr>
          <p:cNvPr id="5" name="4 Imagen" descr="DSC05898.JPG"/>
          <p:cNvPicPr>
            <a:picLocks noChangeAspect="1"/>
          </p:cNvPicPr>
          <p:nvPr/>
        </p:nvPicPr>
        <p:blipFill>
          <a:blip r:embed="rId3" cstate="print"/>
          <a:stretch>
            <a:fillRect/>
          </a:stretch>
        </p:blipFill>
        <p:spPr>
          <a:xfrm>
            <a:off x="5004048" y="1268760"/>
            <a:ext cx="3888432" cy="5184576"/>
          </a:xfrm>
          <a:prstGeom prst="rect">
            <a:avLst/>
          </a:prstGeom>
        </p:spPr>
      </p:pic>
      <p:sp>
        <p:nvSpPr>
          <p:cNvPr id="6" name="5 CuadroTexto"/>
          <p:cNvSpPr txBox="1"/>
          <p:nvPr/>
        </p:nvSpPr>
        <p:spPr>
          <a:xfrm>
            <a:off x="611560" y="3861048"/>
            <a:ext cx="965329" cy="338554"/>
          </a:xfrm>
          <a:prstGeom prst="rect">
            <a:avLst/>
          </a:prstGeom>
          <a:noFill/>
        </p:spPr>
        <p:txBody>
          <a:bodyPr wrap="none" rtlCol="0">
            <a:spAutoFit/>
          </a:bodyPr>
          <a:lstStyle/>
          <a:p>
            <a:r>
              <a:rPr lang="es-ES" sz="1600" dirty="0" smtClean="0"/>
              <a:t>Vía verde</a:t>
            </a:r>
            <a:endParaRPr lang="es-E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548680"/>
            <a:ext cx="8229600" cy="4525963"/>
          </a:xfrm>
        </p:spPr>
        <p:txBody>
          <a:bodyPr>
            <a:normAutofit/>
          </a:bodyPr>
          <a:lstStyle/>
          <a:p>
            <a:pPr>
              <a:lnSpc>
                <a:spcPct val="150000"/>
              </a:lnSpc>
            </a:pPr>
            <a:r>
              <a:rPr lang="es-ES" sz="2000" dirty="0" smtClean="0">
                <a:latin typeface="Arial" pitchFamily="34" charset="0"/>
                <a:cs typeface="Arial" pitchFamily="34" charset="0"/>
              </a:rPr>
              <a:t>A </a:t>
            </a:r>
            <a:r>
              <a:rPr lang="es-ES" sz="1900" dirty="0" smtClean="0">
                <a:latin typeface="Arial" pitchFamily="34" charset="0"/>
                <a:cs typeface="Arial" pitchFamily="34" charset="0"/>
              </a:rPr>
              <a:t>lo largo de la ruta los visitantes tendrán que identificar las distintas aves que observan y anotar las características que estas presentan.</a:t>
            </a:r>
          </a:p>
          <a:p>
            <a:pPr>
              <a:lnSpc>
                <a:spcPct val="150000"/>
              </a:lnSpc>
            </a:pPr>
            <a:r>
              <a:rPr lang="es-ES" sz="1900" dirty="0" smtClean="0">
                <a:latin typeface="Arial" pitchFamily="34" charset="0"/>
                <a:cs typeface="Arial" pitchFamily="34" charset="0"/>
              </a:rPr>
              <a:t>Para finalizar visitaremos el mirador de cernícalo primilla de Cuenca de campos dónde podremos observar esa ave.</a:t>
            </a:r>
            <a:endParaRPr lang="es-ES" sz="1900" dirty="0">
              <a:latin typeface="Arial" pitchFamily="34" charset="0"/>
              <a:cs typeface="Arial" pitchFamily="34" charset="0"/>
            </a:endParaRPr>
          </a:p>
        </p:txBody>
      </p:sp>
      <p:pic>
        <p:nvPicPr>
          <p:cNvPr id="4" name="3 Imagen" descr="mirador.jpg"/>
          <p:cNvPicPr>
            <a:picLocks noChangeAspect="1"/>
          </p:cNvPicPr>
          <p:nvPr/>
        </p:nvPicPr>
        <p:blipFill>
          <a:blip r:embed="rId2" cstate="print"/>
          <a:stretch>
            <a:fillRect/>
          </a:stretch>
        </p:blipFill>
        <p:spPr>
          <a:xfrm>
            <a:off x="5652119" y="2348880"/>
            <a:ext cx="2996857" cy="4000959"/>
          </a:xfrm>
          <a:prstGeom prst="rect">
            <a:avLst/>
          </a:prstGeom>
        </p:spPr>
      </p:pic>
      <p:sp>
        <p:nvSpPr>
          <p:cNvPr id="3074" name="AutoShape 2" descr="http://www.fotonatura.org/galerias/fotos/usr1449/usr1449_gal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5 Imagen" descr="cernicalo primilla.jpg"/>
          <p:cNvPicPr>
            <a:picLocks noChangeAspect="1"/>
          </p:cNvPicPr>
          <p:nvPr/>
        </p:nvPicPr>
        <p:blipFill>
          <a:blip r:embed="rId3" cstate="print"/>
          <a:stretch>
            <a:fillRect/>
          </a:stretch>
        </p:blipFill>
        <p:spPr>
          <a:xfrm>
            <a:off x="1259632" y="2852936"/>
            <a:ext cx="3212881" cy="2736304"/>
          </a:xfrm>
          <a:prstGeom prst="rect">
            <a:avLst/>
          </a:prstGeom>
        </p:spPr>
      </p:pic>
      <p:sp>
        <p:nvSpPr>
          <p:cNvPr id="7" name="6 CuadroTexto"/>
          <p:cNvSpPr txBox="1"/>
          <p:nvPr/>
        </p:nvSpPr>
        <p:spPr>
          <a:xfrm>
            <a:off x="1259632" y="5733256"/>
            <a:ext cx="1523174" cy="461665"/>
          </a:xfrm>
          <a:prstGeom prst="rect">
            <a:avLst/>
          </a:prstGeom>
          <a:noFill/>
        </p:spPr>
        <p:txBody>
          <a:bodyPr wrap="none" rtlCol="0">
            <a:spAutoFit/>
          </a:bodyPr>
          <a:lstStyle/>
          <a:p>
            <a:r>
              <a:rPr lang="es-ES" sz="1200" dirty="0" smtClean="0"/>
              <a:t>Cernícalo primilla</a:t>
            </a:r>
          </a:p>
          <a:p>
            <a:r>
              <a:rPr lang="es-ES" sz="1200" dirty="0" smtClean="0"/>
              <a:t>Autor: fotonatura.org</a:t>
            </a:r>
            <a:endParaRPr lang="es-ES" sz="1200" dirty="0"/>
          </a:p>
        </p:txBody>
      </p:sp>
      <p:sp>
        <p:nvSpPr>
          <p:cNvPr id="9" name="8 CuadroTexto"/>
          <p:cNvSpPr txBox="1"/>
          <p:nvPr/>
        </p:nvSpPr>
        <p:spPr>
          <a:xfrm>
            <a:off x="5724128" y="6453336"/>
            <a:ext cx="2880320" cy="276999"/>
          </a:xfrm>
          <a:prstGeom prst="rect">
            <a:avLst/>
          </a:prstGeom>
          <a:noFill/>
        </p:spPr>
        <p:txBody>
          <a:bodyPr wrap="square" rtlCol="0">
            <a:spAutoFit/>
          </a:bodyPr>
          <a:lstStyle/>
          <a:p>
            <a:r>
              <a:rPr lang="es-ES_tradnl" sz="1200" dirty="0" smtClean="0"/>
              <a:t>e</a:t>
            </a:r>
            <a:r>
              <a:rPr lang="es-ES_tradnl" sz="1200" dirty="0" smtClean="0"/>
              <a:t>lpaisquenucaseacaba.blogspot.com</a:t>
            </a:r>
            <a:endParaRPr lang="es-ES_tradnl"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35696" y="121554"/>
            <a:ext cx="5832648" cy="6736446"/>
          </a:xfrm>
        </p:spPr>
      </p:pic>
    </p:spTree>
    <p:extLst>
      <p:ext uri="{BB962C8B-B14F-4D97-AF65-F5344CB8AC3E}">
        <p14:creationId xmlns:p14="http://schemas.microsoft.com/office/powerpoint/2010/main" xmlns="" val="227957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Fuentes de las fotografías</a:t>
            </a:r>
            <a:endParaRPr lang="es-ES_tradnl" dirty="0"/>
          </a:p>
        </p:txBody>
      </p:sp>
      <p:sp>
        <p:nvSpPr>
          <p:cNvPr id="3" name="2 Marcador de contenido"/>
          <p:cNvSpPr>
            <a:spLocks noGrp="1"/>
          </p:cNvSpPr>
          <p:nvPr>
            <p:ph idx="1"/>
          </p:nvPr>
        </p:nvSpPr>
        <p:spPr/>
        <p:txBody>
          <a:bodyPr/>
          <a:lstStyle/>
          <a:p>
            <a:r>
              <a:rPr lang="es-ES_tradnl" sz="2000" dirty="0" smtClean="0">
                <a:hlinkClick r:id="rId2"/>
              </a:rPr>
              <a:t>www.villalondigital.com</a:t>
            </a:r>
            <a:endParaRPr lang="es-ES_tradnl" sz="2000" dirty="0" smtClean="0"/>
          </a:p>
          <a:p>
            <a:r>
              <a:rPr lang="es-ES_tradnl" sz="2000" dirty="0" smtClean="0">
                <a:hlinkClick r:id="rId3"/>
              </a:rPr>
              <a:t>www.diputaciondevalladolid.es</a:t>
            </a:r>
            <a:endParaRPr lang="es-ES_tradnl" sz="2000" dirty="0" smtClean="0"/>
          </a:p>
          <a:p>
            <a:r>
              <a:rPr lang="es-ES_tradnl" sz="2000" dirty="0" smtClean="0">
                <a:hlinkClick r:id="rId4"/>
              </a:rPr>
              <a:t>www.delsolmedina.com</a:t>
            </a:r>
            <a:endParaRPr lang="es-ES_tradnl" sz="2000" dirty="0" smtClean="0"/>
          </a:p>
          <a:p>
            <a:r>
              <a:rPr lang="es-ES_tradnl" sz="2000" dirty="0" smtClean="0">
                <a:hlinkClick r:id="rId5"/>
              </a:rPr>
              <a:t>www.seo.org</a:t>
            </a:r>
            <a:endParaRPr lang="es-ES_tradnl" sz="2000" dirty="0" smtClean="0"/>
          </a:p>
          <a:p>
            <a:r>
              <a:rPr lang="es-ES_tradnl" sz="2000" dirty="0" smtClean="0">
                <a:hlinkClick r:id="rId6"/>
              </a:rPr>
              <a:t>www.fotonatura.org</a:t>
            </a:r>
            <a:endParaRPr lang="es-ES_tradnl" sz="2000" dirty="0" smtClean="0"/>
          </a:p>
          <a:p>
            <a:r>
              <a:rPr lang="es-ES_tradnl" sz="2000" dirty="0" smtClean="0"/>
              <a:t>elpaisquenucaseacaba.blogspot.com</a:t>
            </a:r>
          </a:p>
          <a:p>
            <a:r>
              <a:rPr lang="es-ES_tradnl" sz="2000" dirty="0" smtClean="0"/>
              <a:t>El resto de las imágenes las he fotografiado yo, por eso no he puesto autor.</a:t>
            </a:r>
          </a:p>
          <a:p>
            <a:endParaRPr lang="es-ES_tradnl" dirty="0" smtClean="0"/>
          </a:p>
          <a:p>
            <a:endParaRPr lang="es-ES_trad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u="sng" dirty="0"/>
              <a:t>Situación </a:t>
            </a:r>
            <a:r>
              <a:rPr lang="es-ES" b="1" u="sng" dirty="0" smtClean="0"/>
              <a:t>Geográfica</a:t>
            </a:r>
            <a:endParaRPr lang="es-ES" dirty="0"/>
          </a:p>
        </p:txBody>
      </p:sp>
      <p:sp>
        <p:nvSpPr>
          <p:cNvPr id="3" name="2 Marcador de contenido"/>
          <p:cNvSpPr>
            <a:spLocks noGrp="1"/>
          </p:cNvSpPr>
          <p:nvPr>
            <p:ph idx="1"/>
          </p:nvPr>
        </p:nvSpPr>
        <p:spPr>
          <a:xfrm>
            <a:off x="251520" y="1556792"/>
            <a:ext cx="4392488" cy="4997151"/>
          </a:xfrm>
        </p:spPr>
        <p:txBody>
          <a:bodyPr>
            <a:normAutofit fontScale="92500" lnSpcReduction="20000"/>
          </a:bodyPr>
          <a:lstStyle/>
          <a:p>
            <a:pPr algn="just">
              <a:lnSpc>
                <a:spcPct val="150000"/>
              </a:lnSpc>
              <a:buFont typeface="Wingdings" pitchFamily="2" charset="2"/>
              <a:buChar char="q"/>
            </a:pPr>
            <a:r>
              <a:rPr lang="es-ES_tradnl" sz="2000" dirty="0">
                <a:latin typeface="Arial" pitchFamily="34" charset="0"/>
                <a:cs typeface="Arial" pitchFamily="34" charset="0"/>
              </a:rPr>
              <a:t>Villalón de Campos con una </a:t>
            </a:r>
            <a:r>
              <a:rPr lang="es-ES_tradnl" sz="2000" dirty="0" smtClean="0">
                <a:latin typeface="Arial" pitchFamily="34" charset="0"/>
                <a:cs typeface="Arial" pitchFamily="34" charset="0"/>
              </a:rPr>
              <a:t>superficie de </a:t>
            </a:r>
            <a:r>
              <a:rPr lang="es-ES_tradnl" sz="2000" dirty="0">
                <a:latin typeface="Arial" pitchFamily="34" charset="0"/>
                <a:cs typeface="Arial" pitchFamily="34" charset="0"/>
              </a:rPr>
              <a:t>70 Km</a:t>
            </a:r>
            <a:r>
              <a:rPr lang="es-ES_tradnl" sz="2000" baseline="30000" dirty="0">
                <a:latin typeface="Arial" pitchFamily="34" charset="0"/>
                <a:cs typeface="Arial" pitchFamily="34" charset="0"/>
              </a:rPr>
              <a:t>2</a:t>
            </a:r>
            <a:r>
              <a:rPr lang="es-ES_tradnl" sz="2000" dirty="0">
                <a:latin typeface="Arial" pitchFamily="34" charset="0"/>
                <a:cs typeface="Arial" pitchFamily="34" charset="0"/>
              </a:rPr>
              <a:t> y una altitud de 786 metros sobre el nivel del mar, se encuentra situado al noroeste de la provincia de Valladolid, en pleno corazón de la Tierra de Campos. Es cabecera comarcal de una extensa zona que antiguamente formaba su partido judicial. Limita al este con la provincia de Palencia y al norte con </a:t>
            </a:r>
            <a:r>
              <a:rPr lang="es-ES_tradnl" sz="2000" dirty="0" smtClean="0">
                <a:latin typeface="Arial" pitchFamily="34" charset="0"/>
                <a:cs typeface="Arial" pitchFamily="34" charset="0"/>
              </a:rPr>
              <a:t>la provincia de León</a:t>
            </a:r>
            <a:r>
              <a:rPr lang="es-ES_tradnl" dirty="0" smtClean="0"/>
              <a:t> </a:t>
            </a:r>
            <a:endParaRPr lang="es-ES" dirty="0"/>
          </a:p>
        </p:txBody>
      </p:sp>
      <p:pic>
        <p:nvPicPr>
          <p:cNvPr id="1026" name="Picture 2" descr="zona villalon 3"/>
          <p:cNvPicPr>
            <a:picLocks noChangeAspect="1" noChangeArrowheads="1"/>
          </p:cNvPicPr>
          <p:nvPr/>
        </p:nvPicPr>
        <p:blipFill>
          <a:blip r:embed="rId2" cstate="print"/>
          <a:srcRect/>
          <a:stretch>
            <a:fillRect/>
          </a:stretch>
        </p:blipFill>
        <p:spPr bwMode="auto">
          <a:xfrm>
            <a:off x="4932040" y="1556792"/>
            <a:ext cx="3865583" cy="4392488"/>
          </a:xfrm>
          <a:prstGeom prst="rect">
            <a:avLst/>
          </a:prstGeom>
          <a:noFill/>
          <a:ln w="9525">
            <a:noFill/>
            <a:miter lim="800000"/>
            <a:headEnd/>
            <a:tailEnd/>
          </a:ln>
        </p:spPr>
      </p:pic>
      <p:sp>
        <p:nvSpPr>
          <p:cNvPr id="5" name="4 Elipse"/>
          <p:cNvSpPr/>
          <p:nvPr/>
        </p:nvSpPr>
        <p:spPr>
          <a:xfrm>
            <a:off x="6084168" y="2276872"/>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ES" b="1" u="sng" dirty="0"/>
              <a:t>Encuadre histórico </a:t>
            </a:r>
            <a:endParaRPr lang="es-ES" dirty="0"/>
          </a:p>
        </p:txBody>
      </p:sp>
      <p:sp>
        <p:nvSpPr>
          <p:cNvPr id="3" name="2 Marcador de contenido"/>
          <p:cNvSpPr>
            <a:spLocks noGrp="1"/>
          </p:cNvSpPr>
          <p:nvPr>
            <p:ph idx="1"/>
          </p:nvPr>
        </p:nvSpPr>
        <p:spPr>
          <a:xfrm>
            <a:off x="457200" y="1268760"/>
            <a:ext cx="5626968" cy="5184576"/>
          </a:xfrm>
        </p:spPr>
        <p:txBody>
          <a:bodyPr>
            <a:noAutofit/>
          </a:bodyPr>
          <a:lstStyle/>
          <a:p>
            <a:pPr algn="just">
              <a:lnSpc>
                <a:spcPct val="150000"/>
              </a:lnSpc>
              <a:buFont typeface="Wingdings" pitchFamily="2" charset="2"/>
              <a:buChar char="q"/>
            </a:pPr>
            <a:r>
              <a:rPr lang="es-ES" sz="1900" dirty="0">
                <a:latin typeface="Arial" pitchFamily="34" charset="0"/>
                <a:cs typeface="Arial" pitchFamily="34" charset="0"/>
              </a:rPr>
              <a:t>Los orígenes de Villalón se remontan a la época romana, como lo prueban los trozos de muralla que todavía se conservan y el hallazgo en ellas de diferentes monedas con el busto de los césares. Se han localizado también restos celtas y cerámica romana y alto medieval que se corresponden con los vestigios más antiguos de este municipio.</a:t>
            </a:r>
          </a:p>
          <a:p>
            <a:pPr algn="just">
              <a:lnSpc>
                <a:spcPct val="150000"/>
              </a:lnSpc>
              <a:buFont typeface="Wingdings" pitchFamily="2" charset="2"/>
              <a:buChar char="q"/>
            </a:pPr>
            <a:r>
              <a:rPr lang="es-ES" sz="1900" dirty="0">
                <a:latin typeface="Arial" pitchFamily="34" charset="0"/>
                <a:cs typeface="Arial" pitchFamily="34" charset="0"/>
              </a:rPr>
              <a:t>Su nombre está compuesto por la palabra  “alón” que significa tierra y la palabra latina “villa” que convierte a Villalón en villa de la tierra al castellanizarse</a:t>
            </a:r>
            <a:r>
              <a:rPr lang="es-ES" sz="1900" dirty="0" smtClean="0">
                <a:latin typeface="Arial" pitchFamily="34" charset="0"/>
                <a:cs typeface="Arial" pitchFamily="34" charset="0"/>
              </a:rPr>
              <a:t>.</a:t>
            </a:r>
            <a:endParaRPr lang="es-ES" sz="1900" dirty="0">
              <a:latin typeface="Arial" pitchFamily="34" charset="0"/>
              <a:cs typeface="Arial" pitchFamily="34" charset="0"/>
            </a:endParaRPr>
          </a:p>
        </p:txBody>
      </p:sp>
      <p:pic>
        <p:nvPicPr>
          <p:cNvPr id="7" name="6 Imagen" descr="escudo.jpg"/>
          <p:cNvPicPr>
            <a:picLocks noChangeAspect="1"/>
          </p:cNvPicPr>
          <p:nvPr/>
        </p:nvPicPr>
        <p:blipFill>
          <a:blip r:embed="rId2" cstate="print"/>
          <a:stretch>
            <a:fillRect/>
          </a:stretch>
        </p:blipFill>
        <p:spPr>
          <a:xfrm>
            <a:off x="6012160" y="1556792"/>
            <a:ext cx="2841104" cy="350876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noGrp="1"/>
          </p:cNvSpPr>
          <p:nvPr>
            <p:ph idx="1"/>
          </p:nvPr>
        </p:nvSpPr>
        <p:spPr>
          <a:xfrm>
            <a:off x="323528" y="404665"/>
            <a:ext cx="8229600" cy="3479414"/>
          </a:xfrm>
          <a:prstGeom prst="rect">
            <a:avLst/>
          </a:prstGeom>
          <a:noFill/>
        </p:spPr>
        <p:txBody>
          <a:bodyPr wrap="square" rtlCol="0">
            <a:spAutoFit/>
          </a:bodyPr>
          <a:lstStyle/>
          <a:p>
            <a:pPr marL="342900" indent="-342900" algn="just">
              <a:lnSpc>
                <a:spcPct val="150000"/>
              </a:lnSpc>
              <a:spcBef>
                <a:spcPct val="20000"/>
              </a:spcBef>
              <a:buFont typeface="Arial" pitchFamily="34" charset="0"/>
              <a:buChar char="•"/>
            </a:pPr>
            <a:r>
              <a:rPr lang="es-ES_tradnl" sz="1900" dirty="0" smtClean="0">
                <a:latin typeface="Arial" pitchFamily="34" charset="0"/>
                <a:cs typeface="Arial" pitchFamily="34" charset="0"/>
              </a:rPr>
              <a:t>Es Fernando III el Santo quien propiciaría el despliegue económico y social de la villa al conceder, en 1294, la celebración del mercado, el cual se viene celebrando ininterrumpidamente a lo largo de la historia hasta nuestros días todos los sábados del año. </a:t>
            </a:r>
            <a:endParaRPr lang="es-ES" sz="1900" dirty="0" smtClean="0">
              <a:latin typeface="Arial" pitchFamily="34" charset="0"/>
              <a:cs typeface="Arial" pitchFamily="34" charset="0"/>
            </a:endParaRPr>
          </a:p>
          <a:p>
            <a:pPr marL="342900" indent="-342900" algn="just">
              <a:lnSpc>
                <a:spcPct val="150000"/>
              </a:lnSpc>
              <a:spcBef>
                <a:spcPct val="20000"/>
              </a:spcBef>
              <a:buFont typeface="Arial" pitchFamily="34" charset="0"/>
              <a:buChar char="•"/>
            </a:pPr>
            <a:r>
              <a:rPr lang="es-ES_tradnl" sz="1900" dirty="0" smtClean="0">
                <a:latin typeface="Arial" pitchFamily="34" charset="0"/>
                <a:cs typeface="Arial" pitchFamily="34" charset="0"/>
              </a:rPr>
              <a:t>Los </a:t>
            </a:r>
            <a:r>
              <a:rPr lang="es-ES_tradnl" sz="1900" dirty="0">
                <a:latin typeface="Arial" pitchFamily="34" charset="0"/>
                <a:cs typeface="Arial" pitchFamily="34" charset="0"/>
              </a:rPr>
              <a:t>Reyes católicos en 1486 otorgaron a Villalón, a petición del Conde de Benavente, el privilegio de celebrar dos ferias a lo largo del año</a:t>
            </a:r>
            <a:r>
              <a:rPr lang="es-ES_tradnl" sz="1900" dirty="0" smtClean="0">
                <a:latin typeface="Arial" pitchFamily="34" charset="0"/>
                <a:cs typeface="Arial" pitchFamily="34" charset="0"/>
              </a:rPr>
              <a:t>.</a:t>
            </a:r>
          </a:p>
          <a:p>
            <a:pPr marL="342900" indent="-342900">
              <a:lnSpc>
                <a:spcPct val="150000"/>
              </a:lnSpc>
              <a:spcBef>
                <a:spcPct val="20000"/>
              </a:spcBef>
              <a:buFont typeface="Arial" pitchFamily="34" charset="0"/>
              <a:buChar char="•"/>
            </a:pPr>
            <a:endParaRPr lang="es-ES" sz="1900" dirty="0">
              <a:latin typeface="Arial" pitchFamily="34" charset="0"/>
              <a:cs typeface="Arial" pitchFamily="34" charset="0"/>
            </a:endParaRPr>
          </a:p>
          <a:p>
            <a:pPr marL="342900" indent="-342900">
              <a:lnSpc>
                <a:spcPct val="80000"/>
              </a:lnSpc>
              <a:spcBef>
                <a:spcPct val="20000"/>
              </a:spcBef>
              <a:buFont typeface="Arial" pitchFamily="34" charset="0"/>
              <a:buChar char="•"/>
            </a:pPr>
            <a:endParaRPr lang="es-ES" sz="1300" dirty="0"/>
          </a:p>
        </p:txBody>
      </p:sp>
      <p:pic>
        <p:nvPicPr>
          <p:cNvPr id="5" name="4 Imagen" descr="foto17.jpg"/>
          <p:cNvPicPr>
            <a:picLocks noChangeAspect="1"/>
          </p:cNvPicPr>
          <p:nvPr/>
        </p:nvPicPr>
        <p:blipFill>
          <a:blip r:embed="rId2" cstate="print"/>
          <a:stretch>
            <a:fillRect/>
          </a:stretch>
        </p:blipFill>
        <p:spPr>
          <a:xfrm>
            <a:off x="4644008" y="3429000"/>
            <a:ext cx="4324594" cy="2946884"/>
          </a:xfrm>
          <a:prstGeom prst="rect">
            <a:avLst/>
          </a:prstGeom>
        </p:spPr>
      </p:pic>
      <p:sp>
        <p:nvSpPr>
          <p:cNvPr id="6" name="5 CuadroTexto"/>
          <p:cNvSpPr txBox="1"/>
          <p:nvPr/>
        </p:nvSpPr>
        <p:spPr>
          <a:xfrm>
            <a:off x="251520" y="3212976"/>
            <a:ext cx="3960440" cy="3000821"/>
          </a:xfrm>
          <a:prstGeom prst="rect">
            <a:avLst/>
          </a:prstGeom>
          <a:noFill/>
        </p:spPr>
        <p:txBody>
          <a:bodyPr wrap="square" rtlCol="0">
            <a:spAutoFit/>
          </a:bodyPr>
          <a:lstStyle/>
          <a:p>
            <a:pPr marL="342900" indent="-342900" algn="just">
              <a:lnSpc>
                <a:spcPct val="150000"/>
              </a:lnSpc>
              <a:spcBef>
                <a:spcPct val="20000"/>
              </a:spcBef>
              <a:buFont typeface="Arial" pitchFamily="34" charset="0"/>
              <a:buChar char="•"/>
            </a:pPr>
            <a:r>
              <a:rPr lang="es-ES_tradnl" sz="1900" dirty="0">
                <a:latin typeface="Arial" pitchFamily="34" charset="0"/>
                <a:cs typeface="Arial" pitchFamily="34" charset="0"/>
              </a:rPr>
              <a:t>Gracias a ello, Villalón es uno de los mercados financieros de Europa durante la segunda mitad del siglo XV y especialmente en las primeras  décadas del siglo XVI</a:t>
            </a:r>
            <a:endParaRPr lang="es-ES" sz="1900" dirty="0">
              <a:latin typeface="Arial" pitchFamily="34" charset="0"/>
              <a:cs typeface="Arial" pitchFamily="34" charset="0"/>
            </a:endParaRPr>
          </a:p>
          <a:p>
            <a:endParaRPr lang="es-ES" dirty="0"/>
          </a:p>
        </p:txBody>
      </p:sp>
      <p:sp>
        <p:nvSpPr>
          <p:cNvPr id="8" name="7 CuadroTexto"/>
          <p:cNvSpPr txBox="1"/>
          <p:nvPr/>
        </p:nvSpPr>
        <p:spPr>
          <a:xfrm>
            <a:off x="4860032" y="6597352"/>
            <a:ext cx="3312368" cy="276999"/>
          </a:xfrm>
          <a:prstGeom prst="rect">
            <a:avLst/>
          </a:prstGeom>
          <a:noFill/>
        </p:spPr>
        <p:txBody>
          <a:bodyPr wrap="square" rtlCol="0">
            <a:spAutoFit/>
          </a:bodyPr>
          <a:lstStyle/>
          <a:p>
            <a:r>
              <a:rPr lang="es-ES_tradnl" sz="1200" dirty="0" smtClean="0"/>
              <a:t>www.villalondigital.com</a:t>
            </a:r>
            <a:endParaRPr lang="es-ES_tradnl"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1340768"/>
            <a:ext cx="8229600" cy="4525963"/>
          </a:xfrm>
        </p:spPr>
        <p:txBody>
          <a:bodyPr>
            <a:normAutofit fontScale="77500" lnSpcReduction="20000"/>
          </a:bodyPr>
          <a:lstStyle/>
          <a:p>
            <a:pPr marL="0" indent="0">
              <a:lnSpc>
                <a:spcPct val="170000"/>
              </a:lnSpc>
              <a:buNone/>
            </a:pPr>
            <a:r>
              <a:rPr lang="es-ES" sz="2000" dirty="0" smtClean="0">
                <a:latin typeface="Arial" panose="020B0604020202020204" pitchFamily="34" charset="0"/>
                <a:cs typeface="Arial" panose="020B0604020202020204" pitchFamily="34" charset="0"/>
              </a:rPr>
              <a:t>Antes de comenzar nuestra ruta  haremos una serie de preguntas a los visitantes sobre lo que vamos a ver:</a:t>
            </a:r>
          </a:p>
          <a:p>
            <a:pPr marL="0" indent="0">
              <a:lnSpc>
                <a:spcPct val="170000"/>
              </a:lnSpc>
              <a:buNone/>
            </a:pPr>
            <a:r>
              <a:rPr lang="es-ES" sz="2000" dirty="0" smtClean="0">
                <a:latin typeface="Arial" panose="020B0604020202020204" pitchFamily="34" charset="0"/>
                <a:cs typeface="Arial" panose="020B0604020202020204" pitchFamily="34" charset="0"/>
              </a:rPr>
              <a:t>  ¿Conocéis la función que tenía el rollo de Villalón en un principio? </a:t>
            </a:r>
          </a:p>
          <a:p>
            <a:pPr marL="0" indent="0" algn="just">
              <a:lnSpc>
                <a:spcPct val="170000"/>
              </a:lnSpc>
              <a:buNone/>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¿Qué características definen el arte mudéjar?</a:t>
            </a:r>
          </a:p>
          <a:p>
            <a:pPr marL="0" indent="0" algn="just">
              <a:lnSpc>
                <a:spcPct val="170000"/>
              </a:lnSpc>
              <a:buNone/>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 Para que se utilizan los palomares?</a:t>
            </a:r>
          </a:p>
          <a:p>
            <a:pPr marL="0" indent="0" algn="just">
              <a:lnSpc>
                <a:spcPct val="170000"/>
              </a:lnSpc>
              <a:buNone/>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 Sabéis que es una vía verde?</a:t>
            </a:r>
          </a:p>
          <a:p>
            <a:pPr marL="0" indent="0" algn="just">
              <a:lnSpc>
                <a:spcPct val="170000"/>
              </a:lnSpc>
              <a:buNone/>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¿Qué significan las siglas ZEPA?</a:t>
            </a:r>
          </a:p>
          <a:p>
            <a:pPr marL="0" indent="0" algn="just">
              <a:lnSpc>
                <a:spcPct val="170000"/>
              </a:lnSpc>
              <a:buNone/>
            </a:pP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 </a:t>
            </a:r>
          </a:p>
          <a:p>
            <a:pPr marL="0" indent="0" algn="just">
              <a:lnSpc>
                <a:spcPct val="150000"/>
              </a:lnSpc>
              <a:buNone/>
            </a:pPr>
            <a:endParaRPr lang="es-ES" sz="2000" dirty="0" smtClean="0">
              <a:latin typeface="Arial" panose="020B0604020202020204" pitchFamily="34" charset="0"/>
              <a:cs typeface="Arial" panose="020B0604020202020204" pitchFamily="34" charset="0"/>
            </a:endParaRPr>
          </a:p>
          <a:p>
            <a:pPr>
              <a:lnSpc>
                <a:spcPct val="150000"/>
              </a:lnSpc>
            </a:pPr>
            <a:endParaRPr lang="es-ES" sz="2000" dirty="0" smtClean="0">
              <a:latin typeface="Arial" panose="020B0604020202020204" pitchFamily="34" charset="0"/>
              <a:cs typeface="Arial" panose="020B0604020202020204" pitchFamily="34" charset="0"/>
            </a:endParaRPr>
          </a:p>
          <a:p>
            <a:pPr marL="0" indent="0">
              <a:lnSpc>
                <a:spcPct val="150000"/>
              </a:lnSpc>
              <a:buNone/>
            </a:pPr>
            <a:r>
              <a:rPr lang="es-ES" sz="2000" dirty="0" smtClean="0">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p:txBody>
      </p:sp>
      <p:sp>
        <p:nvSpPr>
          <p:cNvPr id="4" name="1 Título"/>
          <p:cNvSpPr>
            <a:spLocks noGrp="1"/>
          </p:cNvSpPr>
          <p:nvPr>
            <p:ph type="title"/>
          </p:nvPr>
        </p:nvSpPr>
        <p:spPr>
          <a:xfrm>
            <a:off x="395536" y="188640"/>
            <a:ext cx="8229600" cy="1143000"/>
          </a:xfrm>
        </p:spPr>
        <p:txBody>
          <a:bodyPr>
            <a:normAutofit/>
          </a:bodyPr>
          <a:lstStyle/>
          <a:p>
            <a:r>
              <a:rPr lang="es-ES" u="sng" dirty="0" smtClean="0"/>
              <a:t>Preguntas previas a la visita</a:t>
            </a:r>
            <a:endParaRPr lang="es-ES" u="sng" dirty="0"/>
          </a:p>
        </p:txBody>
      </p:sp>
    </p:spTree>
    <p:extLst>
      <p:ext uri="{BB962C8B-B14F-4D97-AF65-F5344CB8AC3E}">
        <p14:creationId xmlns:p14="http://schemas.microsoft.com/office/powerpoint/2010/main" xmlns="" val="375728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normAutofit/>
          </a:bodyPr>
          <a:lstStyle/>
          <a:p>
            <a:r>
              <a:rPr lang="es-ES_tradnl" b="1" u="sng" dirty="0" smtClean="0"/>
              <a:t>Visita monumentos</a:t>
            </a:r>
            <a:endParaRPr lang="es-ES" dirty="0"/>
          </a:p>
        </p:txBody>
      </p:sp>
      <p:sp>
        <p:nvSpPr>
          <p:cNvPr id="3" name="2 Marcador de contenido"/>
          <p:cNvSpPr>
            <a:spLocks noGrp="1"/>
          </p:cNvSpPr>
          <p:nvPr>
            <p:ph idx="1"/>
          </p:nvPr>
        </p:nvSpPr>
        <p:spPr>
          <a:xfrm>
            <a:off x="457200" y="1340768"/>
            <a:ext cx="3682752" cy="5184575"/>
          </a:xfrm>
        </p:spPr>
        <p:txBody>
          <a:bodyPr>
            <a:normAutofit lnSpcReduction="10000"/>
          </a:bodyPr>
          <a:lstStyle/>
          <a:p>
            <a:pPr algn="just">
              <a:lnSpc>
                <a:spcPct val="150000"/>
              </a:lnSpc>
            </a:pPr>
            <a:r>
              <a:rPr lang="es-ES_tradnl" sz="1900" dirty="0">
                <a:latin typeface="Arial" pitchFamily="34" charset="0"/>
                <a:cs typeface="Arial" pitchFamily="34" charset="0"/>
              </a:rPr>
              <a:t>El monumento más importante y emblemático de la villa y uno de los más hermosos ejemplos de pilares jurisdiccionales conocidos, es el </a:t>
            </a:r>
            <a:r>
              <a:rPr lang="es-ES_tradnl" sz="1900" b="1" u="sng" dirty="0">
                <a:latin typeface="Arial" pitchFamily="34" charset="0"/>
                <a:cs typeface="Arial" pitchFamily="34" charset="0"/>
              </a:rPr>
              <a:t>Rollo</a:t>
            </a:r>
            <a:r>
              <a:rPr lang="es-ES_tradnl" sz="1900" b="1" dirty="0">
                <a:latin typeface="Arial" pitchFamily="34" charset="0"/>
                <a:cs typeface="Arial" pitchFamily="34" charset="0"/>
              </a:rPr>
              <a:t>,</a:t>
            </a:r>
            <a:r>
              <a:rPr lang="es-ES_tradnl" sz="1900" dirty="0">
                <a:latin typeface="Arial" pitchFamily="34" charset="0"/>
                <a:cs typeface="Arial" pitchFamily="34" charset="0"/>
              </a:rPr>
              <a:t> símbolo de la prosperidad de la localidad en la segunda mitad del siglo XV y las primeras décadas del s.XVI en torno a las famosas ferias de Villalón. </a:t>
            </a:r>
            <a:endParaRPr lang="es-ES" sz="1900" dirty="0">
              <a:latin typeface="Arial" pitchFamily="34" charset="0"/>
              <a:cs typeface="Arial" pitchFamily="34" charset="0"/>
            </a:endParaRPr>
          </a:p>
          <a:p>
            <a:pPr algn="just">
              <a:lnSpc>
                <a:spcPct val="150000"/>
              </a:lnSpc>
              <a:buNone/>
            </a:pPr>
            <a:endParaRPr lang="es-ES" sz="1900" dirty="0">
              <a:latin typeface="Arial" pitchFamily="34" charset="0"/>
              <a:cs typeface="Arial" pitchFamily="34" charset="0"/>
            </a:endParaRPr>
          </a:p>
          <a:p>
            <a:pPr>
              <a:buNone/>
            </a:pPr>
            <a:endParaRPr lang="es-ES" sz="1900" dirty="0">
              <a:latin typeface="Arial" pitchFamily="34" charset="0"/>
              <a:cs typeface="Arial" pitchFamily="34" charset="0"/>
            </a:endParaRPr>
          </a:p>
          <a:p>
            <a:pPr>
              <a:buNone/>
            </a:pPr>
            <a:endParaRPr lang="es-ES" sz="1900" dirty="0"/>
          </a:p>
        </p:txBody>
      </p:sp>
      <p:pic>
        <p:nvPicPr>
          <p:cNvPr id="5" name="3 Marcador de contenido" descr="DSC05881.JPG"/>
          <p:cNvPicPr>
            <a:picLocks noChangeAspect="1"/>
          </p:cNvPicPr>
          <p:nvPr/>
        </p:nvPicPr>
        <p:blipFill>
          <a:blip r:embed="rId3" cstate="print"/>
          <a:stretch>
            <a:fillRect/>
          </a:stretch>
        </p:blipFill>
        <p:spPr>
          <a:xfrm>
            <a:off x="5076056" y="1484784"/>
            <a:ext cx="3600400" cy="4800533"/>
          </a:xfrm>
          <a:prstGeom prst="rect">
            <a:avLst/>
          </a:prstGeom>
        </p:spPr>
      </p:pic>
      <p:sp>
        <p:nvSpPr>
          <p:cNvPr id="6" name="5 CuadroTexto"/>
          <p:cNvSpPr txBox="1"/>
          <p:nvPr/>
        </p:nvSpPr>
        <p:spPr>
          <a:xfrm>
            <a:off x="5292080" y="6309320"/>
            <a:ext cx="2773580" cy="276999"/>
          </a:xfrm>
          <a:prstGeom prst="rect">
            <a:avLst/>
          </a:prstGeom>
          <a:noFill/>
        </p:spPr>
        <p:txBody>
          <a:bodyPr wrap="none" rtlCol="0">
            <a:spAutoFit/>
          </a:bodyPr>
          <a:lstStyle/>
          <a:p>
            <a:r>
              <a:rPr lang="es-ES" sz="1200" dirty="0" smtClean="0"/>
              <a:t>Rollo jurisdiccional de Villalón de Campos</a:t>
            </a:r>
            <a:endParaRPr lang="es-E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VillalonCamposRollo.jpg"/>
          <p:cNvPicPr>
            <a:picLocks noChangeAspect="1"/>
          </p:cNvPicPr>
          <p:nvPr/>
        </p:nvPicPr>
        <p:blipFill>
          <a:blip r:embed="rId2" cstate="print"/>
          <a:stretch>
            <a:fillRect/>
          </a:stretch>
        </p:blipFill>
        <p:spPr>
          <a:xfrm>
            <a:off x="179512" y="1628800"/>
            <a:ext cx="3503092" cy="2592288"/>
          </a:xfrm>
          <a:prstGeom prst="rect">
            <a:avLst/>
          </a:prstGeom>
        </p:spPr>
      </p:pic>
      <p:sp>
        <p:nvSpPr>
          <p:cNvPr id="7" name="6 CuadroTexto"/>
          <p:cNvSpPr txBox="1"/>
          <p:nvPr/>
        </p:nvSpPr>
        <p:spPr>
          <a:xfrm>
            <a:off x="971600" y="4437112"/>
            <a:ext cx="1764073" cy="461665"/>
          </a:xfrm>
          <a:prstGeom prst="rect">
            <a:avLst/>
          </a:prstGeom>
          <a:noFill/>
        </p:spPr>
        <p:txBody>
          <a:bodyPr wrap="none" rtlCol="0">
            <a:spAutoFit/>
          </a:bodyPr>
          <a:lstStyle/>
          <a:p>
            <a:r>
              <a:rPr lang="es-ES" sz="1200" dirty="0" smtClean="0"/>
              <a:t>Detalle del rollo</a:t>
            </a:r>
          </a:p>
          <a:p>
            <a:r>
              <a:rPr lang="es-ES" sz="1200" dirty="0" smtClean="0"/>
              <a:t>Autor: delsolmedina.com</a:t>
            </a:r>
            <a:endParaRPr lang="es-ES" sz="1200" dirty="0"/>
          </a:p>
        </p:txBody>
      </p:sp>
      <p:sp>
        <p:nvSpPr>
          <p:cNvPr id="10" name="9 CuadroTexto"/>
          <p:cNvSpPr txBox="1"/>
          <p:nvPr/>
        </p:nvSpPr>
        <p:spPr>
          <a:xfrm>
            <a:off x="4139952" y="476672"/>
            <a:ext cx="4788024" cy="6005237"/>
          </a:xfrm>
          <a:prstGeom prst="rect">
            <a:avLst/>
          </a:prstGeom>
        </p:spPr>
        <p:txBody>
          <a:bodyPr vert="horz" lIns="91440" tIns="45720" rIns="91440" bIns="45720" rtlCol="0">
            <a:normAutofit/>
          </a:bodyPr>
          <a:lstStyle/>
          <a:p>
            <a:pPr marL="342900" indent="-342900">
              <a:lnSpc>
                <a:spcPct val="150000"/>
              </a:lnSpc>
              <a:spcBef>
                <a:spcPct val="20000"/>
              </a:spcBef>
              <a:buFont typeface="Arial" pitchFamily="34" charset="0"/>
              <a:buChar char="•"/>
            </a:pPr>
            <a:r>
              <a:rPr lang="es-ES_tradnl" sz="1900" dirty="0" smtClean="0">
                <a:latin typeface="Arial" pitchFamily="34" charset="0"/>
                <a:cs typeface="Arial" pitchFamily="34" charset="0"/>
              </a:rPr>
              <a:t>Construido en 1523 y situado en la plaza mayor, fue erigido como símbolo jurisdiccional del señorío del Conde de Benavente y declarado monumento nacional en 1929.</a:t>
            </a:r>
          </a:p>
          <a:p>
            <a:pPr marL="342900" indent="-342900">
              <a:lnSpc>
                <a:spcPct val="150000"/>
              </a:lnSpc>
              <a:spcBef>
                <a:spcPct val="20000"/>
              </a:spcBef>
              <a:buFont typeface="Arial" pitchFamily="34" charset="0"/>
              <a:buChar char="•"/>
            </a:pPr>
            <a:r>
              <a:rPr lang="es-ES_tradnl" sz="1900" dirty="0" smtClean="0">
                <a:latin typeface="Arial" pitchFamily="34" charset="0"/>
                <a:cs typeface="Arial" pitchFamily="34" charset="0"/>
              </a:rPr>
              <a:t> Es de estilo gótico florido, como lo testifica el calado de la piedra, la tracería, el atrevido vuelo de las gárgolas, conchas, bichas, adornos de follaje y los arquillos de forma conopial. También observamos la influencia del primer Renacimiento, por ejemplo, en los medallones.</a:t>
            </a:r>
            <a:endParaRPr lang="es-ES" sz="1900" dirty="0" smtClean="0">
              <a:latin typeface="Arial" pitchFamily="34" charset="0"/>
              <a:cs typeface="Arial" pitchFamily="34" charset="0"/>
            </a:endParaRPr>
          </a:p>
          <a:p>
            <a:pPr marL="342900" indent="-342900">
              <a:spcBef>
                <a:spcPct val="20000"/>
              </a:spcBef>
              <a:buFont typeface="Arial" pitchFamily="34" charset="0"/>
            </a:pPr>
            <a:endParaRPr lang="es-ES" sz="1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DSC05880.JPG"/>
          <p:cNvPicPr>
            <a:picLocks noGrp="1" noChangeAspect="1"/>
          </p:cNvPicPr>
          <p:nvPr>
            <p:ph idx="1"/>
          </p:nvPr>
        </p:nvPicPr>
        <p:blipFill>
          <a:blip r:embed="rId2" cstate="print"/>
          <a:stretch>
            <a:fillRect/>
          </a:stretch>
        </p:blipFill>
        <p:spPr>
          <a:xfrm>
            <a:off x="827584" y="476672"/>
            <a:ext cx="7532654" cy="5649491"/>
          </a:xfrm>
        </p:spPr>
      </p:pic>
      <p:sp>
        <p:nvSpPr>
          <p:cNvPr id="5" name="4 CuadroTexto"/>
          <p:cNvSpPr txBox="1"/>
          <p:nvPr/>
        </p:nvSpPr>
        <p:spPr>
          <a:xfrm>
            <a:off x="827584" y="6309320"/>
            <a:ext cx="2916183" cy="276999"/>
          </a:xfrm>
          <a:prstGeom prst="rect">
            <a:avLst/>
          </a:prstGeom>
          <a:noFill/>
        </p:spPr>
        <p:txBody>
          <a:bodyPr wrap="none" rtlCol="0">
            <a:spAutoFit/>
          </a:bodyPr>
          <a:lstStyle/>
          <a:p>
            <a:r>
              <a:rPr lang="es-ES" sz="1200" dirty="0" smtClean="0"/>
              <a:t>Iglesia de San Miguel de Villalón de Campos</a:t>
            </a:r>
            <a:endParaRPr lang="es-E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1533</Words>
  <Application>Microsoft Office PowerPoint</Application>
  <PresentationFormat>Presentación en pantalla (4:3)</PresentationFormat>
  <Paragraphs>99</Paragraphs>
  <Slides>25</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Tema de Office</vt:lpstr>
      <vt:lpstr>Acrobat Document</vt:lpstr>
      <vt:lpstr>DE VISITA POR VILLALÓN DE CAMPOS</vt:lpstr>
      <vt:lpstr>PROGRAMA</vt:lpstr>
      <vt:lpstr>Situación Geográfica</vt:lpstr>
      <vt:lpstr>Encuadre histórico </vt:lpstr>
      <vt:lpstr>Diapositiva 5</vt:lpstr>
      <vt:lpstr>Preguntas previas a la visita</vt:lpstr>
      <vt:lpstr>Visita monumentos</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Ruta por la vía verde</vt:lpstr>
      <vt:lpstr>Aves que observaremos</vt:lpstr>
      <vt:lpstr>Diapositiva 21</vt:lpstr>
      <vt:lpstr>Diapositiva 22</vt:lpstr>
      <vt:lpstr>Diapositiva 23</vt:lpstr>
      <vt:lpstr>Diapositiva 24</vt:lpstr>
      <vt:lpstr>Fuentes de las fotografías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CONOCIENDO VILLALÓN DE CAMPOS</dc:title>
  <dc:creator>fer</dc:creator>
  <cp:lastModifiedBy>WinuE</cp:lastModifiedBy>
  <cp:revision>40</cp:revision>
  <dcterms:created xsi:type="dcterms:W3CDTF">2015-03-20T19:04:53Z</dcterms:created>
  <dcterms:modified xsi:type="dcterms:W3CDTF">2015-04-09T08:36:16Z</dcterms:modified>
</cp:coreProperties>
</file>