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69" r:id="rId5"/>
    <p:sldId id="265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2" r:id="rId18"/>
    <p:sldId id="283" r:id="rId19"/>
    <p:sldId id="287" r:id="rId20"/>
    <p:sldId id="284" r:id="rId21"/>
    <p:sldId id="285" r:id="rId22"/>
    <p:sldId id="286" r:id="rId23"/>
    <p:sldId id="288" r:id="rId24"/>
  </p:sldIdLst>
  <p:sldSz cx="9144000" cy="6858000" type="screen4x3"/>
  <p:notesSz cx="69469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BELEN FERNANDEZ SANTOS" initials="MBFS" lastIdx="2" clrIdx="0">
    <p:extLst>
      <p:ext uri="{19B8F6BF-5375-455C-9EA6-DF929625EA0E}">
        <p15:presenceInfo xmlns:p15="http://schemas.microsoft.com/office/powerpoint/2012/main" userId="S::mbelen.fersan@educa.jcyl.es::b0dac4cb-651a-4f62-9f43-eb8e6ee40ca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66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FCC00"/>
    <a:srgbClr val="00CC00"/>
    <a:srgbClr val="CCCC00"/>
    <a:srgbClr val="00CC66"/>
    <a:srgbClr val="0066CC"/>
    <a:srgbClr val="00008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7" autoAdjust="0"/>
    <p:restoredTop sz="93842" autoAdjust="0"/>
  </p:normalViewPr>
  <p:slideViewPr>
    <p:cSldViewPr>
      <p:cViewPr varScale="1">
        <p:scale>
          <a:sx n="59" d="100"/>
          <a:sy n="59" d="100"/>
        </p:scale>
        <p:origin x="140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05T17:13:52.192" idx="1">
    <p:pos x="4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>
                <a:latin typeface="Times New Roman" pitchFamily="18" charset="0"/>
              </a:defRPr>
            </a:lvl1pPr>
          </a:lstStyle>
          <a:p>
            <a:fld id="{122E5868-16B6-4AA9-865E-78B7FC9ACAA6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76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21" tIns="0" rIns="19321" bIns="0" numCol="1" anchor="t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21" tIns="0" rIns="19321" bIns="0" numCol="1" anchor="t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96913"/>
            <a:ext cx="4641850" cy="3481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410075"/>
            <a:ext cx="509587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82" tIns="46692" rIns="93382" bIns="46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21" tIns="0" rIns="19321" bIns="0" numCol="1" anchor="b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21" tIns="0" rIns="19321" bIns="0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/>
            </a:lvl1pPr>
          </a:lstStyle>
          <a:p>
            <a:fld id="{220EC086-4EBA-42C9-B5B1-890EFA50B59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65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EC086-4EBA-42C9-B5B1-890EFA50B5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2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371600" y="1371600"/>
            <a:ext cx="6477000" cy="1905000"/>
          </a:xfrm>
        </p:spPr>
        <p:txBody>
          <a:bodyPr anchor="b"/>
          <a:lstStyle>
            <a:lvl1pPr algn="ctr">
              <a:lnSpc>
                <a:spcPct val="100000"/>
              </a:lnSpc>
              <a:defRPr sz="4400"/>
            </a:lvl1pPr>
          </a:lstStyle>
          <a:p>
            <a:pPr lvl="0"/>
            <a:r>
              <a:rPr lang="es-ES" noProof="0"/>
              <a:t>Haga clic para modificar el estilo de título del patrón</a:t>
            </a:r>
            <a:endParaRPr lang="en-US" noProof="0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352800"/>
            <a:ext cx="6477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0" rIns="91440" bIns="0"/>
          <a:lstStyle>
            <a:lvl1pPr marL="0" indent="0" algn="ctr">
              <a:spcBef>
                <a:spcPct val="0"/>
              </a:spcBef>
              <a:buClrTx/>
              <a:buFontTx/>
              <a:buNone/>
              <a:defRPr/>
            </a:lvl1pPr>
          </a:lstStyle>
          <a:p>
            <a:pPr lvl="0"/>
            <a:r>
              <a:rPr lang="es-ES" noProof="0"/>
              <a:t>Haga clic para modificar el estilo de subtítulo del patrón</a:t>
            </a:r>
            <a:endParaRPr lang="en-US" noProof="0"/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02" name="Rectangle 3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03" name="Rectangle 3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2B1D15D-EAB8-4A03-9CE4-2585126A178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CB15D-DAFB-4B3C-98C5-EEA85DB4D151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5441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24600" y="819150"/>
            <a:ext cx="1447800" cy="48196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819150"/>
            <a:ext cx="4191000" cy="48196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D4A69-6916-49DC-BA57-26DA11BC8852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1140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6CF96-CED6-4F25-A2E5-6A29A42652C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7709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4B52E-79F7-4A36-BAFE-90FA38E93F4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81647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752600"/>
            <a:ext cx="28194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752600"/>
            <a:ext cx="28194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64045-BCC6-4DD2-A17E-240D77F40F5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3487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25DF3-2FAE-4359-88FE-66919EC1212E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03279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81E553-F43C-4A3A-82D8-62904FF82A04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72696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BDA6F-FC80-41ED-A3DC-E6E692F8149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96389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32EF5-0255-44D3-9260-40444E296E6D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68325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584770-5F72-4E1B-828B-1764EF102FEE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717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819150"/>
            <a:ext cx="5791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título del patrón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752600"/>
            <a:ext cx="5791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2667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4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388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3800" y="6248400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7" rIns="92075" bIns="46037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91CE4B55-085D-47AE-AEFE-4226DB7A4235}" type="slidenum">
              <a:rPr lang="en-US"/>
              <a:pPr/>
              <a:t>‹Nº›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bg1"/>
        </a:buClr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200">
          <a:solidFill>
            <a:schemeClr val="bg1"/>
          </a:solidFill>
          <a:latin typeface="+mn-lt"/>
        </a:defRPr>
      </a:lvl2pPr>
      <a:lvl3pPr marL="10858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chemeClr val="bg1"/>
          </a:solidFill>
          <a:latin typeface="+mn-lt"/>
        </a:defRPr>
      </a:lvl3pPr>
      <a:lvl4pPr marL="14287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>
          <a:solidFill>
            <a:schemeClr val="bg1"/>
          </a:solidFill>
          <a:latin typeface="+mn-lt"/>
        </a:defRPr>
      </a:lvl4pPr>
      <a:lvl5pPr marL="17716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hyperlink" Target="https://www.bookwidgets.com/tutorials/getting-start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59632" y="1124744"/>
            <a:ext cx="6588968" cy="1299964"/>
          </a:xfrm>
        </p:spPr>
        <p:txBody>
          <a:bodyPr/>
          <a:lstStyle/>
          <a:p>
            <a:r>
              <a:rPr lang="en-US" dirty="0"/>
              <a:t>PROYECTO 365 en TEAMS CON: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Nombre del presentador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6A557D-222B-4C76-8CE8-8417A1077CD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79" y="2468877"/>
            <a:ext cx="5496009" cy="1299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6B10C6C-98A6-4212-B569-E7470E25E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261944" y="1052736"/>
            <a:ext cx="406400" cy="406400"/>
          </a:xfrm>
          <a:prstGeom prst="rect">
            <a:avLst/>
          </a:prstGeom>
        </p:spPr>
      </p:pic>
      <p:pic>
        <p:nvPicPr>
          <p:cNvPr id="5" name="Dance Video Official© _ JERUSALEMA _ Master Kg feat Nomcebo - Baila con VITO e S">
            <a:hlinkClick r:id="" action="ppaction://media"/>
            <a:extLst>
              <a:ext uri="{FF2B5EF4-FFF2-40B4-BE49-F238E27FC236}">
                <a16:creationId xmlns:a16="http://schemas.microsoft.com/office/drawing/2014/main" id="{F175D68F-380A-428A-899E-E92E9CB140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475656" y="921544"/>
            <a:ext cx="337954" cy="4064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5D810864-37F3-4782-91E7-CAEE8040171E}"/>
              </a:ext>
            </a:extLst>
          </p:cNvPr>
          <p:cNvSpPr/>
          <p:nvPr/>
        </p:nvSpPr>
        <p:spPr>
          <a:xfrm>
            <a:off x="4716016" y="4087869"/>
            <a:ext cx="3240360" cy="16990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MARIA BELEN FERNANDEZ SANTOS  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471706-2546-4B83-B600-DBB94515F4C6}"/>
              </a:ext>
            </a:extLst>
          </p:cNvPr>
          <p:cNvSpPr txBox="1"/>
          <p:nvPr/>
        </p:nvSpPr>
        <p:spPr>
          <a:xfrm>
            <a:off x="927577" y="4087869"/>
            <a:ext cx="34901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PROF.DPTO.ADMON. CIPF SANTA CATALINA</a:t>
            </a:r>
          </a:p>
          <a:p>
            <a:r>
              <a:rPr lang="es-ES" dirty="0">
                <a:solidFill>
                  <a:schemeClr val="bg1"/>
                </a:solidFill>
              </a:rPr>
              <a:t>(Aranda de Duero-Burgos)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45DB3D-33D6-4FCF-8F17-4792F81D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 TUTORIAL…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7CD492-9B0E-434F-8EAF-7F3834A5A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EXISTE UN TUTORIAL EN LA APLICACIÓN (ESTÁ EN INGLÉS) pero lo mejor es que lo DESCUBRAIS POR VOSOTROS MISMOS y adaptéis a cada clase o necesidad de aula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https://www.bookwidgets.com/tutorials/getting-started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 he realizado estas comprobaciones la que más me ha gustado ha sido la de las fórmulas y los juegos</a:t>
            </a:r>
          </a:p>
          <a:p>
            <a:endParaRPr lang="es-ES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E8080C7-C144-492D-8F0F-089C91928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020272" y="94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5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3BD4AD-FF13-45AD-ADD8-93E4F8528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¡¡DESCUBRIDLO CON VUESTROS ALUMN@S!! OS DEJO A CONTINUACION ALGUNOS EJEMPLOS DEL TRABAJO QUE HAN REALIZADO CON ESTA APLICACIÓN.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205A3E3-D336-42D9-BC45-B21A2A2056B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55576" y="2066924"/>
            <a:ext cx="7016824" cy="3971925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FF8A22F-EEE5-487C-B012-85100B1C8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94575" y="819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76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311F59-0CEE-4B72-8720-6E714164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836712"/>
            <a:ext cx="6767264" cy="593626"/>
          </a:xfrm>
        </p:spPr>
        <p:txBody>
          <a:bodyPr/>
          <a:lstStyle/>
          <a:p>
            <a:r>
              <a:rPr lang="es-ES" dirty="0"/>
              <a:t>Trabajos de mis alumnos con </a:t>
            </a:r>
            <a:r>
              <a:rPr lang="es-ES" dirty="0" err="1"/>
              <a:t>bookwidges</a:t>
            </a:r>
            <a:endParaRPr lang="es-ES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D51CE959-53E0-4DF2-AFE2-014924E43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492896"/>
            <a:ext cx="7920880" cy="5112826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4F5BEA3-380C-4D11-967F-0C2BD370E936}"/>
              </a:ext>
            </a:extLst>
          </p:cNvPr>
          <p:cNvSpPr txBox="1"/>
          <p:nvPr/>
        </p:nvSpPr>
        <p:spPr>
          <a:xfrm>
            <a:off x="1691681" y="1340768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</a:rPr>
              <a:t>Laura Santiago Gil de 1 de Admón. y Finanzas nos da un </a:t>
            </a:r>
            <a:r>
              <a:rPr lang="es-ES" sz="1800" b="1" dirty="0">
                <a:solidFill>
                  <a:schemeClr val="bg1"/>
                </a:solidFill>
              </a:rPr>
              <a:t>JUEGO DE PAREJAS </a:t>
            </a:r>
            <a:r>
              <a:rPr lang="es-ES" sz="1800" dirty="0">
                <a:solidFill>
                  <a:schemeClr val="bg1"/>
                </a:solidFill>
              </a:rPr>
              <a:t>SOBRE </a:t>
            </a:r>
            <a:r>
              <a:rPr lang="es-ES" sz="1800" b="1" dirty="0">
                <a:solidFill>
                  <a:schemeClr val="bg1"/>
                </a:solidFill>
              </a:rPr>
              <a:t>TÉCNICAS DE ASERTIVIDAD </a:t>
            </a:r>
            <a:r>
              <a:rPr lang="es-ES" sz="1800" dirty="0">
                <a:solidFill>
                  <a:schemeClr val="bg1"/>
                </a:solidFill>
              </a:rPr>
              <a:t>QUE HEMOS TRABAJADO EN EL AULA</a:t>
            </a:r>
          </a:p>
        </p:txBody>
      </p:sp>
    </p:spTree>
    <p:extLst>
      <p:ext uri="{BB962C8B-B14F-4D97-AF65-F5344CB8AC3E}">
        <p14:creationId xmlns:p14="http://schemas.microsoft.com/office/powerpoint/2010/main" val="1654762367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69C495C-46B7-492F-BB8F-5158175916CA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1436914" y="-171400"/>
            <a:ext cx="6477000" cy="1905000"/>
          </a:xfrm>
        </p:spPr>
        <p:txBody>
          <a:bodyPr/>
          <a:lstStyle/>
          <a:p>
            <a:r>
              <a:rPr lang="es-ES" sz="2400" dirty="0"/>
              <a:t>TRABAJOS DE MIS ALUMNOS CON BOOKWIDGES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5536538-C68A-481F-B87E-161C21C302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110" y="2854387"/>
            <a:ext cx="8443780" cy="474962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425973D-0B90-4E69-9C8A-B4B3F74A57B2}"/>
              </a:ext>
            </a:extLst>
          </p:cNvPr>
          <p:cNvSpPr txBox="1"/>
          <p:nvPr/>
        </p:nvSpPr>
        <p:spPr>
          <a:xfrm>
            <a:off x="1230086" y="1699072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Nicole Peralta de 1º de Admón. y Finanzas nos ofrece </a:t>
            </a:r>
            <a:r>
              <a:rPr lang="es-ES" sz="1600" b="1" dirty="0">
                <a:solidFill>
                  <a:schemeClr val="bg1"/>
                </a:solidFill>
              </a:rPr>
              <a:t>preguntas y respuestas sobre funciones de la organización ,comunicación empresarial y principios de la Organización en Atención al Cliente.</a:t>
            </a: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3426A966-DDCB-4065-B9D1-2E8C03399D7C}"/>
              </a:ext>
            </a:extLst>
          </p:cNvPr>
          <p:cNvSpPr/>
          <p:nvPr/>
        </p:nvSpPr>
        <p:spPr>
          <a:xfrm>
            <a:off x="7409858" y="1039739"/>
            <a:ext cx="504056" cy="470929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861208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3ED9DA-0B81-4073-8800-3DAE91AEC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TRABAJOS DE MIS ALUMNOS CON BOOKWIDGES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5DCEB1E-01FE-43CB-99FB-1E2D6194F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776" y="2872474"/>
            <a:ext cx="8604448" cy="4374487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DCBAB64-43BB-4603-BC5E-680E33F785D9}"/>
              </a:ext>
            </a:extLst>
          </p:cNvPr>
          <p:cNvSpPr txBox="1"/>
          <p:nvPr/>
        </p:nvSpPr>
        <p:spPr>
          <a:xfrm>
            <a:off x="539552" y="1549035"/>
            <a:ext cx="6696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SARA GONZALEZ de 1º de Admón. y Finanzas nos sorprende con varias actividades entre ellas: </a:t>
            </a:r>
            <a:r>
              <a:rPr lang="es-ES" sz="1600" b="1" dirty="0">
                <a:solidFill>
                  <a:schemeClr val="bg1"/>
                </a:solidFill>
              </a:rPr>
              <a:t>UN JUEGO DE MEMORIA </a:t>
            </a:r>
            <a:r>
              <a:rPr lang="es-ES" sz="1600" dirty="0">
                <a:solidFill>
                  <a:schemeClr val="bg1"/>
                </a:solidFill>
              </a:rPr>
              <a:t>para </a:t>
            </a:r>
            <a:r>
              <a:rPr lang="es-ES" sz="1600" b="1" dirty="0">
                <a:solidFill>
                  <a:schemeClr val="bg1"/>
                </a:solidFill>
              </a:rPr>
              <a:t>OFIMATICA Y PROCESO DE LA INFORMACION, UN JUEGO DE SOPA DE LETRAS PARA APRENDER partes de un ordenador </a:t>
            </a:r>
            <a:r>
              <a:rPr lang="es-ES" sz="1600" dirty="0">
                <a:solidFill>
                  <a:schemeClr val="bg1"/>
                </a:solidFill>
              </a:rPr>
              <a:t>y componentes y el EL JUEGO DEL AHORCADO.</a:t>
            </a:r>
          </a:p>
        </p:txBody>
      </p:sp>
    </p:spTree>
    <p:extLst>
      <p:ext uri="{BB962C8B-B14F-4D97-AF65-F5344CB8AC3E}">
        <p14:creationId xmlns:p14="http://schemas.microsoft.com/office/powerpoint/2010/main" val="38261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1965E1-2096-4447-8A18-429077371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1124744"/>
            <a:ext cx="5792688" cy="227806"/>
          </a:xfrm>
        </p:spPr>
        <p:txBody>
          <a:bodyPr/>
          <a:lstStyle/>
          <a:p>
            <a:r>
              <a:rPr lang="es-ES" dirty="0"/>
              <a:t>JUEGO DEL AHORCADO PARA DISTINGUIR COMPONENTES EN UN ORDENADOR PORTÁTIL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F3C164D-B1A6-4C78-BBCC-378E87661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502" y="1700808"/>
            <a:ext cx="8960995" cy="5040560"/>
          </a:xfrm>
        </p:spPr>
      </p:pic>
    </p:spTree>
    <p:extLst>
      <p:ext uri="{BB962C8B-B14F-4D97-AF65-F5344CB8AC3E}">
        <p14:creationId xmlns:p14="http://schemas.microsoft.com/office/powerpoint/2010/main" val="1388816473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ECA7B-63D1-4674-BE8B-B0B54252A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819150"/>
            <a:ext cx="5000600" cy="533400"/>
          </a:xfrm>
        </p:spPr>
        <p:txBody>
          <a:bodyPr/>
          <a:lstStyle/>
          <a:p>
            <a:r>
              <a:rPr lang="es-ES" dirty="0"/>
              <a:t>SOPA DE LETRAS OFIMÁTICA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A55F48C-EAE8-4F8C-A1D8-9739FCE71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872" y="1772816"/>
            <a:ext cx="8448938" cy="4752528"/>
          </a:xfrm>
        </p:spPr>
      </p:pic>
    </p:spTree>
    <p:extLst>
      <p:ext uri="{BB962C8B-B14F-4D97-AF65-F5344CB8AC3E}">
        <p14:creationId xmlns:p14="http://schemas.microsoft.com/office/powerpoint/2010/main" val="793774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16C6A8-E902-4943-9F0D-E87A0336A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48680"/>
            <a:ext cx="5792688" cy="659854"/>
          </a:xfrm>
        </p:spPr>
        <p:txBody>
          <a:bodyPr/>
          <a:lstStyle/>
          <a:p>
            <a:r>
              <a:rPr lang="es-ES" dirty="0"/>
              <a:t>Juego de memoria para </a:t>
            </a:r>
            <a:br>
              <a:rPr lang="es-ES" dirty="0"/>
            </a:br>
            <a:r>
              <a:rPr lang="es-ES" dirty="0"/>
              <a:t>OFIMÁTICA Y PROCESO DE LA INFORMACIÓN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5EA0961-0BA1-4153-BC6B-72DC27287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700808"/>
            <a:ext cx="8805486" cy="4953086"/>
          </a:xfrm>
        </p:spPr>
      </p:pic>
    </p:spTree>
    <p:extLst>
      <p:ext uri="{BB962C8B-B14F-4D97-AF65-F5344CB8AC3E}">
        <p14:creationId xmlns:p14="http://schemas.microsoft.com/office/powerpoint/2010/main" val="1052734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4A623-D078-42BE-8892-F89346CBD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1196752"/>
            <a:ext cx="5432648" cy="227806"/>
          </a:xfrm>
        </p:spPr>
        <p:txBody>
          <a:bodyPr/>
          <a:lstStyle/>
          <a:p>
            <a:r>
              <a:rPr lang="es-ES" sz="2000" dirty="0"/>
              <a:t>JUEGO DE IMÁGENES DOBLES PARA BARRERAS Y DIFICULTADES EN LA COMUNICACIÓN (ATENCION AL CLIENTE)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226CD98-008B-42BB-8B57-B5EFCEF52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44824"/>
            <a:ext cx="8640960" cy="4860540"/>
          </a:xfrm>
        </p:spPr>
      </p:pic>
    </p:spTree>
    <p:extLst>
      <p:ext uri="{BB962C8B-B14F-4D97-AF65-F5344CB8AC3E}">
        <p14:creationId xmlns:p14="http://schemas.microsoft.com/office/powerpoint/2010/main" val="602235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0DDC8F-4CAA-4EF8-9B09-E1D789760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ATENCIÓN AL CLIENTE</a:t>
            </a:r>
            <a:br>
              <a:rPr lang="es-ES" dirty="0"/>
            </a:br>
            <a:r>
              <a:rPr lang="es-ES" dirty="0"/>
              <a:t> PREGUNTAS TEST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1329F81-09C9-42C0-B1B0-BBD5EFC32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8832981" cy="4968552"/>
          </a:xfrm>
        </p:spPr>
      </p:pic>
    </p:spTree>
    <p:extLst>
      <p:ext uri="{BB962C8B-B14F-4D97-AF65-F5344CB8AC3E}">
        <p14:creationId xmlns:p14="http://schemas.microsoft.com/office/powerpoint/2010/main" val="338116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 ha parecido muy interesante este programa e integrarlo a TEAMS así que os lo comparto por si os es de utilidad en vuestros proyectos</a:t>
            </a:r>
            <a:endParaRPr lang="en-US" dirty="0"/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9D2D14A-76CD-4886-AF6A-FB6F4F54486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3609" y="1707514"/>
            <a:ext cx="6588774" cy="3809717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B54CEE6-85E0-4CD3-A62F-AEB517448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6416" y="11663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32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808F40-925C-46D4-A245-952F5CF2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ESPERO QUE OS SIRVA Y OS HAYA GUSTADO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A37155-8F6D-4B76-838E-A67EDF09F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8658"/>
            <a:ext cx="8136904" cy="4538654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1400" dirty="0"/>
              <a:t>MARIA BELEN FDEZ SANTOS  Profesora - Departamento de Administración </a:t>
            </a:r>
          </a:p>
          <a:p>
            <a:pPr marL="0" indent="0">
              <a:buNone/>
            </a:pPr>
            <a:r>
              <a:rPr lang="es-ES" sz="1400" dirty="0"/>
              <a:t>CIFP SANTA CATALINA ARANDA DE DUERO .-BURGOS</a:t>
            </a:r>
          </a:p>
        </p:txBody>
      </p:sp>
      <p:sp>
        <p:nvSpPr>
          <p:cNvPr id="5" name="Pergamino: horizontal 4">
            <a:extLst>
              <a:ext uri="{FF2B5EF4-FFF2-40B4-BE49-F238E27FC236}">
                <a16:creationId xmlns:a16="http://schemas.microsoft.com/office/drawing/2014/main" id="{C2C4772F-3B7E-4AD3-99BA-E6AEDD5C3CB0}"/>
              </a:ext>
            </a:extLst>
          </p:cNvPr>
          <p:cNvSpPr/>
          <p:nvPr/>
        </p:nvSpPr>
        <p:spPr>
          <a:xfrm>
            <a:off x="352613" y="1916832"/>
            <a:ext cx="7344816" cy="2592288"/>
          </a:xfrm>
          <a:prstGeom prst="horizontalScrol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6577A72-90FA-4DE2-A4A2-94A55AB9BF88}"/>
              </a:ext>
            </a:extLst>
          </p:cNvPr>
          <p:cNvSpPr/>
          <p:nvPr/>
        </p:nvSpPr>
        <p:spPr>
          <a:xfrm>
            <a:off x="0" y="2420888"/>
            <a:ext cx="8553902" cy="17376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¡¡¡</a:t>
            </a:r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POSIBILIDADES INFINITAS!!!</a:t>
            </a:r>
          </a:p>
        </p:txBody>
      </p:sp>
    </p:spTree>
    <p:extLst>
      <p:ext uri="{BB962C8B-B14F-4D97-AF65-F5344CB8AC3E}">
        <p14:creationId xmlns:p14="http://schemas.microsoft.com/office/powerpoint/2010/main" val="3302137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Introducción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297D721-79D1-468C-BD61-777C6C8FC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844824"/>
            <a:ext cx="6800800" cy="3793976"/>
          </a:xfrm>
        </p:spPr>
        <p:txBody>
          <a:bodyPr/>
          <a:lstStyle/>
          <a:p>
            <a:r>
              <a:rPr lang="es-E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Esto es </a:t>
            </a:r>
            <a:r>
              <a:rPr lang="es-ES" sz="1800" b="1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BOOKWIDGETS: CREACION DE VUESTROS PROPIOS EJERCICIOS INTERACTIVOS </a:t>
            </a:r>
            <a:r>
              <a:rPr lang="es-E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clase de la manera más eficaz y a la vez motivadora y creativa a través de DIVERSOS modelos; ADEMAS DE PRUEBAS CALIFICADAS EN MINUTOS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7C950A1-E7F5-496A-B6AD-10CFE0DA435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30210" y="3284984"/>
            <a:ext cx="4932590" cy="2578874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885D137-E648-4D32-BFB0-493880BA2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69200" y="8191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QUÉ PODREMOS HACER :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5636" y="1395090"/>
            <a:ext cx="6152728" cy="4082008"/>
          </a:xfrm>
        </p:spPr>
        <p:txBody>
          <a:bodyPr/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PODREIS HACER PREGUNTAS SOBRE LA LECCION, </a:t>
            </a:r>
            <a:r>
              <a:rPr lang="es-E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TARJETAS FLASH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CUESTIONARIO, PIZARRA DIVIDIDA, HOJA DE CALCULO DIVIDIDA, UNA CRONOLOGIA</a:t>
            </a:r>
          </a:p>
          <a:p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2B6A4A-B0EB-4B33-8AD1-4DF23536972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3608" y="2420888"/>
            <a:ext cx="7488832" cy="3833986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6391E4D-DBD6-4228-9541-AD1B0154D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69200" y="86169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Reglas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752600"/>
            <a:ext cx="7344816" cy="428625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TAMBIEN UNA </a:t>
            </a:r>
            <a:r>
              <a:rPr lang="es-ES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WEBQUEST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PIZARRA, HOJAS DE CALCULO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CONTIENE UNA </a:t>
            </a:r>
            <a:r>
              <a:rPr lang="es-ES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SECCION DE JUEGOS QUE NOSOTROS PODREMOS MODELAR 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ADAPTAR A NUESTRA CLASE, COMO EL CARTON DE JUEGO, CRUCIGRAMA,EL CLASICO JUEGO DEL AHORCADO, HACER PAREJAS,SOPAS DE LETRAS O ENCONTRAR LAS DIFERENCIAS, sin olvidar que todo es desde la perspectiva del profesor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19FA31-14ED-4170-BD05-600252C1C9E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59832" y="3789040"/>
            <a:ext cx="4824621" cy="2146826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5AC07F9-ADD1-480B-B0A3-9C02E91E5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959600" y="94716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Actividad</a:t>
            </a:r>
            <a:r>
              <a:rPr lang="en-US" dirty="0"/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CONTIENE PARA AYUDARNOS UNOS VIDEOTUTORIALES CON EJEMPLOS DESDE LOS CUALES PODEMOS COMENZAR A CREAR NUESTROS PROPIOS CONTENIDOS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1442AB-E8FB-470C-9EF3-2B0FF40436D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9632" y="3429000"/>
            <a:ext cx="5903168" cy="2355840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AE26629-B32D-4ED0-8F34-5F705264E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588224" y="67311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Más aún…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628800"/>
            <a:ext cx="7016824" cy="4464496"/>
          </a:xfrm>
        </p:spPr>
        <p:txBody>
          <a:bodyPr/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Contiene a su vez OTRA CARACTERISTICA QUE SON LAS IMÁGENES Y VIDEOS QUE NOSOTROS PODREMOS CREAR COMO CARRUSEL, SECUENCIAS, </a:t>
            </a:r>
            <a:r>
              <a:rPr lang="es-E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IMÁGENES CON ZONAS INTERACTIVAS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que el alumno juegue a aprender o </a:t>
            </a:r>
            <a:r>
              <a:rPr lang="es-ES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aprendizaje asociativo en 3d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incluye también hasta clase de música añade el clásico reproductor de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tube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vimeo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nosotros podremos incluir y cambiar cada estilo de clase a placer incluido un collage</a:t>
            </a:r>
          </a:p>
          <a:p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FBF836-0285-40CE-94E6-6D960721697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9592" y="3645024"/>
            <a:ext cx="7272808" cy="2448272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D48C557-6D71-4A3C-8218-6814CBBA0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660232" y="6794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 </a:t>
            </a:r>
            <a:r>
              <a:rPr lang="en-US" dirty="0" err="1"/>
              <a:t>también</a:t>
            </a:r>
            <a:r>
              <a:rPr lang="en-US" dirty="0"/>
              <a:t> para los </a:t>
            </a:r>
            <a:r>
              <a:rPr lang="en-US" dirty="0" err="1"/>
              <a:t>matematic@s</a:t>
            </a: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556792"/>
            <a:ext cx="7016824" cy="4082008"/>
          </a:xfrm>
        </p:spPr>
        <p:txBody>
          <a:bodyPr/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clases de </a:t>
            </a:r>
            <a:r>
              <a:rPr lang="es-E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MATEMÁTICAS O aquellos  QUE MANEJEN FÓRMULAS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ESTO VIENE FENOMENAL PARA ELLO, ya que </a:t>
            </a:r>
            <a:r>
              <a:rPr lang="es-E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puedes crear aritmética gráficos con trazado activo en una ecuación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408A457-409E-49BC-94B8-A2D5437E8EF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5616" y="2420888"/>
            <a:ext cx="6300742" cy="3474061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D167B3A-3C45-4FB3-9A60-E0A01770C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66000" y="61490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91D515-86B0-45A7-9146-6BCFD560889A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971600" y="4640312"/>
            <a:ext cx="2376264" cy="1584176"/>
          </a:xfrm>
        </p:spPr>
        <p:txBody>
          <a:bodyPr/>
          <a:lstStyle/>
          <a:p>
            <a:r>
              <a:rPr lang="es-E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Añade Google </a:t>
            </a:r>
            <a:r>
              <a:rPr lang="es-E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maps</a:t>
            </a:r>
            <a:r>
              <a:rPr lang="es-E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es-E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visor de archivos </a:t>
            </a:r>
            <a:r>
              <a:rPr lang="es-ES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pdf</a:t>
            </a:r>
            <a:r>
              <a:rPr lang="es-E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web insertada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podremos usar el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navegador Wikipedia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la misma clase que realicemos.</a:t>
            </a:r>
            <a:b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Además, incluye </a:t>
            </a:r>
            <a:r>
              <a:rPr lang="es-E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QUEREMOS HACER UNA LISTA DE COMPROBACION Y UN PLANIFICADOR que nos vendrá muy bien para la realización de plantillas por ejemplo en calidad o en horarios</a:t>
            </a:r>
            <a:b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819A21B-073A-43E8-9576-7A0F01491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3528" y="116632"/>
            <a:ext cx="406400" cy="406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12DAC5A-8995-4E41-8199-90B9CFB8B33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47864" y="1268760"/>
            <a:ext cx="543609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1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 Theme 1">
      <a:dk1>
        <a:srgbClr val="FFCC00"/>
      </a:dk1>
      <a:lt1>
        <a:srgbClr val="F8F8F8"/>
      </a:lt1>
      <a:dk2>
        <a:srgbClr val="000000"/>
      </a:dk2>
      <a:lt2>
        <a:srgbClr val="6666FF"/>
      </a:lt2>
      <a:accent1>
        <a:srgbClr val="669900"/>
      </a:accent1>
      <a:accent2>
        <a:srgbClr val="006600"/>
      </a:accent2>
      <a:accent3>
        <a:srgbClr val="AAAAAA"/>
      </a:accent3>
      <a:accent4>
        <a:srgbClr val="D4D4D4"/>
      </a:accent4>
      <a:accent5>
        <a:srgbClr val="B8CAAA"/>
      </a:accent5>
      <a:accent6>
        <a:srgbClr val="005C00"/>
      </a:accent6>
      <a:hlink>
        <a:srgbClr val="0099FF"/>
      </a:hlink>
      <a:folHlink>
        <a:srgbClr val="669900"/>
      </a:folHlink>
    </a:clrScheme>
    <a:fontScheme name="Office Them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FFCC00"/>
        </a:dk1>
        <a:lt1>
          <a:srgbClr val="F8F8F8"/>
        </a:lt1>
        <a:dk2>
          <a:srgbClr val="000000"/>
        </a:dk2>
        <a:lt2>
          <a:srgbClr val="6666FF"/>
        </a:lt2>
        <a:accent1>
          <a:srgbClr val="669900"/>
        </a:accent1>
        <a:accent2>
          <a:srgbClr val="006600"/>
        </a:accent2>
        <a:accent3>
          <a:srgbClr val="AAAAAA"/>
        </a:accent3>
        <a:accent4>
          <a:srgbClr val="D4D4D4"/>
        </a:accent4>
        <a:accent5>
          <a:srgbClr val="B8CAAA"/>
        </a:accent5>
        <a:accent6>
          <a:srgbClr val="005C00"/>
        </a:accent6>
        <a:hlink>
          <a:srgbClr val="0099FF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868686"/>
        </a:dk1>
        <a:lt1>
          <a:srgbClr val="FFFFFF"/>
        </a:lt1>
        <a:dk2>
          <a:srgbClr val="009999"/>
        </a:dk2>
        <a:lt2>
          <a:srgbClr val="6600FF"/>
        </a:lt2>
        <a:accent1>
          <a:srgbClr val="9999FF"/>
        </a:accent1>
        <a:accent2>
          <a:srgbClr val="CBCBCB"/>
        </a:accent2>
        <a:accent3>
          <a:srgbClr val="FFFFFF"/>
        </a:accent3>
        <a:accent4>
          <a:srgbClr val="727272"/>
        </a:accent4>
        <a:accent5>
          <a:srgbClr val="CACAFF"/>
        </a:accent5>
        <a:accent6>
          <a:srgbClr val="B8B8B8"/>
        </a:accent6>
        <a:hlink>
          <a:srgbClr val="6600FF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1C1C1C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CBCBCB"/>
        </a:accent2>
        <a:accent3>
          <a:srgbClr val="FFFFFF"/>
        </a:accent3>
        <a:accent4>
          <a:srgbClr val="161616"/>
        </a:accent4>
        <a:accent5>
          <a:srgbClr val="EBEBEB"/>
        </a:accent5>
        <a:accent6>
          <a:srgbClr val="B8B8B8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FFCC00"/>
        </a:dk1>
        <a:lt1>
          <a:srgbClr val="FFFFCC"/>
        </a:lt1>
        <a:dk2>
          <a:srgbClr val="000099"/>
        </a:dk2>
        <a:lt2>
          <a:srgbClr val="00CC00"/>
        </a:lt2>
        <a:accent1>
          <a:srgbClr val="3333FF"/>
        </a:accent1>
        <a:accent2>
          <a:srgbClr val="3333CC"/>
        </a:accent2>
        <a:accent3>
          <a:srgbClr val="AAAACA"/>
        </a:accent3>
        <a:accent4>
          <a:srgbClr val="DADAAE"/>
        </a:accent4>
        <a:accent5>
          <a:srgbClr val="ADADFF"/>
        </a:accent5>
        <a:accent6>
          <a:srgbClr val="2D2DB9"/>
        </a:accent6>
        <a:hlink>
          <a:srgbClr val="0099FF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FFFF00"/>
        </a:dk1>
        <a:lt1>
          <a:srgbClr val="FFFFFF"/>
        </a:lt1>
        <a:dk2>
          <a:srgbClr val="FF0033"/>
        </a:dk2>
        <a:lt2>
          <a:srgbClr val="000000"/>
        </a:lt2>
        <a:accent1>
          <a:srgbClr val="330099"/>
        </a:accent1>
        <a:accent2>
          <a:srgbClr val="CC0000"/>
        </a:accent2>
        <a:accent3>
          <a:srgbClr val="FFAAAD"/>
        </a:accent3>
        <a:accent4>
          <a:srgbClr val="DADADA"/>
        </a:accent4>
        <a:accent5>
          <a:srgbClr val="ADAACA"/>
        </a:accent5>
        <a:accent6>
          <a:srgbClr val="B90000"/>
        </a:accent6>
        <a:hlink>
          <a:srgbClr val="0099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rketSpecific xmlns="2958f784-0ef9-4616-b22d-512a8cad1f0d">false</MarketSpecific>
    <ApprovalStatus xmlns="2958f784-0ef9-4616-b22d-512a8cad1f0d">InProgress</ApprovalStatus>
    <LocComments xmlns="2958f784-0ef9-4616-b22d-512a8cad1f0d" xsi:nil="true"/>
    <DirectSourceMarket xmlns="2958f784-0ef9-4616-b22d-512a8cad1f0d">english</DirectSourceMarket>
    <ThumbnailAssetId xmlns="2958f784-0ef9-4616-b22d-512a8cad1f0d" xsi:nil="true"/>
    <PrimaryImageGen xmlns="2958f784-0ef9-4616-b22d-512a8cad1f0d">true</PrimaryImageGen>
    <LegacyData xmlns="2958f784-0ef9-4616-b22d-512a8cad1f0d" xsi:nil="true"/>
    <TPFriendlyName xmlns="2958f784-0ef9-4616-b22d-512a8cad1f0d" xsi:nil="true"/>
    <NumericId xmlns="2958f784-0ef9-4616-b22d-512a8cad1f0d" xsi:nil="true"/>
    <LocRecommendedHandoff xmlns="2958f784-0ef9-4616-b22d-512a8cad1f0d" xsi:nil="true"/>
    <BlockPublish xmlns="2958f784-0ef9-4616-b22d-512a8cad1f0d">false</BlockPublish>
    <BusinessGroup xmlns="2958f784-0ef9-4616-b22d-512a8cad1f0d" xsi:nil="true"/>
    <OpenTemplate xmlns="2958f784-0ef9-4616-b22d-512a8cad1f0d">true</OpenTemplate>
    <SourceTitle xmlns="2958f784-0ef9-4616-b22d-512a8cad1f0d">Presentation on brainstorming</SourceTitle>
    <APEditor xmlns="2958f784-0ef9-4616-b22d-512a8cad1f0d">
      <UserInfo>
        <DisplayName/>
        <AccountId xsi:nil="true"/>
        <AccountType/>
      </UserInfo>
    </APEditor>
    <UALocComments xmlns="2958f784-0ef9-4616-b22d-512a8cad1f0d">2007 Template UpLeveling Do Not HandOff</UALocComments>
    <IntlLangReviewDate xmlns="2958f784-0ef9-4616-b22d-512a8cad1f0d" xsi:nil="true"/>
    <PublishStatusLookup xmlns="2958f784-0ef9-4616-b22d-512a8cad1f0d">
      <Value>656583</Value>
      <Value>656612</Value>
    </PublishStatusLookup>
    <ParentAssetId xmlns="2958f784-0ef9-4616-b22d-512a8cad1f0d" xsi:nil="true"/>
    <FeatureTagsTaxHTField0 xmlns="2958f784-0ef9-4616-b22d-512a8cad1f0d">
      <Terms xmlns="http://schemas.microsoft.com/office/infopath/2007/PartnerControls"/>
    </FeatureTagsTaxHTField0>
    <MachineTranslated xmlns="2958f784-0ef9-4616-b22d-512a8cad1f0d">false</MachineTranslated>
    <Providers xmlns="2958f784-0ef9-4616-b22d-512a8cad1f0d" xsi:nil="true"/>
    <OriginalSourceMarket xmlns="2958f784-0ef9-4616-b22d-512a8cad1f0d">english</OriginalSourceMarket>
    <APDescription xmlns="2958f784-0ef9-4616-b22d-512a8cad1f0d" xsi:nil="true"/>
    <ContentItem xmlns="2958f784-0ef9-4616-b22d-512a8cad1f0d" xsi:nil="true"/>
    <ClipArtFilename xmlns="2958f784-0ef9-4616-b22d-512a8cad1f0d" xsi:nil="true"/>
    <TPInstallLocation xmlns="2958f784-0ef9-4616-b22d-512a8cad1f0d" xsi:nil="true"/>
    <TimesCloned xmlns="2958f784-0ef9-4616-b22d-512a8cad1f0d" xsi:nil="true"/>
    <PublishTargets xmlns="2958f784-0ef9-4616-b22d-512a8cad1f0d">OfficeOnline,OfficeOnlineVNext</PublishTargets>
    <AcquiredFrom xmlns="2958f784-0ef9-4616-b22d-512a8cad1f0d">Internal MS</AcquiredFrom>
    <AssetStart xmlns="2958f784-0ef9-4616-b22d-512a8cad1f0d">2012-02-07T20:57:00+00:00</AssetStart>
    <FriendlyTitle xmlns="2958f784-0ef9-4616-b22d-512a8cad1f0d" xsi:nil="true"/>
    <Provider xmlns="2958f784-0ef9-4616-b22d-512a8cad1f0d" xsi:nil="true"/>
    <LastHandOff xmlns="2958f784-0ef9-4616-b22d-512a8cad1f0d" xsi:nil="true"/>
    <Manager xmlns="2958f784-0ef9-4616-b22d-512a8cad1f0d" xsi:nil="true"/>
    <UALocRecommendation xmlns="2958f784-0ef9-4616-b22d-512a8cad1f0d">Localize</UALocRecommendation>
    <ArtSampleDocs xmlns="2958f784-0ef9-4616-b22d-512a8cad1f0d" xsi:nil="true"/>
    <UACurrentWords xmlns="2958f784-0ef9-4616-b22d-512a8cad1f0d" xsi:nil="true"/>
    <TPClientViewer xmlns="2958f784-0ef9-4616-b22d-512a8cad1f0d" xsi:nil="true"/>
    <TemplateStatus xmlns="2958f784-0ef9-4616-b22d-512a8cad1f0d">Complete</TemplateStatus>
    <ShowIn xmlns="2958f784-0ef9-4616-b22d-512a8cad1f0d">Show everywhere</ShowIn>
    <CSXHash xmlns="2958f784-0ef9-4616-b22d-512a8cad1f0d" xsi:nil="true"/>
    <Downloads xmlns="2958f784-0ef9-4616-b22d-512a8cad1f0d">0</Downloads>
    <VoteCount xmlns="2958f784-0ef9-4616-b22d-512a8cad1f0d" xsi:nil="true"/>
    <OOCacheId xmlns="2958f784-0ef9-4616-b22d-512a8cad1f0d" xsi:nil="true"/>
    <IsDeleted xmlns="2958f784-0ef9-4616-b22d-512a8cad1f0d">false</IsDeleted>
    <InternalTagsTaxHTField0 xmlns="2958f784-0ef9-4616-b22d-512a8cad1f0d">
      <Terms xmlns="http://schemas.microsoft.com/office/infopath/2007/PartnerControls"/>
    </InternalTagsTaxHTField0>
    <UANotes xmlns="2958f784-0ef9-4616-b22d-512a8cad1f0d">2003 to 2007 conversion</UANotes>
    <AssetExpire xmlns="2958f784-0ef9-4616-b22d-512a8cad1f0d">2035-01-01T08:00:00+00:00</AssetExpire>
    <CSXSubmissionMarket xmlns="2958f784-0ef9-4616-b22d-512a8cad1f0d" xsi:nil="true"/>
    <DSATActionTaken xmlns="2958f784-0ef9-4616-b22d-512a8cad1f0d" xsi:nil="true"/>
    <SubmitterId xmlns="2958f784-0ef9-4616-b22d-512a8cad1f0d" xsi:nil="true"/>
    <EditorialTags xmlns="2958f784-0ef9-4616-b22d-512a8cad1f0d" xsi:nil="true"/>
    <TPExecutable xmlns="2958f784-0ef9-4616-b22d-512a8cad1f0d" xsi:nil="true"/>
    <CSXSubmissionDate xmlns="2958f784-0ef9-4616-b22d-512a8cad1f0d" xsi:nil="true"/>
    <CSXUpdate xmlns="2958f784-0ef9-4616-b22d-512a8cad1f0d">false</CSXUpdate>
    <AssetType xmlns="2958f784-0ef9-4616-b22d-512a8cad1f0d">TP</AssetType>
    <ApprovalLog xmlns="2958f784-0ef9-4616-b22d-512a8cad1f0d" xsi:nil="true"/>
    <BugNumber xmlns="2958f784-0ef9-4616-b22d-512a8cad1f0d" xsi:nil="true"/>
    <OriginAsset xmlns="2958f784-0ef9-4616-b22d-512a8cad1f0d" xsi:nil="true"/>
    <TPComponent xmlns="2958f784-0ef9-4616-b22d-512a8cad1f0d" xsi:nil="true"/>
    <Milestone xmlns="2958f784-0ef9-4616-b22d-512a8cad1f0d" xsi:nil="true"/>
    <RecommendationsModifier xmlns="2958f784-0ef9-4616-b22d-512a8cad1f0d" xsi:nil="true"/>
    <Description0 xmlns="fb5acd76-e9f3-4601-9d69-91f53ab96ae6" xsi:nil="true"/>
    <Component xmlns="fb5acd76-e9f3-4601-9d69-91f53ab96ae6" xsi:nil="true"/>
    <AssetId xmlns="2958f784-0ef9-4616-b22d-512a8cad1f0d">TP102826209</AssetId>
    <PolicheckWords xmlns="2958f784-0ef9-4616-b22d-512a8cad1f0d" xsi:nil="true"/>
    <TPLaunchHelpLink xmlns="2958f784-0ef9-4616-b22d-512a8cad1f0d" xsi:nil="true"/>
    <IntlLocPriority xmlns="2958f784-0ef9-4616-b22d-512a8cad1f0d" xsi:nil="true"/>
    <TPApplication xmlns="2958f784-0ef9-4616-b22d-512a8cad1f0d" xsi:nil="true"/>
    <IntlLangReviewer xmlns="2958f784-0ef9-4616-b22d-512a8cad1f0d" xsi:nil="true"/>
    <HandoffToMSDN xmlns="2958f784-0ef9-4616-b22d-512a8cad1f0d" xsi:nil="true"/>
    <PlannedPubDate xmlns="2958f784-0ef9-4616-b22d-512a8cad1f0d" xsi:nil="true"/>
    <CrawlForDependencies xmlns="2958f784-0ef9-4616-b22d-512a8cad1f0d">false</CrawlForDependencies>
    <LocLastLocAttemptVersionLookup xmlns="2958f784-0ef9-4616-b22d-512a8cad1f0d">823741</LocLastLocAttemptVersionLookup>
    <TrustLevel xmlns="2958f784-0ef9-4616-b22d-512a8cad1f0d">1 Microsoft Managed Content</TrustLevel>
    <CampaignTagsTaxHTField0 xmlns="2958f784-0ef9-4616-b22d-512a8cad1f0d">
      <Terms xmlns="http://schemas.microsoft.com/office/infopath/2007/PartnerControls"/>
    </CampaignTagsTaxHTField0>
    <TPNamespace xmlns="2958f784-0ef9-4616-b22d-512a8cad1f0d" xsi:nil="true"/>
    <TaxCatchAll xmlns="2958f784-0ef9-4616-b22d-512a8cad1f0d"/>
    <IsSearchable xmlns="2958f784-0ef9-4616-b22d-512a8cad1f0d">true</IsSearchable>
    <TemplateTemplateType xmlns="2958f784-0ef9-4616-b22d-512a8cad1f0d">PowerPoint 12 Default</TemplateTemplateType>
    <Markets xmlns="2958f784-0ef9-4616-b22d-512a8cad1f0d"/>
    <IntlLangReview xmlns="2958f784-0ef9-4616-b22d-512a8cad1f0d">false</IntlLangReview>
    <UAProjectedTotalWords xmlns="2958f784-0ef9-4616-b22d-512a8cad1f0d" xsi:nil="true"/>
    <OutputCachingOn xmlns="2958f784-0ef9-4616-b22d-512a8cad1f0d">false</OutputCachingOn>
    <AverageRating xmlns="2958f784-0ef9-4616-b22d-512a8cad1f0d" xsi:nil="true"/>
    <APAuthor xmlns="2958f784-0ef9-4616-b22d-512a8cad1f0d">
      <UserInfo>
        <DisplayName/>
        <AccountId>2721</AccountId>
        <AccountType/>
      </UserInfo>
    </APAuthor>
    <TPCommandLine xmlns="2958f784-0ef9-4616-b22d-512a8cad1f0d" xsi:nil="true"/>
    <LocManualTestRequired xmlns="2958f784-0ef9-4616-b22d-512a8cad1f0d">false</LocManualTestRequired>
    <TPAppVersion xmlns="2958f784-0ef9-4616-b22d-512a8cad1f0d" xsi:nil="true"/>
    <EditorialStatus xmlns="2958f784-0ef9-4616-b22d-512a8cad1f0d" xsi:nil="true"/>
    <LastModifiedDateTime xmlns="2958f784-0ef9-4616-b22d-512a8cad1f0d" xsi:nil="true"/>
    <TPLaunchHelpLinkType xmlns="2958f784-0ef9-4616-b22d-512a8cad1f0d">Template</TPLaunchHelpLinkType>
    <OriginalRelease xmlns="2958f784-0ef9-4616-b22d-512a8cad1f0d">14</OriginalRelease>
    <ScenarioTagsTaxHTField0 xmlns="2958f784-0ef9-4616-b22d-512a8cad1f0d">
      <Terms xmlns="http://schemas.microsoft.com/office/infopath/2007/PartnerControls"/>
    </ScenarioTagsTaxHTField0>
    <LocalizationTagsTaxHTField0 xmlns="2958f784-0ef9-4616-b22d-512a8cad1f0d">
      <Terms xmlns="http://schemas.microsoft.com/office/infopath/2007/PartnerControls"/>
    </LocalizationTagsTaxHTField0>
    <LocMarketGroupTiers2 xmlns="2958f784-0ef9-4616-b22d-512a8cad1f0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DE95A0C693CEB341887D38A4A2B58B45040072C752107C5A7B47AA91A1EE638E6F1F" ma:contentTypeVersion="55" ma:contentTypeDescription="Create a new document." ma:contentTypeScope="" ma:versionID="3c98c83416931a21d43ed007fda5e4dd">
  <xsd:schema xmlns:xsd="http://www.w3.org/2001/XMLSchema" xmlns:xs="http://www.w3.org/2001/XMLSchema" xmlns:p="http://schemas.microsoft.com/office/2006/metadata/properties" xmlns:ns2="2958f784-0ef9-4616-b22d-512a8cad1f0d" xmlns:ns3="fb5acd76-e9f3-4601-9d69-91f53ab96ae6" targetNamespace="http://schemas.microsoft.com/office/2006/metadata/properties" ma:root="true" ma:fieldsID="938018c4f46d99993d20879d4e9ddff8" ns2:_="" ns3:_="">
    <xsd:import namespace="2958f784-0ef9-4616-b22d-512a8cad1f0d"/>
    <xsd:import namespace="fb5acd76-e9f3-4601-9d69-91f53ab96ae6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8f784-0ef9-4616-b22d-512a8cad1f0d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ca69c71e-a029-4733-aca1-cabc27411b08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8D80075B-F8CE-48D6-9BD2-D195F7E115A9}" ma:internalName="CSXSubmissionMarket" ma:readOnly="false" ma:showField="MarketName" ma:web="2958f784-0ef9-4616-b22d-512a8cad1f0d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9327d1a0-1a14-4b12-a74c-0f320f972977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1F044C38-11A0-4051-9DF8-A3AFA85E16DC}" ma:internalName="InProjectListLookup" ma:readOnly="true" ma:showField="InProjectList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3b364bcb-a06e-4da1-8475-f5243c3236b2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1F044C38-11A0-4051-9DF8-A3AFA85E16DC}" ma:internalName="LastCompleteVersionLookup" ma:readOnly="true" ma:showField="LastCompleteVersion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1F044C38-11A0-4051-9DF8-A3AFA85E16DC}" ma:internalName="LastPreviewErrorLookup" ma:readOnly="true" ma:showField="LastPreviewError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1F044C38-11A0-4051-9DF8-A3AFA85E16DC}" ma:internalName="LastPreviewResultLookup" ma:readOnly="true" ma:showField="LastPreviewResult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1F044C38-11A0-4051-9DF8-A3AFA85E16DC}" ma:internalName="LastPreviewAttemptDateLookup" ma:readOnly="true" ma:showField="LastPreviewAttemptDate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1F044C38-11A0-4051-9DF8-A3AFA85E16DC}" ma:internalName="LastPreviewedByLookup" ma:readOnly="true" ma:showField="LastPreviewedBy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1F044C38-11A0-4051-9DF8-A3AFA85E16DC}" ma:internalName="LastPreviewTimeLookup" ma:readOnly="true" ma:showField="LastPreviewTime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1F044C38-11A0-4051-9DF8-A3AFA85E16DC}" ma:internalName="LastPreviewVersionLookup" ma:readOnly="true" ma:showField="LastPreviewVersion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1F044C38-11A0-4051-9DF8-A3AFA85E16DC}" ma:internalName="LastPublishErrorLookup" ma:readOnly="true" ma:showField="LastPublishError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1F044C38-11A0-4051-9DF8-A3AFA85E16DC}" ma:internalName="LastPublishResultLookup" ma:readOnly="true" ma:showField="LastPublishResult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1F044C38-11A0-4051-9DF8-A3AFA85E16DC}" ma:internalName="LastPublishAttemptDateLookup" ma:readOnly="true" ma:showField="LastPublishAttemptDate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1F044C38-11A0-4051-9DF8-A3AFA85E16DC}" ma:internalName="LastPublishedByLookup" ma:readOnly="true" ma:showField="LastPublishedBy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1F044C38-11A0-4051-9DF8-A3AFA85E16DC}" ma:internalName="LastPublishTimeLookup" ma:readOnly="true" ma:showField="LastPublishTime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1F044C38-11A0-4051-9DF8-A3AFA85E16DC}" ma:internalName="LastPublishVersionLookup" ma:readOnly="true" ma:showField="LastPublishVersion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AC64899A-88C0-4725-BCFC-902FA402DE74}" ma:internalName="LocLastLocAttemptVersionLookup" ma:readOnly="false" ma:showField="LastLocAttemptVersion" ma:web="2958f784-0ef9-4616-b22d-512a8cad1f0d">
      <xsd:simpleType>
        <xsd:restriction base="dms:Lookup"/>
      </xsd:simpleType>
    </xsd:element>
    <xsd:element name="LocLastLocAttemptVersionTypeLookup" ma:index="72" nillable="true" ma:displayName="Loc Last Loc Attempt Version Type" ma:default="" ma:list="{AC64899A-88C0-4725-BCFC-902FA402DE74}" ma:internalName="LocLastLocAttemptVersionTypeLookup" ma:readOnly="true" ma:showField="LastLocAttemptVersionType" ma:web="2958f784-0ef9-4616-b22d-512a8cad1f0d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AC64899A-88C0-4725-BCFC-902FA402DE74}" ma:internalName="LocNewPublishedVersionLookup" ma:readOnly="true" ma:showField="NewPublishedVersion" ma:web="2958f784-0ef9-4616-b22d-512a8cad1f0d">
      <xsd:simpleType>
        <xsd:restriction base="dms:Lookup"/>
      </xsd:simpleType>
    </xsd:element>
    <xsd:element name="LocOverallHandbackStatusLookup" ma:index="76" nillable="true" ma:displayName="Loc Overall Handback Status" ma:default="" ma:list="{AC64899A-88C0-4725-BCFC-902FA402DE74}" ma:internalName="LocOverallHandbackStatusLookup" ma:readOnly="true" ma:showField="OverallHandbackStatus" ma:web="2958f784-0ef9-4616-b22d-512a8cad1f0d">
      <xsd:simpleType>
        <xsd:restriction base="dms:Lookup"/>
      </xsd:simpleType>
    </xsd:element>
    <xsd:element name="LocOverallLocStatusLookup" ma:index="77" nillable="true" ma:displayName="Loc Overall Localize Status" ma:default="" ma:list="{AC64899A-88C0-4725-BCFC-902FA402DE74}" ma:internalName="LocOverallLocStatusLookup" ma:readOnly="true" ma:showField="OverallLocStatus" ma:web="2958f784-0ef9-4616-b22d-512a8cad1f0d">
      <xsd:simpleType>
        <xsd:restriction base="dms:Lookup"/>
      </xsd:simpleType>
    </xsd:element>
    <xsd:element name="LocOverallPreviewStatusLookup" ma:index="78" nillable="true" ma:displayName="Loc Overall Preview Status" ma:default="" ma:list="{AC64899A-88C0-4725-BCFC-902FA402DE74}" ma:internalName="LocOverallPreviewStatusLookup" ma:readOnly="true" ma:showField="OverallPreviewStatus" ma:web="2958f784-0ef9-4616-b22d-512a8cad1f0d">
      <xsd:simpleType>
        <xsd:restriction base="dms:Lookup"/>
      </xsd:simpleType>
    </xsd:element>
    <xsd:element name="LocOverallPublishStatusLookup" ma:index="79" nillable="true" ma:displayName="Loc Overall Publish Status" ma:default="" ma:list="{AC64899A-88C0-4725-BCFC-902FA402DE74}" ma:internalName="LocOverallPublishStatusLookup" ma:readOnly="true" ma:showField="OverallPublishStatus" ma:web="2958f784-0ef9-4616-b22d-512a8cad1f0d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AC64899A-88C0-4725-BCFC-902FA402DE74}" ma:internalName="LocProcessedForHandoffsLookup" ma:readOnly="true" ma:showField="ProcessedForHandoffs" ma:web="2958f784-0ef9-4616-b22d-512a8cad1f0d">
      <xsd:simpleType>
        <xsd:restriction base="dms:Lookup"/>
      </xsd:simpleType>
    </xsd:element>
    <xsd:element name="LocProcessedForMarketsLookup" ma:index="82" nillable="true" ma:displayName="Loc Processed For Markets" ma:default="" ma:list="{AC64899A-88C0-4725-BCFC-902FA402DE74}" ma:internalName="LocProcessedForMarketsLookup" ma:readOnly="true" ma:showField="ProcessedForMarkets" ma:web="2958f784-0ef9-4616-b22d-512a8cad1f0d">
      <xsd:simpleType>
        <xsd:restriction base="dms:Lookup"/>
      </xsd:simpleType>
    </xsd:element>
    <xsd:element name="LocPublishedDependentAssetsLookup" ma:index="83" nillable="true" ma:displayName="Loc Published Dependent Assets" ma:default="" ma:list="{AC64899A-88C0-4725-BCFC-902FA402DE74}" ma:internalName="LocPublishedDependentAssetsLookup" ma:readOnly="true" ma:showField="PublishedDependentAssets" ma:web="2958f784-0ef9-4616-b22d-512a8cad1f0d">
      <xsd:simpleType>
        <xsd:restriction base="dms:Lookup"/>
      </xsd:simpleType>
    </xsd:element>
    <xsd:element name="LocPublishedLinkedAssetsLookup" ma:index="84" nillable="true" ma:displayName="Loc Published Linked Assets" ma:default="" ma:list="{AC64899A-88C0-4725-BCFC-902FA402DE74}" ma:internalName="LocPublishedLinkedAssetsLookup" ma:readOnly="true" ma:showField="PublishedLinkedAssets" ma:web="2958f784-0ef9-4616-b22d-512a8cad1f0d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251ee2d3-c117-4524-b3f1-1010c3cab2a3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8D80075B-F8CE-48D6-9BD2-D195F7E115A9}" ma:internalName="Markets" ma:readOnly="false" ma:showField="MarketName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1F044C38-11A0-4051-9DF8-A3AFA85E16DC}" ma:internalName="NumOfRatingsLookup" ma:readOnly="true" ma:showField="NumOfRatings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1F044C38-11A0-4051-9DF8-A3AFA85E16DC}" ma:internalName="PublishStatusLookup" ma:readOnly="false" ma:showField="PublishStatus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654e2ea7-8c43-4b3c-9db4-bd71f7cfe4f4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33f01220-6030-4880-975f-b9ea0de09f53}" ma:internalName="TaxCatchAll" ma:showField="CatchAllData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33f01220-6030-4880-975f-b9ea0de09f53}" ma:internalName="TaxCatchAllLabel" ma:readOnly="true" ma:showField="CatchAllDataLabel" ma:web="2958f784-0ef9-4616-b22d-512a8cad1f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5acd76-e9f3-4601-9d69-91f53ab96ae6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13BDC5-E164-4B98-B275-0880F867BF89}">
  <ds:schemaRefs>
    <ds:schemaRef ds:uri="http://schemas.microsoft.com/office/2006/metadata/properties"/>
    <ds:schemaRef ds:uri="http://schemas.microsoft.com/office/infopath/2007/PartnerControls"/>
    <ds:schemaRef ds:uri="2958f784-0ef9-4616-b22d-512a8cad1f0d"/>
    <ds:schemaRef ds:uri="fb5acd76-e9f3-4601-9d69-91f53ab96ae6"/>
  </ds:schemaRefs>
</ds:datastoreItem>
</file>

<file path=customXml/itemProps2.xml><?xml version="1.0" encoding="utf-8"?>
<ds:datastoreItem xmlns:ds="http://schemas.openxmlformats.org/officeDocument/2006/customXml" ds:itemID="{E6885D9C-26DC-477F-8F20-8D76C36FF6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607051-CB1B-4456-9CAC-B3064C8C3D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8f784-0ef9-4616-b22d-512a8cad1f0d"/>
    <ds:schemaRef ds:uri="fb5acd76-e9f3-4601-9d69-91f53ab96a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133</TotalTime>
  <Words>647</Words>
  <Application>Microsoft Office PowerPoint</Application>
  <PresentationFormat>Presentación en pantalla (4:3)</PresentationFormat>
  <Paragraphs>49</Paragraphs>
  <Slides>20</Slides>
  <Notes>1</Notes>
  <HiddenSlides>0</HiddenSlides>
  <MMClips>12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Tema de Office</vt:lpstr>
      <vt:lpstr>PROYECTO 365 en TEAMS CON:</vt:lpstr>
      <vt:lpstr>Me ha parecido muy interesante este programa e integrarlo a TEAMS así que os lo comparto por si os es de utilidad en vuestros proyectos</vt:lpstr>
      <vt:lpstr>Introducción</vt:lpstr>
      <vt:lpstr>QUÉ PODREMOS HACER :</vt:lpstr>
      <vt:lpstr>Reglas</vt:lpstr>
      <vt:lpstr>Actividad </vt:lpstr>
      <vt:lpstr>Más aún…</vt:lpstr>
      <vt:lpstr>Y también para los matematic@s</vt:lpstr>
      <vt:lpstr>Añade Google maps un visor de archivos pdf con web insertada y podremos usar el navegador Wikipedia en la misma clase que realicemos. Además, incluye SI QUEREMOS HACER UNA LISTA DE COMPROBACION Y UN PLANIFICADOR que nos vendrá muy bien para la realización de plantillas por ejemplo en calidad o en horarios </vt:lpstr>
      <vt:lpstr>CON TUTORIAL…</vt:lpstr>
      <vt:lpstr>¡¡DESCUBRIDLO CON VUESTROS ALUMN@S!! OS DEJO A CONTINUACION ALGUNOS EJEMPLOS DEL TRABAJO QUE HAN REALIZADO CON ESTA APLICACIÓN.</vt:lpstr>
      <vt:lpstr>Trabajos de mis alumnos con bookwidges</vt:lpstr>
      <vt:lpstr>TRABAJOS DE MIS ALUMNOS CON BOOKWIDGES</vt:lpstr>
      <vt:lpstr>TRABAJOS DE MIS ALUMNOS CON BOOKWIDGES</vt:lpstr>
      <vt:lpstr>JUEGO DEL AHORCADO PARA DISTINGUIR COMPONENTES EN UN ORDENADOR PORTÁTIL</vt:lpstr>
      <vt:lpstr>SOPA DE LETRAS OFIMÁTICA</vt:lpstr>
      <vt:lpstr>Juego de memoria para  OFIMÁTICA Y PROCESO DE LA INFORMACIÓN</vt:lpstr>
      <vt:lpstr>JUEGO DE IMÁGENES DOBLES PARA BARRERAS Y DIFICULTADES EN LA COMUNICACIÓN (ATENCION AL CLIENTE)</vt:lpstr>
      <vt:lpstr>ATENCIÓN AL CLIENTE  PREGUNTAS TEST</vt:lpstr>
      <vt:lpstr>ESPERO QUE OS SIRVA Y OS HAYA GUSTADO 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365 CON:</dc:title>
  <dc:subject/>
  <dc:creator>MARIA BELEN FERNANDEZ SANTOS</dc:creator>
  <cp:keywords/>
  <dc:description/>
  <cp:lastModifiedBy>MARIA BELEN FERNANDEZ SANTOS</cp:lastModifiedBy>
  <cp:revision>12</cp:revision>
  <dcterms:created xsi:type="dcterms:W3CDTF">2020-12-05T16:12:30Z</dcterms:created>
  <dcterms:modified xsi:type="dcterms:W3CDTF">2021-01-29T14:47:44Z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TC010184373082</vt:lpwstr>
  </property>
  <property fmtid="{D5CDD505-2E9C-101B-9397-08002B2CF9AE}" pid="3" name="InternalTags">
    <vt:lpwstr/>
  </property>
  <property fmtid="{D5CDD505-2E9C-101B-9397-08002B2CF9AE}" pid="4" name="ContentTypeId">
    <vt:lpwstr>0x010100DE95A0C693CEB341887D38A4A2B58B45040072C752107C5A7B47AA91A1EE638E6F1F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  <property fmtid="{D5CDD505-2E9C-101B-9397-08002B2CF9AE}" pid="9" name="Order">
    <vt:r8>14005700</vt:r8>
  </property>
  <property fmtid="{D5CDD505-2E9C-101B-9397-08002B2CF9AE}" pid="10" name="HiddenCategoryTags">
    <vt:lpwstr/>
  </property>
  <property fmtid="{D5CDD505-2E9C-101B-9397-08002B2CF9AE}" pid="11" name="ImageGenStatus">
    <vt:i4>0</vt:i4>
  </property>
  <property fmtid="{D5CDD505-2E9C-101B-9397-08002B2CF9AE}" pid="12" name="CategoryTags">
    <vt:lpwstr/>
  </property>
  <property fmtid="{D5CDD505-2E9C-101B-9397-08002B2CF9AE}" pid="13" name="Applications">
    <vt:lpwstr/>
  </property>
  <property fmtid="{D5CDD505-2E9C-101B-9397-08002B2CF9AE}" pid="14" name="LocMarketGroupTiers">
    <vt:lpwstr>,t:Tier 1,t:Tier 2,t:Tier 3,</vt:lpwstr>
  </property>
</Properties>
</file>