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87" r:id="rId2"/>
    <p:sldId id="258" r:id="rId3"/>
    <p:sldId id="289" r:id="rId4"/>
    <p:sldId id="285" r:id="rId5"/>
    <p:sldId id="259" r:id="rId6"/>
    <p:sldId id="277" r:id="rId7"/>
    <p:sldId id="278" r:id="rId8"/>
    <p:sldId id="290" r:id="rId9"/>
    <p:sldId id="291" r:id="rId10"/>
    <p:sldId id="292" r:id="rId11"/>
    <p:sldId id="279" r:id="rId12"/>
    <p:sldId id="311" r:id="rId13"/>
    <p:sldId id="280" r:id="rId14"/>
    <p:sldId id="295" r:id="rId15"/>
    <p:sldId id="294" r:id="rId16"/>
    <p:sldId id="293" r:id="rId17"/>
    <p:sldId id="308" r:id="rId18"/>
    <p:sldId id="309" r:id="rId19"/>
    <p:sldId id="298" r:id="rId20"/>
    <p:sldId id="312" r:id="rId21"/>
    <p:sldId id="300" r:id="rId22"/>
    <p:sldId id="301" r:id="rId23"/>
    <p:sldId id="307" r:id="rId24"/>
    <p:sldId id="282" r:id="rId25"/>
    <p:sldId id="296" r:id="rId26"/>
    <p:sldId id="283" r:id="rId27"/>
    <p:sldId id="313" r:id="rId28"/>
    <p:sldId id="302" r:id="rId29"/>
    <p:sldId id="303" r:id="rId30"/>
    <p:sldId id="304" r:id="rId31"/>
    <p:sldId id="305" r:id="rId32"/>
    <p:sldId id="276" r:id="rId33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854" autoAdjust="0"/>
  </p:normalViewPr>
  <p:slideViewPr>
    <p:cSldViewPr>
      <p:cViewPr>
        <p:scale>
          <a:sx n="142" d="100"/>
          <a:sy n="142" d="100"/>
        </p:scale>
        <p:origin x="-744" y="21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D760D9-5B26-41F3-9F10-56AF6EB5AF06}" type="datetimeFigureOut">
              <a:rPr lang="es-ES" smtClean="0"/>
              <a:t>07/02/2022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D8E7F9-572B-4DF6-B2DD-6014B32CB3F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350493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Grulla de </a:t>
            </a:r>
            <a:r>
              <a:rPr lang="es-ES" dirty="0" err="1" smtClean="0"/>
              <a:t>origami</a:t>
            </a:r>
            <a:r>
              <a:rPr lang="es-ES" dirty="0" smtClean="0"/>
              <a:t> hecha de bronce</a:t>
            </a:r>
            <a:r>
              <a:rPr lang="es-ES" baseline="0" dirty="0" smtClean="0"/>
              <a:t> que sirve de campanilla : </a:t>
            </a:r>
            <a:r>
              <a:rPr lang="es-ES" baseline="0" dirty="0" err="1" smtClean="0"/>
              <a:t>Sadako</a:t>
            </a:r>
            <a:r>
              <a:rPr lang="es-ES" baseline="0" dirty="0" smtClean="0"/>
              <a:t> </a:t>
            </a:r>
            <a:r>
              <a:rPr lang="es-ES" baseline="0" dirty="0" err="1" smtClean="0"/>
              <a:t>Sasaki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D8E7F9-572B-4DF6-B2DD-6014B32CB3FF}" type="slidenum">
              <a:rPr lang="es-ES" smtClean="0"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669898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Rigor:</a:t>
            </a:r>
            <a:r>
              <a:rPr lang="es-ES" baseline="0" dirty="0" smtClean="0"/>
              <a:t> </a:t>
            </a:r>
            <a:r>
              <a:rPr lang="es-ES" dirty="0" smtClean="0"/>
              <a:t>exactitud  o</a:t>
            </a:r>
            <a:r>
              <a:rPr lang="es-ES" baseline="0" dirty="0" smtClean="0"/>
              <a:t> precisión </a:t>
            </a:r>
            <a:r>
              <a:rPr lang="es-ES" dirty="0" smtClean="0"/>
              <a:t>en la realización de algo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D8E7F9-572B-4DF6-B2DD-6014B32CB3FF}" type="slidenum">
              <a:rPr lang="es-ES" smtClean="0"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985698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26C20-86CB-41DE-A11E-58C03DC43A61}" type="datetimeFigureOut">
              <a:rPr lang="es-ES" smtClean="0"/>
              <a:t>07/02/2022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A4538-6472-4D57-AB69-DEBE4F8A9EE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38609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26C20-86CB-41DE-A11E-58C03DC43A61}" type="datetimeFigureOut">
              <a:rPr lang="es-ES" smtClean="0"/>
              <a:t>07/02/2022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A4538-6472-4D57-AB69-DEBE4F8A9EE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448893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26C20-86CB-41DE-A11E-58C03DC43A61}" type="datetimeFigureOut">
              <a:rPr lang="es-ES" smtClean="0"/>
              <a:t>07/02/2022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A4538-6472-4D57-AB69-DEBE4F8A9EE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56129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26C20-86CB-41DE-A11E-58C03DC43A61}" type="datetimeFigureOut">
              <a:rPr lang="es-ES" smtClean="0"/>
              <a:t>07/02/2022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A4538-6472-4D57-AB69-DEBE4F8A9EE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96352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26C20-86CB-41DE-A11E-58C03DC43A61}" type="datetimeFigureOut">
              <a:rPr lang="es-ES" smtClean="0"/>
              <a:t>07/02/2022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A4538-6472-4D57-AB69-DEBE4F8A9EE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450314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26C20-86CB-41DE-A11E-58C03DC43A61}" type="datetimeFigureOut">
              <a:rPr lang="es-ES" smtClean="0"/>
              <a:t>07/02/2022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A4538-6472-4D57-AB69-DEBE4F8A9EE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451956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26C20-86CB-41DE-A11E-58C03DC43A61}" type="datetimeFigureOut">
              <a:rPr lang="es-ES" smtClean="0"/>
              <a:t>07/02/2022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A4538-6472-4D57-AB69-DEBE4F8A9EE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803745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26C20-86CB-41DE-A11E-58C03DC43A61}" type="datetimeFigureOut">
              <a:rPr lang="es-ES" smtClean="0"/>
              <a:t>07/02/2022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A4538-6472-4D57-AB69-DEBE4F8A9EE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633513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26C20-86CB-41DE-A11E-58C03DC43A61}" type="datetimeFigureOut">
              <a:rPr lang="es-ES" smtClean="0"/>
              <a:t>07/02/2022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A4538-6472-4D57-AB69-DEBE4F8A9EE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975725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26C20-86CB-41DE-A11E-58C03DC43A61}" type="datetimeFigureOut">
              <a:rPr lang="es-ES" smtClean="0"/>
              <a:t>07/02/2022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A4538-6472-4D57-AB69-DEBE4F8A9EE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720187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26C20-86CB-41DE-A11E-58C03DC43A61}" type="datetimeFigureOut">
              <a:rPr lang="es-ES" smtClean="0"/>
              <a:t>07/02/2022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A4538-6472-4D57-AB69-DEBE4F8A9EE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863064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>
            <a:alpha val="1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F26C20-86CB-41DE-A11E-58C03DC43A61}" type="datetimeFigureOut">
              <a:rPr lang="es-ES" smtClean="0"/>
              <a:t>07/02/2022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5A4538-6472-4D57-AB69-DEBE4F8A9EE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8868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revistasuma.fespm.es/sites/revistasuma.fespm.es/IMG/pdf/59/055-058.pdf" TargetMode="External"/><Relationship Id="rId2" Type="http://schemas.openxmlformats.org/officeDocument/2006/relationships/hyperlink" Target="https://imarrero.webs.ull.es/sctm05/modulo3tf/1/cblanco.pdf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95536" y="1556793"/>
            <a:ext cx="8496944" cy="2043658"/>
          </a:xfrm>
        </p:spPr>
        <p:txBody>
          <a:bodyPr>
            <a:normAutofit fontScale="90000"/>
          </a:bodyPr>
          <a:lstStyle/>
          <a:p>
            <a:r>
              <a:rPr lang="es-ES" sz="4900" b="1" dirty="0" smtClean="0"/>
              <a:t>Geometría</a:t>
            </a:r>
            <a:r>
              <a:rPr lang="es-ES" b="1" dirty="0" smtClean="0"/>
              <a:t>: </a:t>
            </a:r>
            <a:br>
              <a:rPr lang="es-ES" b="1" dirty="0" smtClean="0"/>
            </a:br>
            <a:r>
              <a:rPr lang="es-ES" b="1" dirty="0" smtClean="0"/>
              <a:t>Experiencias para construir y descubrir</a:t>
            </a:r>
            <a:endParaRPr lang="es-ES" b="1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4581128"/>
            <a:ext cx="6400800" cy="1057672"/>
          </a:xfrm>
        </p:spPr>
        <p:txBody>
          <a:bodyPr>
            <a:normAutofit fontScale="92500" lnSpcReduction="10000"/>
          </a:bodyPr>
          <a:lstStyle/>
          <a:p>
            <a:pPr algn="r"/>
            <a:r>
              <a:rPr lang="es-ES" dirty="0" smtClean="0">
                <a:solidFill>
                  <a:schemeClr val="tx1"/>
                </a:solidFill>
              </a:rPr>
              <a:t>Mª Pilar de las Heras González</a:t>
            </a:r>
          </a:p>
          <a:p>
            <a:pPr algn="r"/>
            <a:r>
              <a:rPr lang="es-ES" dirty="0" smtClean="0">
                <a:solidFill>
                  <a:schemeClr val="tx1"/>
                </a:solidFill>
              </a:rPr>
              <a:t>pilarh@ubu.es</a:t>
            </a:r>
            <a:endParaRPr lang="es-E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3007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es-ES" b="1" dirty="0" smtClean="0"/>
              <a:t>Construyo un polígono</a:t>
            </a:r>
            <a:endParaRPr lang="es-ES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112568"/>
          </a:xfrm>
        </p:spPr>
        <p:txBody>
          <a:bodyPr>
            <a:normAutofit lnSpcReduction="10000"/>
          </a:bodyPr>
          <a:lstStyle/>
          <a:p>
            <a:r>
              <a:rPr lang="es-ES" sz="2400" dirty="0" smtClean="0"/>
              <a:t>Coge una hoja de papel y construye un polígono </a:t>
            </a:r>
          </a:p>
          <a:p>
            <a:r>
              <a:rPr lang="es-ES" sz="2400" dirty="0" smtClean="0"/>
              <a:t>¿Cómo se llama tu polígono? </a:t>
            </a:r>
          </a:p>
          <a:p>
            <a:r>
              <a:rPr lang="es-ES" sz="2400" dirty="0" smtClean="0"/>
              <a:t>Observa en tu polígono los elementos básicos: vértices , lados, diagonales, ángulos interiores y exteriores. </a:t>
            </a:r>
          </a:p>
          <a:p>
            <a:r>
              <a:rPr lang="es-ES" sz="2400" dirty="0" smtClean="0"/>
              <a:t>Marca en tu polígono alguno de estos elementos y DEFINE  con tus propias palabras cada uno de ellos.</a:t>
            </a:r>
          </a:p>
          <a:p>
            <a:r>
              <a:rPr lang="es-ES" sz="2400" dirty="0" smtClean="0"/>
              <a:t>Otro elemento básico de todo polígono es su </a:t>
            </a:r>
            <a:r>
              <a:rPr lang="es-ES" sz="2400" b="1" dirty="0" smtClean="0"/>
              <a:t>perímetro</a:t>
            </a:r>
            <a:r>
              <a:rPr lang="es-ES" sz="2400" dirty="0" smtClean="0"/>
              <a:t> ¿Qué es?</a:t>
            </a:r>
          </a:p>
          <a:p>
            <a:r>
              <a:rPr lang="es-ES" sz="2400" dirty="0" smtClean="0"/>
              <a:t>Otras actividades:</a:t>
            </a:r>
          </a:p>
          <a:p>
            <a:pPr marL="0" indent="0">
              <a:buNone/>
            </a:pPr>
            <a:r>
              <a:rPr lang="es-ES" sz="2400" dirty="0" smtClean="0"/>
              <a:t>Construye un octógono  cualquiera con una hoja de papel. A partir de él: </a:t>
            </a:r>
          </a:p>
          <a:p>
            <a:pPr lvl="1" indent="-342900">
              <a:buFont typeface="Wingdings" panose="05000000000000000000" pitchFamily="2" charset="2"/>
              <a:buChar char="§"/>
            </a:pPr>
            <a:r>
              <a:rPr lang="es-ES" sz="2000" dirty="0" smtClean="0"/>
              <a:t>¿Cómo puedes obtener(construir) uno de mas lados, por  ejemplo , uno de 9 lados (eneágono)? </a:t>
            </a:r>
          </a:p>
          <a:p>
            <a:pPr lvl="1" indent="-342900">
              <a:buFont typeface="Wingdings" panose="05000000000000000000" pitchFamily="2" charset="2"/>
              <a:buChar char="§"/>
            </a:pPr>
            <a:r>
              <a:rPr lang="es-ES" sz="2000" dirty="0" smtClean="0"/>
              <a:t> ¿Y uno de menos lados ? </a:t>
            </a:r>
          </a:p>
        </p:txBody>
      </p:sp>
    </p:spTree>
    <p:extLst>
      <p:ext uri="{BB962C8B-B14F-4D97-AF65-F5344CB8AC3E}">
        <p14:creationId xmlns:p14="http://schemas.microsoft.com/office/powerpoint/2010/main" val="920366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68760"/>
          </a:xfrm>
        </p:spPr>
        <p:txBody>
          <a:bodyPr>
            <a:noAutofit/>
          </a:bodyPr>
          <a:lstStyle/>
          <a:p>
            <a:r>
              <a:rPr lang="es-ES" b="1" dirty="0" smtClean="0">
                <a:latin typeface="Times New Roman"/>
              </a:rPr>
              <a:t/>
            </a:r>
            <a:br>
              <a:rPr lang="es-ES" b="1" dirty="0" smtClean="0">
                <a:latin typeface="Times New Roman"/>
              </a:rPr>
            </a:br>
            <a:r>
              <a:rPr lang="es-ES" b="1" dirty="0" smtClean="0">
                <a:latin typeface="Times New Roman"/>
              </a:rPr>
              <a:t/>
            </a:r>
            <a:br>
              <a:rPr lang="es-ES" b="1" dirty="0" smtClean="0">
                <a:latin typeface="Times New Roman"/>
              </a:rPr>
            </a:br>
            <a:r>
              <a:rPr lang="es-ES" sz="2800" b="1" dirty="0" smtClean="0"/>
              <a:t>Triángulos</a:t>
            </a:r>
            <a:br>
              <a:rPr lang="es-ES" sz="2800" b="1" dirty="0" smtClean="0"/>
            </a:br>
            <a:r>
              <a:rPr lang="es-ES" sz="2800" b="1" dirty="0" smtClean="0">
                <a:ea typeface="Times New Roman"/>
              </a:rPr>
              <a:t>Experiencias: sumando ángulos ; localizando el punto de equilibrio de un triángulo</a:t>
            </a:r>
            <a:br>
              <a:rPr lang="es-ES" sz="2800" b="1" dirty="0" smtClean="0">
                <a:ea typeface="Times New Roman"/>
              </a:rPr>
            </a:br>
            <a:r>
              <a:rPr lang="es-ES" sz="2800" b="1" dirty="0" smtClean="0"/>
              <a:t/>
            </a:r>
            <a:br>
              <a:rPr lang="es-ES" sz="2800" b="1" dirty="0" smtClean="0"/>
            </a:br>
            <a:endParaRPr lang="es-ES" sz="2800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5184576"/>
          </a:xfrm>
        </p:spPr>
        <p:txBody>
          <a:bodyPr>
            <a:noAutofit/>
          </a:bodyPr>
          <a:lstStyle/>
          <a:p>
            <a:pPr algn="just"/>
            <a:r>
              <a:rPr lang="es-ES" sz="2000" dirty="0" smtClean="0">
                <a:latin typeface="+mj-lt"/>
              </a:rPr>
              <a:t>Toma una hoja de papel y haz dobleces para construir un triángulo escaleno acutángulo.</a:t>
            </a:r>
          </a:p>
          <a:p>
            <a:pPr marL="0" indent="0" algn="just">
              <a:spcAft>
                <a:spcPts val="0"/>
              </a:spcAft>
              <a:buNone/>
            </a:pPr>
            <a:r>
              <a:rPr lang="es-ES" sz="2000" dirty="0" smtClean="0">
                <a:latin typeface="+mj-lt"/>
                <a:ea typeface="Times New Roman"/>
              </a:rPr>
              <a:t>Recorta las puntas del triángulo y ponlas seguidas sobre una recta ¿Qué observas? </a:t>
            </a:r>
            <a:endParaRPr lang="es-ES" sz="2000" b="1" dirty="0" smtClean="0">
              <a:latin typeface="+mj-lt"/>
              <a:ea typeface="Times New Roman"/>
            </a:endParaRPr>
          </a:p>
          <a:p>
            <a:pPr algn="just"/>
            <a:r>
              <a:rPr lang="es-ES" sz="2000" dirty="0" smtClean="0"/>
              <a:t>Construye otro </a:t>
            </a:r>
            <a:r>
              <a:rPr lang="es-ES" sz="2000" dirty="0"/>
              <a:t>triángulo escaleno acutángulo</a:t>
            </a:r>
            <a:r>
              <a:rPr lang="es-ES" sz="2000" dirty="0" smtClean="0"/>
              <a:t>. Construye dos de sus medianas.  Se cortan en un punto. Márcalo. Construye ahora la tercera mediana y observa que pasa por el punto marcado. Se llama </a:t>
            </a:r>
            <a:r>
              <a:rPr lang="es-ES" sz="2000" b="1" dirty="0" smtClean="0"/>
              <a:t>baricentro</a:t>
            </a:r>
            <a:r>
              <a:rPr lang="es-ES" sz="2000" dirty="0" smtClean="0"/>
              <a:t>. Es el punto de corte de las medianas.</a:t>
            </a:r>
          </a:p>
          <a:p>
            <a:pPr marL="0" indent="0" algn="just">
              <a:buNone/>
            </a:pPr>
            <a:r>
              <a:rPr lang="es-ES" sz="2000" dirty="0" smtClean="0"/>
              <a:t> </a:t>
            </a:r>
            <a:r>
              <a:rPr lang="es-ES" sz="2000" dirty="0" smtClean="0">
                <a:latin typeface="+mj-lt"/>
                <a:cs typeface="Times New Roman" panose="02020603050405020304" pitchFamily="18" charset="0"/>
              </a:rPr>
              <a:t>En </a:t>
            </a:r>
            <a:r>
              <a:rPr lang="es-ES" sz="2000" dirty="0">
                <a:latin typeface="+mj-lt"/>
                <a:cs typeface="Times New Roman" panose="02020603050405020304" pitchFamily="18" charset="0"/>
              </a:rPr>
              <a:t>todo triángulo el baricentro </a:t>
            </a:r>
            <a:r>
              <a:rPr lang="es-ES" sz="2000" dirty="0" smtClean="0">
                <a:latin typeface="+mj-lt"/>
                <a:cs typeface="Times New Roman" panose="02020603050405020304" pitchFamily="18" charset="0"/>
              </a:rPr>
              <a:t>resulta</a:t>
            </a:r>
          </a:p>
          <a:p>
            <a:pPr marL="0" indent="0" algn="just">
              <a:buNone/>
            </a:pPr>
            <a:r>
              <a:rPr lang="es-ES" sz="2000" dirty="0" smtClean="0">
                <a:latin typeface="+mj-lt"/>
                <a:cs typeface="Times New Roman" panose="02020603050405020304" pitchFamily="18" charset="0"/>
              </a:rPr>
              <a:t> ser su  punto de equilibrio (centro </a:t>
            </a:r>
            <a:r>
              <a:rPr lang="es-ES" sz="2000" dirty="0">
                <a:latin typeface="+mj-lt"/>
                <a:cs typeface="Times New Roman" panose="02020603050405020304" pitchFamily="18" charset="0"/>
              </a:rPr>
              <a:t>de </a:t>
            </a:r>
            <a:r>
              <a:rPr lang="es-ES" sz="2000" dirty="0" smtClean="0">
                <a:latin typeface="+mj-lt"/>
                <a:cs typeface="Times New Roman" panose="02020603050405020304" pitchFamily="18" charset="0"/>
              </a:rPr>
              <a:t>gravedad, </a:t>
            </a:r>
          </a:p>
          <a:p>
            <a:pPr marL="0" indent="0" algn="just">
              <a:buNone/>
            </a:pPr>
            <a:r>
              <a:rPr lang="es-ES" sz="2000" dirty="0" smtClean="0">
                <a:latin typeface="+mj-lt"/>
                <a:cs typeface="Times New Roman" panose="02020603050405020304" pitchFamily="18" charset="0"/>
              </a:rPr>
              <a:t>punto </a:t>
            </a:r>
            <a:r>
              <a:rPr lang="es-ES" sz="2000" dirty="0">
                <a:latin typeface="+mj-lt"/>
                <a:cs typeface="Times New Roman" panose="02020603050405020304" pitchFamily="18" charset="0"/>
              </a:rPr>
              <a:t>donde </a:t>
            </a:r>
            <a:r>
              <a:rPr lang="es-ES" sz="2000" dirty="0" smtClean="0">
                <a:latin typeface="+mj-lt"/>
                <a:cs typeface="Times New Roman" panose="02020603050405020304" pitchFamily="18" charset="0"/>
              </a:rPr>
              <a:t>se concentra </a:t>
            </a:r>
            <a:r>
              <a:rPr lang="es-ES" sz="2000" dirty="0">
                <a:latin typeface="+mj-lt"/>
                <a:cs typeface="Times New Roman" panose="02020603050405020304" pitchFamily="18" charset="0"/>
              </a:rPr>
              <a:t>su masa) Compruébalo </a:t>
            </a:r>
            <a:endParaRPr lang="es-ES" sz="2000" dirty="0" smtClean="0">
              <a:latin typeface="+mj-lt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s-ES" sz="2000" dirty="0" smtClean="0">
                <a:latin typeface="+mj-lt"/>
                <a:cs typeface="Times New Roman" panose="02020603050405020304" pitchFamily="18" charset="0"/>
              </a:rPr>
              <a:t>con tu triángulo ,haciendo </a:t>
            </a:r>
            <a:r>
              <a:rPr lang="es-ES" sz="2000" dirty="0">
                <a:latin typeface="+mj-lt"/>
                <a:cs typeface="Times New Roman" panose="02020603050405020304" pitchFamily="18" charset="0"/>
              </a:rPr>
              <a:t>pasar por </a:t>
            </a:r>
            <a:r>
              <a:rPr lang="es-ES" sz="2000" dirty="0" smtClean="0">
                <a:latin typeface="+mj-lt"/>
                <a:cs typeface="Times New Roman" panose="02020603050405020304" pitchFamily="18" charset="0"/>
              </a:rPr>
              <a:t>el mismo </a:t>
            </a:r>
            <a:r>
              <a:rPr lang="es-ES" sz="2000" dirty="0">
                <a:latin typeface="+mj-lt"/>
                <a:cs typeface="Times New Roman" panose="02020603050405020304" pitchFamily="18" charset="0"/>
              </a:rPr>
              <a:t>un hilo </a:t>
            </a:r>
            <a:endParaRPr lang="es-ES" sz="2000" dirty="0" smtClean="0">
              <a:latin typeface="+mj-lt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s-ES" sz="2000" dirty="0" smtClean="0">
                <a:latin typeface="+mj-lt"/>
                <a:cs typeface="Times New Roman" panose="02020603050405020304" pitchFamily="18" charset="0"/>
              </a:rPr>
              <a:t>anudado </a:t>
            </a:r>
            <a:r>
              <a:rPr lang="es-ES" sz="2000" dirty="0">
                <a:latin typeface="+mj-lt"/>
                <a:cs typeface="Times New Roman" panose="02020603050405020304" pitchFamily="18" charset="0"/>
              </a:rPr>
              <a:t>en su extremo </a:t>
            </a:r>
            <a:r>
              <a:rPr lang="es-ES" sz="2000" dirty="0" smtClean="0">
                <a:latin typeface="+mj-lt"/>
                <a:cs typeface="Times New Roman" panose="02020603050405020304" pitchFamily="18" charset="0"/>
              </a:rPr>
              <a:t>y observando</a:t>
            </a:r>
          </a:p>
          <a:p>
            <a:pPr marL="0" indent="0" algn="just">
              <a:buNone/>
            </a:pPr>
            <a:r>
              <a:rPr lang="es-ES" sz="2000" dirty="0" smtClean="0">
                <a:latin typeface="+mj-lt"/>
                <a:cs typeface="Times New Roman" panose="02020603050405020304" pitchFamily="18" charset="0"/>
              </a:rPr>
              <a:t> </a:t>
            </a:r>
            <a:r>
              <a:rPr lang="es-ES" sz="2000" dirty="0">
                <a:latin typeface="+mj-lt"/>
                <a:cs typeface="Times New Roman" panose="02020603050405020304" pitchFamily="18" charset="0"/>
              </a:rPr>
              <a:t>que se mantiene en </a:t>
            </a:r>
            <a:r>
              <a:rPr lang="es-ES" sz="2000" dirty="0" smtClean="0">
                <a:latin typeface="+mj-lt"/>
                <a:cs typeface="Times New Roman" panose="02020603050405020304" pitchFamily="18" charset="0"/>
              </a:rPr>
              <a:t>posición horizontal </a:t>
            </a:r>
            <a:r>
              <a:rPr lang="es-ES" sz="2000" dirty="0">
                <a:latin typeface="+mj-lt"/>
                <a:cs typeface="Times New Roman" panose="02020603050405020304" pitchFamily="18" charset="0"/>
              </a:rPr>
              <a:t>o de equilibrio.</a:t>
            </a:r>
            <a:endParaRPr lang="es-ES" sz="2000" dirty="0">
              <a:latin typeface="+mj-lt"/>
              <a:ea typeface="Times New Roman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s-ES" sz="1800" dirty="0">
              <a:latin typeface="Times New Roman"/>
              <a:ea typeface="Times New Roman"/>
            </a:endParaRPr>
          </a:p>
          <a:p>
            <a:pPr marL="0" indent="0" algn="just">
              <a:spcAft>
                <a:spcPts val="0"/>
              </a:spcAft>
              <a:buNone/>
            </a:pPr>
            <a:r>
              <a:rPr lang="es-ES" sz="1800" b="1" dirty="0" smtClean="0">
                <a:latin typeface="Times New Roman"/>
                <a:ea typeface="Times New Roman"/>
              </a:rPr>
              <a:t> 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301060" y="4221088"/>
            <a:ext cx="2447400" cy="21769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116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188640"/>
            <a:ext cx="9036496" cy="792088"/>
          </a:xfrm>
        </p:spPr>
        <p:txBody>
          <a:bodyPr>
            <a:noAutofit/>
          </a:bodyPr>
          <a:lstStyle/>
          <a:p>
            <a:r>
              <a:rPr lang="es-ES" sz="3200" b="1" dirty="0" smtClean="0"/>
              <a:t>Experiencia: construyendo la </a:t>
            </a:r>
            <a:r>
              <a:rPr lang="es-ES" sz="3200" b="1" dirty="0"/>
              <a:t>e</a:t>
            </a:r>
            <a:r>
              <a:rPr lang="es-ES" sz="3200" b="1" dirty="0" smtClean="0"/>
              <a:t>scuadra y el cartabón</a:t>
            </a:r>
            <a:endParaRPr lang="es-ES" sz="3200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328592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es-ES" sz="2800" dirty="0" smtClean="0"/>
              <a:t>La escuadra y el cartabón son dos herramientas de dibujo de </a:t>
            </a:r>
            <a:r>
              <a:rPr lang="es-ES" sz="2800" b="1" dirty="0" smtClean="0"/>
              <a:t>forma triangular </a:t>
            </a:r>
            <a:r>
              <a:rPr lang="es-ES" sz="2800" dirty="0" smtClean="0"/>
              <a:t>que se usan para trazar rectas paralelas, perpendiculares y construir ángulos de diversos tipos. </a:t>
            </a:r>
          </a:p>
          <a:p>
            <a:pPr marL="0" indent="0" algn="just">
              <a:buNone/>
            </a:pPr>
            <a:endParaRPr lang="es-ES" sz="2800" dirty="0"/>
          </a:p>
          <a:p>
            <a:pPr marL="0" indent="0" algn="just">
              <a:buNone/>
            </a:pPr>
            <a:endParaRPr lang="es-ES" sz="2800" dirty="0" smtClean="0"/>
          </a:p>
          <a:p>
            <a:pPr marL="0" indent="0" algn="just">
              <a:buNone/>
            </a:pPr>
            <a:endParaRPr lang="es-ES" sz="2800" dirty="0"/>
          </a:p>
          <a:p>
            <a:pPr marL="0" indent="0" algn="just">
              <a:buNone/>
            </a:pPr>
            <a:endParaRPr lang="es-ES" sz="2800" dirty="0" smtClean="0"/>
          </a:p>
          <a:p>
            <a:pPr marL="0" indent="0" algn="just">
              <a:buNone/>
            </a:pPr>
            <a:endParaRPr lang="es-ES" sz="2800" dirty="0"/>
          </a:p>
          <a:p>
            <a:pPr marL="0" indent="0" algn="just">
              <a:buNone/>
            </a:pPr>
            <a:r>
              <a:rPr lang="es-ES" sz="2800" dirty="0" smtClean="0"/>
              <a:t>Con dos rectángulos de proporción DIN- A podemos construir </a:t>
            </a:r>
            <a:r>
              <a:rPr lang="es-ES" sz="2800" b="1" dirty="0" smtClean="0"/>
              <a:t>triángulos </a:t>
            </a:r>
            <a:r>
              <a:rPr lang="es-ES" sz="2800" dirty="0" smtClean="0"/>
              <a:t>con la forma de una escuadra y un cartabón.</a:t>
            </a:r>
            <a:endParaRPr lang="es-ES" sz="2800" b="1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2352454"/>
            <a:ext cx="2880320" cy="2533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2125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1520" y="274638"/>
            <a:ext cx="8640960" cy="1143000"/>
          </a:xfrm>
        </p:spPr>
        <p:txBody>
          <a:bodyPr>
            <a:noAutofit/>
          </a:bodyPr>
          <a:lstStyle/>
          <a:p>
            <a:r>
              <a:rPr lang="es-ES" sz="3800" b="1" dirty="0" smtClean="0"/>
              <a:t>Experiencia: Visualizando la recta de </a:t>
            </a:r>
            <a:r>
              <a:rPr lang="es-ES" sz="3800" b="1" dirty="0"/>
              <a:t>E</a:t>
            </a:r>
            <a:r>
              <a:rPr lang="es-ES" sz="3800" b="1" dirty="0" smtClean="0"/>
              <a:t>uler</a:t>
            </a:r>
            <a:endParaRPr lang="es-ES" sz="3800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/>
          <a:lstStyle/>
          <a:p>
            <a:pPr lvl="0"/>
            <a:r>
              <a:rPr lang="es-ES" sz="2800" dirty="0" smtClean="0"/>
              <a:t>Construir  un triángulo </a:t>
            </a:r>
            <a:r>
              <a:rPr lang="es-ES" sz="2800" dirty="0"/>
              <a:t>escaleno acutángulo</a:t>
            </a:r>
            <a:r>
              <a:rPr lang="es-ES" sz="2800" dirty="0" smtClean="0"/>
              <a:t>.</a:t>
            </a:r>
          </a:p>
          <a:p>
            <a:pPr marL="0" lvl="0" indent="0">
              <a:buNone/>
            </a:pPr>
            <a:endParaRPr lang="es-ES" sz="2800" dirty="0"/>
          </a:p>
          <a:p>
            <a:pPr lvl="0"/>
            <a:r>
              <a:rPr lang="es-ES" sz="2800" dirty="0"/>
              <a:t>Construir sus mediatrices, medianas y alturas</a:t>
            </a:r>
            <a:r>
              <a:rPr lang="es-ES" sz="2800" dirty="0" smtClean="0"/>
              <a:t>.</a:t>
            </a:r>
          </a:p>
          <a:p>
            <a:pPr lvl="0"/>
            <a:endParaRPr lang="es-ES" sz="2800" dirty="0"/>
          </a:p>
          <a:p>
            <a:pPr lvl="0"/>
            <a:r>
              <a:rPr lang="es-ES" sz="2800" dirty="0"/>
              <a:t>Obtener los puntos notables de un triángulo: </a:t>
            </a:r>
            <a:r>
              <a:rPr lang="es-ES" sz="2800" dirty="0" err="1" smtClean="0"/>
              <a:t>circuncentro</a:t>
            </a:r>
            <a:r>
              <a:rPr lang="es-ES" sz="2800" dirty="0"/>
              <a:t>, baricentro y </a:t>
            </a:r>
            <a:r>
              <a:rPr lang="es-ES" sz="2800" dirty="0" err="1"/>
              <a:t>ortocentro</a:t>
            </a:r>
            <a:r>
              <a:rPr lang="es-ES" sz="2800" dirty="0" smtClean="0"/>
              <a:t>.</a:t>
            </a:r>
          </a:p>
          <a:p>
            <a:pPr marL="0" lvl="0" indent="0">
              <a:buNone/>
            </a:pPr>
            <a:endParaRPr lang="es-ES" sz="2800" dirty="0"/>
          </a:p>
          <a:p>
            <a:pPr lvl="0"/>
            <a:r>
              <a:rPr lang="es-ES" sz="2800" dirty="0"/>
              <a:t>Comprobar que estos tres puntos están alineados. Hemos construido la recta de Euler</a:t>
            </a:r>
            <a:r>
              <a:rPr lang="es-ES" sz="2800" dirty="0" smtClean="0"/>
              <a:t>.</a:t>
            </a:r>
          </a:p>
          <a:p>
            <a:pPr lvl="0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878751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La estrella de seis puntas </a:t>
            </a:r>
            <a:endParaRPr lang="es-ES" dirty="0"/>
          </a:p>
        </p:txBody>
      </p:sp>
      <p:pic>
        <p:nvPicPr>
          <p:cNvPr id="3074" name="Picture 2" descr="C:\Users\pilarh\Pictures\estrella carta.png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344" y="1484784"/>
            <a:ext cx="7490081" cy="2182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pilarh\Pictures\estrella de Davi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3933056"/>
            <a:ext cx="1860798" cy="2146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924780"/>
            <a:ext cx="2880320" cy="2323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7404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600" b="1" dirty="0" smtClean="0"/>
              <a:t>Experiencia: Construimos un romboide </a:t>
            </a:r>
            <a:endParaRPr lang="es-ES" sz="3600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ES" sz="2800" b="1" dirty="0" smtClean="0"/>
              <a:t>Toma </a:t>
            </a:r>
            <a:r>
              <a:rPr lang="es-ES" sz="2800" b="1" dirty="0"/>
              <a:t>una hoja de papel y construye un </a:t>
            </a:r>
            <a:r>
              <a:rPr lang="es-ES" sz="2800" b="1" dirty="0" smtClean="0"/>
              <a:t>romboide</a:t>
            </a:r>
          </a:p>
          <a:p>
            <a:pPr marL="0" indent="0" algn="just">
              <a:buNone/>
            </a:pPr>
            <a:endParaRPr lang="es-ES" sz="900" b="1" dirty="0"/>
          </a:p>
          <a:p>
            <a:pPr marL="0" indent="0" algn="just">
              <a:buNone/>
            </a:pPr>
            <a:endParaRPr lang="es-ES" sz="900" b="1" dirty="0" smtClean="0"/>
          </a:p>
          <a:p>
            <a:pPr marL="0" indent="0" algn="just">
              <a:buNone/>
            </a:pPr>
            <a:endParaRPr lang="es-ES" sz="900" b="1" dirty="0"/>
          </a:p>
          <a:p>
            <a:pPr marL="0" indent="0" algn="just">
              <a:spcAft>
                <a:spcPts val="0"/>
              </a:spcAft>
              <a:buNone/>
            </a:pPr>
            <a:endParaRPr lang="es-ES" sz="900" dirty="0" smtClean="0">
              <a:latin typeface="Times New Roman"/>
              <a:ea typeface="Times New Roman"/>
            </a:endParaRPr>
          </a:p>
          <a:p>
            <a:pPr marL="0" indent="0" algn="just">
              <a:spcAft>
                <a:spcPts val="0"/>
              </a:spcAft>
              <a:buNone/>
            </a:pPr>
            <a:endParaRPr lang="es-ES" sz="900" dirty="0">
              <a:latin typeface="Times New Roman"/>
              <a:ea typeface="Times New Roman"/>
            </a:endParaRPr>
          </a:p>
          <a:p>
            <a:pPr lvl="0" algn="just">
              <a:tabLst>
                <a:tab pos="228600" algn="l"/>
              </a:tabLst>
            </a:pPr>
            <a:endParaRPr lang="es-ES" dirty="0" smtClean="0">
              <a:latin typeface="Times New Roman"/>
              <a:ea typeface="Times New Roman"/>
            </a:endParaRPr>
          </a:p>
          <a:p>
            <a:pPr marL="0" lvl="0" indent="0" algn="just">
              <a:buNone/>
              <a:tabLst>
                <a:tab pos="228600" algn="l"/>
              </a:tabLst>
            </a:pPr>
            <a:endParaRPr lang="es-ES" dirty="0">
              <a:latin typeface="Times New Roman"/>
              <a:ea typeface="Times New Roman"/>
            </a:endParaRPr>
          </a:p>
          <a:p>
            <a:pPr marL="0" indent="0" algn="just">
              <a:spcAft>
                <a:spcPts val="0"/>
              </a:spcAft>
              <a:buNone/>
            </a:pPr>
            <a:r>
              <a:rPr lang="es-ES" sz="2800" dirty="0">
                <a:latin typeface="Times New Roman"/>
                <a:ea typeface="Times New Roman"/>
              </a:rPr>
              <a:t> </a:t>
            </a:r>
          </a:p>
          <a:p>
            <a:pPr marL="0" indent="0" algn="just">
              <a:spcAft>
                <a:spcPts val="0"/>
              </a:spcAft>
              <a:buNone/>
            </a:pPr>
            <a:endParaRPr lang="es-ES" sz="2800" b="1" dirty="0" smtClean="0">
              <a:solidFill>
                <a:srgbClr val="FF0000"/>
              </a:solidFill>
            </a:endParaRPr>
          </a:p>
          <a:p>
            <a:pPr marL="0" indent="0" algn="just">
              <a:spcAft>
                <a:spcPts val="0"/>
              </a:spcAft>
              <a:buNone/>
            </a:pPr>
            <a:endParaRPr lang="es-ES" sz="2800" b="1" dirty="0">
              <a:solidFill>
                <a:srgbClr val="FF0000"/>
              </a:solidFill>
            </a:endParaRPr>
          </a:p>
          <a:p>
            <a:pPr marL="0" indent="0" algn="just">
              <a:spcAft>
                <a:spcPts val="0"/>
              </a:spcAft>
              <a:buNone/>
            </a:pPr>
            <a:endParaRPr lang="es-ES" sz="2800" b="1" dirty="0" smtClean="0">
              <a:solidFill>
                <a:srgbClr val="FF0000"/>
              </a:solidFill>
            </a:endParaRPr>
          </a:p>
          <a:p>
            <a:pPr marL="0" indent="0" algn="just">
              <a:spcAft>
                <a:spcPts val="0"/>
              </a:spcAft>
              <a:buNone/>
            </a:pPr>
            <a:endParaRPr lang="es-ES" sz="2800" b="1" dirty="0">
              <a:solidFill>
                <a:srgbClr val="FF0000"/>
              </a:solidFill>
            </a:endParaRPr>
          </a:p>
          <a:p>
            <a:pPr marL="0" indent="0" algn="just">
              <a:spcAft>
                <a:spcPts val="0"/>
              </a:spcAft>
              <a:buNone/>
            </a:pPr>
            <a:endParaRPr lang="es-ES" sz="2800" b="1" dirty="0" smtClean="0">
              <a:solidFill>
                <a:srgbClr val="FF0000"/>
              </a:solidFill>
            </a:endParaRPr>
          </a:p>
          <a:p>
            <a:pPr marL="0" indent="0" algn="just">
              <a:spcAft>
                <a:spcPts val="0"/>
              </a:spcAft>
              <a:buNone/>
            </a:pPr>
            <a:endParaRPr lang="es-ES" sz="2800" b="1" dirty="0" smtClean="0"/>
          </a:p>
          <a:p>
            <a:pPr marL="0" indent="0" algn="just">
              <a:spcAft>
                <a:spcPts val="0"/>
              </a:spcAft>
              <a:buNone/>
            </a:pPr>
            <a:endParaRPr lang="es-ES" sz="2800" b="1" dirty="0" smtClean="0"/>
          </a:p>
          <a:p>
            <a:pPr marL="0" indent="0" algn="just">
              <a:spcAft>
                <a:spcPts val="0"/>
              </a:spcAft>
              <a:buNone/>
            </a:pPr>
            <a:endParaRPr lang="es-E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204864"/>
            <a:ext cx="7938881" cy="4536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1319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504056"/>
          </a:xfrm>
        </p:spPr>
        <p:txBody>
          <a:bodyPr>
            <a:normAutofit fontScale="90000"/>
          </a:bodyPr>
          <a:lstStyle/>
          <a:p>
            <a:r>
              <a:rPr lang="es-ES" b="1" dirty="0" smtClean="0"/>
              <a:t> Cuadrados y mas cuadrados</a:t>
            </a:r>
            <a:endParaRPr lang="es-ES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23528" y="692696"/>
            <a:ext cx="8640960" cy="6165304"/>
          </a:xfrm>
        </p:spPr>
        <p:txBody>
          <a:bodyPr>
            <a:normAutofit fontScale="85000" lnSpcReduction="10000"/>
          </a:bodyPr>
          <a:lstStyle/>
          <a:p>
            <a:pPr marL="0" lvl="0" indent="0">
              <a:buNone/>
            </a:pPr>
            <a:r>
              <a:rPr lang="es-ES" sz="2400" dirty="0" smtClean="0"/>
              <a:t>A </a:t>
            </a:r>
            <a:r>
              <a:rPr lang="es-ES" sz="2400" dirty="0"/>
              <a:t>partir de </a:t>
            </a:r>
            <a:r>
              <a:rPr lang="es-ES" sz="2400" dirty="0" smtClean="0"/>
              <a:t>un cuadrado, construye los </a:t>
            </a:r>
            <a:r>
              <a:rPr lang="es-ES" sz="2400" dirty="0"/>
              <a:t>siguientes cuadrados:</a:t>
            </a:r>
          </a:p>
          <a:p>
            <a:pPr marL="514350" indent="-514350">
              <a:buFont typeface="+mj-lt"/>
              <a:buAutoNum type="arabicPeriod"/>
            </a:pPr>
            <a:r>
              <a:rPr lang="es-ES" sz="2400" dirty="0" smtClean="0"/>
              <a:t> </a:t>
            </a:r>
            <a:r>
              <a:rPr lang="es-ES" sz="2400" dirty="0"/>
              <a:t>Dado un punto P </a:t>
            </a:r>
            <a:r>
              <a:rPr lang="es-ES" sz="2400" b="1" dirty="0"/>
              <a:t>cualquiera </a:t>
            </a:r>
            <a:r>
              <a:rPr lang="es-ES" sz="2400" dirty="0"/>
              <a:t>en uno de sus lados, </a:t>
            </a:r>
            <a:r>
              <a:rPr lang="es-ES" sz="2400" dirty="0" smtClean="0"/>
              <a:t>construye </a:t>
            </a:r>
            <a:r>
              <a:rPr lang="es-ES" sz="2400" dirty="0"/>
              <a:t>el cuadrado señalado a continuación, es decir el cuadrado que tiene a P como uno de sus vértices.</a:t>
            </a:r>
          </a:p>
          <a:p>
            <a:pPr marL="514350" indent="-514350">
              <a:buFont typeface="+mj-lt"/>
              <a:buAutoNum type="arabicPeriod"/>
            </a:pPr>
            <a:r>
              <a:rPr lang="es-ES" sz="2400" dirty="0" smtClean="0"/>
              <a:t>Dados dos </a:t>
            </a:r>
            <a:r>
              <a:rPr lang="es-ES" sz="2400" dirty="0"/>
              <a:t>puntos </a:t>
            </a:r>
            <a:r>
              <a:rPr lang="es-ES" sz="2400" b="1" dirty="0" smtClean="0"/>
              <a:t>cualesquiera</a:t>
            </a:r>
            <a:r>
              <a:rPr lang="es-ES" sz="2400" dirty="0" smtClean="0"/>
              <a:t> señalados </a:t>
            </a:r>
            <a:r>
              <a:rPr lang="es-ES" sz="2400" dirty="0"/>
              <a:t>en el 2º cuadrado, </a:t>
            </a:r>
            <a:r>
              <a:rPr lang="es-ES" sz="2400" dirty="0" smtClean="0"/>
              <a:t>construye </a:t>
            </a:r>
            <a:r>
              <a:rPr lang="es-ES" sz="2400" dirty="0"/>
              <a:t>un cuadrado que los tenga como vértices</a:t>
            </a:r>
            <a:r>
              <a:rPr lang="es-ES" sz="2400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s-ES" sz="2400" dirty="0" smtClean="0"/>
              <a:t>Construye </a:t>
            </a:r>
            <a:r>
              <a:rPr lang="es-ES" sz="2400" dirty="0"/>
              <a:t>también el cuadrado señalado en el último dibujo.</a:t>
            </a:r>
          </a:p>
          <a:p>
            <a:pPr marL="0" indent="0">
              <a:buNone/>
            </a:pPr>
            <a:r>
              <a:rPr lang="es-ES" dirty="0"/>
              <a:t>	</a:t>
            </a:r>
          </a:p>
          <a:p>
            <a:pPr marL="0" indent="0">
              <a:buNone/>
            </a:pPr>
            <a:r>
              <a:rPr lang="es-ES" dirty="0"/>
              <a:t> </a:t>
            </a:r>
          </a:p>
          <a:p>
            <a:pPr marL="0" indent="0">
              <a:buNone/>
            </a:pPr>
            <a:endParaRPr lang="es-ES" sz="2400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s-ES" sz="2400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s-ES" sz="2400" b="1" dirty="0" smtClean="0"/>
          </a:p>
          <a:p>
            <a:pPr marL="0" indent="0" algn="ctr">
              <a:buNone/>
            </a:pPr>
            <a:r>
              <a:rPr lang="es-ES" sz="2400" b="1" dirty="0" smtClean="0">
                <a:solidFill>
                  <a:srgbClr val="FF0000"/>
                </a:solidFill>
              </a:rPr>
              <a:t>¿Y si creamos una actividad? </a:t>
            </a:r>
          </a:p>
          <a:p>
            <a:pPr marL="0" indent="0">
              <a:buNone/>
            </a:pPr>
            <a:r>
              <a:rPr lang="es-ES" sz="2400" b="1" dirty="0" smtClean="0"/>
              <a:t>A partir de un cuadrado: Piensa en una actividad similar a una de  las anteriores, escribe EL ENUNCIADO y construye.</a:t>
            </a:r>
          </a:p>
          <a:p>
            <a:pPr marL="0" indent="0">
              <a:buNone/>
            </a:pPr>
            <a:r>
              <a:rPr lang="es-ES" sz="2400" b="1" dirty="0" smtClean="0"/>
              <a:t>Respuesta de un alumno : Haz una línea(recta) y marca un punto en ella. Construye un cuadrado teniendo como diagonal la recta y el punto su vértice.</a:t>
            </a:r>
            <a:endParaRPr lang="es-ES" sz="2400" b="1" dirty="0"/>
          </a:p>
          <a:p>
            <a:pPr marL="0" indent="0">
              <a:buNone/>
            </a:pPr>
            <a:r>
              <a:rPr lang="es-ES" dirty="0"/>
              <a:t> </a:t>
            </a:r>
          </a:p>
          <a:p>
            <a:endParaRPr lang="es-E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427" y="3068960"/>
            <a:ext cx="5326592" cy="14563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93206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sz="3600" b="1" dirty="0" smtClean="0"/>
              <a:t/>
            </a:r>
            <a:br>
              <a:rPr lang="es-ES" sz="3600" b="1" dirty="0" smtClean="0"/>
            </a:br>
            <a:r>
              <a:rPr lang="es-ES" sz="3600" b="1" dirty="0"/>
              <a:t/>
            </a:r>
            <a:br>
              <a:rPr lang="es-ES" sz="3600" b="1" dirty="0"/>
            </a:br>
            <a:r>
              <a:rPr lang="es-ES" sz="3600" b="1" dirty="0" smtClean="0"/>
              <a:t>EJEMPLOS </a:t>
            </a:r>
            <a:r>
              <a:rPr lang="es-ES" sz="3600" b="1" dirty="0"/>
              <a:t>DE SEMEJANZA EN TRIÁNGULOS </a:t>
            </a:r>
            <a:r>
              <a:rPr lang="es-ES" sz="3600" b="1" dirty="0" smtClean="0"/>
              <a:t>DOBLANDO </a:t>
            </a:r>
            <a:r>
              <a:rPr lang="es-ES" sz="3600" b="1" dirty="0"/>
              <a:t>PAPEL</a:t>
            </a:r>
            <a:r>
              <a:rPr lang="es-ES" b="1" dirty="0"/>
              <a:t/>
            </a:r>
            <a:br>
              <a:rPr lang="es-ES" b="1" dirty="0"/>
            </a:br>
            <a:r>
              <a:rPr lang="es-ES" b="1" dirty="0"/>
              <a:t> </a:t>
            </a:r>
            <a:r>
              <a:rPr lang="es-ES" dirty="0"/>
              <a:t/>
            </a:r>
            <a:br>
              <a:rPr lang="es-ES" dirty="0"/>
            </a:b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s-ES" dirty="0"/>
              <a:t>Construir un triángulo escaleno acutángulo con una hoja de papel. </a:t>
            </a:r>
          </a:p>
          <a:p>
            <a:pPr marL="0" indent="0">
              <a:buNone/>
            </a:pPr>
            <a:r>
              <a:rPr lang="es-ES" dirty="0"/>
              <a:t> </a:t>
            </a:r>
          </a:p>
          <a:p>
            <a:pPr marL="0" indent="0">
              <a:buNone/>
            </a:pPr>
            <a:r>
              <a:rPr lang="es-ES" dirty="0"/>
              <a:t>  </a:t>
            </a:r>
          </a:p>
          <a:p>
            <a:pPr marL="0" indent="0">
              <a:buNone/>
            </a:pPr>
            <a:r>
              <a:rPr lang="es-ES" dirty="0"/>
              <a:t> </a:t>
            </a:r>
            <a:r>
              <a:rPr lang="es-ES" dirty="0" smtClean="0"/>
              <a:t>A </a:t>
            </a:r>
            <a:r>
              <a:rPr lang="es-ES" dirty="0"/>
              <a:t>partir de él, y por medio del plegado de papel, construir los siguientes triángulos semejantes</a:t>
            </a:r>
            <a:r>
              <a:rPr lang="es-ES" dirty="0" smtClean="0"/>
              <a:t>.</a:t>
            </a:r>
            <a:endParaRPr lang="es-ES" dirty="0"/>
          </a:p>
          <a:p>
            <a:pPr marL="0" indent="0">
              <a:buNone/>
            </a:pPr>
            <a:r>
              <a:rPr lang="es-ES" dirty="0"/>
              <a:t> </a:t>
            </a:r>
          </a:p>
          <a:p>
            <a:pPr marL="0" indent="0">
              <a:buNone/>
            </a:pPr>
            <a:r>
              <a:rPr lang="es-ES" dirty="0"/>
              <a:t> </a:t>
            </a:r>
          </a:p>
          <a:p>
            <a:endParaRPr lang="es-E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668588"/>
            <a:ext cx="1656184" cy="1043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797152"/>
            <a:ext cx="1512168" cy="13762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4853380"/>
            <a:ext cx="1368152" cy="122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831" y="4725143"/>
            <a:ext cx="1611180" cy="1448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6453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200" b="1" dirty="0"/>
              <a:t>EJEMPLOS DE SEMEJANZA EN </a:t>
            </a:r>
            <a:r>
              <a:rPr lang="es-ES" sz="3200" b="1" dirty="0" smtClean="0"/>
              <a:t>CUADRILÁTEROS </a:t>
            </a:r>
            <a:r>
              <a:rPr lang="es-ES" sz="3200" b="1" dirty="0"/>
              <a:t>DOBLANDO PAPEL</a:t>
            </a:r>
            <a:endParaRPr lang="es-ES" sz="3200" dirty="0"/>
          </a:p>
        </p:txBody>
      </p:sp>
      <p:sp>
        <p:nvSpPr>
          <p:cNvPr id="6" name="5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ES" sz="2400" dirty="0" smtClean="0"/>
              <a:t>Construye un </a:t>
            </a:r>
            <a:r>
              <a:rPr lang="es-ES" sz="2400" dirty="0"/>
              <a:t>trapecio rectángulo con una hoja de papel. </a:t>
            </a:r>
            <a:r>
              <a:rPr lang="es-ES" sz="2400" dirty="0" smtClean="0"/>
              <a:t>Por ejemplo , que cumpla </a:t>
            </a:r>
            <a:r>
              <a:rPr lang="es-ES" sz="2400" dirty="0"/>
              <a:t>la condición de que uno de sus vértices </a:t>
            </a:r>
            <a:r>
              <a:rPr lang="es-ES" sz="2400" dirty="0" smtClean="0"/>
              <a:t>sea </a:t>
            </a:r>
            <a:r>
              <a:rPr lang="es-ES" sz="2400" dirty="0"/>
              <a:t>el punto medio del lado superior del folio. </a:t>
            </a:r>
            <a:endParaRPr lang="es-ES" sz="2400" dirty="0" smtClean="0"/>
          </a:p>
          <a:p>
            <a:pPr marL="0" indent="0">
              <a:buNone/>
            </a:pPr>
            <a:endParaRPr lang="es-ES" sz="2400" dirty="0"/>
          </a:p>
          <a:p>
            <a:pPr marL="0" indent="0">
              <a:buNone/>
            </a:pPr>
            <a:endParaRPr lang="es-ES" dirty="0" smtClean="0"/>
          </a:p>
          <a:p>
            <a:pPr marL="0" indent="0">
              <a:buNone/>
            </a:pPr>
            <a:r>
              <a:rPr lang="es-ES" sz="2400" dirty="0" smtClean="0"/>
              <a:t>A </a:t>
            </a:r>
            <a:r>
              <a:rPr lang="es-ES" sz="2400" dirty="0"/>
              <a:t>partir de él, </a:t>
            </a:r>
            <a:r>
              <a:rPr lang="es-ES" sz="2400" dirty="0" smtClean="0"/>
              <a:t>construye los </a:t>
            </a:r>
            <a:r>
              <a:rPr lang="es-ES" sz="2400" dirty="0"/>
              <a:t>siguientes trapecios  semejantes </a:t>
            </a:r>
            <a:endParaRPr lang="es-ES" sz="2400" dirty="0" smtClean="0"/>
          </a:p>
          <a:p>
            <a:pPr marL="0" indent="0">
              <a:buNone/>
            </a:pPr>
            <a:endParaRPr lang="es-ES" dirty="0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780928"/>
            <a:ext cx="12192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08" name="Picture 3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725144"/>
            <a:ext cx="1314450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081" name="Group 37"/>
          <p:cNvGrpSpPr>
            <a:grpSpLocks/>
          </p:cNvGrpSpPr>
          <p:nvPr/>
        </p:nvGrpSpPr>
        <p:grpSpPr bwMode="auto">
          <a:xfrm>
            <a:off x="3584982" y="4711757"/>
            <a:ext cx="1279525" cy="741363"/>
            <a:chOff x="2016" y="5307"/>
            <a:chExt cx="2016" cy="1167"/>
          </a:xfrm>
        </p:grpSpPr>
        <p:sp>
          <p:nvSpPr>
            <p:cNvPr id="3082" name="Line 38"/>
            <p:cNvSpPr>
              <a:spLocks noChangeShapeType="1"/>
            </p:cNvSpPr>
            <p:nvPr/>
          </p:nvSpPr>
          <p:spPr bwMode="auto">
            <a:xfrm>
              <a:off x="2016" y="6474"/>
              <a:ext cx="201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3083" name="Line 39"/>
            <p:cNvSpPr>
              <a:spLocks noChangeShapeType="1"/>
            </p:cNvSpPr>
            <p:nvPr/>
          </p:nvSpPr>
          <p:spPr bwMode="auto">
            <a:xfrm flipH="1">
              <a:off x="2448" y="5898"/>
              <a:ext cx="57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3084" name="Line 40"/>
            <p:cNvSpPr>
              <a:spLocks noChangeShapeType="1"/>
            </p:cNvSpPr>
            <p:nvPr/>
          </p:nvSpPr>
          <p:spPr bwMode="auto">
            <a:xfrm>
              <a:off x="3024" y="5322"/>
              <a:ext cx="1008" cy="115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3085" name="Line 41"/>
            <p:cNvSpPr>
              <a:spLocks noChangeShapeType="1"/>
            </p:cNvSpPr>
            <p:nvPr/>
          </p:nvSpPr>
          <p:spPr bwMode="auto">
            <a:xfrm>
              <a:off x="3024" y="5334"/>
              <a:ext cx="0" cy="57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3086" name="Line 42"/>
            <p:cNvSpPr>
              <a:spLocks noChangeShapeType="1"/>
            </p:cNvSpPr>
            <p:nvPr/>
          </p:nvSpPr>
          <p:spPr bwMode="auto">
            <a:xfrm>
              <a:off x="2016" y="5328"/>
              <a:ext cx="432" cy="57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3087" name="Line 43"/>
            <p:cNvSpPr>
              <a:spLocks noChangeShapeType="1"/>
            </p:cNvSpPr>
            <p:nvPr/>
          </p:nvSpPr>
          <p:spPr bwMode="auto">
            <a:xfrm>
              <a:off x="2016" y="5307"/>
              <a:ext cx="100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3088" name="Line 44"/>
            <p:cNvSpPr>
              <a:spLocks noChangeShapeType="1"/>
            </p:cNvSpPr>
            <p:nvPr/>
          </p:nvSpPr>
          <p:spPr bwMode="auto">
            <a:xfrm>
              <a:off x="2016" y="5319"/>
              <a:ext cx="0" cy="115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</p:grpSp>
      <p:pic>
        <p:nvPicPr>
          <p:cNvPr id="3117" name="Picture 4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648797"/>
            <a:ext cx="1314450" cy="77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3538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" sz="3600" b="1" dirty="0" smtClean="0"/>
              <a:t>La construcción de polígonos regulares con una tira de papel</a:t>
            </a:r>
            <a:endParaRPr lang="es-ES" sz="3600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/>
          <a:lstStyle/>
          <a:p>
            <a:r>
              <a:rPr lang="es-ES" sz="2400" dirty="0" smtClean="0"/>
              <a:t>Triángulo equilátero</a:t>
            </a:r>
          </a:p>
          <a:p>
            <a:r>
              <a:rPr lang="es-ES" sz="2400" dirty="0" smtClean="0"/>
              <a:t>Cuadrado</a:t>
            </a:r>
          </a:p>
          <a:p>
            <a:r>
              <a:rPr lang="es-ES" sz="2400" dirty="0" smtClean="0"/>
              <a:t>Pentágono regular</a:t>
            </a:r>
          </a:p>
          <a:p>
            <a:r>
              <a:rPr lang="es-ES" sz="2400" dirty="0" smtClean="0"/>
              <a:t>Hexágono regular </a:t>
            </a:r>
          </a:p>
          <a:p>
            <a:endParaRPr lang="es-E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9494" y="3140968"/>
            <a:ext cx="4588769" cy="36013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4828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792088"/>
          </a:xfrm>
        </p:spPr>
        <p:txBody>
          <a:bodyPr/>
          <a:lstStyle/>
          <a:p>
            <a:r>
              <a:rPr lang="es-ES" b="1" dirty="0" smtClean="0"/>
              <a:t>Las matemáticas y la papiroflexia</a:t>
            </a:r>
            <a:endParaRPr lang="es-ES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23528" y="1196752"/>
            <a:ext cx="8640960" cy="5040560"/>
          </a:xfrm>
        </p:spPr>
        <p:txBody>
          <a:bodyPr>
            <a:normAutofit fontScale="25000" lnSpcReduction="20000"/>
          </a:bodyPr>
          <a:lstStyle/>
          <a:p>
            <a:r>
              <a:rPr lang="es-ES" sz="11200" dirty="0" smtClean="0"/>
              <a:t>La papiroflexia consiste en crear formas y figuras utilizando el plegado de papel.</a:t>
            </a:r>
          </a:p>
          <a:p>
            <a:endParaRPr lang="es-ES" dirty="0" smtClean="0"/>
          </a:p>
          <a:p>
            <a:r>
              <a:rPr lang="es-ES" sz="11200" dirty="0"/>
              <a:t>Las matemáticas aparecen de un modo natural en el plegado. </a:t>
            </a:r>
            <a:endParaRPr lang="es-ES" sz="11200" dirty="0" smtClean="0"/>
          </a:p>
          <a:p>
            <a:endParaRPr lang="es-ES" dirty="0" smtClean="0"/>
          </a:p>
          <a:p>
            <a:r>
              <a:rPr lang="es-ES" sz="11200" dirty="0" smtClean="0"/>
              <a:t>La </a:t>
            </a:r>
            <a:r>
              <a:rPr lang="es-ES" sz="11200" b="1" dirty="0" smtClean="0"/>
              <a:t>papiroflexia geométrica </a:t>
            </a:r>
            <a:r>
              <a:rPr lang="es-ES" sz="11200" dirty="0" smtClean="0"/>
              <a:t>consiste en obtener formas geométricas mediante plegado de papel</a:t>
            </a:r>
          </a:p>
          <a:p>
            <a:endParaRPr lang="es-ES" dirty="0" smtClean="0"/>
          </a:p>
          <a:p>
            <a:r>
              <a:rPr lang="es-ES" sz="11200" dirty="0" smtClean="0"/>
              <a:t>Si interpretamos geométricamente qué hacemos cuando doblamos papel podemos:</a:t>
            </a:r>
          </a:p>
          <a:p>
            <a:endParaRPr lang="es-ES" dirty="0" smtClean="0"/>
          </a:p>
          <a:p>
            <a:pPr marL="514350" indent="-514350">
              <a:buFont typeface="+mj-lt"/>
              <a:buAutoNum type="arabicPeriod"/>
            </a:pPr>
            <a:r>
              <a:rPr lang="es-ES" sz="10400" dirty="0" smtClean="0"/>
              <a:t>Aprender  conceptos geométricos</a:t>
            </a:r>
          </a:p>
          <a:p>
            <a:pPr marL="514350" indent="-514350">
              <a:buFont typeface="+mj-lt"/>
              <a:buAutoNum type="arabicPeriod"/>
            </a:pPr>
            <a:r>
              <a:rPr lang="es-ES" sz="10400" dirty="0" smtClean="0"/>
              <a:t>Analizar propiedades, explorarlas y justificarlas.</a:t>
            </a:r>
          </a:p>
          <a:p>
            <a:pPr marL="514350" indent="-514350">
              <a:buFont typeface="+mj-lt"/>
              <a:buAutoNum type="arabicPeriod"/>
            </a:pPr>
            <a:r>
              <a:rPr lang="es-ES" sz="10400" dirty="0" smtClean="0"/>
              <a:t>Plantear cálculos aritméticos y algebraicos.</a:t>
            </a:r>
          </a:p>
          <a:p>
            <a:pPr marL="514350" indent="-514350">
              <a:buFont typeface="+mj-lt"/>
              <a:buAutoNum type="arabicPeriod"/>
            </a:pPr>
            <a:r>
              <a:rPr lang="es-ES" sz="10400" dirty="0" smtClean="0"/>
              <a:t>Generar actividades abiertas e investigar</a:t>
            </a:r>
          </a:p>
          <a:p>
            <a:pPr marL="0" indent="0">
              <a:buNone/>
            </a:pPr>
            <a:r>
              <a:rPr lang="es-ES" sz="5900" dirty="0" smtClean="0"/>
              <a:t> 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38390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 fontScale="90000"/>
          </a:bodyPr>
          <a:lstStyle/>
          <a:p>
            <a:r>
              <a:rPr lang="es-ES" b="1" dirty="0" smtClean="0"/>
              <a:t>El </a:t>
            </a:r>
            <a:r>
              <a:rPr lang="es-ES" b="1" dirty="0" err="1" smtClean="0"/>
              <a:t>flexágono</a:t>
            </a:r>
            <a:r>
              <a:rPr lang="es-ES" dirty="0" smtClean="0"/>
              <a:t/>
            </a:r>
            <a:br>
              <a:rPr lang="es-ES" dirty="0" smtClean="0"/>
            </a:b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688632"/>
          </a:xfrm>
        </p:spPr>
        <p:txBody>
          <a:bodyPr>
            <a:normAutofit fontScale="92500" lnSpcReduction="20000"/>
          </a:bodyPr>
          <a:lstStyle/>
          <a:p>
            <a:pPr algn="just" fontAlgn="base"/>
            <a:r>
              <a:rPr lang="es-ES" sz="3000" dirty="0" smtClean="0"/>
              <a:t>Un </a:t>
            </a:r>
            <a:r>
              <a:rPr lang="es-ES" sz="3000" dirty="0" err="1"/>
              <a:t>flexágono</a:t>
            </a:r>
            <a:r>
              <a:rPr lang="es-ES" sz="3000" dirty="0"/>
              <a:t> es un polígono con propiedades mágicas</a:t>
            </a:r>
            <a:r>
              <a:rPr lang="es-ES" sz="2800" dirty="0" smtClean="0"/>
              <a:t>.</a:t>
            </a:r>
          </a:p>
          <a:p>
            <a:pPr marL="0" indent="0" algn="just" fontAlgn="base">
              <a:buNone/>
            </a:pPr>
            <a:endParaRPr lang="es-ES" sz="2800" dirty="0"/>
          </a:p>
          <a:p>
            <a:pPr marL="0" indent="0" algn="just" fontAlgn="base">
              <a:buNone/>
            </a:pPr>
            <a:endParaRPr lang="es-ES" sz="2800" dirty="0" smtClean="0"/>
          </a:p>
          <a:p>
            <a:pPr marL="0" indent="0" algn="just" fontAlgn="base">
              <a:buNone/>
            </a:pPr>
            <a:r>
              <a:rPr lang="es-ES" sz="2800" dirty="0" smtClean="0"/>
              <a:t> </a:t>
            </a:r>
            <a:r>
              <a:rPr lang="es-ES" sz="2800" b="1" dirty="0"/>
              <a:t> </a:t>
            </a:r>
            <a:endParaRPr lang="es-ES" sz="2800" b="1" dirty="0" smtClean="0"/>
          </a:p>
          <a:p>
            <a:pPr algn="just" fontAlgn="base"/>
            <a:endParaRPr lang="es-ES" sz="2800" dirty="0" smtClean="0"/>
          </a:p>
          <a:p>
            <a:pPr algn="just" fontAlgn="base"/>
            <a:endParaRPr lang="es-ES" sz="2800" dirty="0"/>
          </a:p>
          <a:p>
            <a:pPr algn="just" fontAlgn="base"/>
            <a:endParaRPr lang="es-ES" sz="2800" dirty="0" smtClean="0"/>
          </a:p>
          <a:p>
            <a:pPr algn="just" fontAlgn="base"/>
            <a:r>
              <a:rPr lang="es-ES" sz="2800" dirty="0" smtClean="0"/>
              <a:t>Se construye a partir de una tira de papel con 10 triángulos equiláteros seguidos, doblando la tira con ciertas reglas para    formar un hexágono “</a:t>
            </a:r>
            <a:r>
              <a:rPr lang="es-ES" sz="2800" b="1" dirty="0" smtClean="0"/>
              <a:t>peculiar</a:t>
            </a:r>
            <a:r>
              <a:rPr lang="es-ES" sz="2800" dirty="0" smtClean="0"/>
              <a:t>”. </a:t>
            </a:r>
          </a:p>
          <a:p>
            <a:pPr marL="0" indent="0" algn="just" fontAlgn="base">
              <a:buNone/>
            </a:pPr>
            <a:endParaRPr lang="es-ES" sz="2800" dirty="0" smtClean="0"/>
          </a:p>
          <a:p>
            <a:pPr algn="just" fontAlgn="base"/>
            <a:r>
              <a:rPr lang="es-ES" sz="2800" dirty="0" smtClean="0"/>
              <a:t>Sus propiedades mágicas consisten en que siendo una figura plana, con dos caras, esconde una tercera cara, que se mostrará manipulando adecuadamente.</a:t>
            </a:r>
          </a:p>
          <a:p>
            <a:pPr fontAlgn="base"/>
            <a:endParaRPr lang="es-ES" b="1" dirty="0" smtClean="0"/>
          </a:p>
          <a:p>
            <a:pPr marL="0" indent="0" fontAlgn="base">
              <a:buNone/>
            </a:pPr>
            <a:endParaRPr lang="es-ES" dirty="0"/>
          </a:p>
          <a:p>
            <a:endParaRPr lang="es-E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775752"/>
            <a:ext cx="3153717" cy="2197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632" y="1772816"/>
            <a:ext cx="3856426" cy="2169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7588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El octógono regular y el Cimborrio</a:t>
            </a:r>
            <a:endParaRPr lang="es-E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1556792"/>
            <a:ext cx="4576299" cy="331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628800"/>
            <a:ext cx="3960440" cy="3953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2660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864096"/>
          </a:xfrm>
        </p:spPr>
        <p:txBody>
          <a:bodyPr>
            <a:normAutofit fontScale="90000"/>
          </a:bodyPr>
          <a:lstStyle/>
          <a:p>
            <a:r>
              <a:rPr lang="es-ES" b="1" dirty="0"/>
              <a:t>Cometas en el Cimborrio</a:t>
            </a:r>
            <a:r>
              <a:rPr lang="es-ES" dirty="0"/>
              <a:t/>
            </a:r>
            <a:br>
              <a:rPr lang="es-ES" dirty="0"/>
            </a:b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51520" y="836712"/>
            <a:ext cx="8640960" cy="5904656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s-ES" b="1" dirty="0"/>
              <a:t/>
            </a:r>
            <a:br>
              <a:rPr lang="es-ES" b="1" dirty="0"/>
            </a:br>
            <a:endParaRPr lang="es-ES" dirty="0"/>
          </a:p>
          <a:p>
            <a:pPr marL="0" indent="0">
              <a:buNone/>
            </a:pPr>
            <a:r>
              <a:rPr lang="es-ES" dirty="0"/>
              <a:t/>
            </a:r>
            <a:br>
              <a:rPr lang="es-ES" dirty="0"/>
            </a:br>
            <a:endParaRPr lang="es-ES" dirty="0"/>
          </a:p>
          <a:p>
            <a:pPr marL="0" indent="0">
              <a:buNone/>
            </a:pPr>
            <a:r>
              <a:rPr lang="es-ES" dirty="0"/>
              <a:t/>
            </a:r>
            <a:br>
              <a:rPr lang="es-ES" dirty="0"/>
            </a:br>
            <a:r>
              <a:rPr lang="es-ES" dirty="0"/>
              <a:t>  </a:t>
            </a:r>
          </a:p>
          <a:p>
            <a:pPr marL="0" indent="0">
              <a:buNone/>
            </a:pPr>
            <a:r>
              <a:rPr lang="es-ES" dirty="0"/>
              <a:t> </a:t>
            </a:r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r>
              <a:rPr lang="es-ES" dirty="0"/>
              <a:t/>
            </a:r>
            <a:br>
              <a:rPr lang="es-ES" dirty="0"/>
            </a:br>
            <a:endParaRPr lang="es-ES" dirty="0"/>
          </a:p>
          <a:p>
            <a:pPr marL="0" indent="0">
              <a:buNone/>
            </a:pPr>
            <a:r>
              <a:rPr lang="es-ES" dirty="0"/>
              <a:t/>
            </a:r>
            <a:br>
              <a:rPr lang="es-ES" dirty="0"/>
            </a:br>
            <a:endParaRPr lang="es-ES" dirty="0" smtClean="0"/>
          </a:p>
          <a:p>
            <a:endParaRPr lang="es-ES" dirty="0"/>
          </a:p>
          <a:p>
            <a:endParaRPr lang="es-ES" dirty="0" smtClean="0"/>
          </a:p>
          <a:p>
            <a:endParaRPr lang="es-ES" dirty="0"/>
          </a:p>
          <a:p>
            <a:endParaRPr lang="es-ES" dirty="0" smtClean="0"/>
          </a:p>
          <a:p>
            <a:endParaRPr lang="es-ES" dirty="0"/>
          </a:p>
          <a:p>
            <a:endParaRPr lang="es-ES" dirty="0" smtClean="0"/>
          </a:p>
          <a:p>
            <a:endParaRPr lang="es-ES" dirty="0"/>
          </a:p>
          <a:p>
            <a:endParaRPr lang="es-ES" dirty="0" smtClean="0"/>
          </a:p>
          <a:p>
            <a:endParaRPr lang="es-ES" dirty="0"/>
          </a:p>
          <a:p>
            <a:endParaRPr lang="es-ES" dirty="0" smtClean="0"/>
          </a:p>
          <a:p>
            <a:endParaRPr lang="es-ES" dirty="0"/>
          </a:p>
          <a:p>
            <a:endParaRPr lang="es-ES" dirty="0" smtClean="0"/>
          </a:p>
          <a:p>
            <a:endParaRPr lang="es-ES" dirty="0"/>
          </a:p>
          <a:p>
            <a:pPr marL="0" indent="0" algn="just">
              <a:buNone/>
            </a:pPr>
            <a:r>
              <a:rPr lang="es-ES" sz="8800" dirty="0" smtClean="0"/>
              <a:t>Observa </a:t>
            </a:r>
            <a:r>
              <a:rPr lang="es-ES" sz="8800" dirty="0"/>
              <a:t>la estrella del Cimborrio. Cada una de sus ocho  puntas tiene un polígono de cuatro lados, un cuadrilátero, que recibe el nombre de cometa. Supongamos que nuestro cuadrilátero cometa </a:t>
            </a:r>
            <a:r>
              <a:rPr lang="es-ES" sz="8800" b="1" i="1" dirty="0"/>
              <a:t>ABCD</a:t>
            </a:r>
            <a:r>
              <a:rPr lang="es-ES" sz="8800" i="1" dirty="0"/>
              <a:t> t</a:t>
            </a:r>
            <a:r>
              <a:rPr lang="es-ES" sz="8800" dirty="0"/>
              <a:t>iene una superficie de 75 cm</a:t>
            </a:r>
            <a:r>
              <a:rPr lang="es-ES" sz="8800" baseline="30000" dirty="0"/>
              <a:t>2</a:t>
            </a:r>
            <a:r>
              <a:rPr lang="es-ES" sz="8800" dirty="0"/>
              <a:t>. Supongamos también que la longitud de su diagonal </a:t>
            </a:r>
            <a:r>
              <a:rPr lang="es-ES" sz="8800" b="1" dirty="0"/>
              <a:t> </a:t>
            </a:r>
            <a:r>
              <a:rPr lang="es-ES" sz="8800" b="1" i="1" dirty="0"/>
              <a:t>AC</a:t>
            </a:r>
            <a:r>
              <a:rPr lang="es-ES" sz="8800" dirty="0"/>
              <a:t> es 15 cm, que la longitud de </a:t>
            </a:r>
            <a:r>
              <a:rPr lang="es-ES" sz="8800" b="1" i="1" dirty="0"/>
              <a:t>AJ</a:t>
            </a:r>
            <a:r>
              <a:rPr lang="es-ES" sz="8800" dirty="0"/>
              <a:t> es 2.4 cm y la longitud de</a:t>
            </a:r>
            <a:r>
              <a:rPr lang="es-ES" sz="8800" b="1" i="1" dirty="0"/>
              <a:t> CO</a:t>
            </a:r>
            <a:r>
              <a:rPr lang="es-ES" sz="8800" dirty="0"/>
              <a:t> es 6.6 cm.</a:t>
            </a:r>
          </a:p>
          <a:p>
            <a:pPr marL="0" indent="0">
              <a:buNone/>
            </a:pPr>
            <a:r>
              <a:rPr lang="es-ES" sz="8800" dirty="0"/>
              <a:t>Calcula:</a:t>
            </a:r>
          </a:p>
          <a:p>
            <a:pPr lvl="0"/>
            <a:r>
              <a:rPr lang="es-ES" sz="8800" dirty="0"/>
              <a:t>La superficie del cuadrado inscrito </a:t>
            </a:r>
            <a:r>
              <a:rPr lang="es-ES" sz="8800" b="1" i="1" dirty="0"/>
              <a:t>EFGH</a:t>
            </a:r>
            <a:endParaRPr lang="es-ES" sz="8800" dirty="0"/>
          </a:p>
          <a:p>
            <a:pPr lvl="0"/>
            <a:r>
              <a:rPr lang="es-ES" sz="8800" dirty="0"/>
              <a:t>La superficie del cuadrado </a:t>
            </a:r>
            <a:r>
              <a:rPr lang="es-ES" sz="8800" b="1" i="1" dirty="0"/>
              <a:t>JKON</a:t>
            </a:r>
            <a:endParaRPr lang="es-ES" sz="8800" dirty="0"/>
          </a:p>
          <a:p>
            <a:pPr lvl="0"/>
            <a:r>
              <a:rPr lang="es-ES" sz="8800" dirty="0"/>
              <a:t>La superficie del triángulo</a:t>
            </a:r>
            <a:r>
              <a:rPr lang="es-ES" sz="8800" b="1" i="1" dirty="0"/>
              <a:t> BEF   </a:t>
            </a:r>
            <a:r>
              <a:rPr lang="es-ES" sz="8800" dirty="0"/>
              <a:t>y su altura. </a:t>
            </a:r>
          </a:p>
          <a:p>
            <a:pPr lvl="0"/>
            <a:r>
              <a:rPr lang="es-ES" sz="8800" dirty="0"/>
              <a:t>La longitud de la otra diagonal de la cometa, es decir la longitud de </a:t>
            </a:r>
            <a:r>
              <a:rPr lang="es-ES" sz="8800" b="1" i="1" dirty="0"/>
              <a:t>BD</a:t>
            </a:r>
            <a:endParaRPr lang="es-ES" sz="8800" dirty="0"/>
          </a:p>
          <a:p>
            <a:endParaRPr lang="es-ES" dirty="0"/>
          </a:p>
        </p:txBody>
      </p:sp>
      <p:pic>
        <p:nvPicPr>
          <p:cNvPr id="4" name="3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1331640" y="620688"/>
            <a:ext cx="2004184" cy="1397565"/>
          </a:xfrm>
          <a:prstGeom prst="rect">
            <a:avLst/>
          </a:prstGeom>
        </p:spPr>
      </p:pic>
      <p:pic>
        <p:nvPicPr>
          <p:cNvPr id="5" name="4 Imagen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3" y="2204864"/>
            <a:ext cx="1515174" cy="1363598"/>
          </a:xfrm>
          <a:prstGeom prst="rect">
            <a:avLst/>
          </a:prstGeom>
        </p:spPr>
      </p:pic>
      <p:pic>
        <p:nvPicPr>
          <p:cNvPr id="6" name="5 Imagen"/>
          <p:cNvPicPr/>
          <p:nvPr/>
        </p:nvPicPr>
        <p:blipFill>
          <a:blip r:embed="rId4"/>
          <a:stretch>
            <a:fillRect/>
          </a:stretch>
        </p:blipFill>
        <p:spPr>
          <a:xfrm>
            <a:off x="4644008" y="476672"/>
            <a:ext cx="2448272" cy="324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547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600" b="1" dirty="0"/>
              <a:t>Los movimientos a través de mosaicos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 numCol="2"/>
          <a:lstStyle/>
          <a:p>
            <a:pPr marL="0" indent="0">
              <a:buNone/>
            </a:pPr>
            <a:r>
              <a:rPr lang="es-ES" sz="2800" dirty="0" smtClean="0"/>
              <a:t>Las baldosas cuadradas recubren el plano</a:t>
            </a:r>
          </a:p>
          <a:p>
            <a:pPr marL="0" indent="0">
              <a:buNone/>
            </a:pPr>
            <a:r>
              <a:rPr lang="es-ES" sz="2800" dirty="0" smtClean="0"/>
              <a:t>Cada baldosa genera otra vecina por diferentes tipos de movimientos.</a:t>
            </a:r>
          </a:p>
          <a:p>
            <a:pPr marL="0" indent="0">
              <a:buNone/>
            </a:pPr>
            <a:r>
              <a:rPr lang="es-ES" sz="2800" dirty="0" smtClean="0"/>
              <a:t>Esta tabla muestra algunos de estos movimientos</a:t>
            </a:r>
          </a:p>
          <a:p>
            <a:pPr marL="0" indent="0">
              <a:buNone/>
            </a:pPr>
            <a:endParaRPr lang="es-E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772816"/>
            <a:ext cx="3752086" cy="4702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6409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" sz="3200" b="1" dirty="0" smtClean="0"/>
              <a:t>2. Desdoblando </a:t>
            </a:r>
            <a:r>
              <a:rPr lang="es-ES" sz="3200" b="1" dirty="0"/>
              <a:t>papel: patrón de marcas y resolución de problemas</a:t>
            </a:r>
            <a:br>
              <a:rPr lang="es-ES" sz="3200" b="1" dirty="0"/>
            </a:br>
            <a:endParaRPr lang="es-ES" sz="3200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s-ES" dirty="0"/>
              <a:t>Construir una figura de papiroflexia</a:t>
            </a:r>
          </a:p>
          <a:p>
            <a:pPr marL="514350" indent="-514350">
              <a:buFont typeface="+mj-lt"/>
              <a:buAutoNum type="arabicPeriod"/>
            </a:pPr>
            <a:r>
              <a:rPr lang="es-ES" dirty="0"/>
              <a:t>Resolver un problema geométrico basado en ella</a:t>
            </a:r>
          </a:p>
          <a:p>
            <a:r>
              <a:rPr lang="es-ES" dirty="0"/>
              <a:t>Ver los dobleces realizados ( al desdoblar la figura aparece un patrón de marcas)</a:t>
            </a:r>
          </a:p>
          <a:p>
            <a:r>
              <a:rPr lang="es-ES" dirty="0"/>
              <a:t>Explorar las propiedades geométricas en dicho patrón</a:t>
            </a:r>
          </a:p>
          <a:p>
            <a:r>
              <a:rPr lang="es-ES" dirty="0"/>
              <a:t>Generar demostraciones usando un lenguaje matemático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566095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4000" b="1" dirty="0" smtClean="0"/>
              <a:t>Cajita </a:t>
            </a:r>
            <a:r>
              <a:rPr lang="es-ES" sz="4000" b="1" dirty="0" err="1" smtClean="0"/>
              <a:t>autocerrable</a:t>
            </a:r>
            <a:r>
              <a:rPr lang="es-ES" sz="4000" b="1" dirty="0" smtClean="0"/>
              <a:t> (Carmen </a:t>
            </a:r>
            <a:r>
              <a:rPr lang="es-ES" sz="4000" b="1" dirty="0" err="1" smtClean="0"/>
              <a:t>Sprung</a:t>
            </a:r>
            <a:r>
              <a:rPr lang="es-ES" sz="4000" b="1" dirty="0" smtClean="0"/>
              <a:t>)</a:t>
            </a:r>
            <a:endParaRPr lang="es-ES" sz="4000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3711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s-ES" dirty="0" smtClean="0"/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endParaRPr lang="es-ES" dirty="0" smtClean="0"/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endParaRPr lang="es-ES" dirty="0" smtClean="0"/>
          </a:p>
          <a:p>
            <a:pPr marL="0" indent="0">
              <a:buNone/>
            </a:pPr>
            <a:endParaRPr lang="es-ES" dirty="0"/>
          </a:p>
          <a:p>
            <a:r>
              <a:rPr lang="es-ES" sz="2400" dirty="0" smtClean="0"/>
              <a:t>Problema: Determinar la superficie de la caja en función del lado del cuadrado</a:t>
            </a:r>
            <a:endParaRPr lang="es-ES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132856"/>
            <a:ext cx="2993264" cy="3024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1136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576064"/>
          </a:xfrm>
        </p:spPr>
        <p:txBody>
          <a:bodyPr>
            <a:normAutofit fontScale="90000"/>
          </a:bodyPr>
          <a:lstStyle/>
          <a:p>
            <a:r>
              <a:rPr lang="es-ES" b="1" dirty="0" smtClean="0"/>
              <a:t>Ejemplo de actividad</a:t>
            </a:r>
            <a:endParaRPr lang="es-ES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836712"/>
            <a:ext cx="8748464" cy="5330727"/>
          </a:xfrm>
        </p:spPr>
        <p:txBody>
          <a:bodyPr>
            <a:normAutofit/>
          </a:bodyPr>
          <a:lstStyle/>
          <a:p>
            <a:r>
              <a:rPr lang="es-ES" sz="2000" dirty="0" smtClean="0"/>
              <a:t>Partir </a:t>
            </a:r>
            <a:r>
              <a:rPr lang="es-ES" sz="2000" dirty="0"/>
              <a:t>de un rectángulo de papel ABCD, por ejemplo de proporción DIN­-A 4</a:t>
            </a:r>
            <a:r>
              <a:rPr lang="es-ES" sz="2000" dirty="0" smtClean="0"/>
              <a:t>.</a:t>
            </a:r>
            <a:endParaRPr lang="es-ES" sz="2000" dirty="0"/>
          </a:p>
          <a:p>
            <a:r>
              <a:rPr lang="es-ES" sz="2000" dirty="0"/>
              <a:t>Doblar por la mitad a lo largo y a lo ancho para obtener el centro de la figura O.</a:t>
            </a:r>
          </a:p>
          <a:p>
            <a:r>
              <a:rPr lang="es-ES" sz="2000" dirty="0"/>
              <a:t>Llevar los vértices A y B al centro y doblar.</a:t>
            </a:r>
          </a:p>
          <a:p>
            <a:r>
              <a:rPr lang="es-ES" sz="2000" dirty="0"/>
              <a:t>Llevar los vértices D y C al centro y doblar.</a:t>
            </a:r>
          </a:p>
          <a:p>
            <a:r>
              <a:rPr lang="es-ES" sz="2000" dirty="0"/>
              <a:t>Se obtiene el hexágono FEJHGI</a:t>
            </a:r>
          </a:p>
          <a:p>
            <a:r>
              <a:rPr lang="es-ES" sz="2000" dirty="0" smtClean="0"/>
              <a:t>PROBLEMA: </a:t>
            </a:r>
            <a:r>
              <a:rPr lang="es-ES" sz="2000" dirty="0"/>
              <a:t>Determinar la relación entre el lado mayor y el menor que ha de tener el rectángulo de partida para que el hexágono construido sea regular.</a:t>
            </a:r>
          </a:p>
          <a:p>
            <a:endParaRPr lang="es-E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3429000"/>
            <a:ext cx="4458072" cy="3204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1849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Otras actividades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El juego de las torres: mucho mas que un sudoku ( visualizar en el espacio)</a:t>
            </a:r>
          </a:p>
          <a:p>
            <a:endParaRPr lang="es-ES" dirty="0" smtClean="0"/>
          </a:p>
          <a:p>
            <a:r>
              <a:rPr lang="es-ES" dirty="0" smtClean="0"/>
              <a:t>El tangram de </a:t>
            </a:r>
            <a:r>
              <a:rPr lang="es-ES" dirty="0" err="1" smtClean="0"/>
              <a:t>Brügner</a:t>
            </a:r>
            <a:endParaRPr lang="es-ES" dirty="0" smtClean="0"/>
          </a:p>
          <a:p>
            <a:endParaRPr lang="es-ES" dirty="0" smtClean="0"/>
          </a:p>
          <a:p>
            <a:r>
              <a:rPr lang="es-ES" dirty="0" smtClean="0"/>
              <a:t> </a:t>
            </a:r>
            <a:r>
              <a:rPr lang="es-ES" dirty="0" err="1" smtClean="0"/>
              <a:t>Kirigami</a:t>
            </a:r>
            <a:r>
              <a:rPr lang="es-ES" dirty="0" smtClean="0"/>
              <a:t>: recortando papel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479268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864096"/>
          </a:xfrm>
        </p:spPr>
        <p:txBody>
          <a:bodyPr>
            <a:normAutofit/>
          </a:bodyPr>
          <a:lstStyle/>
          <a:p>
            <a:r>
              <a:rPr lang="es-ES" b="1" dirty="0" smtClean="0"/>
              <a:t>El  sudoku de las torres</a:t>
            </a:r>
            <a:endParaRPr lang="es-ES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79512" y="980728"/>
            <a:ext cx="8712968" cy="5544616"/>
          </a:xfrm>
        </p:spPr>
        <p:txBody>
          <a:bodyPr>
            <a:normAutofit/>
          </a:bodyPr>
          <a:lstStyle/>
          <a:p>
            <a:r>
              <a:rPr lang="es-ES" sz="2600" dirty="0" smtClean="0"/>
              <a:t>El </a:t>
            </a:r>
            <a:r>
              <a:rPr lang="es-ES" sz="2600" dirty="0"/>
              <a:t>juego  consiste en colocar las torres en las casillas del tablero.</a:t>
            </a:r>
          </a:p>
          <a:p>
            <a:r>
              <a:rPr lang="es-ES" sz="2600" dirty="0" smtClean="0"/>
              <a:t>En  </a:t>
            </a:r>
            <a:r>
              <a:rPr lang="es-ES" sz="2600" dirty="0"/>
              <a:t>cada  línea (horizontal o vertical) las torres son todas de distinta altura.</a:t>
            </a:r>
          </a:p>
          <a:p>
            <a:r>
              <a:rPr lang="es-ES" sz="2600" dirty="0"/>
              <a:t>En cada uno de los siguientes sudokus los números son las alturas de las </a:t>
            </a:r>
            <a:r>
              <a:rPr lang="es-ES" sz="2600" b="1" dirty="0"/>
              <a:t>torres que hay colocar para empezar.</a:t>
            </a:r>
            <a:endParaRPr lang="es-ES" sz="2600" dirty="0"/>
          </a:p>
          <a:p>
            <a:pPr marL="0" indent="0">
              <a:buNone/>
            </a:pPr>
            <a:r>
              <a:rPr lang="es-ES" sz="2800" dirty="0"/>
              <a:t/>
            </a:r>
            <a:br>
              <a:rPr lang="es-ES" sz="2800" dirty="0"/>
            </a:br>
            <a:endParaRPr lang="es-ES" sz="2800" dirty="0"/>
          </a:p>
        </p:txBody>
      </p:sp>
      <p:graphicFrame>
        <p:nvGraphicFramePr>
          <p:cNvPr id="14" name="1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6902473"/>
              </p:ext>
            </p:extLst>
          </p:nvPr>
        </p:nvGraphicFramePr>
        <p:xfrm>
          <a:off x="899592" y="3861048"/>
          <a:ext cx="1080120" cy="864096"/>
        </p:xfrm>
        <a:graphic>
          <a:graphicData uri="http://schemas.openxmlformats.org/drawingml/2006/table">
            <a:tbl>
              <a:tblPr firstRow="1" firstCol="1" bandRow="1"/>
              <a:tblGrid>
                <a:gridCol w="376893"/>
                <a:gridCol w="326334"/>
                <a:gridCol w="376893"/>
              </a:tblGrid>
              <a:tr h="28803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es-ES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es-E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es-ES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es-E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5" name="1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5486847"/>
              </p:ext>
            </p:extLst>
          </p:nvPr>
        </p:nvGraphicFramePr>
        <p:xfrm>
          <a:off x="2483769" y="3861049"/>
          <a:ext cx="864095" cy="864096"/>
        </p:xfrm>
        <a:graphic>
          <a:graphicData uri="http://schemas.openxmlformats.org/drawingml/2006/table">
            <a:tbl>
              <a:tblPr firstRow="1" firstCol="1" bandRow="1"/>
              <a:tblGrid>
                <a:gridCol w="301514"/>
                <a:gridCol w="261067"/>
                <a:gridCol w="301514"/>
              </a:tblGrid>
              <a:tr h="28803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    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6" name="1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9956964"/>
              </p:ext>
            </p:extLst>
          </p:nvPr>
        </p:nvGraphicFramePr>
        <p:xfrm>
          <a:off x="3995935" y="3861048"/>
          <a:ext cx="936105" cy="936105"/>
        </p:xfrm>
        <a:graphic>
          <a:graphicData uri="http://schemas.openxmlformats.org/drawingml/2006/table">
            <a:tbl>
              <a:tblPr firstRow="1" firstCol="1" bandRow="1"/>
              <a:tblGrid>
                <a:gridCol w="326641"/>
                <a:gridCol w="282823"/>
                <a:gridCol w="326641"/>
              </a:tblGrid>
              <a:tr h="31203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es-ES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endParaRPr lang="es-E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203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    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203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es-ES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  <a:endParaRPr lang="es-E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7" name="1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5941648"/>
              </p:ext>
            </p:extLst>
          </p:nvPr>
        </p:nvGraphicFramePr>
        <p:xfrm>
          <a:off x="6228184" y="3861048"/>
          <a:ext cx="1008112" cy="936105"/>
        </p:xfrm>
        <a:graphic>
          <a:graphicData uri="http://schemas.openxmlformats.org/drawingml/2006/table">
            <a:tbl>
              <a:tblPr firstRow="1" firstCol="1" bandRow="1"/>
              <a:tblGrid>
                <a:gridCol w="351767"/>
                <a:gridCol w="304578"/>
                <a:gridCol w="351767"/>
              </a:tblGrid>
              <a:tr h="31203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203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  <a:latin typeface="Calibri"/>
                          <a:ea typeface="Calibri"/>
                          <a:cs typeface="Times New Roman"/>
                        </a:rPr>
                        <a:t>     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203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8" name="17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5119369"/>
              </p:ext>
            </p:extLst>
          </p:nvPr>
        </p:nvGraphicFramePr>
        <p:xfrm>
          <a:off x="4283969" y="5085183"/>
          <a:ext cx="936103" cy="1008114"/>
        </p:xfrm>
        <a:graphic>
          <a:graphicData uri="http://schemas.openxmlformats.org/drawingml/2006/table">
            <a:tbl>
              <a:tblPr firstRow="1" firstCol="1" bandRow="1"/>
              <a:tblGrid>
                <a:gridCol w="326640"/>
                <a:gridCol w="282823"/>
                <a:gridCol w="326640"/>
              </a:tblGrid>
              <a:tr h="33603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603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  <a:latin typeface="Calibri"/>
                          <a:ea typeface="Calibri"/>
                          <a:cs typeface="Times New Roman"/>
                        </a:rPr>
                        <a:t>     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603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9" name="18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2002009"/>
              </p:ext>
            </p:extLst>
          </p:nvPr>
        </p:nvGraphicFramePr>
        <p:xfrm>
          <a:off x="899592" y="5013176"/>
          <a:ext cx="1008112" cy="864096"/>
        </p:xfrm>
        <a:graphic>
          <a:graphicData uri="http://schemas.openxmlformats.org/drawingml/2006/table">
            <a:tbl>
              <a:tblPr firstRow="1" firstCol="1" bandRow="1"/>
              <a:tblGrid>
                <a:gridCol w="315814"/>
                <a:gridCol w="332258"/>
                <a:gridCol w="360040"/>
              </a:tblGrid>
              <a:tr h="28803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es-ES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es-E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  <a:latin typeface="Calibri"/>
                          <a:ea typeface="Calibri"/>
                          <a:cs typeface="Times New Roman"/>
                        </a:rPr>
                        <a:t>     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es-ES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  <a:endParaRPr lang="es-E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es-ES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  <a:endParaRPr lang="es-E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20" name="19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5722939"/>
              </p:ext>
            </p:extLst>
          </p:nvPr>
        </p:nvGraphicFramePr>
        <p:xfrm>
          <a:off x="2483768" y="5085185"/>
          <a:ext cx="864096" cy="866388"/>
        </p:xfrm>
        <a:graphic>
          <a:graphicData uri="http://schemas.openxmlformats.org/drawingml/2006/table">
            <a:tbl>
              <a:tblPr firstRow="1" firstCol="1" bandRow="1"/>
              <a:tblGrid>
                <a:gridCol w="312420"/>
                <a:gridCol w="292447"/>
                <a:gridCol w="259229"/>
              </a:tblGrid>
              <a:tr h="28879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  <a:endParaRPr lang="es-E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79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     </a:t>
                      </a:r>
                      <a:endParaRPr lang="es-E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79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  <a:endParaRPr lang="es-E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22" name="2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6235925"/>
              </p:ext>
            </p:extLst>
          </p:nvPr>
        </p:nvGraphicFramePr>
        <p:xfrm>
          <a:off x="6156175" y="5229199"/>
          <a:ext cx="1080121" cy="1010406"/>
        </p:xfrm>
        <a:graphic>
          <a:graphicData uri="http://schemas.openxmlformats.org/drawingml/2006/table">
            <a:tbl>
              <a:tblPr firstRow="1" firstCol="1" bandRow="1"/>
              <a:tblGrid>
                <a:gridCol w="376893"/>
                <a:gridCol w="326335"/>
                <a:gridCol w="376893"/>
              </a:tblGrid>
              <a:tr h="33680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680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  <a:latin typeface="Calibri"/>
                          <a:ea typeface="Calibri"/>
                          <a:cs typeface="Times New Roman"/>
                        </a:rPr>
                        <a:t>     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680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38351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-30407" y="0"/>
            <a:ext cx="9108504" cy="764704"/>
          </a:xfrm>
        </p:spPr>
        <p:txBody>
          <a:bodyPr>
            <a:noAutofit/>
          </a:bodyPr>
          <a:lstStyle/>
          <a:p>
            <a:r>
              <a:rPr lang="es-ES" sz="3400" b="1" dirty="0"/>
              <a:t>El juego de las torres : mucho mas que un sudoku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79512" y="836712"/>
            <a:ext cx="8856984" cy="5976664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s-ES" sz="2200" dirty="0" smtClean="0"/>
              <a:t>1. El </a:t>
            </a:r>
            <a:r>
              <a:rPr lang="es-ES" sz="2200" dirty="0"/>
              <a:t>juego  consiste en colocar las torres en las casillas del </a:t>
            </a:r>
            <a:r>
              <a:rPr lang="es-ES" sz="2200" dirty="0" smtClean="0"/>
              <a:t>tablero.</a:t>
            </a:r>
          </a:p>
          <a:p>
            <a:pPr marL="0" indent="0" algn="just">
              <a:buNone/>
            </a:pPr>
            <a:r>
              <a:rPr lang="es-ES" sz="2200" dirty="0" smtClean="0"/>
              <a:t>2. En  </a:t>
            </a:r>
            <a:r>
              <a:rPr lang="es-ES" sz="2200" dirty="0"/>
              <a:t>cada  línea (horizontal o vertical) las torres son todas de distinta altura.</a:t>
            </a:r>
          </a:p>
          <a:p>
            <a:pPr marL="0" indent="0" algn="just">
              <a:buNone/>
            </a:pPr>
            <a:r>
              <a:rPr lang="es-ES" sz="2200" dirty="0" smtClean="0"/>
              <a:t>3. Coge </a:t>
            </a:r>
            <a:r>
              <a:rPr lang="es-ES" sz="2200" dirty="0"/>
              <a:t>un desafío, observa que tiene números. Antes de empezar a jugar, coloca con </a:t>
            </a:r>
            <a:r>
              <a:rPr lang="es-ES" sz="2200" i="1" dirty="0" err="1"/>
              <a:t>gomets</a:t>
            </a:r>
            <a:r>
              <a:rPr lang="es-ES" sz="2200" dirty="0"/>
              <a:t> los números en los márgenes del tablero.  Cada </a:t>
            </a:r>
            <a:r>
              <a:rPr lang="es-ES" sz="2200" b="1" dirty="0"/>
              <a:t>número  indica cuantas torres se ven en línea recta desde esa posición</a:t>
            </a:r>
            <a:r>
              <a:rPr lang="es-ES" sz="2200" dirty="0"/>
              <a:t>, </a:t>
            </a:r>
            <a:r>
              <a:rPr lang="es-ES" sz="2200" dirty="0">
                <a:solidFill>
                  <a:srgbClr val="FF0000"/>
                </a:solidFill>
              </a:rPr>
              <a:t>teniendo en cuenta que las torres  más altas no dejan ver a las más pequeñas. </a:t>
            </a:r>
          </a:p>
          <a:p>
            <a:pPr marL="0" indent="0" algn="just">
              <a:buNone/>
            </a:pPr>
            <a:r>
              <a:rPr lang="es-ES" sz="2200" b="1" dirty="0"/>
              <a:t>¿Has colocado las torres cumpliendo  las condiciones  1,  2  y  3 ?  Desafío resuelto</a:t>
            </a:r>
            <a:r>
              <a:rPr lang="es-ES" sz="2200" b="1" dirty="0" smtClean="0"/>
              <a:t>.</a:t>
            </a:r>
          </a:p>
          <a:p>
            <a:pPr marL="0" indent="0" algn="just">
              <a:buNone/>
            </a:pPr>
            <a:endParaRPr lang="es-ES" sz="2800" dirty="0"/>
          </a:p>
          <a:p>
            <a:pPr marL="0" indent="0" algn="just">
              <a:buNone/>
            </a:pPr>
            <a:endParaRPr lang="es-ES" sz="2200" b="1" dirty="0" smtClean="0"/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501008"/>
            <a:ext cx="7761892" cy="338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5307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es-ES" b="1" dirty="0" smtClean="0"/>
              <a:t>Historia</a:t>
            </a:r>
            <a:endParaRPr lang="es-ES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340768"/>
            <a:ext cx="8507288" cy="4785395"/>
          </a:xfrm>
        </p:spPr>
        <p:txBody>
          <a:bodyPr/>
          <a:lstStyle/>
          <a:p>
            <a:r>
              <a:rPr lang="es-ES" dirty="0" smtClean="0"/>
              <a:t>Los japoneses inventaron la papiroflexia</a:t>
            </a:r>
          </a:p>
          <a:p>
            <a:r>
              <a:rPr lang="es-ES" dirty="0" smtClean="0"/>
              <a:t>El </a:t>
            </a:r>
            <a:r>
              <a:rPr lang="es-ES" dirty="0" err="1" smtClean="0"/>
              <a:t>origami</a:t>
            </a:r>
            <a:r>
              <a:rPr lang="es-ES" dirty="0" smtClean="0"/>
              <a:t> forma parte de la cultura japonesa</a:t>
            </a:r>
          </a:p>
          <a:p>
            <a:r>
              <a:rPr lang="es-ES" dirty="0" smtClean="0"/>
              <a:t>                           </a:t>
            </a:r>
          </a:p>
          <a:p>
            <a:pPr marL="0" indent="0">
              <a:buNone/>
            </a:pPr>
            <a:r>
              <a:rPr lang="es-ES" dirty="0" smtClean="0"/>
              <a:t>                              Monumento de los Niños a la Paz</a:t>
            </a:r>
          </a:p>
          <a:p>
            <a:pPr marL="0" indent="0">
              <a:buNone/>
            </a:pPr>
            <a:r>
              <a:rPr lang="es-ES" dirty="0" smtClean="0"/>
              <a:t>                                         </a:t>
            </a:r>
            <a:r>
              <a:rPr lang="es-ES" b="1" dirty="0" smtClean="0"/>
              <a:t>Hiroshima</a:t>
            </a:r>
            <a:endParaRPr lang="es-ES" b="1" dirty="0"/>
          </a:p>
        </p:txBody>
      </p:sp>
      <p:sp>
        <p:nvSpPr>
          <p:cNvPr id="4" name="AutoShape 2" descr="Resultado de imagen de monumento a la paz de los niños en hiroshim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228" y="2636912"/>
            <a:ext cx="2753856" cy="3665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1810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52128"/>
          </a:xfrm>
        </p:spPr>
        <p:txBody>
          <a:bodyPr/>
          <a:lstStyle/>
          <a:p>
            <a:r>
              <a:rPr lang="es-ES" b="1" dirty="0" smtClean="0"/>
              <a:t>El tangram de </a:t>
            </a:r>
            <a:r>
              <a:rPr lang="es-ES" b="1" dirty="0" err="1" smtClean="0"/>
              <a:t>Brügner</a:t>
            </a:r>
            <a:endParaRPr lang="es-ES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124744"/>
            <a:ext cx="8435280" cy="5400600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es-ES" sz="2600" dirty="0"/>
              <a:t>En 1984, el matemático alemán G. </a:t>
            </a:r>
            <a:r>
              <a:rPr lang="es-ES" sz="2600" dirty="0" err="1" smtClean="0"/>
              <a:t>Brügner</a:t>
            </a:r>
            <a:r>
              <a:rPr lang="es-ES" sz="2600" dirty="0" smtClean="0"/>
              <a:t> </a:t>
            </a:r>
            <a:r>
              <a:rPr lang="es-ES" sz="2600" dirty="0"/>
              <a:t>estudió el tangram que resulta </a:t>
            </a:r>
            <a:r>
              <a:rPr lang="es-ES" sz="2600" dirty="0" smtClean="0"/>
              <a:t>de dividir </a:t>
            </a:r>
            <a:r>
              <a:rPr lang="es-ES" sz="2600" dirty="0"/>
              <a:t>un rectángulo en tres triángulos rectángulos </a:t>
            </a:r>
            <a:r>
              <a:rPr lang="es-ES" sz="2600" dirty="0" smtClean="0"/>
              <a:t>semejantes. Este tangram se suele llamar </a:t>
            </a:r>
            <a:r>
              <a:rPr lang="es-ES" sz="2600" b="1" i="1" dirty="0" smtClean="0"/>
              <a:t>el tangram de </a:t>
            </a:r>
            <a:r>
              <a:rPr lang="es-ES" sz="2600" b="1" i="1" dirty="0" err="1" smtClean="0"/>
              <a:t>Brügner</a:t>
            </a:r>
            <a:r>
              <a:rPr lang="es-ES" sz="2600" b="1" i="1" dirty="0"/>
              <a:t>.</a:t>
            </a:r>
          </a:p>
          <a:p>
            <a:pPr marL="0" indent="0">
              <a:buNone/>
            </a:pPr>
            <a:r>
              <a:rPr lang="es-ES" sz="2600" dirty="0" smtClean="0"/>
              <a:t> </a:t>
            </a:r>
            <a:r>
              <a:rPr lang="es-ES" sz="2600" dirty="0"/>
              <a:t>L</a:t>
            </a:r>
            <a:r>
              <a:rPr lang="es-ES" sz="2600" dirty="0" smtClean="0"/>
              <a:t>os </a:t>
            </a:r>
            <a:r>
              <a:rPr lang="es-ES" sz="2600" dirty="0"/>
              <a:t>lados </a:t>
            </a:r>
            <a:r>
              <a:rPr lang="es-ES" sz="2600" dirty="0" smtClean="0"/>
              <a:t>del rectángulo cumplen </a:t>
            </a:r>
            <a:r>
              <a:rPr lang="es-ES" sz="2600" dirty="0"/>
              <a:t>la siguiente </a:t>
            </a:r>
            <a:r>
              <a:rPr lang="es-ES" sz="2600" dirty="0" smtClean="0"/>
              <a:t>propiedad</a:t>
            </a:r>
          </a:p>
          <a:p>
            <a:pPr marL="0" indent="0">
              <a:buNone/>
            </a:pPr>
            <a:endParaRPr lang="es-ES" sz="2000" dirty="0"/>
          </a:p>
          <a:p>
            <a:pPr marL="0" indent="0">
              <a:buNone/>
            </a:pPr>
            <a:endParaRPr lang="es-ES" sz="2400" dirty="0" smtClean="0"/>
          </a:p>
          <a:p>
            <a:pPr marL="0" indent="0">
              <a:buNone/>
            </a:pPr>
            <a:endParaRPr lang="es-ES" sz="2000" dirty="0" smtClean="0"/>
          </a:p>
          <a:p>
            <a:pPr marL="0" indent="0">
              <a:buNone/>
            </a:pPr>
            <a:endParaRPr lang="es-ES" sz="2000" dirty="0"/>
          </a:p>
          <a:p>
            <a:pPr marL="0" indent="0">
              <a:buNone/>
            </a:pPr>
            <a:endParaRPr lang="es-ES" sz="2000" dirty="0" smtClean="0"/>
          </a:p>
          <a:p>
            <a:pPr marL="0" indent="0">
              <a:buNone/>
            </a:pPr>
            <a:endParaRPr lang="es-ES" sz="2000" dirty="0"/>
          </a:p>
          <a:p>
            <a:pPr marL="0" indent="0">
              <a:buNone/>
            </a:pPr>
            <a:endParaRPr lang="es-ES" sz="2000" dirty="0" smtClean="0"/>
          </a:p>
          <a:p>
            <a:pPr marL="0" indent="0">
              <a:buNone/>
            </a:pPr>
            <a:endParaRPr lang="es-ES" sz="2000" dirty="0"/>
          </a:p>
          <a:p>
            <a:pPr marL="0" indent="0" algn="just">
              <a:buNone/>
            </a:pPr>
            <a:endParaRPr lang="es-ES" sz="2000" dirty="0"/>
          </a:p>
          <a:p>
            <a:pPr marL="0" indent="0" algn="just">
              <a:buNone/>
            </a:pPr>
            <a:r>
              <a:rPr lang="es-ES" sz="2000" dirty="0" smtClean="0"/>
              <a:t>Se </a:t>
            </a:r>
            <a:r>
              <a:rPr lang="es-ES" sz="2000" dirty="0"/>
              <a:t>puede construir con el tangram, </a:t>
            </a:r>
            <a:endParaRPr lang="es-ES" sz="2000" dirty="0" smtClean="0"/>
          </a:p>
          <a:p>
            <a:pPr marL="0" indent="0" algn="just">
              <a:buNone/>
            </a:pPr>
            <a:r>
              <a:rPr lang="es-ES" sz="2000" dirty="0" smtClean="0"/>
              <a:t>nada </a:t>
            </a:r>
            <a:r>
              <a:rPr lang="es-ES" sz="2000" dirty="0"/>
              <a:t>menos que 16 </a:t>
            </a:r>
            <a:r>
              <a:rPr lang="es-ES" sz="2000" dirty="0" smtClean="0"/>
              <a:t>polígonos convexos.</a:t>
            </a:r>
            <a:endParaRPr lang="es-ES" sz="20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924944"/>
            <a:ext cx="2808311" cy="221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6573" y="2708920"/>
            <a:ext cx="3205827" cy="38669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0511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/>
          <a:lstStyle/>
          <a:p>
            <a:pPr marL="0" indent="0">
              <a:buNone/>
            </a:pPr>
            <a:r>
              <a:rPr lang="es-ES" sz="2000" dirty="0"/>
              <a:t>El juego consiste en tomar un cuadrado de papel, doblarlo y dar un solo corte con una tijera de forma que se obtenga una de las siguientes imágenes:</a:t>
            </a:r>
          </a:p>
          <a:p>
            <a:endParaRPr lang="es-ES" dirty="0"/>
          </a:p>
        </p:txBody>
      </p:sp>
      <p:sp>
        <p:nvSpPr>
          <p:cNvPr id="6" name="5 Título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52128"/>
          </a:xfrm>
        </p:spPr>
        <p:txBody>
          <a:bodyPr/>
          <a:lstStyle/>
          <a:p>
            <a:r>
              <a:rPr lang="es-ES" dirty="0" err="1" smtClean="0"/>
              <a:t>Kirigami</a:t>
            </a:r>
            <a:endParaRPr lang="es-ES" dirty="0"/>
          </a:p>
        </p:txBody>
      </p:sp>
      <p:pic>
        <p:nvPicPr>
          <p:cNvPr id="8" name="7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255905" y="2060848"/>
            <a:ext cx="4086225" cy="4182745"/>
          </a:xfrm>
          <a:prstGeom prst="rect">
            <a:avLst/>
          </a:prstGeom>
        </p:spPr>
      </p:pic>
      <p:pic>
        <p:nvPicPr>
          <p:cNvPr id="9" name="8 Imagen" descr="C:\Users\Matemáticas\Desktop\K2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1448" y="2060848"/>
            <a:ext cx="4443040" cy="39604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22581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es-ES" b="1" dirty="0" smtClean="0"/>
              <a:t>Bibliografía</a:t>
            </a:r>
            <a:endParaRPr lang="es-ES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692696"/>
            <a:ext cx="8229600" cy="5760640"/>
          </a:xfrm>
        </p:spPr>
        <p:txBody>
          <a:bodyPr>
            <a:normAutofit/>
          </a:bodyPr>
          <a:lstStyle/>
          <a:p>
            <a:r>
              <a:rPr lang="es-ES" sz="2000" b="1" dirty="0" err="1" smtClean="0"/>
              <a:t>Orisangakus</a:t>
            </a:r>
            <a:r>
              <a:rPr lang="es-ES" sz="2000" b="1" dirty="0" smtClean="0"/>
              <a:t>: desafíos matemáticos con papiroflexia </a:t>
            </a:r>
          </a:p>
          <a:p>
            <a:pPr marL="0" indent="0">
              <a:buNone/>
            </a:pPr>
            <a:r>
              <a:rPr lang="es-ES" sz="2000" dirty="0" smtClean="0"/>
              <a:t>     María Belén Garrido ( Ed. Sm., R.S.M.E)</a:t>
            </a:r>
          </a:p>
          <a:p>
            <a:r>
              <a:rPr lang="es-ES" sz="2000" dirty="0" smtClean="0"/>
              <a:t> </a:t>
            </a:r>
            <a:r>
              <a:rPr lang="es-ES" sz="2000" b="1" dirty="0" smtClean="0"/>
              <a:t>Geometría y experiencias</a:t>
            </a:r>
          </a:p>
          <a:p>
            <a:pPr marL="0" indent="0">
              <a:buNone/>
            </a:pPr>
            <a:r>
              <a:rPr lang="es-ES" sz="2000" b="1" dirty="0" smtClean="0"/>
              <a:t>     </a:t>
            </a:r>
            <a:r>
              <a:rPr lang="es-ES" sz="2000" dirty="0" smtClean="0"/>
              <a:t>Biblioteca de </a:t>
            </a:r>
            <a:r>
              <a:rPr lang="es-ES" sz="2000" dirty="0"/>
              <a:t>R</a:t>
            </a:r>
            <a:r>
              <a:rPr lang="es-ES" sz="2000" dirty="0" smtClean="0"/>
              <a:t>ecursos </a:t>
            </a:r>
            <a:r>
              <a:rPr lang="es-ES" sz="2000" dirty="0"/>
              <a:t>D</a:t>
            </a:r>
            <a:r>
              <a:rPr lang="es-ES" sz="2000" dirty="0" smtClean="0"/>
              <a:t>idácticos Alambra</a:t>
            </a:r>
          </a:p>
          <a:p>
            <a:r>
              <a:rPr lang="es-ES" sz="2000" b="1" dirty="0" err="1" smtClean="0"/>
              <a:t>Origami.Papel</a:t>
            </a:r>
            <a:r>
              <a:rPr lang="es-ES" sz="2000" b="1" dirty="0" smtClean="0"/>
              <a:t> plegado</a:t>
            </a:r>
          </a:p>
          <a:p>
            <a:pPr marL="0" indent="0">
              <a:buNone/>
            </a:pPr>
            <a:r>
              <a:rPr lang="es-ES" sz="2000" dirty="0"/>
              <a:t> </a:t>
            </a:r>
            <a:r>
              <a:rPr lang="es-ES" sz="2000" dirty="0" smtClean="0"/>
              <a:t>    </a:t>
            </a:r>
            <a:r>
              <a:rPr lang="es-ES" sz="2000" dirty="0" err="1" smtClean="0"/>
              <a:t>Irmgard</a:t>
            </a:r>
            <a:r>
              <a:rPr lang="es-ES" sz="2000" dirty="0" smtClean="0"/>
              <a:t> </a:t>
            </a:r>
            <a:r>
              <a:rPr lang="es-ES" sz="2000" dirty="0" err="1" smtClean="0"/>
              <a:t>Kneissler</a:t>
            </a:r>
            <a:r>
              <a:rPr lang="es-ES" sz="2000" dirty="0" smtClean="0"/>
              <a:t> ( Ed. </a:t>
            </a:r>
            <a:r>
              <a:rPr lang="es-ES" sz="2000" dirty="0" err="1" smtClean="0"/>
              <a:t>Ceac</a:t>
            </a:r>
            <a:r>
              <a:rPr lang="es-ES" sz="2000" dirty="0" smtClean="0"/>
              <a:t>)</a:t>
            </a:r>
          </a:p>
          <a:p>
            <a:r>
              <a:rPr lang="es-ES" sz="2000" b="1" dirty="0" smtClean="0"/>
              <a:t>Enciclopedia del </a:t>
            </a:r>
            <a:r>
              <a:rPr lang="es-ES" sz="2000" b="1" dirty="0" err="1" smtClean="0"/>
              <a:t>origami</a:t>
            </a:r>
            <a:r>
              <a:rPr lang="es-ES" sz="2000" b="1" dirty="0" smtClean="0"/>
              <a:t> </a:t>
            </a:r>
          </a:p>
          <a:p>
            <a:pPr marL="0" indent="0">
              <a:buNone/>
            </a:pPr>
            <a:r>
              <a:rPr lang="es-ES" sz="2000" dirty="0"/>
              <a:t> </a:t>
            </a:r>
            <a:r>
              <a:rPr lang="es-ES" sz="2000" dirty="0" smtClean="0"/>
              <a:t>    Rick </a:t>
            </a:r>
            <a:r>
              <a:rPr lang="es-ES" sz="2000" dirty="0" err="1" smtClean="0"/>
              <a:t>Beech</a:t>
            </a:r>
            <a:r>
              <a:rPr lang="es-ES" sz="2000" dirty="0" smtClean="0"/>
              <a:t> (Ed. </a:t>
            </a:r>
            <a:r>
              <a:rPr lang="es-ES" sz="2000" dirty="0" err="1" smtClean="0"/>
              <a:t>Libsa</a:t>
            </a:r>
            <a:r>
              <a:rPr lang="es-ES" sz="2000" dirty="0" smtClean="0"/>
              <a:t>)</a:t>
            </a:r>
          </a:p>
          <a:p>
            <a:r>
              <a:rPr lang="es-ES" sz="2000" b="1" dirty="0" smtClean="0"/>
              <a:t>Geometría con papel</a:t>
            </a:r>
            <a:r>
              <a:rPr lang="es-ES" sz="2000" dirty="0" smtClean="0"/>
              <a:t>( papiroflexia matemática)</a:t>
            </a:r>
          </a:p>
          <a:p>
            <a:pPr marL="0" indent="0">
              <a:buNone/>
            </a:pPr>
            <a:r>
              <a:rPr lang="es-ES" sz="2000" dirty="0" smtClean="0"/>
              <a:t>     Covadonga Blanco y Teresa Otero</a:t>
            </a:r>
          </a:p>
          <a:p>
            <a:pPr marL="0" indent="0">
              <a:buNone/>
            </a:pPr>
            <a:r>
              <a:rPr lang="es-ES" sz="2000" dirty="0" smtClean="0">
                <a:hlinkClick r:id="rId2"/>
              </a:rPr>
              <a:t>Https://imarrero.webs.ull.es/sctm05/modulo3tf/1/cblanco.pdf</a:t>
            </a:r>
            <a:endParaRPr lang="es-ES" sz="2000" dirty="0" smtClean="0"/>
          </a:p>
          <a:p>
            <a:r>
              <a:rPr lang="es-ES" sz="2000" dirty="0" smtClean="0"/>
              <a:t>Revista Suma Nº 59</a:t>
            </a:r>
          </a:p>
          <a:p>
            <a:pPr marL="0" indent="0">
              <a:buNone/>
            </a:pPr>
            <a:r>
              <a:rPr lang="es-ES" sz="2000" dirty="0">
                <a:hlinkClick r:id="rId3"/>
              </a:rPr>
              <a:t>https://</a:t>
            </a:r>
            <a:r>
              <a:rPr lang="es-ES" sz="2000" dirty="0" smtClean="0">
                <a:hlinkClick r:id="rId3"/>
              </a:rPr>
              <a:t>revistasuma.fespm.es/sites/revistasuma.fespm.es/IMG/pdf/59/055-058.pdf</a:t>
            </a:r>
            <a:endParaRPr lang="es-ES" sz="2000" dirty="0" smtClean="0"/>
          </a:p>
          <a:p>
            <a:pPr marL="0" indent="0">
              <a:buNone/>
            </a:pPr>
            <a:endParaRPr lang="es-ES" sz="2000" dirty="0" smtClean="0"/>
          </a:p>
          <a:p>
            <a:pPr marL="0" indent="0">
              <a:buNone/>
            </a:pPr>
            <a:endParaRPr lang="es-ES" sz="2000" dirty="0"/>
          </a:p>
        </p:txBody>
      </p:sp>
    </p:spTree>
    <p:extLst>
      <p:ext uri="{BB962C8B-B14F-4D97-AF65-F5344CB8AC3E}">
        <p14:creationId xmlns:p14="http://schemas.microsoft.com/office/powerpoint/2010/main" val="2596826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b="1" dirty="0" smtClean="0"/>
              <a:t>Papiroflexia para aprender geometría</a:t>
            </a:r>
            <a:br>
              <a:rPr lang="es-ES" b="1" dirty="0" smtClean="0"/>
            </a:br>
            <a:endParaRPr lang="es-ES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79512" y="1340768"/>
            <a:ext cx="8964488" cy="4785395"/>
          </a:xfrm>
        </p:spPr>
        <p:txBody>
          <a:bodyPr>
            <a:normAutofit lnSpcReduction="10000"/>
          </a:bodyPr>
          <a:lstStyle/>
          <a:p>
            <a:r>
              <a:rPr lang="es-ES" dirty="0" smtClean="0"/>
              <a:t>Constituye un elemento motivador, por  sus aspectos: visual, dinámico y manual.</a:t>
            </a:r>
          </a:p>
          <a:p>
            <a:endParaRPr lang="es-ES" dirty="0" smtClean="0"/>
          </a:p>
          <a:p>
            <a:r>
              <a:rPr lang="es-ES" dirty="0" smtClean="0"/>
              <a:t>Como recurso didáctico que además  sirve de apoyo por ejemplo: </a:t>
            </a:r>
          </a:p>
          <a:p>
            <a:pPr marL="0" indent="0">
              <a:buNone/>
            </a:pPr>
            <a:r>
              <a:rPr lang="es-ES" dirty="0" smtClean="0"/>
              <a:t>     1. A otras materias: Plástica, tecnología…..</a:t>
            </a:r>
          </a:p>
          <a:p>
            <a:pPr marL="0" indent="0">
              <a:buNone/>
            </a:pPr>
            <a:r>
              <a:rPr lang="es-ES" dirty="0"/>
              <a:t> </a:t>
            </a:r>
            <a:r>
              <a:rPr lang="es-ES" dirty="0" smtClean="0"/>
              <a:t>    2. </a:t>
            </a:r>
            <a:r>
              <a:rPr lang="es-ES" dirty="0" err="1" smtClean="0"/>
              <a:t>Geogebra</a:t>
            </a:r>
            <a:r>
              <a:rPr lang="es-ES" dirty="0" smtClean="0"/>
              <a:t> (programa para estudiar geometría)</a:t>
            </a:r>
          </a:p>
          <a:p>
            <a:pPr marL="0" indent="0">
              <a:buNone/>
            </a:pPr>
            <a:endParaRPr lang="es-ES" dirty="0" smtClean="0"/>
          </a:p>
          <a:p>
            <a:r>
              <a:rPr lang="es-ES" dirty="0" smtClean="0"/>
              <a:t>Desarrolla la imaginación y creatividad </a:t>
            </a:r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949145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35280" cy="1143000"/>
          </a:xfrm>
        </p:spPr>
        <p:txBody>
          <a:bodyPr>
            <a:normAutofit fontScale="90000"/>
          </a:bodyPr>
          <a:lstStyle/>
          <a:p>
            <a:r>
              <a:rPr lang="es-ES" b="1" dirty="0" smtClean="0"/>
              <a:t>Papiroflexia y resolución de problemas</a:t>
            </a:r>
            <a:endParaRPr lang="es-ES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Rigor</a:t>
            </a:r>
          </a:p>
          <a:p>
            <a:r>
              <a:rPr lang="es-ES" dirty="0" smtClean="0"/>
              <a:t>Orden</a:t>
            </a:r>
          </a:p>
          <a:p>
            <a:r>
              <a:rPr lang="es-ES" dirty="0" smtClean="0"/>
              <a:t>Constancia</a:t>
            </a:r>
          </a:p>
          <a:p>
            <a:r>
              <a:rPr lang="es-ES" dirty="0" smtClean="0"/>
              <a:t>Habito de trabajo</a:t>
            </a:r>
          </a:p>
          <a:p>
            <a:r>
              <a:rPr lang="es-ES" dirty="0" smtClean="0"/>
              <a:t>Complejidad</a:t>
            </a:r>
          </a:p>
          <a:p>
            <a:r>
              <a:rPr lang="es-ES" dirty="0" smtClean="0"/>
              <a:t>Precisión</a:t>
            </a:r>
          </a:p>
          <a:p>
            <a:r>
              <a:rPr lang="es-ES" dirty="0" smtClean="0"/>
              <a:t>Descubrimiento de nuevos problemas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350990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 </a:t>
            </a:r>
            <a:r>
              <a:rPr lang="es-ES" b="1" dirty="0" smtClean="0"/>
              <a:t>Papiroflexia  Geométrica</a:t>
            </a:r>
            <a:endParaRPr lang="es-ES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484784"/>
            <a:ext cx="8219256" cy="4641379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s-ES" sz="3600" dirty="0" smtClean="0"/>
              <a:t>1. Doblando papel: descubriendo la geometría</a:t>
            </a:r>
          </a:p>
          <a:p>
            <a:pPr marL="0" indent="0">
              <a:buNone/>
            </a:pPr>
            <a:r>
              <a:rPr lang="es-ES" sz="3600" dirty="0" smtClean="0"/>
              <a:t>           </a:t>
            </a:r>
          </a:p>
          <a:p>
            <a:pPr marL="0" indent="0">
              <a:buNone/>
            </a:pPr>
            <a:r>
              <a:rPr lang="es-ES" sz="3600" dirty="0" smtClean="0"/>
              <a:t>2. Desdoblando papel: patrón de marcas y    resolución de problemas</a:t>
            </a:r>
          </a:p>
          <a:p>
            <a:pPr marL="0" indent="0">
              <a:buNone/>
            </a:pPr>
            <a:endParaRPr lang="es-ES" sz="3600" dirty="0" smtClean="0"/>
          </a:p>
          <a:p>
            <a:pPr marL="0" indent="0">
              <a:buNone/>
            </a:pPr>
            <a:r>
              <a:rPr lang="es-ES" sz="3600" dirty="0" smtClean="0"/>
              <a:t>3. Papiroflexia modular: comprensión de la geometría espacial. Investigación y resolución de problemas.</a:t>
            </a:r>
          </a:p>
          <a:p>
            <a:pPr marL="514350" indent="-514350">
              <a:buFont typeface="+mj-lt"/>
              <a:buAutoNum type="arabicPeriod"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169745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274638"/>
            <a:ext cx="9036496" cy="1143000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1. </a:t>
            </a:r>
            <a:r>
              <a:rPr lang="es-ES" sz="4000" b="1" dirty="0" smtClean="0"/>
              <a:t>Doblando papel: descubriendo la geometría</a:t>
            </a:r>
            <a:r>
              <a:rPr lang="es-ES" sz="4000" dirty="0" smtClean="0"/>
              <a:t/>
            </a:r>
            <a:br>
              <a:rPr lang="es-ES" sz="4000" dirty="0" smtClean="0"/>
            </a:br>
            <a:endParaRPr lang="es-ES" sz="40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908720"/>
            <a:ext cx="8507288" cy="5949280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s-ES" sz="6400" b="1" dirty="0" smtClean="0"/>
              <a:t> </a:t>
            </a:r>
          </a:p>
          <a:p>
            <a:pPr marL="0" indent="0">
              <a:buNone/>
            </a:pPr>
            <a:r>
              <a:rPr lang="es-ES" sz="8800" dirty="0" smtClean="0"/>
              <a:t>Dobla una hoja de papel para obtener un pliegue. </a:t>
            </a:r>
          </a:p>
          <a:p>
            <a:pPr marL="0" lvl="0" indent="0">
              <a:buNone/>
            </a:pPr>
            <a:r>
              <a:rPr lang="es-ES" sz="8800" dirty="0"/>
              <a:t> </a:t>
            </a:r>
            <a:r>
              <a:rPr lang="es-ES" sz="8800" dirty="0" smtClean="0"/>
              <a:t>                 Desdobla y observa: ¿Qué ves? </a:t>
            </a:r>
          </a:p>
          <a:p>
            <a:pPr marL="0" lvl="0" indent="0">
              <a:buNone/>
            </a:pPr>
            <a:r>
              <a:rPr lang="es-ES" sz="8800" dirty="0"/>
              <a:t> </a:t>
            </a:r>
            <a:r>
              <a:rPr lang="es-ES" sz="8800" dirty="0" smtClean="0"/>
              <a:t>“Gira” la misma hoja y  dobla para obtener un segundo pliegue </a:t>
            </a:r>
          </a:p>
          <a:p>
            <a:pPr marL="0" lvl="0" indent="0">
              <a:buNone/>
            </a:pPr>
            <a:r>
              <a:rPr lang="es-ES" sz="8800" dirty="0"/>
              <a:t> </a:t>
            </a:r>
            <a:r>
              <a:rPr lang="es-ES" sz="8800" dirty="0" smtClean="0"/>
              <a:t>                 Desdobla y observa de nuevo:  ¿Qué ves? </a:t>
            </a:r>
          </a:p>
          <a:p>
            <a:pPr marL="0" lvl="0" indent="0">
              <a:buNone/>
            </a:pPr>
            <a:r>
              <a:rPr lang="es-ES" sz="8800" dirty="0" smtClean="0"/>
              <a:t>    </a:t>
            </a:r>
          </a:p>
          <a:p>
            <a:pPr marL="0" lvl="0" indent="0">
              <a:buNone/>
            </a:pPr>
            <a:r>
              <a:rPr lang="es-ES" sz="8800" b="1" dirty="0" smtClean="0"/>
              <a:t>Nuestra explicación: </a:t>
            </a:r>
          </a:p>
          <a:p>
            <a:pPr marL="0" lvl="0" indent="0">
              <a:buNone/>
            </a:pPr>
            <a:r>
              <a:rPr lang="es-ES" sz="8800" dirty="0" smtClean="0"/>
              <a:t>El plano, la hoja, ha quedado dividida en cuatro regiones: </a:t>
            </a:r>
            <a:r>
              <a:rPr lang="es-ES" sz="8800" b="1" dirty="0" smtClean="0"/>
              <a:t>POLIGONOS</a:t>
            </a:r>
          </a:p>
          <a:p>
            <a:pPr marL="0" lvl="0" indent="0">
              <a:buNone/>
            </a:pPr>
            <a:r>
              <a:rPr lang="es-ES" sz="8800" dirty="0" smtClean="0"/>
              <a:t>Las dos rectas se cortan en un punto:   </a:t>
            </a:r>
            <a:r>
              <a:rPr lang="es-ES" sz="8800" b="1" dirty="0" smtClean="0"/>
              <a:t>RECTAS SECANTES</a:t>
            </a:r>
          </a:p>
          <a:p>
            <a:pPr marL="0" lvl="0" indent="0">
              <a:buNone/>
            </a:pPr>
            <a:r>
              <a:rPr lang="es-ES" sz="8800" dirty="0" smtClean="0"/>
              <a:t>Aparecen ángulos: </a:t>
            </a:r>
            <a:r>
              <a:rPr lang="es-ES" sz="8800" b="1" dirty="0" smtClean="0"/>
              <a:t>CLASIFICACIÓN DE ÁNGULOS</a:t>
            </a:r>
          </a:p>
          <a:p>
            <a:pPr marL="0" lvl="0" indent="0">
              <a:buNone/>
            </a:pPr>
            <a:r>
              <a:rPr lang="es-ES" sz="8800" dirty="0"/>
              <a:t> </a:t>
            </a:r>
            <a:r>
              <a:rPr lang="es-ES" sz="8800" dirty="0" smtClean="0"/>
              <a:t>   </a:t>
            </a:r>
          </a:p>
          <a:p>
            <a:pPr marL="0" lvl="0" indent="0">
              <a:buNone/>
            </a:pPr>
            <a:endParaRPr lang="es-ES" sz="8800" b="1" dirty="0" smtClean="0"/>
          </a:p>
          <a:p>
            <a:pPr marL="0" lvl="0" indent="0">
              <a:buNone/>
            </a:pPr>
            <a:r>
              <a:rPr lang="es-ES" sz="8800" b="1" dirty="0" smtClean="0"/>
              <a:t>Actividades </a:t>
            </a:r>
            <a:r>
              <a:rPr lang="es-ES" sz="8800" b="1" dirty="0"/>
              <a:t>con lo que tenemos: </a:t>
            </a:r>
            <a:endParaRPr lang="es-ES" sz="8800" b="1" dirty="0" smtClean="0"/>
          </a:p>
          <a:p>
            <a:pPr marL="0" lvl="0" indent="0">
              <a:buNone/>
            </a:pPr>
            <a:r>
              <a:rPr lang="es-ES" sz="8800" dirty="0" smtClean="0"/>
              <a:t>Recorta las cuatro regiones. Intenta formar con ellas de nuevo la hoja. </a:t>
            </a:r>
          </a:p>
          <a:p>
            <a:pPr marL="0" lvl="0" indent="0">
              <a:buNone/>
            </a:pPr>
            <a:r>
              <a:rPr lang="es-ES" sz="8800" dirty="0"/>
              <a:t> </a:t>
            </a:r>
            <a:r>
              <a:rPr lang="es-ES" sz="8800" dirty="0" smtClean="0"/>
              <a:t>   </a:t>
            </a:r>
            <a:endParaRPr lang="es-ES" sz="8800" dirty="0"/>
          </a:p>
          <a:p>
            <a:endParaRPr lang="es-ES" sz="8800" dirty="0"/>
          </a:p>
        </p:txBody>
      </p:sp>
    </p:spTree>
    <p:extLst>
      <p:ext uri="{BB962C8B-B14F-4D97-AF65-F5344CB8AC3E}">
        <p14:creationId xmlns:p14="http://schemas.microsoft.com/office/powerpoint/2010/main" val="1336090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 fontScale="90000"/>
          </a:bodyPr>
          <a:lstStyle/>
          <a:p>
            <a:r>
              <a:rPr lang="es-ES" b="1" dirty="0" smtClean="0"/>
              <a:t>Descubriendo puntos y rectas</a:t>
            </a:r>
            <a:br>
              <a:rPr lang="es-ES" b="1" dirty="0" smtClean="0"/>
            </a:br>
            <a:endParaRPr lang="es-ES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>
            <a:normAutofit fontScale="32500" lnSpcReduction="20000"/>
          </a:bodyPr>
          <a:lstStyle/>
          <a:p>
            <a:pPr marL="0" lvl="0" indent="0">
              <a:buNone/>
            </a:pPr>
            <a:r>
              <a:rPr lang="es-ES" sz="6000" b="1" dirty="0" smtClean="0"/>
              <a:t>Punto, recta, segmento.</a:t>
            </a:r>
          </a:p>
          <a:p>
            <a:pPr marL="0" lvl="0" indent="0">
              <a:buNone/>
            </a:pPr>
            <a:r>
              <a:rPr lang="es-ES" sz="6000" dirty="0" smtClean="0"/>
              <a:t> </a:t>
            </a:r>
            <a:endParaRPr lang="es-ES" sz="6000" dirty="0"/>
          </a:p>
          <a:p>
            <a:pPr lvl="0"/>
            <a:r>
              <a:rPr lang="es-ES" sz="6000" dirty="0" smtClean="0"/>
              <a:t>Recta que pasa por un punto</a:t>
            </a:r>
          </a:p>
          <a:p>
            <a:pPr lvl="0"/>
            <a:r>
              <a:rPr lang="es-ES" sz="6000" dirty="0" smtClean="0"/>
              <a:t>Recta  </a:t>
            </a:r>
            <a:r>
              <a:rPr lang="es-ES" sz="6000" dirty="0"/>
              <a:t>que pasa por dos puntos</a:t>
            </a:r>
            <a:r>
              <a:rPr lang="es-ES" sz="6000" dirty="0" smtClean="0"/>
              <a:t>. </a:t>
            </a:r>
          </a:p>
          <a:p>
            <a:pPr lvl="0"/>
            <a:r>
              <a:rPr lang="es-ES" sz="6000" dirty="0" smtClean="0"/>
              <a:t>Segmento</a:t>
            </a:r>
          </a:p>
          <a:p>
            <a:pPr marL="0" lvl="0" indent="0">
              <a:buNone/>
            </a:pPr>
            <a:endParaRPr lang="es-ES" sz="6000" dirty="0" smtClean="0"/>
          </a:p>
          <a:p>
            <a:pPr marL="0" lvl="0" indent="0">
              <a:buNone/>
            </a:pPr>
            <a:r>
              <a:rPr lang="es-ES" sz="6000" b="1" dirty="0" smtClean="0"/>
              <a:t>Paralelismo y perpendicularidad </a:t>
            </a:r>
            <a:endParaRPr lang="es-ES" sz="6000" b="1" dirty="0"/>
          </a:p>
          <a:p>
            <a:pPr lvl="0"/>
            <a:endParaRPr lang="es-ES" sz="6000" dirty="0" smtClean="0"/>
          </a:p>
          <a:p>
            <a:pPr lvl="0"/>
            <a:r>
              <a:rPr lang="es-ES" sz="6000" dirty="0" smtClean="0"/>
              <a:t>Recta  </a:t>
            </a:r>
            <a:r>
              <a:rPr lang="es-ES" sz="6000" dirty="0"/>
              <a:t>perpendicular a una dada.</a:t>
            </a:r>
          </a:p>
          <a:p>
            <a:pPr lvl="0"/>
            <a:r>
              <a:rPr lang="es-ES" sz="6000" dirty="0"/>
              <a:t>Recta perpendicular a una dada que pasa por un punto</a:t>
            </a:r>
          </a:p>
          <a:p>
            <a:pPr lvl="0"/>
            <a:r>
              <a:rPr lang="es-ES" sz="6000" dirty="0"/>
              <a:t>Recta  paralela a una dada.</a:t>
            </a:r>
          </a:p>
          <a:p>
            <a:pPr lvl="0"/>
            <a:r>
              <a:rPr lang="es-ES" sz="6000" dirty="0"/>
              <a:t>Recta paralela a una dada que pasa por un punto.</a:t>
            </a:r>
          </a:p>
          <a:p>
            <a:pPr lvl="0"/>
            <a:r>
              <a:rPr lang="es-ES" sz="6000" dirty="0"/>
              <a:t>Doblar el papel para llevar una distancia sobre otra.</a:t>
            </a:r>
          </a:p>
          <a:p>
            <a:pPr lvl="0"/>
            <a:r>
              <a:rPr lang="es-ES" sz="6000" dirty="0"/>
              <a:t>Doblar el papel para dividir un segmento en tres partes iguales.</a:t>
            </a:r>
          </a:p>
          <a:p>
            <a:pPr lvl="0"/>
            <a:r>
              <a:rPr lang="es-ES" sz="6000" dirty="0" smtClean="0"/>
              <a:t>Mediatriz  </a:t>
            </a:r>
            <a:r>
              <a:rPr lang="es-ES" sz="6000" dirty="0"/>
              <a:t>de un segmento.</a:t>
            </a:r>
          </a:p>
          <a:p>
            <a:pPr marL="0" indent="0">
              <a:buNone/>
            </a:pPr>
            <a:r>
              <a:rPr lang="es-ES" sz="2400" dirty="0"/>
              <a:t> </a:t>
            </a:r>
            <a:endParaRPr lang="es-ES" sz="3600" dirty="0"/>
          </a:p>
          <a:p>
            <a:pPr marL="0" indent="0">
              <a:buNone/>
            </a:pPr>
            <a:r>
              <a:rPr lang="es-ES" sz="3600" dirty="0"/>
              <a:t> </a:t>
            </a:r>
            <a:r>
              <a:rPr lang="es-ES" sz="3600" b="1" dirty="0"/>
              <a:t> </a:t>
            </a:r>
            <a:r>
              <a:rPr lang="es-ES" dirty="0"/>
              <a:t> </a:t>
            </a:r>
          </a:p>
          <a:p>
            <a:endParaRPr lang="es-ES" dirty="0"/>
          </a:p>
        </p:txBody>
      </p:sp>
      <p:sp>
        <p:nvSpPr>
          <p:cNvPr id="4" name="3 Rectángulo"/>
          <p:cNvSpPr/>
          <p:nvPr/>
        </p:nvSpPr>
        <p:spPr>
          <a:xfrm>
            <a:off x="755576" y="1043732"/>
            <a:ext cx="662473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es-ES" dirty="0" smtClean="0"/>
          </a:p>
          <a:p>
            <a:pPr lvl="0"/>
            <a:endParaRPr lang="es-ES" dirty="0"/>
          </a:p>
          <a:p>
            <a:r>
              <a:rPr lang="es-ES" sz="2000" dirty="0"/>
              <a:t> </a:t>
            </a:r>
            <a:r>
              <a:rPr lang="es-ES" sz="2000" b="1" dirty="0" smtClean="0"/>
              <a:t> </a:t>
            </a:r>
            <a:r>
              <a:rPr lang="es-ES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596670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512" y="116632"/>
            <a:ext cx="8712968" cy="1301006"/>
          </a:xfrm>
        </p:spPr>
        <p:txBody>
          <a:bodyPr>
            <a:normAutofit fontScale="90000"/>
          </a:bodyPr>
          <a:lstStyle/>
          <a:p>
            <a:r>
              <a:rPr lang="es-ES" b="1" dirty="0" smtClean="0"/>
              <a:t>Construcción de ángulos plegando papel</a:t>
            </a:r>
            <a:endParaRPr lang="es-ES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32859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s-ES" sz="1800" dirty="0" smtClean="0"/>
              <a:t>Toma una hoja de papel y dóblala una vez para obtener un pliegue. Observa que tienes un ángulo llano. Si vuelves a doblar haciendo coincidir un pliegue sobre si mismo, observarás que tienes un ángulo recto. </a:t>
            </a:r>
          </a:p>
          <a:p>
            <a:pPr marL="0" indent="0">
              <a:buNone/>
            </a:pPr>
            <a:endParaRPr lang="es-ES" sz="1800" dirty="0" smtClean="0"/>
          </a:p>
          <a:p>
            <a:pPr marL="0" indent="0">
              <a:buNone/>
            </a:pPr>
            <a:endParaRPr lang="es-ES" sz="1800" dirty="0" smtClean="0"/>
          </a:p>
          <a:p>
            <a:pPr marL="0" indent="0">
              <a:buNone/>
            </a:pPr>
            <a:endParaRPr lang="es-ES" sz="1800" b="1" dirty="0" smtClean="0"/>
          </a:p>
          <a:p>
            <a:pPr marL="0" indent="0">
              <a:buNone/>
            </a:pPr>
            <a:endParaRPr lang="es-ES" sz="1800" b="1" dirty="0" smtClean="0"/>
          </a:p>
          <a:p>
            <a:pPr marL="0" indent="0">
              <a:buNone/>
            </a:pPr>
            <a:endParaRPr lang="es-ES" sz="1800" b="1" dirty="0" smtClean="0"/>
          </a:p>
          <a:p>
            <a:pPr marL="0" indent="0">
              <a:buNone/>
            </a:pPr>
            <a:endParaRPr lang="es-ES" sz="1800" b="1" dirty="0" smtClean="0"/>
          </a:p>
          <a:p>
            <a:pPr marL="0" indent="0">
              <a:buNone/>
            </a:pPr>
            <a:r>
              <a:rPr lang="es-ES" sz="1800" dirty="0" smtClean="0"/>
              <a:t>Con este patrón ¿Cómo harías para conseguir:</a:t>
            </a:r>
          </a:p>
          <a:p>
            <a:pPr marL="0" indent="0">
              <a:buNone/>
            </a:pPr>
            <a:r>
              <a:rPr lang="es-ES" sz="1800" dirty="0" smtClean="0"/>
              <a:t>½ recto y ¼ de recto </a:t>
            </a:r>
          </a:p>
          <a:p>
            <a:pPr marL="0" indent="0">
              <a:buNone/>
            </a:pPr>
            <a:r>
              <a:rPr lang="es-ES" sz="1800" dirty="0" smtClean="0"/>
              <a:t>¾ de recto y 3/2 de recto ? </a:t>
            </a:r>
          </a:p>
          <a:p>
            <a:pPr marL="0" indent="0">
              <a:buNone/>
            </a:pPr>
            <a:r>
              <a:rPr lang="es-ES" sz="1800" dirty="0" smtClean="0"/>
              <a:t>4 rectos</a:t>
            </a:r>
          </a:p>
          <a:p>
            <a:pPr marL="0" indent="0">
              <a:buNone/>
            </a:pPr>
            <a:endParaRPr lang="es-ES" sz="1800" b="1" dirty="0" smtClean="0"/>
          </a:p>
          <a:p>
            <a:pPr marL="0" indent="0">
              <a:buNone/>
            </a:pPr>
            <a:r>
              <a:rPr lang="es-ES" sz="1800" b="1" dirty="0" smtClean="0"/>
              <a:t>Ángulos</a:t>
            </a:r>
            <a:r>
              <a:rPr lang="es-ES" sz="1800" b="1" dirty="0"/>
              <a:t> </a:t>
            </a:r>
            <a:endParaRPr lang="es-ES" sz="1800" dirty="0"/>
          </a:p>
          <a:p>
            <a:pPr lvl="0"/>
            <a:r>
              <a:rPr lang="es-ES" sz="1800" dirty="0"/>
              <a:t>Ángulos con rectas que se cortan.</a:t>
            </a:r>
          </a:p>
          <a:p>
            <a:pPr lvl="0"/>
            <a:r>
              <a:rPr lang="es-ES" sz="1800" dirty="0"/>
              <a:t>Ángulo recto, agudo, obtuso.</a:t>
            </a:r>
          </a:p>
          <a:p>
            <a:pPr lvl="0"/>
            <a:r>
              <a:rPr lang="es-ES" sz="1800" dirty="0"/>
              <a:t>Bisectriz de un ángulo.</a:t>
            </a:r>
          </a:p>
          <a:p>
            <a:pPr lvl="0"/>
            <a:r>
              <a:rPr lang="es-ES" sz="1800" dirty="0"/>
              <a:t>División de un ángulo en tres ángulos iguales.</a:t>
            </a:r>
          </a:p>
          <a:p>
            <a:endParaRPr lang="es-ES" sz="18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9" y="1976737"/>
            <a:ext cx="3888431" cy="1471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9849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Adyacencia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1504</TotalTime>
  <Words>1653</Words>
  <Application>Microsoft Office PowerPoint</Application>
  <PresentationFormat>Presentación en pantalla (4:3)</PresentationFormat>
  <Paragraphs>369</Paragraphs>
  <Slides>32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32</vt:i4>
      </vt:variant>
    </vt:vector>
  </HeadingPairs>
  <TitlesOfParts>
    <vt:vector size="33" baseType="lpstr">
      <vt:lpstr>Tema de Office</vt:lpstr>
      <vt:lpstr>Geometría:  Experiencias para construir y descubrir</vt:lpstr>
      <vt:lpstr>Las matemáticas y la papiroflexia</vt:lpstr>
      <vt:lpstr>Historia</vt:lpstr>
      <vt:lpstr>Papiroflexia para aprender geometría </vt:lpstr>
      <vt:lpstr>Papiroflexia y resolución de problemas</vt:lpstr>
      <vt:lpstr> Papiroflexia  Geométrica</vt:lpstr>
      <vt:lpstr>1. Doblando papel: descubriendo la geometría </vt:lpstr>
      <vt:lpstr>Descubriendo puntos y rectas </vt:lpstr>
      <vt:lpstr>Construcción de ángulos plegando papel</vt:lpstr>
      <vt:lpstr>Construyo un polígono</vt:lpstr>
      <vt:lpstr>  Triángulos Experiencias: sumando ángulos ; localizando el punto de equilibrio de un triángulo  </vt:lpstr>
      <vt:lpstr>Experiencia: construyendo la escuadra y el cartabón</vt:lpstr>
      <vt:lpstr>Experiencia: Visualizando la recta de Euler</vt:lpstr>
      <vt:lpstr>La estrella de seis puntas </vt:lpstr>
      <vt:lpstr>Experiencia: Construimos un romboide </vt:lpstr>
      <vt:lpstr> Cuadrados y mas cuadrados</vt:lpstr>
      <vt:lpstr>  EJEMPLOS DE SEMEJANZA EN TRIÁNGULOS DOBLANDO PAPEL   </vt:lpstr>
      <vt:lpstr>EJEMPLOS DE SEMEJANZA EN CUADRILÁTEROS DOBLANDO PAPEL</vt:lpstr>
      <vt:lpstr>La construcción de polígonos regulares con una tira de papel</vt:lpstr>
      <vt:lpstr>El flexágono </vt:lpstr>
      <vt:lpstr>El octógono regular y el Cimborrio</vt:lpstr>
      <vt:lpstr>Cometas en el Cimborrio </vt:lpstr>
      <vt:lpstr>Los movimientos a través de mosaicos</vt:lpstr>
      <vt:lpstr>2. Desdoblando papel: patrón de marcas y resolución de problemas </vt:lpstr>
      <vt:lpstr>Cajita autocerrable (Carmen Sprung)</vt:lpstr>
      <vt:lpstr>Ejemplo de actividad</vt:lpstr>
      <vt:lpstr>Otras actividades</vt:lpstr>
      <vt:lpstr>El  sudoku de las torres</vt:lpstr>
      <vt:lpstr>El juego de las torres : mucho mas que un sudoku</vt:lpstr>
      <vt:lpstr>El tangram de Brügner</vt:lpstr>
      <vt:lpstr>Kirigami</vt:lpstr>
      <vt:lpstr>Bibliografía</vt:lpstr>
    </vt:vector>
  </TitlesOfParts>
  <Company>Universidad de Burgos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Papiroflexia modular para construir geometría</dc:title>
  <dc:creator>Mª PILAR DE LAS HERAS GONZALEZ</dc:creator>
  <cp:lastModifiedBy>Mª PILAR DE LAS HERAS GONZALEZ</cp:lastModifiedBy>
  <cp:revision>131</cp:revision>
  <dcterms:created xsi:type="dcterms:W3CDTF">2017-02-02T11:58:27Z</dcterms:created>
  <dcterms:modified xsi:type="dcterms:W3CDTF">2022-02-07T13:01:35Z</dcterms:modified>
</cp:coreProperties>
</file>