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1" r:id="rId2"/>
    <p:sldId id="256" r:id="rId3"/>
    <p:sldId id="259" r:id="rId4"/>
    <p:sldId id="257" r:id="rId5"/>
    <p:sldId id="260" r:id="rId6"/>
    <p:sldId id="279" r:id="rId7"/>
    <p:sldId id="276" r:id="rId8"/>
    <p:sldId id="273" r:id="rId9"/>
    <p:sldId id="275" r:id="rId10"/>
    <p:sldId id="272" r:id="rId11"/>
    <p:sldId id="274" r:id="rId12"/>
    <p:sldId id="277" r:id="rId13"/>
    <p:sldId id="263" r:id="rId14"/>
    <p:sldId id="264" r:id="rId15"/>
    <p:sldId id="265" r:id="rId16"/>
    <p:sldId id="266" r:id="rId17"/>
    <p:sldId id="267" r:id="rId18"/>
    <p:sldId id="269" r:id="rId19"/>
    <p:sldId id="270"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94778" autoAdjust="0"/>
  </p:normalViewPr>
  <p:slideViewPr>
    <p:cSldViewPr>
      <p:cViewPr varScale="1">
        <p:scale>
          <a:sx n="71" d="100"/>
          <a:sy n="71" d="100"/>
        </p:scale>
        <p:origin x="-1056" y="-96"/>
      </p:cViewPr>
      <p:guideLst>
        <p:guide orient="horz" pos="2160"/>
        <p:guide pos="2880"/>
      </p:guideLst>
    </p:cSldViewPr>
  </p:slideViewPr>
  <p:outlineViewPr>
    <p:cViewPr>
      <p:scale>
        <a:sx n="33" d="100"/>
        <a:sy n="33" d="100"/>
      </p:scale>
      <p:origin x="0" y="38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E363-2262-4F1B-9348-6AAE39700352}" type="datetimeFigureOut">
              <a:rPr lang="es-ES" smtClean="0"/>
              <a:t>01/12/2015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BBB5-DC06-44B6-AFD8-465AFDC7A3B9}" type="slidenum">
              <a:rPr lang="es-ES" smtClean="0"/>
              <a:t>‹Nº›</a:t>
            </a:fld>
            <a:endParaRPr lang="es-ES"/>
          </a:p>
        </p:txBody>
      </p:sp>
    </p:spTree>
    <p:extLst>
      <p:ext uri="{BB962C8B-B14F-4D97-AF65-F5344CB8AC3E}">
        <p14:creationId xmlns:p14="http://schemas.microsoft.com/office/powerpoint/2010/main" val="203243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Construcciones</a:t>
            </a:r>
            <a:r>
              <a:rPr lang="es-ES" baseline="0" dirty="0" smtClean="0"/>
              <a:t> mudéjares</a:t>
            </a:r>
          </a:p>
          <a:p>
            <a:endParaRPr lang="es-ES" dirty="0"/>
          </a:p>
        </p:txBody>
      </p:sp>
      <p:sp>
        <p:nvSpPr>
          <p:cNvPr id="4" name="3 Marcador de número de diapositiva"/>
          <p:cNvSpPr>
            <a:spLocks noGrp="1"/>
          </p:cNvSpPr>
          <p:nvPr>
            <p:ph type="sldNum" sz="quarter" idx="10"/>
          </p:nvPr>
        </p:nvSpPr>
        <p:spPr/>
        <p:txBody>
          <a:bodyPr/>
          <a:lstStyle/>
          <a:p>
            <a:fld id="{DCF0BBB5-DC06-44B6-AFD8-465AFDC7A3B9}" type="slidenum">
              <a:rPr lang="es-ES" smtClean="0"/>
              <a:t>3</a:t>
            </a:fld>
            <a:endParaRPr lang="es-ES"/>
          </a:p>
        </p:txBody>
      </p:sp>
    </p:spTree>
    <p:extLst>
      <p:ext uri="{BB962C8B-B14F-4D97-AF65-F5344CB8AC3E}">
        <p14:creationId xmlns:p14="http://schemas.microsoft.com/office/powerpoint/2010/main" val="390539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CF0BBB5-DC06-44B6-AFD8-465AFDC7A3B9}" type="slidenum">
              <a:rPr lang="es-ES" smtClean="0"/>
              <a:t>5</a:t>
            </a:fld>
            <a:endParaRPr lang="es-ES"/>
          </a:p>
        </p:txBody>
      </p:sp>
    </p:spTree>
    <p:extLst>
      <p:ext uri="{BB962C8B-B14F-4D97-AF65-F5344CB8AC3E}">
        <p14:creationId xmlns:p14="http://schemas.microsoft.com/office/powerpoint/2010/main" val="45096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CF0BBB5-DC06-44B6-AFD8-465AFDC7A3B9}" type="slidenum">
              <a:rPr lang="es-ES" smtClean="0"/>
              <a:t>11</a:t>
            </a:fld>
            <a:endParaRPr lang="es-ES"/>
          </a:p>
        </p:txBody>
      </p:sp>
    </p:spTree>
    <p:extLst>
      <p:ext uri="{BB962C8B-B14F-4D97-AF65-F5344CB8AC3E}">
        <p14:creationId xmlns:p14="http://schemas.microsoft.com/office/powerpoint/2010/main" val="2197276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B441AD7-CA81-4FAC-A426-898E1BA00853}" type="datetimeFigureOut">
              <a:rPr lang="es-ES" smtClean="0"/>
              <a:t>01/12/2015</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441AD7-CA81-4FAC-A426-898E1BA00853}" type="datetimeFigureOut">
              <a:rPr lang="es-ES" smtClean="0"/>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441AD7-CA81-4FAC-A426-898E1BA00853}" type="datetimeFigureOut">
              <a:rPr lang="es-ES" smtClean="0"/>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441AD7-CA81-4FAC-A426-898E1BA00853}" type="datetimeFigureOut">
              <a:rPr lang="es-ES" smtClean="0"/>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441AD7-CA81-4FAC-A426-898E1BA00853}" type="datetimeFigureOut">
              <a:rPr lang="es-ES" smtClean="0"/>
              <a:t>01/12/2015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441AD7-CA81-4FAC-A426-898E1BA00853}" type="datetimeFigureOut">
              <a:rPr lang="es-ES" smtClean="0"/>
              <a:t>01/12/2015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FFB36B-DBDD-4BB4-8678-FCD90A345054}"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441AD7-CA81-4FAC-A426-898E1BA00853}" type="datetimeFigureOut">
              <a:rPr lang="es-ES" smtClean="0"/>
              <a:t>01/12/2015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8FFB36B-DBDD-4BB4-8678-FCD90A345054}"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441AD7-CA81-4FAC-A426-898E1BA00853}" type="datetimeFigureOut">
              <a:rPr lang="es-ES" smtClean="0"/>
              <a:t>01/12/2015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41AD7-CA81-4FAC-A426-898E1BA00853}" type="datetimeFigureOut">
              <a:rPr lang="es-ES" smtClean="0"/>
              <a:t>01/12/2015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B441AD7-CA81-4FAC-A426-898E1BA00853}" type="datetimeFigureOut">
              <a:rPr lang="es-ES" smtClean="0"/>
              <a:t>01/12/2015</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B441AD7-CA81-4FAC-A426-898E1BA00853}" type="datetimeFigureOut">
              <a:rPr lang="es-ES" smtClean="0"/>
              <a:t>01/12/2015</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38FFB36B-DBDD-4BB4-8678-FCD90A345054}" type="slidenum">
              <a:rPr lang="es-ES" smtClean="0"/>
              <a:t>‹Nº›</a:t>
            </a:fld>
            <a:endParaRPr lang="es-E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B441AD7-CA81-4FAC-A426-898E1BA00853}" type="datetimeFigureOut">
              <a:rPr lang="es-ES" smtClean="0"/>
              <a:t>01/12/2015</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8FFB36B-DBDD-4BB4-8678-FCD90A34505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pueblos.com/castilla+y+leon/valladolid/muriel+de+zapardiel/acceso-fotos/"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626133" y="5589240"/>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3945632" y="4973066"/>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redondeado"/>
          <p:cNvSpPr/>
          <p:nvPr/>
        </p:nvSpPr>
        <p:spPr>
          <a:xfrm>
            <a:off x="3021215" y="4973065"/>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p:nvSpPr>
        <p:spPr>
          <a:xfrm>
            <a:off x="2854207" y="5273920"/>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2711733" y="5589240"/>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redondeado"/>
          <p:cNvSpPr/>
          <p:nvPr/>
        </p:nvSpPr>
        <p:spPr>
          <a:xfrm>
            <a:off x="4540533" y="5561950"/>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redondeado"/>
          <p:cNvSpPr/>
          <p:nvPr/>
        </p:nvSpPr>
        <p:spPr>
          <a:xfrm>
            <a:off x="3768607" y="5273919"/>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redondeado"/>
          <p:cNvSpPr/>
          <p:nvPr/>
        </p:nvSpPr>
        <p:spPr>
          <a:xfrm>
            <a:off x="2049706" y="4985889"/>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redondeado"/>
          <p:cNvSpPr/>
          <p:nvPr/>
        </p:nvSpPr>
        <p:spPr>
          <a:xfrm>
            <a:off x="1912858" y="5301209"/>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redondeado"/>
          <p:cNvSpPr/>
          <p:nvPr/>
        </p:nvSpPr>
        <p:spPr>
          <a:xfrm>
            <a:off x="1782634" y="5589240"/>
            <a:ext cx="914400" cy="28803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solidFill>
            <a:srgbClr val="92D050"/>
          </a:solidFill>
        </p:spPr>
        <p:txBody>
          <a:bodyPr>
            <a:normAutofit fontScale="90000"/>
          </a:bodyPr>
          <a:lstStyle/>
          <a:p>
            <a:r>
              <a:rPr lang="es-ES" sz="3200" dirty="0" smtClean="0">
                <a:solidFill>
                  <a:srgbClr val="C00000"/>
                </a:solidFill>
              </a:rPr>
              <a:t>EL MUDÉJAR Y LA IGLESIA DE NUESTRA SEÑORA DE LA ASUNCIÓN EN MURIEL DE ZAPARDIEL</a:t>
            </a:r>
            <a:endParaRPr lang="es-ES" sz="32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214" y="37430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939" y="403860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190" y="434340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5" y="40478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740" y="434340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850" y="43526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214" y="31334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224" y="28286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4670938"/>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890" y="4670938"/>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906" y="4670938"/>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94" y="3425098"/>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74" y="527392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329" y="3712039"/>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844" y="3438290"/>
            <a:ext cx="93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91968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59632" y="980728"/>
            <a:ext cx="6624736"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2060"/>
                </a:solidFill>
              </a:rPr>
              <a:t>DETALLE DE LOS VANOS</a:t>
            </a:r>
            <a:endParaRPr lang="es-ES" dirty="0">
              <a:solidFill>
                <a:srgbClr val="002060"/>
              </a:solidFill>
            </a:endParaRPr>
          </a:p>
        </p:txBody>
      </p:sp>
      <p:pic>
        <p:nvPicPr>
          <p:cNvPr id="2050" name="Picture 2" descr="C:\Documents and Settings\Juani\Mis documentos\fotos mudejar\mudejar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36912"/>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Juani\Mis documentos\fotos mudejar\mudejar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04864"/>
            <a:ext cx="1600200" cy="28448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18 Grupo"/>
          <p:cNvGrpSpPr/>
          <p:nvPr/>
        </p:nvGrpSpPr>
        <p:grpSpPr>
          <a:xfrm>
            <a:off x="3368133" y="2324812"/>
            <a:ext cx="2407734" cy="1368152"/>
            <a:chOff x="3548478" y="3787162"/>
            <a:chExt cx="2407734" cy="1368152"/>
          </a:xfrm>
        </p:grpSpPr>
        <p:sp>
          <p:nvSpPr>
            <p:cNvPr id="11" name="10 Elipse"/>
            <p:cNvSpPr/>
            <p:nvPr/>
          </p:nvSpPr>
          <p:spPr>
            <a:xfrm>
              <a:off x="4516052" y="3787162"/>
              <a:ext cx="1440160" cy="13681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B0F0"/>
                  </a:solidFill>
                </a:rPr>
                <a:t>VANO CIEGO</a:t>
              </a:r>
              <a:endParaRPr lang="es-ES" dirty="0">
                <a:solidFill>
                  <a:srgbClr val="00B0F0"/>
                </a:solidFill>
              </a:endParaRPr>
            </a:p>
          </p:txBody>
        </p:sp>
        <p:sp>
          <p:nvSpPr>
            <p:cNvPr id="15" name="14 Flecha derecha"/>
            <p:cNvSpPr/>
            <p:nvPr/>
          </p:nvSpPr>
          <p:spPr>
            <a:xfrm>
              <a:off x="3548478" y="4282132"/>
              <a:ext cx="978408" cy="432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grpSp>
      <p:grpSp>
        <p:nvGrpSpPr>
          <p:cNvPr id="18" name="17 Grupo"/>
          <p:cNvGrpSpPr/>
          <p:nvPr/>
        </p:nvGrpSpPr>
        <p:grpSpPr>
          <a:xfrm>
            <a:off x="3669919" y="4059312"/>
            <a:ext cx="2414249" cy="1368152"/>
            <a:chOff x="3614112" y="2219600"/>
            <a:chExt cx="2414249" cy="1368152"/>
          </a:xfrm>
        </p:grpSpPr>
        <p:sp>
          <p:nvSpPr>
            <p:cNvPr id="8" name="7 Elipse"/>
            <p:cNvSpPr/>
            <p:nvPr/>
          </p:nvSpPr>
          <p:spPr>
            <a:xfrm>
              <a:off x="3614112" y="2219600"/>
              <a:ext cx="1440160" cy="136815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B0F0"/>
                  </a:solidFill>
                </a:rPr>
                <a:t>VANO</a:t>
              </a:r>
              <a:endParaRPr lang="es-ES" dirty="0">
                <a:solidFill>
                  <a:srgbClr val="00B0F0"/>
                </a:solidFill>
              </a:endParaRPr>
            </a:p>
          </p:txBody>
        </p:sp>
        <p:sp>
          <p:nvSpPr>
            <p:cNvPr id="17" name="16 Flecha izquierda"/>
            <p:cNvSpPr/>
            <p:nvPr/>
          </p:nvSpPr>
          <p:spPr>
            <a:xfrm>
              <a:off x="5049953" y="2687676"/>
              <a:ext cx="978408" cy="4320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4955638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uani\Mis documentos\fotos mudejar\mudeja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08920"/>
            <a:ext cx="1143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solidFill>
            <a:srgbClr val="00B050"/>
          </a:solidFill>
        </p:spPr>
        <p:txBody>
          <a:bodyPr>
            <a:normAutofit fontScale="90000"/>
          </a:bodyPr>
          <a:lstStyle/>
          <a:p>
            <a:r>
              <a:rPr lang="es-ES" dirty="0" smtClean="0"/>
              <a:t>ALTERNANCIA DE MATERIALES</a:t>
            </a:r>
            <a:endParaRPr lang="es-ES" dirty="0"/>
          </a:p>
        </p:txBody>
      </p:sp>
      <p:sp>
        <p:nvSpPr>
          <p:cNvPr id="3" name="2 Hexágono"/>
          <p:cNvSpPr/>
          <p:nvPr/>
        </p:nvSpPr>
        <p:spPr>
          <a:xfrm>
            <a:off x="3819818" y="2668494"/>
            <a:ext cx="1800200" cy="2032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2060"/>
                </a:solidFill>
              </a:rPr>
              <a:t>PIEDRA Y LADRILLO</a:t>
            </a:r>
            <a:endParaRPr lang="es-ES" dirty="0">
              <a:solidFill>
                <a:srgbClr val="002060"/>
              </a:solidFill>
            </a:endParaRPr>
          </a:p>
        </p:txBody>
      </p:sp>
      <p:pic>
        <p:nvPicPr>
          <p:cNvPr id="6" name="Picture 2" descr="C:\Documents and Settings\Juani\Mis documentos\fotos mudejar\mudejar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731018"/>
            <a:ext cx="1143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722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B050"/>
          </a:solidFill>
        </p:spPr>
        <p:txBody>
          <a:bodyPr/>
          <a:lstStyle/>
          <a:p>
            <a:r>
              <a:rPr lang="es-ES" dirty="0" smtClean="0"/>
              <a:t>INTERIOR DE LA IGLESIA</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6"/>
            <a:ext cx="4213860" cy="316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580112" y="3501008"/>
            <a:ext cx="2664296" cy="19362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lumMod val="75000"/>
                  </a:schemeClr>
                </a:solidFill>
              </a:rPr>
              <a:t>FUENTE </a:t>
            </a:r>
            <a:r>
              <a:rPr lang="es-ES" dirty="0" smtClean="0">
                <a:solidFill>
                  <a:schemeClr val="tx2">
                    <a:lumMod val="75000"/>
                  </a:schemeClr>
                </a:solidFill>
                <a:hlinkClick r:id="rId3"/>
              </a:rPr>
              <a:t>www.pueblos-espana.org/castilla+y+leon/valladolid/muriel+de+zapardiel/acceso-fotos/</a:t>
            </a:r>
            <a:endParaRPr lang="es-ES" dirty="0" smtClean="0">
              <a:solidFill>
                <a:schemeClr val="tx2">
                  <a:lumMod val="75000"/>
                </a:schemeClr>
              </a:solidFill>
            </a:endParaRPr>
          </a:p>
          <a:p>
            <a:pPr algn="ctr"/>
            <a:r>
              <a:rPr lang="es-ES" dirty="0" smtClean="0">
                <a:solidFill>
                  <a:schemeClr val="tx2">
                    <a:lumMod val="75000"/>
                  </a:schemeClr>
                </a:solidFill>
              </a:rPr>
              <a:t>Foto enviada por catalina</a:t>
            </a:r>
            <a:endParaRPr lang="es-ES" dirty="0">
              <a:solidFill>
                <a:schemeClr val="tx2">
                  <a:lumMod val="75000"/>
                </a:schemeClr>
              </a:solidFill>
            </a:endParaRPr>
          </a:p>
        </p:txBody>
      </p:sp>
      <p:sp>
        <p:nvSpPr>
          <p:cNvPr id="5" name="4 Flecha izquierda"/>
          <p:cNvSpPr/>
          <p:nvPr/>
        </p:nvSpPr>
        <p:spPr>
          <a:xfrm>
            <a:off x="5473492" y="24208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6451900" y="2401464"/>
            <a:ext cx="158417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C00000"/>
                </a:solidFill>
              </a:rPr>
              <a:t>ARTESONADO DE MADERA</a:t>
            </a:r>
            <a:endParaRPr lang="es-ES" dirty="0">
              <a:solidFill>
                <a:srgbClr val="C00000"/>
              </a:solidFill>
            </a:endParaRPr>
          </a:p>
        </p:txBody>
      </p:sp>
    </p:spTree>
    <p:extLst>
      <p:ext uri="{BB962C8B-B14F-4D97-AF65-F5344CB8AC3E}">
        <p14:creationId xmlns:p14="http://schemas.microsoft.com/office/powerpoint/2010/main" val="26823455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dirty="0" smtClean="0">
                <a:solidFill>
                  <a:srgbClr val="0070C0"/>
                </a:solidFill>
              </a:rPr>
              <a:t>ACTIVIDADES PREVIAS A LA VISITA 1</a:t>
            </a:r>
            <a:endParaRPr lang="es-ES" dirty="0">
              <a:solidFill>
                <a:srgbClr val="0070C0"/>
              </a:solidFill>
            </a:endParaRPr>
          </a:p>
        </p:txBody>
      </p:sp>
      <p:sp>
        <p:nvSpPr>
          <p:cNvPr id="2" name="1 Marcador de contenido"/>
          <p:cNvSpPr>
            <a:spLocks noGrp="1"/>
          </p:cNvSpPr>
          <p:nvPr>
            <p:ph idx="1"/>
          </p:nvPr>
        </p:nvSpPr>
        <p:spPr/>
        <p:txBody>
          <a:bodyPr/>
          <a:lstStyle/>
          <a:p>
            <a:r>
              <a:rPr lang="es-ES" dirty="0" smtClean="0"/>
              <a:t>REALIZAR UN TRABAJO SOBRE EL MUDÉJAR:</a:t>
            </a:r>
          </a:p>
          <a:p>
            <a:r>
              <a:rPr lang="es-ES" dirty="0"/>
              <a:t> </a:t>
            </a:r>
            <a:r>
              <a:rPr lang="es-ES" dirty="0" smtClean="0"/>
              <a:t>    ¿Qué es el estilo mudéjar?</a:t>
            </a:r>
          </a:p>
          <a:p>
            <a:r>
              <a:rPr lang="es-ES" dirty="0"/>
              <a:t> </a:t>
            </a:r>
            <a:r>
              <a:rPr lang="es-ES" dirty="0" smtClean="0"/>
              <a:t>    ¿En qué época tuvo su esplendor?</a:t>
            </a:r>
          </a:p>
          <a:p>
            <a:r>
              <a:rPr lang="es-ES" dirty="0"/>
              <a:t> </a:t>
            </a:r>
            <a:r>
              <a:rPr lang="es-ES" dirty="0" smtClean="0"/>
              <a:t>    Principales características del estilo</a:t>
            </a:r>
          </a:p>
          <a:p>
            <a:r>
              <a:rPr lang="es-ES" dirty="0"/>
              <a:t> </a:t>
            </a:r>
            <a:r>
              <a:rPr lang="es-ES" dirty="0" smtClean="0"/>
              <a:t>    Mencionar algunos de los monumentos más significativos del mismo.</a:t>
            </a:r>
          </a:p>
        </p:txBody>
      </p:sp>
    </p:spTree>
    <p:extLst>
      <p:ext uri="{BB962C8B-B14F-4D97-AF65-F5344CB8AC3E}">
        <p14:creationId xmlns:p14="http://schemas.microsoft.com/office/powerpoint/2010/main" val="258960352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0070C0"/>
                </a:solidFill>
              </a:rPr>
              <a:t>ACTIVIDADES PREVIAS A LA VISITA 2</a:t>
            </a:r>
            <a:endParaRPr lang="es-ES" dirty="0">
              <a:solidFill>
                <a:srgbClr val="0070C0"/>
              </a:solidFill>
            </a:endParaRPr>
          </a:p>
        </p:txBody>
      </p:sp>
      <p:sp>
        <p:nvSpPr>
          <p:cNvPr id="3" name="2 Marcador de contenido"/>
          <p:cNvSpPr>
            <a:spLocks noGrp="1"/>
          </p:cNvSpPr>
          <p:nvPr>
            <p:ph idx="1"/>
          </p:nvPr>
        </p:nvSpPr>
        <p:spPr/>
        <p:txBody>
          <a:bodyPr/>
          <a:lstStyle/>
          <a:p>
            <a:r>
              <a:rPr lang="es-ES" dirty="0" smtClean="0"/>
              <a:t>ELABORAR UN CARTEL PUBLICITARIO PROMOCIONANDO LA VISITA A MURIEL DE ZAPARDIEL</a:t>
            </a:r>
          </a:p>
          <a:p>
            <a:pPr>
              <a:buFontTx/>
              <a:buChar char="-"/>
            </a:pPr>
            <a:r>
              <a:rPr lang="es-ES" dirty="0" smtClean="0"/>
              <a:t>Poner un slogan </a:t>
            </a:r>
            <a:r>
              <a:rPr lang="es-ES" dirty="0" smtClean="0"/>
              <a:t>haciendo referencia a la visita</a:t>
            </a:r>
            <a:endParaRPr lang="es-ES" dirty="0" smtClean="0"/>
          </a:p>
          <a:p>
            <a:pPr>
              <a:buFontTx/>
              <a:buChar char="-"/>
            </a:pPr>
            <a:r>
              <a:rPr lang="es-ES" dirty="0" smtClean="0"/>
              <a:t>Acompañar con colores y/o dibujo correspondiente</a:t>
            </a:r>
          </a:p>
          <a:p>
            <a:pPr>
              <a:buFontTx/>
              <a:buChar char="-"/>
            </a:pPr>
            <a:r>
              <a:rPr lang="es-ES" dirty="0" smtClean="0"/>
              <a:t>Breve texto sobre el lugar y fecha de la visita</a:t>
            </a:r>
          </a:p>
          <a:p>
            <a:pPr>
              <a:buFontTx/>
              <a:buChar char="-"/>
            </a:pPr>
            <a:endParaRPr lang="es-ES" dirty="0"/>
          </a:p>
        </p:txBody>
      </p:sp>
    </p:spTree>
    <p:extLst>
      <p:ext uri="{BB962C8B-B14F-4D97-AF65-F5344CB8AC3E}">
        <p14:creationId xmlns:p14="http://schemas.microsoft.com/office/powerpoint/2010/main" val="42754951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92D050"/>
                </a:solidFill>
              </a:rPr>
              <a:t>ACTIVIDADES DURANTE LA VISITA 1</a:t>
            </a:r>
            <a:endParaRPr lang="es-ES" dirty="0">
              <a:solidFill>
                <a:srgbClr val="92D050"/>
              </a:solidFill>
            </a:endParaRPr>
          </a:p>
        </p:txBody>
      </p:sp>
      <p:sp>
        <p:nvSpPr>
          <p:cNvPr id="3" name="2 Marcador de contenido"/>
          <p:cNvSpPr>
            <a:spLocks noGrp="1"/>
          </p:cNvSpPr>
          <p:nvPr>
            <p:ph idx="1"/>
          </p:nvPr>
        </p:nvSpPr>
        <p:spPr/>
        <p:txBody>
          <a:bodyPr/>
          <a:lstStyle/>
          <a:p>
            <a:r>
              <a:rPr lang="es-ES" dirty="0" smtClean="0"/>
              <a:t>ESCUCHA ATENTA A LAS EXPLICACIONES DEL GUÍA</a:t>
            </a:r>
          </a:p>
          <a:p>
            <a:r>
              <a:rPr lang="es-ES" dirty="0" smtClean="0"/>
              <a:t>REALIZACIÓN DE PREGUNTAS AL GUÍA PARA ACLARAR DUDAS SOBRE EL MONUMENTO VISITADO</a:t>
            </a:r>
            <a:endParaRPr lang="es-ES" dirty="0"/>
          </a:p>
        </p:txBody>
      </p:sp>
    </p:spTree>
    <p:extLst>
      <p:ext uri="{BB962C8B-B14F-4D97-AF65-F5344CB8AC3E}">
        <p14:creationId xmlns:p14="http://schemas.microsoft.com/office/powerpoint/2010/main" val="26281231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92D050"/>
                </a:solidFill>
              </a:rPr>
              <a:t>ACTIVIDADES DURANTE LA VISITA 2</a:t>
            </a:r>
            <a:endParaRPr lang="es-ES" dirty="0">
              <a:solidFill>
                <a:srgbClr val="92D050"/>
              </a:solidFill>
            </a:endParaRPr>
          </a:p>
        </p:txBody>
      </p:sp>
      <p:sp>
        <p:nvSpPr>
          <p:cNvPr id="3" name="2 Marcador de contenido"/>
          <p:cNvSpPr>
            <a:spLocks noGrp="1"/>
          </p:cNvSpPr>
          <p:nvPr>
            <p:ph idx="1"/>
          </p:nvPr>
        </p:nvSpPr>
        <p:spPr/>
        <p:txBody>
          <a:bodyPr/>
          <a:lstStyle/>
          <a:p>
            <a:r>
              <a:rPr lang="es-ES" dirty="0" smtClean="0"/>
              <a:t>ELABORACIÓN DE UN DIBUJO DEL EXTERIOR O DEL INTERIOR DE LA IGLESIA DE MURIEL DE ZAPARDIEL</a:t>
            </a:r>
          </a:p>
          <a:p>
            <a:pPr marL="0" indent="0">
              <a:buNone/>
            </a:pPr>
            <a:endParaRPr lang="es-ES" dirty="0"/>
          </a:p>
        </p:txBody>
      </p:sp>
    </p:spTree>
    <p:extLst>
      <p:ext uri="{BB962C8B-B14F-4D97-AF65-F5344CB8AC3E}">
        <p14:creationId xmlns:p14="http://schemas.microsoft.com/office/powerpoint/2010/main" val="32569684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92D050"/>
                </a:solidFill>
              </a:rPr>
              <a:t>ACTIVIDADES DURANTE LA VISITA 3</a:t>
            </a:r>
            <a:endParaRPr lang="es-ES" dirty="0">
              <a:solidFill>
                <a:srgbClr val="92D050"/>
              </a:solidFill>
            </a:endParaRPr>
          </a:p>
        </p:txBody>
      </p:sp>
      <p:sp>
        <p:nvSpPr>
          <p:cNvPr id="3" name="2 Marcador de contenido"/>
          <p:cNvSpPr>
            <a:spLocks noGrp="1"/>
          </p:cNvSpPr>
          <p:nvPr>
            <p:ph idx="1"/>
          </p:nvPr>
        </p:nvSpPr>
        <p:spPr/>
        <p:txBody>
          <a:bodyPr/>
          <a:lstStyle/>
          <a:p>
            <a:r>
              <a:rPr lang="es-ES" dirty="0" smtClean="0"/>
              <a:t>REALIZACIÓN DE FOTOS</a:t>
            </a:r>
            <a:endParaRPr lang="es-ES" dirty="0"/>
          </a:p>
        </p:txBody>
      </p:sp>
    </p:spTree>
    <p:extLst>
      <p:ext uri="{BB962C8B-B14F-4D97-AF65-F5344CB8AC3E}">
        <p14:creationId xmlns:p14="http://schemas.microsoft.com/office/powerpoint/2010/main" val="356820585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7030A0"/>
                </a:solidFill>
              </a:rPr>
              <a:t>ACTIVIDADES POSTERIORES A LA VISITA 1</a:t>
            </a:r>
            <a:endParaRPr lang="es-ES" dirty="0">
              <a:solidFill>
                <a:srgbClr val="7030A0"/>
              </a:solidFill>
            </a:endParaRPr>
          </a:p>
        </p:txBody>
      </p:sp>
      <p:sp>
        <p:nvSpPr>
          <p:cNvPr id="4" name="3 Marcador de texto"/>
          <p:cNvSpPr>
            <a:spLocks noGrp="1"/>
          </p:cNvSpPr>
          <p:nvPr>
            <p:ph type="body" idx="1"/>
          </p:nvPr>
        </p:nvSpPr>
        <p:spPr/>
        <p:txBody>
          <a:bodyPr/>
          <a:lstStyle/>
          <a:p>
            <a:r>
              <a:rPr lang="es-ES" dirty="0" smtClean="0">
                <a:solidFill>
                  <a:srgbClr val="00B050"/>
                </a:solidFill>
              </a:rPr>
              <a:t>EXPOSICIÓN Y CONCURSO  DE DIBUJOS</a:t>
            </a:r>
            <a:endParaRPr lang="es-ES" dirty="0">
              <a:solidFill>
                <a:srgbClr val="00B050"/>
              </a:solidFill>
            </a:endParaRPr>
          </a:p>
        </p:txBody>
      </p:sp>
      <p:sp>
        <p:nvSpPr>
          <p:cNvPr id="5" name="4 Marcador de texto"/>
          <p:cNvSpPr>
            <a:spLocks noGrp="1"/>
          </p:cNvSpPr>
          <p:nvPr>
            <p:ph type="body" sz="quarter" idx="3"/>
          </p:nvPr>
        </p:nvSpPr>
        <p:spPr/>
        <p:txBody>
          <a:bodyPr>
            <a:normAutofit fontScale="92500"/>
          </a:bodyPr>
          <a:lstStyle/>
          <a:p>
            <a:r>
              <a:rPr lang="es-ES" dirty="0" smtClean="0">
                <a:solidFill>
                  <a:srgbClr val="00B050"/>
                </a:solidFill>
              </a:rPr>
              <a:t>EXPOSICIÓN Y CONCURSO DE FOTOGRAFÍAS</a:t>
            </a:r>
            <a:endParaRPr lang="es-ES" dirty="0">
              <a:solidFill>
                <a:srgbClr val="00B050"/>
              </a:solidFill>
            </a:endParaRPr>
          </a:p>
        </p:txBody>
      </p:sp>
      <p:sp>
        <p:nvSpPr>
          <p:cNvPr id="6" name="5 Marcador de contenido"/>
          <p:cNvSpPr>
            <a:spLocks noGrp="1"/>
          </p:cNvSpPr>
          <p:nvPr>
            <p:ph sz="quarter" idx="13"/>
          </p:nvPr>
        </p:nvSpPr>
        <p:spPr/>
        <p:txBody>
          <a:bodyPr/>
          <a:lstStyle/>
          <a:p>
            <a:r>
              <a:rPr lang="es-ES" dirty="0" smtClean="0"/>
              <a:t>1º PREMIO: elegido por los profesores </a:t>
            </a:r>
          </a:p>
          <a:p>
            <a:r>
              <a:rPr lang="es-ES" dirty="0" smtClean="0"/>
              <a:t>2º PREMIO: elegido por los alumnos</a:t>
            </a:r>
          </a:p>
          <a:p>
            <a:r>
              <a:rPr lang="es-ES" dirty="0" smtClean="0"/>
              <a:t>3º PREMIO: elegido por los </a:t>
            </a:r>
            <a:r>
              <a:rPr lang="es-ES" dirty="0" smtClean="0"/>
              <a:t>visitantes</a:t>
            </a:r>
            <a:endParaRPr lang="es-ES" dirty="0"/>
          </a:p>
        </p:txBody>
      </p:sp>
      <p:sp>
        <p:nvSpPr>
          <p:cNvPr id="7" name="6 Marcador de contenido"/>
          <p:cNvSpPr>
            <a:spLocks noGrp="1"/>
          </p:cNvSpPr>
          <p:nvPr>
            <p:ph sz="quarter" idx="14"/>
          </p:nvPr>
        </p:nvSpPr>
        <p:spPr/>
        <p:txBody>
          <a:bodyPr/>
          <a:lstStyle/>
          <a:p>
            <a:r>
              <a:rPr lang="es-ES" dirty="0" smtClean="0"/>
              <a:t>1º PREMIO: elegido por los profesores</a:t>
            </a:r>
          </a:p>
          <a:p>
            <a:r>
              <a:rPr lang="es-ES" dirty="0" smtClean="0"/>
              <a:t>2º PREMIO: elegido por los alumnos</a:t>
            </a:r>
          </a:p>
          <a:p>
            <a:r>
              <a:rPr lang="es-ES" dirty="0" smtClean="0"/>
              <a:t>3º PREMIO: elegido por los </a:t>
            </a:r>
            <a:r>
              <a:rPr lang="es-ES" dirty="0" smtClean="0"/>
              <a:t>visitantes</a:t>
            </a:r>
            <a:endParaRPr lang="es-ES" dirty="0"/>
          </a:p>
        </p:txBody>
      </p:sp>
    </p:spTree>
    <p:extLst>
      <p:ext uri="{BB962C8B-B14F-4D97-AF65-F5344CB8AC3E}">
        <p14:creationId xmlns:p14="http://schemas.microsoft.com/office/powerpoint/2010/main" val="204914811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7030A0"/>
                </a:solidFill>
              </a:rPr>
              <a:t>ACTIVIDADES POSTERIORES A LA VISITA 2</a:t>
            </a:r>
            <a:endParaRPr lang="es-ES" dirty="0">
              <a:solidFill>
                <a:srgbClr val="7030A0"/>
              </a:solidFill>
            </a:endParaRPr>
          </a:p>
        </p:txBody>
      </p:sp>
      <p:sp>
        <p:nvSpPr>
          <p:cNvPr id="3" name="2 Marcador de contenido"/>
          <p:cNvSpPr>
            <a:spLocks noGrp="1"/>
          </p:cNvSpPr>
          <p:nvPr>
            <p:ph idx="1"/>
          </p:nvPr>
        </p:nvSpPr>
        <p:spPr/>
        <p:txBody>
          <a:bodyPr>
            <a:normAutofit/>
          </a:bodyPr>
          <a:lstStyle/>
          <a:p>
            <a:r>
              <a:rPr lang="es-ES" dirty="0" smtClean="0"/>
              <a:t>RESPONDER A LAS CUESTIONES</a:t>
            </a:r>
          </a:p>
          <a:p>
            <a:pPr marL="457200" indent="-457200">
              <a:buAutoNum type="arabicPeriod"/>
            </a:pPr>
            <a:r>
              <a:rPr lang="es-ES" dirty="0" smtClean="0"/>
              <a:t>¿Cuáles son las principales características del mudéjar?</a:t>
            </a:r>
          </a:p>
          <a:p>
            <a:pPr marL="457200" indent="-457200">
              <a:buAutoNum type="arabicPeriod"/>
            </a:pPr>
            <a:r>
              <a:rPr lang="es-ES" dirty="0" smtClean="0"/>
              <a:t>¿En qué siglos se desarrolló el mudéjar?</a:t>
            </a:r>
          </a:p>
          <a:p>
            <a:pPr marL="457200" indent="-457200">
              <a:buAutoNum type="arabicPeriod"/>
            </a:pPr>
            <a:r>
              <a:rPr lang="es-ES" dirty="0" smtClean="0"/>
              <a:t>¿Cuáles son algunos de los monumentos más importantes del arte mudéjar?</a:t>
            </a:r>
          </a:p>
          <a:p>
            <a:pPr marL="457200" indent="-457200">
              <a:buAutoNum type="arabicPeriod"/>
            </a:pPr>
            <a:r>
              <a:rPr lang="es-ES" dirty="0" smtClean="0"/>
              <a:t>Expresa tu opinión sobre la iglesia visitada</a:t>
            </a:r>
          </a:p>
          <a:p>
            <a:pPr marL="457200" indent="-457200">
              <a:buAutoNum type="arabicPeriod"/>
            </a:pPr>
            <a:r>
              <a:rPr lang="es-ES" dirty="0" smtClean="0"/>
              <a:t>Pon tu opinión del arte mudéjar</a:t>
            </a:r>
          </a:p>
          <a:p>
            <a:pPr marL="457200" indent="-457200">
              <a:buAutoNum type="arabicPeriod"/>
            </a:pPr>
            <a:endParaRPr lang="es-ES" dirty="0" smtClean="0"/>
          </a:p>
          <a:p>
            <a:pPr marL="457200" indent="-457200">
              <a:buAutoNum type="arabicPeriod"/>
            </a:pPr>
            <a:endParaRPr lang="es-ES" dirty="0" smtClean="0"/>
          </a:p>
          <a:p>
            <a:pPr marL="457200" indent="-457200">
              <a:buAutoNum type="arabicPeriod"/>
            </a:pPr>
            <a:endParaRPr lang="es-ES" dirty="0" smtClean="0"/>
          </a:p>
          <a:p>
            <a:pPr marL="457200" indent="-457200">
              <a:buAutoNum type="arabicPeriod"/>
            </a:pPr>
            <a:endParaRPr lang="es-ES" dirty="0"/>
          </a:p>
        </p:txBody>
      </p:sp>
    </p:spTree>
    <p:extLst>
      <p:ext uri="{BB962C8B-B14F-4D97-AF65-F5344CB8AC3E}">
        <p14:creationId xmlns:p14="http://schemas.microsoft.com/office/powerpoint/2010/main" val="2919548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solidFill>
            <a:srgbClr val="FFFF00"/>
          </a:solidFill>
        </p:spPr>
        <p:txBody>
          <a:bodyPr>
            <a:normAutofit fontScale="90000"/>
          </a:bodyPr>
          <a:lstStyle/>
          <a:p>
            <a:r>
              <a:rPr lang="es-ES" dirty="0" smtClean="0">
                <a:solidFill>
                  <a:srgbClr val="002060"/>
                </a:solidFill>
              </a:rPr>
              <a:t>CARACTERÍSTICAS DEL MUDÉJAR</a:t>
            </a:r>
            <a:endParaRPr lang="es-ES" dirty="0">
              <a:solidFill>
                <a:srgbClr val="002060"/>
              </a:solidFill>
            </a:endParaRPr>
          </a:p>
        </p:txBody>
      </p:sp>
      <p:sp>
        <p:nvSpPr>
          <p:cNvPr id="11" name="10 Marcador de contenido"/>
          <p:cNvSpPr>
            <a:spLocks noGrp="1"/>
          </p:cNvSpPr>
          <p:nvPr>
            <p:ph sz="quarter" idx="13"/>
          </p:nvPr>
        </p:nvSpPr>
        <p:spPr>
          <a:solidFill>
            <a:srgbClr val="00B0F0"/>
          </a:solidFill>
        </p:spPr>
        <p:txBody>
          <a:bodyPr/>
          <a:lstStyle/>
          <a:p>
            <a:r>
              <a:rPr lang="es-ES" dirty="0" smtClean="0"/>
              <a:t>Uso de materiales pobres: </a:t>
            </a:r>
            <a:endParaRPr lang="es-ES" dirty="0"/>
          </a:p>
          <a:p>
            <a:pPr marL="0" indent="0">
              <a:buNone/>
            </a:pPr>
            <a:r>
              <a:rPr lang="es-ES" dirty="0" smtClean="0"/>
              <a:t>LADRILLOS:</a:t>
            </a:r>
          </a:p>
          <a:p>
            <a:pPr marL="0" indent="0">
              <a:buNone/>
            </a:pPr>
            <a:r>
              <a:rPr lang="es-ES" dirty="0" smtClean="0"/>
              <a:t>YESO:</a:t>
            </a:r>
          </a:p>
          <a:p>
            <a:pPr marL="0" indent="0">
              <a:buNone/>
            </a:pPr>
            <a:endParaRPr lang="es-ES" dirty="0"/>
          </a:p>
          <a:p>
            <a:pPr marL="0" indent="0">
              <a:buNone/>
            </a:pPr>
            <a:r>
              <a:rPr lang="es-ES" dirty="0" smtClean="0"/>
              <a:t>MADERA:</a:t>
            </a:r>
            <a:endParaRPr lang="es-ES" dirty="0"/>
          </a:p>
        </p:txBody>
      </p:sp>
      <p:sp>
        <p:nvSpPr>
          <p:cNvPr id="12" name="11 Marcador de contenido"/>
          <p:cNvSpPr>
            <a:spLocks noGrp="1"/>
          </p:cNvSpPr>
          <p:nvPr>
            <p:ph sz="quarter" idx="14"/>
          </p:nvPr>
        </p:nvSpPr>
        <p:spPr>
          <a:solidFill>
            <a:srgbClr val="92D050"/>
          </a:solidFill>
        </p:spPr>
        <p:txBody>
          <a:bodyPr/>
          <a:lstStyle/>
          <a:p>
            <a:r>
              <a:rPr lang="es-ES" dirty="0" smtClean="0"/>
              <a:t>Utilización de los materiales:</a:t>
            </a:r>
          </a:p>
          <a:p>
            <a:pPr marL="0" indent="0">
              <a:buNone/>
            </a:pPr>
            <a:r>
              <a:rPr lang="es-ES" dirty="0" smtClean="0"/>
              <a:t>En los muros y pilares</a:t>
            </a:r>
          </a:p>
          <a:p>
            <a:pPr marL="0" indent="0">
              <a:buNone/>
            </a:pPr>
            <a:r>
              <a:rPr lang="es-ES" dirty="0" smtClean="0"/>
              <a:t>Como elemento decorativo</a:t>
            </a:r>
          </a:p>
          <a:p>
            <a:pPr marL="0" indent="0">
              <a:buNone/>
            </a:pPr>
            <a:r>
              <a:rPr lang="es-ES" dirty="0" smtClean="0"/>
              <a:t>En las techumbres y muestra preferencia por la ornamentación geométrica.</a:t>
            </a:r>
            <a:endParaRPr lang="es-ES" dirty="0"/>
          </a:p>
        </p:txBody>
      </p:sp>
      <p:sp>
        <p:nvSpPr>
          <p:cNvPr id="7" name="6 Flecha derecha"/>
          <p:cNvSpPr/>
          <p:nvPr/>
        </p:nvSpPr>
        <p:spPr>
          <a:xfrm>
            <a:off x="2987824" y="2998692"/>
            <a:ext cx="1728192" cy="25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2339752" y="3451858"/>
            <a:ext cx="2376264" cy="25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2699790" y="4354808"/>
            <a:ext cx="2006679" cy="252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0127057"/>
      </p:ext>
    </p:extLst>
  </p:cSld>
  <p:clrMapOvr>
    <a:masterClrMapping/>
  </p:clrMapOvr>
  <p:transition spd="slow" advTm="2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normAutofit/>
          </a:bodyPr>
          <a:lstStyle/>
          <a:p>
            <a:r>
              <a:rPr lang="es-ES" sz="2800" dirty="0" smtClean="0">
                <a:solidFill>
                  <a:srgbClr val="FF0000"/>
                </a:solidFill>
              </a:rPr>
              <a:t>ALGUNAS CONSTRUCCIONES MUDÉJARES</a:t>
            </a:r>
            <a:endParaRPr lang="es-ES" sz="2800" dirty="0">
              <a:solidFill>
                <a:srgbClr val="FF0000"/>
              </a:solidFill>
            </a:endParaRPr>
          </a:p>
        </p:txBody>
      </p:sp>
      <p:sp>
        <p:nvSpPr>
          <p:cNvPr id="3" name="2 Marcador de contenido"/>
          <p:cNvSpPr>
            <a:spLocks noGrp="1"/>
          </p:cNvSpPr>
          <p:nvPr>
            <p:ph idx="1"/>
          </p:nvPr>
        </p:nvSpPr>
        <p:spPr/>
        <p:txBody>
          <a:bodyPr>
            <a:normAutofit fontScale="85000" lnSpcReduction="20000"/>
          </a:bodyPr>
          <a:lstStyle/>
          <a:p>
            <a:r>
              <a:rPr lang="es-ES" b="1" dirty="0" smtClean="0"/>
              <a:t>Fuera de Castilla y León: </a:t>
            </a:r>
            <a:r>
              <a:rPr lang="es-ES" dirty="0" smtClean="0"/>
              <a:t>Claustro de Guadalupe (Cáceres), Iglesia de Santiago de Arrabal (Toledo), techumbre de la Catedral de Teruel, Catedral de San Salvador de Zaragoza, Capilla Real en la Mezquita de Córdoba, Palacio mudéjar de Pedro I en los Reales Alcázares de Sevilla…</a:t>
            </a:r>
          </a:p>
          <a:p>
            <a:r>
              <a:rPr lang="es-ES" b="1" dirty="0" smtClean="0"/>
              <a:t>En Castilla y León:</a:t>
            </a:r>
            <a:r>
              <a:rPr lang="es-ES" dirty="0" smtClean="0"/>
              <a:t> Iglesia de la </a:t>
            </a:r>
            <a:r>
              <a:rPr lang="es-ES" dirty="0" err="1" smtClean="0"/>
              <a:t>Lugareja</a:t>
            </a:r>
            <a:r>
              <a:rPr lang="es-ES" dirty="0" smtClean="0"/>
              <a:t> (Arévalo), Santa María (Madrigal de las Altas Torres), castillo de la Mota (Medina del Campo), castillo de Coca, </a:t>
            </a:r>
            <a:r>
              <a:rPr lang="es-ES" b="1" i="1" dirty="0" smtClean="0"/>
              <a:t>iglesia</a:t>
            </a:r>
            <a:r>
              <a:rPr lang="es-ES" i="1" dirty="0" smtClean="0"/>
              <a:t> </a:t>
            </a:r>
            <a:r>
              <a:rPr lang="es-ES" b="1" i="1" dirty="0" smtClean="0"/>
              <a:t>de Muriel de </a:t>
            </a:r>
            <a:r>
              <a:rPr lang="es-ES" b="1" i="1" dirty="0" err="1" smtClean="0"/>
              <a:t>Zapardiel</a:t>
            </a:r>
            <a:r>
              <a:rPr lang="es-ES" dirty="0" smtClean="0"/>
              <a:t>…</a:t>
            </a:r>
            <a:endParaRPr lang="es-ES" dirty="0"/>
          </a:p>
          <a:p>
            <a:r>
              <a:rPr lang="es-ES" b="1" dirty="0" smtClean="0">
                <a:sym typeface="Wingdings" panose="05000000000000000000" pitchFamily="2" charset="2"/>
              </a:rPr>
              <a:t>Dentro de Tierra de Campos: </a:t>
            </a:r>
            <a:r>
              <a:rPr lang="es-ES" dirty="0" smtClean="0">
                <a:sym typeface="Wingdings" panose="05000000000000000000" pitchFamily="2" charset="2"/>
              </a:rPr>
              <a:t>Iglesia de San Tirso y San Lorenzo en Sahagún, Convento de </a:t>
            </a:r>
            <a:r>
              <a:rPr lang="es-ES" dirty="0" err="1" smtClean="0">
                <a:sym typeface="Wingdings" panose="05000000000000000000" pitchFamily="2" charset="2"/>
              </a:rPr>
              <a:t>Sta</a:t>
            </a:r>
            <a:r>
              <a:rPr lang="es-ES" dirty="0" smtClean="0">
                <a:sym typeface="Wingdings" panose="05000000000000000000" pitchFamily="2" charset="2"/>
              </a:rPr>
              <a:t>, Clara en Astudillo, Iglesia de Villalpando,…</a:t>
            </a:r>
          </a:p>
          <a:p>
            <a:pPr marL="0" indent="0">
              <a:buNone/>
            </a:pPr>
            <a:endParaRPr lang="es-ES" dirty="0"/>
          </a:p>
          <a:p>
            <a:endParaRPr lang="es-ES" dirty="0" smtClean="0"/>
          </a:p>
          <a:p>
            <a:endParaRPr lang="es-ES" dirty="0"/>
          </a:p>
        </p:txBody>
      </p:sp>
    </p:spTree>
    <p:extLst>
      <p:ext uri="{BB962C8B-B14F-4D97-AF65-F5344CB8AC3E}">
        <p14:creationId xmlns:p14="http://schemas.microsoft.com/office/powerpoint/2010/main" val="34655991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solidFill>
            <a:srgbClr val="002060"/>
          </a:solidFill>
        </p:spPr>
        <p:txBody>
          <a:bodyPr/>
          <a:lstStyle/>
          <a:p>
            <a:r>
              <a:rPr lang="es-ES" dirty="0" smtClean="0">
                <a:solidFill>
                  <a:srgbClr val="FFFF00"/>
                </a:solidFill>
              </a:rPr>
              <a:t>TIPOS DE MUDÉJAR</a:t>
            </a:r>
            <a:endParaRPr lang="es-ES" dirty="0">
              <a:solidFill>
                <a:srgbClr val="FFFF00"/>
              </a:solidFill>
            </a:endParaRPr>
          </a:p>
        </p:txBody>
      </p:sp>
      <p:sp>
        <p:nvSpPr>
          <p:cNvPr id="6" name="5 Marcador de texto"/>
          <p:cNvSpPr>
            <a:spLocks noGrp="1"/>
          </p:cNvSpPr>
          <p:nvPr>
            <p:ph type="body" idx="1"/>
          </p:nvPr>
        </p:nvSpPr>
        <p:spPr/>
        <p:txBody>
          <a:bodyPr/>
          <a:lstStyle/>
          <a:p>
            <a:r>
              <a:rPr lang="es-ES" dirty="0" smtClean="0"/>
              <a:t>ROMÁNICO-MUDÉJAR</a:t>
            </a:r>
          </a:p>
          <a:p>
            <a:r>
              <a:rPr lang="es-ES" dirty="0" smtClean="0"/>
              <a:t>LA LUGAREJA (ARÉVALO)</a:t>
            </a:r>
            <a:endParaRPr lang="es-ES" dirty="0"/>
          </a:p>
        </p:txBody>
      </p:sp>
      <p:sp>
        <p:nvSpPr>
          <p:cNvPr id="7" name="6 Marcador de texto"/>
          <p:cNvSpPr>
            <a:spLocks noGrp="1"/>
          </p:cNvSpPr>
          <p:nvPr>
            <p:ph type="body" sz="quarter" idx="3"/>
          </p:nvPr>
        </p:nvSpPr>
        <p:spPr/>
        <p:txBody>
          <a:bodyPr>
            <a:normAutofit fontScale="92500" lnSpcReduction="20000"/>
          </a:bodyPr>
          <a:lstStyle/>
          <a:p>
            <a:r>
              <a:rPr lang="es-ES" dirty="0" smtClean="0"/>
              <a:t>GÓTICO-MUDÉJAR MONASTERIO DE GUADALUPE </a:t>
            </a:r>
            <a:endParaRPr lang="es-ES" dirty="0"/>
          </a:p>
        </p:txBody>
      </p:sp>
      <p:sp>
        <p:nvSpPr>
          <p:cNvPr id="9" name="8 Marcador de contenido"/>
          <p:cNvSpPr>
            <a:spLocks noGrp="1"/>
          </p:cNvSpPr>
          <p:nvPr>
            <p:ph sz="quarter" idx="14"/>
          </p:nvPr>
        </p:nvSpPr>
        <p:spPr/>
        <p:txBody>
          <a:bodyPr/>
          <a:lstStyle/>
          <a:p>
            <a:r>
              <a:rPr lang="es-ES" dirty="0" smtClean="0"/>
              <a:t>INSERTAR FOTO DE GÓTICO-MUDÉJAR</a:t>
            </a:r>
            <a:endParaRPr lang="es-ES" dirty="0"/>
          </a:p>
        </p:txBody>
      </p:sp>
      <p:pic>
        <p:nvPicPr>
          <p:cNvPr id="1026" name="Picture 2" descr="C:\Documents and Settings\Juani\Escritorio\lalugareja-2.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47664" y="2973587"/>
            <a:ext cx="1973383" cy="27797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14156" y="3000853"/>
            <a:ext cx="4173855" cy="290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7738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60000">
            <a:off x="1200507" y="1987118"/>
            <a:ext cx="3064827" cy="1503037"/>
          </a:xfrm>
        </p:spPr>
        <p:txBody>
          <a:bodyPr/>
          <a:lstStyle/>
          <a:p>
            <a:r>
              <a:rPr lang="es-ES" dirty="0" smtClean="0"/>
              <a:t>IGLESIA DE NUESTRA SEÑORA DE LA ASUNCIÓN…</a:t>
            </a:r>
            <a:endParaRPr lang="es-ES" dirty="0"/>
          </a:p>
        </p:txBody>
      </p:sp>
      <p:pic>
        <p:nvPicPr>
          <p:cNvPr id="3" name="2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3355" y="1700808"/>
            <a:ext cx="3021013" cy="3375478"/>
          </a:xfrm>
        </p:spPr>
      </p:pic>
      <p:sp>
        <p:nvSpPr>
          <p:cNvPr id="6" name="5 Marcador de texto"/>
          <p:cNvSpPr>
            <a:spLocks noGrp="1"/>
          </p:cNvSpPr>
          <p:nvPr>
            <p:ph type="body" sz="half" idx="2"/>
          </p:nvPr>
        </p:nvSpPr>
        <p:spPr/>
        <p:txBody>
          <a:bodyPr/>
          <a:lstStyle/>
          <a:p>
            <a:r>
              <a:rPr lang="es-ES" dirty="0" smtClean="0"/>
              <a:t>VISTA</a:t>
            </a:r>
            <a:endParaRPr lang="es-ES" dirty="0" smtClean="0"/>
          </a:p>
        </p:txBody>
      </p:sp>
      <p:pic>
        <p:nvPicPr>
          <p:cNvPr id="2053" name="Picture 5" descr="C:\Documents and Settings\Juani\Mis documentos\fotos mudejar\mudejar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933056"/>
            <a:ext cx="1143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300192" y="5229200"/>
            <a:ext cx="1584176" cy="6480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MURIEL DE ZAPARDIEL (VALLADOLID)</a:t>
            </a:r>
            <a:endParaRPr lang="es-ES" sz="1600" dirty="0">
              <a:solidFill>
                <a:schemeClr val="tx1"/>
              </a:solidFill>
            </a:endParaRPr>
          </a:p>
        </p:txBody>
      </p:sp>
      <p:sp>
        <p:nvSpPr>
          <p:cNvPr id="8" name="7 Rectángulo"/>
          <p:cNvSpPr/>
          <p:nvPr/>
        </p:nvSpPr>
        <p:spPr>
          <a:xfrm>
            <a:off x="4860032" y="1124744"/>
            <a:ext cx="31683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Imagen tomada de google </a:t>
            </a:r>
            <a:r>
              <a:rPr lang="es-ES" sz="1400" dirty="0" err="1" smtClean="0">
                <a:solidFill>
                  <a:schemeClr val="tx1"/>
                </a:solidFill>
              </a:rPr>
              <a:t>maps</a:t>
            </a:r>
            <a:endParaRPr lang="es-ES" sz="1400" dirty="0">
              <a:solidFill>
                <a:schemeClr val="tx1"/>
              </a:solidFill>
            </a:endParaRPr>
          </a:p>
        </p:txBody>
      </p:sp>
    </p:spTree>
    <p:extLst>
      <p:ext uri="{BB962C8B-B14F-4D97-AF65-F5344CB8AC3E}">
        <p14:creationId xmlns:p14="http://schemas.microsoft.com/office/powerpoint/2010/main" val="258280442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normAutofit/>
          </a:bodyPr>
          <a:lstStyle/>
          <a:p>
            <a:r>
              <a:rPr lang="es-ES" sz="3200" dirty="0" smtClean="0">
                <a:solidFill>
                  <a:srgbClr val="00B0F0"/>
                </a:solidFill>
              </a:rPr>
              <a:t>Muriel de </a:t>
            </a:r>
            <a:r>
              <a:rPr lang="es-ES" sz="3200" dirty="0" err="1" smtClean="0">
                <a:solidFill>
                  <a:srgbClr val="00B0F0"/>
                </a:solidFill>
              </a:rPr>
              <a:t>Zapardiel</a:t>
            </a:r>
            <a:r>
              <a:rPr lang="es-ES" sz="3200" dirty="0" smtClean="0">
                <a:solidFill>
                  <a:srgbClr val="00B0F0"/>
                </a:solidFill>
              </a:rPr>
              <a:t/>
            </a:r>
            <a:br>
              <a:rPr lang="es-ES" sz="3200" dirty="0" smtClean="0">
                <a:solidFill>
                  <a:srgbClr val="00B0F0"/>
                </a:solidFill>
              </a:rPr>
            </a:br>
            <a:r>
              <a:rPr lang="es-ES" sz="3200" dirty="0" smtClean="0">
                <a:solidFill>
                  <a:srgbClr val="00B0F0"/>
                </a:solidFill>
              </a:rPr>
              <a:t>(Valladolid)</a:t>
            </a:r>
            <a:endParaRPr lang="es-ES" sz="3200" dirty="0">
              <a:solidFill>
                <a:srgbClr val="00B0F0"/>
              </a:solidFill>
            </a:endParaRPr>
          </a:p>
        </p:txBody>
      </p:sp>
      <p:sp>
        <p:nvSpPr>
          <p:cNvPr id="4" name="3 Marcador de contenido"/>
          <p:cNvSpPr>
            <a:spLocks noGrp="1"/>
          </p:cNvSpPr>
          <p:nvPr>
            <p:ph sz="quarter" idx="13"/>
          </p:nvPr>
        </p:nvSpPr>
        <p:spPr/>
        <p:txBody>
          <a:bodyPr/>
          <a:lstStyle/>
          <a:p>
            <a:r>
              <a:rPr lang="es-ES" dirty="0" smtClean="0"/>
              <a:t>Muriel es un municipio del sur de la provincia de Valladolid de unos 170 habitantes.</a:t>
            </a:r>
            <a:endParaRPr lang="es-ES" dirty="0"/>
          </a:p>
        </p:txBody>
      </p:sp>
      <p:sp>
        <p:nvSpPr>
          <p:cNvPr id="5" name="4 Marcador de contenido"/>
          <p:cNvSpPr>
            <a:spLocks noGrp="1"/>
          </p:cNvSpPr>
          <p:nvPr>
            <p:ph sz="quarter" idx="14"/>
          </p:nvPr>
        </p:nvSpPr>
        <p:spPr/>
        <p:txBody>
          <a:bodyPr/>
          <a:lstStyle/>
          <a:p>
            <a:pPr marL="0" indent="0">
              <a:buNone/>
            </a:pPr>
            <a:r>
              <a:rPr lang="es-ES" b="1" dirty="0" smtClean="0"/>
              <a:t>Distancias en km.</a:t>
            </a:r>
          </a:p>
          <a:p>
            <a:pPr marL="0" indent="0">
              <a:buNone/>
            </a:pPr>
            <a:r>
              <a:rPr lang="es-ES" dirty="0" smtClean="0"/>
              <a:t>Valladolid a 79 km</a:t>
            </a:r>
          </a:p>
          <a:p>
            <a:pPr marL="0" indent="0">
              <a:buNone/>
            </a:pPr>
            <a:r>
              <a:rPr lang="es-ES" dirty="0" smtClean="0"/>
              <a:t>Zamora a 103</a:t>
            </a:r>
          </a:p>
          <a:p>
            <a:pPr marL="0" indent="0">
              <a:buNone/>
            </a:pPr>
            <a:r>
              <a:rPr lang="es-ES" dirty="0" smtClean="0"/>
              <a:t>Palencia a 118</a:t>
            </a:r>
          </a:p>
          <a:p>
            <a:pPr marL="0" indent="0">
              <a:buNone/>
            </a:pPr>
            <a:r>
              <a:rPr lang="es-ES" dirty="0" smtClean="0"/>
              <a:t>Villalpando a 106</a:t>
            </a:r>
            <a:endParaRPr lang="es-ES" dirty="0"/>
          </a:p>
        </p:txBody>
      </p:sp>
    </p:spTree>
    <p:extLst>
      <p:ext uri="{BB962C8B-B14F-4D97-AF65-F5344CB8AC3E}">
        <p14:creationId xmlns:p14="http://schemas.microsoft.com/office/powerpoint/2010/main" val="208396241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txBody>
          <a:bodyPr>
            <a:normAutofit/>
          </a:bodyPr>
          <a:lstStyle/>
          <a:p>
            <a:r>
              <a:rPr lang="es-ES" sz="3600" dirty="0" smtClean="0"/>
              <a:t>IGLESIA DE NUESTRA SEÑORA DE LA ASUNCIÓN</a:t>
            </a:r>
            <a:endParaRPr lang="es-ES" sz="3600" dirty="0"/>
          </a:p>
        </p:txBody>
      </p:sp>
      <p:pic>
        <p:nvPicPr>
          <p:cNvPr id="6149" name="Picture 5" descr="C:\Documents and Settings\Juani\Mis documentos\fotos mudejar\mudejar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34971">
            <a:off x="1691680" y="2780928"/>
            <a:ext cx="131445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Documents and Settings\Juani\Mis documentos\fotos mudejar\mudejar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8225">
            <a:off x="6084168" y="3122299"/>
            <a:ext cx="1314450" cy="23368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3131840" y="2323728"/>
            <a:ext cx="2736304"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Vistas generales de la iglesia</a:t>
            </a:r>
            <a:endParaRPr lang="es-ES" dirty="0"/>
          </a:p>
        </p:txBody>
      </p:sp>
    </p:spTree>
    <p:extLst>
      <p:ext uri="{BB962C8B-B14F-4D97-AF65-F5344CB8AC3E}">
        <p14:creationId xmlns:p14="http://schemas.microsoft.com/office/powerpoint/2010/main" val="132026578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963968" y="764704"/>
            <a:ext cx="4424456" cy="120243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2060"/>
                </a:solidFill>
              </a:rPr>
              <a:t>DETALLE PARTE BAJA</a:t>
            </a:r>
            <a:endParaRPr lang="es-ES" dirty="0">
              <a:solidFill>
                <a:srgbClr val="002060"/>
              </a:solidFill>
            </a:endParaRPr>
          </a:p>
        </p:txBody>
      </p:sp>
      <p:pic>
        <p:nvPicPr>
          <p:cNvPr id="3074" name="Picture 2" descr="C:\Documents and Settings\Juani\Mis documentos\fotos mudejar\IMG_20151107_14323285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24744"/>
            <a:ext cx="2560320" cy="45516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3963968" y="4236264"/>
            <a:ext cx="3600400" cy="1208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70C0"/>
                </a:solidFill>
              </a:rPr>
              <a:t>La base del ábside está realizada en piedra</a:t>
            </a:r>
            <a:endParaRPr lang="es-ES" dirty="0">
              <a:solidFill>
                <a:srgbClr val="0070C0"/>
              </a:solidFill>
            </a:endParaRPr>
          </a:p>
        </p:txBody>
      </p:sp>
      <p:sp>
        <p:nvSpPr>
          <p:cNvPr id="6" name="5 Rectángulo redondeado"/>
          <p:cNvSpPr/>
          <p:nvPr/>
        </p:nvSpPr>
        <p:spPr>
          <a:xfrm>
            <a:off x="4211960" y="2276872"/>
            <a:ext cx="4032448" cy="11237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70C0"/>
                </a:solidFill>
              </a:rPr>
              <a:t>Se continúa la construcción con ladrillo</a:t>
            </a:r>
            <a:endParaRPr lang="es-ES" dirty="0">
              <a:solidFill>
                <a:srgbClr val="0070C0"/>
              </a:solidFill>
            </a:endParaRPr>
          </a:p>
        </p:txBody>
      </p:sp>
    </p:spTree>
    <p:extLst>
      <p:ext uri="{BB962C8B-B14F-4D97-AF65-F5344CB8AC3E}">
        <p14:creationId xmlns:p14="http://schemas.microsoft.com/office/powerpoint/2010/main" val="36117868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Juani\Mis documentos\fotos mudejar\mudejar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940" y="3747018"/>
            <a:ext cx="1143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Juani\Mis documentos\fotos mudejar\mudeja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242507"/>
            <a:ext cx="1143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Juani\Mis documentos\fotos mudejar\mudeja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996" y="2482763"/>
            <a:ext cx="1143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2834680" y="836712"/>
            <a:ext cx="4329608" cy="12241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FF00"/>
                </a:solidFill>
              </a:rPr>
              <a:t>DETALLES DE LA PARTE ALTA</a:t>
            </a:r>
            <a:endParaRPr lang="es-ES" dirty="0">
              <a:solidFill>
                <a:srgbClr val="FFFF00"/>
              </a:solidFill>
            </a:endParaRPr>
          </a:p>
        </p:txBody>
      </p:sp>
      <p:sp>
        <p:nvSpPr>
          <p:cNvPr id="3" name="2 Rectángulo redondeado"/>
          <p:cNvSpPr/>
          <p:nvPr/>
        </p:nvSpPr>
        <p:spPr>
          <a:xfrm>
            <a:off x="1466092" y="2385737"/>
            <a:ext cx="3240360" cy="4270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Decoración con hiladas de ladrillos en vertical</a:t>
            </a:r>
            <a:endParaRPr lang="es-ES" dirty="0">
              <a:solidFill>
                <a:srgbClr val="FF0000"/>
              </a:solidFill>
            </a:endParaRPr>
          </a:p>
        </p:txBody>
      </p:sp>
      <p:sp>
        <p:nvSpPr>
          <p:cNvPr id="12" name="11 Flecha curvada hacia la izquierda"/>
          <p:cNvSpPr/>
          <p:nvPr/>
        </p:nvSpPr>
        <p:spPr>
          <a:xfrm>
            <a:off x="2714945" y="2847974"/>
            <a:ext cx="731520" cy="16611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Flecha curvada hacia la derecha"/>
          <p:cNvSpPr/>
          <p:nvPr/>
        </p:nvSpPr>
        <p:spPr>
          <a:xfrm>
            <a:off x="4202200" y="2488557"/>
            <a:ext cx="731520" cy="11493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Rectángulo redondeado"/>
          <p:cNvSpPr/>
          <p:nvPr/>
        </p:nvSpPr>
        <p:spPr>
          <a:xfrm>
            <a:off x="7133909" y="2010441"/>
            <a:ext cx="1084683" cy="14965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Mezcla de piedra y ladrillo</a:t>
            </a:r>
            <a:endParaRPr lang="es-ES" dirty="0">
              <a:solidFill>
                <a:srgbClr val="FF0000"/>
              </a:solidFill>
            </a:endParaRPr>
          </a:p>
        </p:txBody>
      </p:sp>
      <p:sp>
        <p:nvSpPr>
          <p:cNvPr id="16" name="15 Flecha doblada"/>
          <p:cNvSpPr/>
          <p:nvPr/>
        </p:nvSpPr>
        <p:spPr>
          <a:xfrm>
            <a:off x="6489383" y="305323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617178748"/>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453</TotalTime>
  <Words>581</Words>
  <Application>Microsoft Office PowerPoint</Application>
  <PresentationFormat>Presentación en pantalla (4:3)</PresentationFormat>
  <Paragraphs>89</Paragraphs>
  <Slides>19</Slides>
  <Notes>3</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Chincheta</vt:lpstr>
      <vt:lpstr>EL MUDÉJAR Y LA IGLESIA DE NUESTRA SEÑORA DE LA ASUNCIÓN EN MURIEL DE ZAPARDIEL</vt:lpstr>
      <vt:lpstr>CARACTERÍSTICAS DEL MUDÉJAR</vt:lpstr>
      <vt:lpstr>ALGUNAS CONSTRUCCIONES MUDÉJARES</vt:lpstr>
      <vt:lpstr>TIPOS DE MUDÉJAR</vt:lpstr>
      <vt:lpstr>IGLESIA DE NUESTRA SEÑORA DE LA ASUNCIÓN…</vt:lpstr>
      <vt:lpstr>Muriel de Zapardiel (Valladolid)</vt:lpstr>
      <vt:lpstr>IGLESIA DE NUESTRA SEÑORA DE LA ASUNCIÓN</vt:lpstr>
      <vt:lpstr>Presentación de PowerPoint</vt:lpstr>
      <vt:lpstr>Presentación de PowerPoint</vt:lpstr>
      <vt:lpstr>Presentación de PowerPoint</vt:lpstr>
      <vt:lpstr>ALTERNANCIA DE MATERIALES</vt:lpstr>
      <vt:lpstr>INTERIOR DE LA IGLESIA</vt:lpstr>
      <vt:lpstr>ACTIVIDADES PREVIAS A LA VISITA 1</vt:lpstr>
      <vt:lpstr>ACTIVIDADES PREVIAS A LA VISITA 2</vt:lpstr>
      <vt:lpstr>ACTIVIDADES DURANTE LA VISITA 1</vt:lpstr>
      <vt:lpstr>ACTIVIDADES DURANTE LA VISITA 2</vt:lpstr>
      <vt:lpstr>ACTIVIDADES DURANTE LA VISITA 3</vt:lpstr>
      <vt:lpstr>ACTIVIDADES POSTERIORES A LA VISITA 1</vt:lpstr>
      <vt:lpstr>ACTIVIDADES POSTERIORES A LA VISITA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DEL MUDÉJAR</dc:title>
  <dc:creator>Juani</dc:creator>
  <cp:lastModifiedBy>Juani</cp:lastModifiedBy>
  <cp:revision>44</cp:revision>
  <dcterms:created xsi:type="dcterms:W3CDTF">2015-10-25T08:54:22Z</dcterms:created>
  <dcterms:modified xsi:type="dcterms:W3CDTF">2015-12-01T21:58:11Z</dcterms:modified>
</cp:coreProperties>
</file>