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1"/>
    <p:sldMasterId id="2147484125" r:id="rId2"/>
    <p:sldMasterId id="2147484237" r:id="rId3"/>
    <p:sldMasterId id="2147484254" r:id="rId4"/>
    <p:sldMasterId id="2147484267" r:id="rId5"/>
    <p:sldMasterId id="2147484283" r:id="rId6"/>
    <p:sldMasterId id="2147484295" r:id="rId7"/>
  </p:sldMasterIdLst>
  <p:notesMasterIdLst>
    <p:notesMasterId r:id="rId109"/>
  </p:notesMasterIdLst>
  <p:sldIdLst>
    <p:sldId id="343" r:id="rId8"/>
    <p:sldId id="670" r:id="rId9"/>
    <p:sldId id="671" r:id="rId10"/>
    <p:sldId id="672" r:id="rId11"/>
    <p:sldId id="673" r:id="rId12"/>
    <p:sldId id="674" r:id="rId13"/>
    <p:sldId id="675" r:id="rId14"/>
    <p:sldId id="676" r:id="rId15"/>
    <p:sldId id="677" r:id="rId16"/>
    <p:sldId id="678" r:id="rId17"/>
    <p:sldId id="679" r:id="rId18"/>
    <p:sldId id="680" r:id="rId19"/>
    <p:sldId id="681" r:id="rId20"/>
    <p:sldId id="682" r:id="rId21"/>
    <p:sldId id="683" r:id="rId22"/>
    <p:sldId id="684" r:id="rId23"/>
    <p:sldId id="685" r:id="rId24"/>
    <p:sldId id="686" r:id="rId25"/>
    <p:sldId id="687" r:id="rId26"/>
    <p:sldId id="688" r:id="rId27"/>
    <p:sldId id="689" r:id="rId28"/>
    <p:sldId id="690" r:id="rId29"/>
    <p:sldId id="691" r:id="rId30"/>
    <p:sldId id="692" r:id="rId31"/>
    <p:sldId id="693" r:id="rId32"/>
    <p:sldId id="694" r:id="rId33"/>
    <p:sldId id="695" r:id="rId34"/>
    <p:sldId id="696" r:id="rId35"/>
    <p:sldId id="697" r:id="rId36"/>
    <p:sldId id="698" r:id="rId37"/>
    <p:sldId id="699" r:id="rId38"/>
    <p:sldId id="700" r:id="rId39"/>
    <p:sldId id="701" r:id="rId40"/>
    <p:sldId id="702" r:id="rId41"/>
    <p:sldId id="703" r:id="rId42"/>
    <p:sldId id="704" r:id="rId43"/>
    <p:sldId id="705" r:id="rId44"/>
    <p:sldId id="706" r:id="rId45"/>
    <p:sldId id="707" r:id="rId46"/>
    <p:sldId id="708" r:id="rId47"/>
    <p:sldId id="709" r:id="rId48"/>
    <p:sldId id="710" r:id="rId49"/>
    <p:sldId id="711" r:id="rId50"/>
    <p:sldId id="712" r:id="rId51"/>
    <p:sldId id="713" r:id="rId52"/>
    <p:sldId id="714" r:id="rId53"/>
    <p:sldId id="715" r:id="rId54"/>
    <p:sldId id="716" r:id="rId55"/>
    <p:sldId id="717" r:id="rId56"/>
    <p:sldId id="718" r:id="rId57"/>
    <p:sldId id="719" r:id="rId58"/>
    <p:sldId id="720" r:id="rId59"/>
    <p:sldId id="721" r:id="rId60"/>
    <p:sldId id="722" r:id="rId61"/>
    <p:sldId id="723" r:id="rId62"/>
    <p:sldId id="724" r:id="rId63"/>
    <p:sldId id="725" r:id="rId64"/>
    <p:sldId id="726" r:id="rId65"/>
    <p:sldId id="727" r:id="rId66"/>
    <p:sldId id="728" r:id="rId67"/>
    <p:sldId id="729" r:id="rId68"/>
    <p:sldId id="730" r:id="rId69"/>
    <p:sldId id="731" r:id="rId70"/>
    <p:sldId id="732" r:id="rId71"/>
    <p:sldId id="733" r:id="rId72"/>
    <p:sldId id="734" r:id="rId73"/>
    <p:sldId id="735" r:id="rId74"/>
    <p:sldId id="736" r:id="rId75"/>
    <p:sldId id="737" r:id="rId76"/>
    <p:sldId id="738" r:id="rId77"/>
    <p:sldId id="739" r:id="rId78"/>
    <p:sldId id="740" r:id="rId79"/>
    <p:sldId id="741" r:id="rId80"/>
    <p:sldId id="742" r:id="rId81"/>
    <p:sldId id="743" r:id="rId82"/>
    <p:sldId id="744" r:id="rId83"/>
    <p:sldId id="745" r:id="rId84"/>
    <p:sldId id="746" r:id="rId85"/>
    <p:sldId id="747" r:id="rId86"/>
    <p:sldId id="748" r:id="rId87"/>
    <p:sldId id="749" r:id="rId88"/>
    <p:sldId id="750" r:id="rId89"/>
    <p:sldId id="751" r:id="rId90"/>
    <p:sldId id="752" r:id="rId91"/>
    <p:sldId id="753" r:id="rId92"/>
    <p:sldId id="668" r:id="rId93"/>
    <p:sldId id="653" r:id="rId94"/>
    <p:sldId id="658" r:id="rId95"/>
    <p:sldId id="660" r:id="rId96"/>
    <p:sldId id="659" r:id="rId97"/>
    <p:sldId id="662" r:id="rId98"/>
    <p:sldId id="663" r:id="rId99"/>
    <p:sldId id="661" r:id="rId100"/>
    <p:sldId id="654" r:id="rId101"/>
    <p:sldId id="655" r:id="rId102"/>
    <p:sldId id="656" r:id="rId103"/>
    <p:sldId id="664" r:id="rId104"/>
    <p:sldId id="579" r:id="rId105"/>
    <p:sldId id="665" r:id="rId106"/>
    <p:sldId id="666" r:id="rId107"/>
    <p:sldId id="667" r:id="rId108"/>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CC"/>
    <a:srgbClr val="6666FF"/>
    <a:srgbClr val="3399FF"/>
    <a:srgbClr val="3366FF"/>
    <a:srgbClr val="3333FF"/>
    <a:srgbClr val="CC00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1856"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6" d="100"/>
        <a:sy n="106" d="100"/>
      </p:scale>
      <p:origin x="0" y="20352"/>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108" Type="http://schemas.openxmlformats.org/officeDocument/2006/relationships/slide" Target="slides/slide101.xml"/><Relationship Id="rId109" Type="http://schemas.openxmlformats.org/officeDocument/2006/relationships/notesMaster" Target="notesMasters/notesMaster1.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110" Type="http://schemas.openxmlformats.org/officeDocument/2006/relationships/printerSettings" Target="printerSettings/printerSettings1.bin"/><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11" Type="http://schemas.openxmlformats.org/officeDocument/2006/relationships/presProps" Target="presProps.xml"/><Relationship Id="rId112" Type="http://schemas.openxmlformats.org/officeDocument/2006/relationships/viewProps" Target="viewProps.xml"/><Relationship Id="rId113" Type="http://schemas.openxmlformats.org/officeDocument/2006/relationships/theme" Target="theme/theme1.xml"/><Relationship Id="rId114" Type="http://schemas.openxmlformats.org/officeDocument/2006/relationships/tableStyles" Target="tableStyles.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100" Type="http://schemas.openxmlformats.org/officeDocument/2006/relationships/slide" Target="slides/slide93.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s-ES"/>
          </a:p>
        </p:txBody>
      </p:sp>
      <p:sp>
        <p:nvSpPr>
          <p:cNvPr id="1536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s-E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s-ES"/>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529C25CD-4CBF-4B43-8CC1-5498DC543C53}" type="slidenum">
              <a:rPr lang="es-ES"/>
              <a:pPr>
                <a:defRPr/>
              </a:pPr>
              <a:t>‹Nr.›</a:t>
            </a:fld>
            <a:endParaRPr lang="es-ES"/>
          </a:p>
        </p:txBody>
      </p:sp>
    </p:spTree>
    <p:extLst>
      <p:ext uri="{BB962C8B-B14F-4D97-AF65-F5344CB8AC3E}">
        <p14:creationId xmlns:p14="http://schemas.microsoft.com/office/powerpoint/2010/main" val="24693733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42411DB-A10A-0C4D-9038-585275E44CA1}" type="slidenum">
              <a:rPr lang="es-ES"/>
              <a:pPr>
                <a:defRPr/>
              </a:pPr>
              <a:t>1</a:t>
            </a:fld>
            <a:endParaRPr lang="es-ES"/>
          </a:p>
        </p:txBody>
      </p:sp>
      <p:sp>
        <p:nvSpPr>
          <p:cNvPr id="330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30755" name="Rectangle 3"/>
          <p:cNvSpPr>
            <a:spLocks noGrp="1" noChangeArrowheads="1"/>
          </p:cNvSpPr>
          <p:nvPr>
            <p:ph type="body" idx="1"/>
          </p:nvPr>
        </p:nvSpPr>
        <p:spPr/>
        <p:txBody>
          <a:bodyPr/>
          <a:lstStyle/>
          <a:p>
            <a:pPr eaLnBrk="1" hangingPunct="1">
              <a:defRPr/>
            </a:pPr>
            <a:endParaRPr lang="es-ES"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Marcador de imagen de diapositiva 1"/>
          <p:cNvSpPr>
            <a:spLocks noGrp="1" noRot="1" noChangeAspect="1"/>
          </p:cNvSpPr>
          <p:nvPr>
            <p:ph type="sldImg"/>
          </p:nvPr>
        </p:nvSpPr>
        <p:spPr>
          <a:xfrm>
            <a:off x="1371600" y="1143000"/>
            <a:ext cx="4114800" cy="3086100"/>
          </a:xfrm>
          <a:noFill/>
          <a:ln w="12700"/>
        </p:spPr>
      </p:sp>
      <p:sp>
        <p:nvSpPr>
          <p:cNvPr id="236546" name="Marcador de nota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p>
        </p:txBody>
      </p:sp>
      <p:sp>
        <p:nvSpPr>
          <p:cNvPr id="236547" name="Marcador de número de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55FFD0B-F8A2-D94C-8BDF-D4EE0276A3E8}" type="slidenum">
              <a:rPr lang="es-ES" sz="1200">
                <a:solidFill>
                  <a:srgbClr val="000000"/>
                </a:solidFill>
              </a:rPr>
              <a:pPr eaLnBrk="1" hangingPunct="1"/>
              <a:t>27</a:t>
            </a:fld>
            <a:endParaRPr lang="es-ES" sz="120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Marcador de imagen de diapositiva 1"/>
          <p:cNvSpPr>
            <a:spLocks noGrp="1" noRot="1" noChangeAspect="1"/>
          </p:cNvSpPr>
          <p:nvPr>
            <p:ph type="sldImg"/>
          </p:nvPr>
        </p:nvSpPr>
        <p:spPr>
          <a:xfrm>
            <a:off x="1371600" y="1143000"/>
            <a:ext cx="4114800" cy="3086100"/>
          </a:xfrm>
          <a:noFill/>
          <a:ln w="12700"/>
        </p:spPr>
      </p:sp>
      <p:sp>
        <p:nvSpPr>
          <p:cNvPr id="239618" name="Marcador de nota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p>
        </p:txBody>
      </p:sp>
      <p:sp>
        <p:nvSpPr>
          <p:cNvPr id="239619" name="Marcador de número de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D956D6C-DABE-434C-A8E8-2732D42CEBB7}" type="slidenum">
              <a:rPr lang="es-ES" sz="1200">
                <a:solidFill>
                  <a:srgbClr val="000000"/>
                </a:solidFill>
              </a:rPr>
              <a:pPr eaLnBrk="1" hangingPunct="1"/>
              <a:t>29</a:t>
            </a:fld>
            <a:endParaRPr lang="es-ES" sz="120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18C0481-BA17-E449-BFC3-A9A79DB4AE5B}" type="slidenum">
              <a:rPr lang="es-ES" sz="1200">
                <a:solidFill>
                  <a:srgbClr val="000000"/>
                </a:solidFill>
              </a:rPr>
              <a:pPr eaLnBrk="1" hangingPunct="1"/>
              <a:t>32</a:t>
            </a:fld>
            <a:endParaRPr lang="es-ES" sz="1200">
              <a:solidFill>
                <a:srgbClr val="000000"/>
              </a:solidFill>
            </a:endParaRPr>
          </a:p>
        </p:txBody>
      </p:sp>
      <p:sp>
        <p:nvSpPr>
          <p:cNvPr id="243714" name="Rectangle 2"/>
          <p:cNvSpPr>
            <a:spLocks noRo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Marcador de imagen de diapositiva 1"/>
          <p:cNvSpPr>
            <a:spLocks noGrp="1" noRot="1" noChangeAspect="1"/>
          </p:cNvSpPr>
          <p:nvPr>
            <p:ph type="sldImg"/>
          </p:nvPr>
        </p:nvSpPr>
        <p:spPr>
          <a:xfrm>
            <a:off x="1371600" y="1143000"/>
            <a:ext cx="4114800" cy="3086100"/>
          </a:xfrm>
          <a:noFill/>
          <a:ln w="12700"/>
        </p:spPr>
      </p:sp>
      <p:sp>
        <p:nvSpPr>
          <p:cNvPr id="249858" name="Marcador de nota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p>
        </p:txBody>
      </p:sp>
      <p:sp>
        <p:nvSpPr>
          <p:cNvPr id="249859" name="Marcador de número de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86A1FF6-A118-0D41-9840-6E5515BA31ED}" type="slidenum">
              <a:rPr lang="es-ES" sz="1200">
                <a:solidFill>
                  <a:srgbClr val="000000"/>
                </a:solidFill>
              </a:rPr>
              <a:pPr eaLnBrk="1" hangingPunct="1"/>
              <a:t>37</a:t>
            </a:fld>
            <a:endParaRPr lang="es-ES" sz="120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Marcador de imagen de diapositiva 1"/>
          <p:cNvSpPr>
            <a:spLocks noGrp="1" noRot="1" noChangeAspect="1"/>
          </p:cNvSpPr>
          <p:nvPr>
            <p:ph type="sldImg"/>
          </p:nvPr>
        </p:nvSpPr>
        <p:spPr>
          <a:xfrm>
            <a:off x="1371600" y="1143000"/>
            <a:ext cx="4114800" cy="3086100"/>
          </a:xfrm>
          <a:noFill/>
          <a:ln w="12700"/>
        </p:spPr>
      </p:sp>
      <p:sp>
        <p:nvSpPr>
          <p:cNvPr id="251906" name="Marcador de nota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p>
        </p:txBody>
      </p:sp>
      <p:sp>
        <p:nvSpPr>
          <p:cNvPr id="251907" name="Marcador de número de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93D16DD-70F4-CF47-844A-F79EA2A08597}" type="slidenum">
              <a:rPr lang="es-ES" sz="1200">
                <a:solidFill>
                  <a:srgbClr val="000000"/>
                </a:solidFill>
              </a:rPr>
              <a:pPr eaLnBrk="1" hangingPunct="1"/>
              <a:t>38</a:t>
            </a:fld>
            <a:endParaRPr lang="es-ES" sz="120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8960AC-0206-6644-9B71-1C5ECEBDE499}" type="slidenum">
              <a:rPr lang="es-ES" sz="1200">
                <a:solidFill>
                  <a:srgbClr val="000000"/>
                </a:solidFill>
              </a:rPr>
              <a:pPr eaLnBrk="1" hangingPunct="1"/>
              <a:t>42</a:t>
            </a:fld>
            <a:endParaRPr lang="es-ES" sz="1200">
              <a:solidFill>
                <a:srgbClr val="000000"/>
              </a:solidFill>
            </a:endParaRPr>
          </a:p>
        </p:txBody>
      </p:sp>
      <p:sp>
        <p:nvSpPr>
          <p:cNvPr id="257026" name="Rectangle 2"/>
          <p:cNvSpPr>
            <a:spLocks noRot="1" noChangeArrowheads="1" noTextEdit="1"/>
          </p:cNvSpPr>
          <p:nvPr>
            <p:ph type="sldImg"/>
          </p:nvPr>
        </p:nvSpPr>
        <p:spPr>
          <a:ln/>
        </p:spPr>
      </p:sp>
      <p:sp>
        <p:nvSpPr>
          <p:cNvPr id="257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Playing music while revising will make your task harder, because any speech-like sounds, even at low volume, will automatically use up part of the brain's attention capacity</a:t>
            </a:r>
            <a:endParaRPr lang="es-ES_tradnl"/>
          </a:p>
          <a:p>
            <a:pPr eaLnBrk="1" hangingPunct="1"/>
            <a:endParaRPr lang="es-ES_tradn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5F7FF9D-E7A9-DF4A-980F-BF956E5F337F}" type="slidenum">
              <a:rPr lang="es-ES" sz="1200">
                <a:solidFill>
                  <a:srgbClr val="000000"/>
                </a:solidFill>
              </a:rPr>
              <a:pPr eaLnBrk="1" hangingPunct="1"/>
              <a:t>44</a:t>
            </a:fld>
            <a:endParaRPr lang="es-ES" sz="1200">
              <a:solidFill>
                <a:srgbClr val="000000"/>
              </a:solidFill>
            </a:endParaRPr>
          </a:p>
        </p:txBody>
      </p:sp>
      <p:sp>
        <p:nvSpPr>
          <p:cNvPr id="260098" name="Rectangle 2"/>
          <p:cNvSpPr>
            <a:spLocks noRo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AE62FAE-AE5D-1149-A47F-BBF3B95C0512}" type="slidenum">
              <a:rPr lang="es-ES" sz="1200">
                <a:solidFill>
                  <a:srgbClr val="000000"/>
                </a:solidFill>
              </a:rPr>
              <a:pPr eaLnBrk="1" hangingPunct="1"/>
              <a:t>46</a:t>
            </a:fld>
            <a:endParaRPr lang="es-ES" sz="1200">
              <a:solidFill>
                <a:srgbClr val="000000"/>
              </a:solidFill>
            </a:endParaRPr>
          </a:p>
        </p:txBody>
      </p:sp>
      <p:sp>
        <p:nvSpPr>
          <p:cNvPr id="263170" name="Rectangle 2"/>
          <p:cNvSpPr>
            <a:spLocks noRot="1" noChangeArrowheads="1" noTextEdit="1"/>
          </p:cNvSpPr>
          <p:nvPr>
            <p:ph type="sldImg"/>
          </p:nvPr>
        </p:nvSpPr>
        <p:spPr>
          <a:ln/>
        </p:spPr>
      </p:sp>
      <p:sp>
        <p:nvSpPr>
          <p:cNvPr id="263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2F5EA60-6AFE-5846-8167-4E9AED5BFF3C}" type="slidenum">
              <a:rPr lang="es-ES" sz="1200">
                <a:solidFill>
                  <a:srgbClr val="000000"/>
                </a:solidFill>
              </a:rPr>
              <a:pPr eaLnBrk="1" hangingPunct="1"/>
              <a:t>48</a:t>
            </a:fld>
            <a:endParaRPr lang="es-ES" sz="1200">
              <a:solidFill>
                <a:srgbClr val="000000"/>
              </a:solidFill>
            </a:endParaRPr>
          </a:p>
        </p:txBody>
      </p:sp>
      <p:sp>
        <p:nvSpPr>
          <p:cNvPr id="266242" name="Rectangle 2"/>
          <p:cNvSpPr>
            <a:spLocks noRot="1" noChangeArrowheads="1" noTextEdit="1"/>
          </p:cNvSpPr>
          <p:nvPr>
            <p:ph type="sldImg"/>
          </p:nvPr>
        </p:nvSpPr>
        <p:spPr>
          <a:ln/>
        </p:spPr>
      </p:sp>
      <p:sp>
        <p:nvSpPr>
          <p:cNvPr id="266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1E2E45-C8B8-A34E-A8EA-35A883EAABF9}" type="slidenum">
              <a:rPr lang="es-ES" sz="1200">
                <a:solidFill>
                  <a:srgbClr val="000000"/>
                </a:solidFill>
              </a:rPr>
              <a:pPr eaLnBrk="1" hangingPunct="1"/>
              <a:t>49</a:t>
            </a:fld>
            <a:endParaRPr lang="es-ES" sz="1200">
              <a:solidFill>
                <a:srgbClr val="000000"/>
              </a:solidFill>
            </a:endParaRPr>
          </a:p>
        </p:txBody>
      </p:sp>
      <p:sp>
        <p:nvSpPr>
          <p:cNvPr id="268290" name="Rectangle 2"/>
          <p:cNvSpPr>
            <a:spLocks noRot="1" noChangeArrowheads="1" noTextEdit="1"/>
          </p:cNvSpPr>
          <p:nvPr>
            <p:ph type="sldImg"/>
          </p:nvPr>
        </p:nvSpPr>
        <p:spPr>
          <a:ln/>
        </p:spPr>
      </p:sp>
      <p:sp>
        <p:nvSpPr>
          <p:cNvPr id="268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16A9051-20C4-BE4D-94A2-4D90B0530FF6}" type="slidenum">
              <a:rPr lang="es-ES" sz="1200">
                <a:solidFill>
                  <a:srgbClr val="000000"/>
                </a:solidFill>
              </a:rPr>
              <a:pPr eaLnBrk="1" hangingPunct="1"/>
              <a:t>2</a:t>
            </a:fld>
            <a:endParaRPr lang="es-ES" sz="1200">
              <a:solidFill>
                <a:srgbClr val="000000"/>
              </a:solidFill>
            </a:endParaRPr>
          </a:p>
        </p:txBody>
      </p:sp>
      <p:sp>
        <p:nvSpPr>
          <p:cNvPr id="202754" name="Rectangle 2"/>
          <p:cNvSpPr>
            <a:spLocks noRo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B909678-F3F0-1149-B95E-D6437FC3B16F}" type="slidenum">
              <a:rPr lang="es-ES" sz="1200">
                <a:solidFill>
                  <a:srgbClr val="000000"/>
                </a:solidFill>
              </a:rPr>
              <a:pPr eaLnBrk="1" hangingPunct="1"/>
              <a:t>51</a:t>
            </a:fld>
            <a:endParaRPr lang="es-ES" sz="1200">
              <a:solidFill>
                <a:srgbClr val="000000"/>
              </a:solidFill>
            </a:endParaRPr>
          </a:p>
        </p:txBody>
      </p:sp>
      <p:sp>
        <p:nvSpPr>
          <p:cNvPr id="271362" name="Rectangle 2"/>
          <p:cNvSpPr>
            <a:spLocks noRot="1" noChangeArrowheads="1" noTextEdit="1"/>
          </p:cNvSpPr>
          <p:nvPr>
            <p:ph type="sldImg"/>
          </p:nvPr>
        </p:nvSpPr>
        <p:spPr>
          <a:ln/>
        </p:spPr>
      </p:sp>
      <p:sp>
        <p:nvSpPr>
          <p:cNvPr id="271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5FF1A0-8C1E-C542-946C-3C58DA676B8C}" type="slidenum">
              <a:rPr lang="es-ES" sz="1200">
                <a:solidFill>
                  <a:srgbClr val="000000"/>
                </a:solidFill>
              </a:rPr>
              <a:pPr eaLnBrk="1" hangingPunct="1"/>
              <a:t>53</a:t>
            </a:fld>
            <a:endParaRPr lang="es-ES" sz="1200">
              <a:solidFill>
                <a:srgbClr val="000000"/>
              </a:solidFill>
            </a:endParaRPr>
          </a:p>
        </p:txBody>
      </p:sp>
      <p:sp>
        <p:nvSpPr>
          <p:cNvPr id="274434" name="Rectangle 2"/>
          <p:cNvSpPr>
            <a:spLocks noRo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8F039FF-156A-5949-AAB4-DFA9A6B53120}" type="slidenum">
              <a:rPr lang="es-ES" sz="1200">
                <a:solidFill>
                  <a:srgbClr val="000000"/>
                </a:solidFill>
              </a:rPr>
              <a:pPr eaLnBrk="1" hangingPunct="1"/>
              <a:t>54</a:t>
            </a:fld>
            <a:endParaRPr lang="es-ES" sz="1200">
              <a:solidFill>
                <a:srgbClr val="000000"/>
              </a:solidFill>
            </a:endParaRPr>
          </a:p>
        </p:txBody>
      </p:sp>
      <p:sp>
        <p:nvSpPr>
          <p:cNvPr id="276482" name="Rectangle 2"/>
          <p:cNvSpPr>
            <a:spLocks noRot="1" noChangeArrowheads="1" noTextEdit="1"/>
          </p:cNvSpPr>
          <p:nvPr>
            <p:ph type="sldImg"/>
          </p:nvPr>
        </p:nvSpPr>
        <p:spPr>
          <a:ln/>
        </p:spPr>
      </p:sp>
      <p:sp>
        <p:nvSpPr>
          <p:cNvPr id="276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E9C1B6-847D-ED48-B962-66B4FA025814}" type="slidenum">
              <a:rPr lang="es-ES" sz="1200">
                <a:solidFill>
                  <a:srgbClr val="000000"/>
                </a:solidFill>
              </a:rPr>
              <a:pPr eaLnBrk="1" hangingPunct="1"/>
              <a:t>56</a:t>
            </a:fld>
            <a:endParaRPr lang="es-ES" sz="1200">
              <a:solidFill>
                <a:srgbClr val="000000"/>
              </a:solidFill>
            </a:endParaRPr>
          </a:p>
        </p:txBody>
      </p:sp>
      <p:sp>
        <p:nvSpPr>
          <p:cNvPr id="279554" name="Rectangle 2"/>
          <p:cNvSpPr>
            <a:spLocks noRo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AE5DAF4-F36A-A74C-999D-E1416F8F42DA}" type="slidenum">
              <a:rPr lang="es-ES" sz="1200">
                <a:solidFill>
                  <a:srgbClr val="000000"/>
                </a:solidFill>
              </a:rPr>
              <a:pPr eaLnBrk="1" hangingPunct="1"/>
              <a:t>58</a:t>
            </a:fld>
            <a:endParaRPr lang="es-ES" sz="1200">
              <a:solidFill>
                <a:srgbClr val="000000"/>
              </a:solidFill>
            </a:endParaRPr>
          </a:p>
        </p:txBody>
      </p:sp>
      <p:sp>
        <p:nvSpPr>
          <p:cNvPr id="282626" name="Rectangle 2"/>
          <p:cNvSpPr>
            <a:spLocks noRot="1" noChangeArrowheads="1" noTextEdit="1"/>
          </p:cNvSpPr>
          <p:nvPr>
            <p:ph type="sldImg"/>
          </p:nvPr>
        </p:nvSpPr>
        <p:spPr>
          <a:ln/>
        </p:spPr>
      </p:sp>
      <p:sp>
        <p:nvSpPr>
          <p:cNvPr id="282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F30DBD-BE11-E54B-ACF4-AE90585EB57A}" type="slidenum">
              <a:rPr lang="es-ES" sz="1200">
                <a:solidFill>
                  <a:srgbClr val="000000"/>
                </a:solidFill>
              </a:rPr>
              <a:pPr eaLnBrk="1" hangingPunct="1"/>
              <a:t>60</a:t>
            </a:fld>
            <a:endParaRPr lang="es-ES" sz="1200">
              <a:solidFill>
                <a:srgbClr val="000000"/>
              </a:solidFill>
            </a:endParaRPr>
          </a:p>
        </p:txBody>
      </p:sp>
      <p:sp>
        <p:nvSpPr>
          <p:cNvPr id="285698" name="Rectangle 2"/>
          <p:cNvSpPr>
            <a:spLocks noRo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7C8B6E-35F9-224A-B96E-713753A9B9E9}" type="slidenum">
              <a:rPr lang="es-ES" sz="1200">
                <a:solidFill>
                  <a:srgbClr val="000000"/>
                </a:solidFill>
              </a:rPr>
              <a:pPr eaLnBrk="1" hangingPunct="1"/>
              <a:t>62</a:t>
            </a:fld>
            <a:endParaRPr lang="es-ES" sz="1200">
              <a:solidFill>
                <a:srgbClr val="000000"/>
              </a:solidFill>
            </a:endParaRPr>
          </a:p>
        </p:txBody>
      </p:sp>
      <p:sp>
        <p:nvSpPr>
          <p:cNvPr id="288770" name="Rectangle 2"/>
          <p:cNvSpPr>
            <a:spLocks noRot="1" noChangeArrowheads="1" noTextEdit="1"/>
          </p:cNvSpPr>
          <p:nvPr>
            <p:ph type="sldImg"/>
          </p:nvPr>
        </p:nvSpPr>
        <p:spPr>
          <a:ln/>
        </p:spPr>
      </p:sp>
      <p:sp>
        <p:nvSpPr>
          <p:cNvPr id="288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D5E772-477A-B34D-8B5D-3D4AF3F734D4}" type="slidenum">
              <a:rPr lang="es-ES" sz="1200">
                <a:solidFill>
                  <a:srgbClr val="000000"/>
                </a:solidFill>
              </a:rPr>
              <a:pPr eaLnBrk="1" hangingPunct="1"/>
              <a:t>63</a:t>
            </a:fld>
            <a:endParaRPr lang="es-ES" sz="1200">
              <a:solidFill>
                <a:srgbClr val="000000"/>
              </a:solidFill>
            </a:endParaRPr>
          </a:p>
        </p:txBody>
      </p:sp>
      <p:sp>
        <p:nvSpPr>
          <p:cNvPr id="290818" name="Rectangle 2"/>
          <p:cNvSpPr>
            <a:spLocks noRot="1" noChangeArrowheads="1" noTextEdit="1"/>
          </p:cNvSpPr>
          <p:nvPr>
            <p:ph type="sldImg"/>
          </p:nvPr>
        </p:nvSpPr>
        <p:spPr>
          <a:ln/>
        </p:spPr>
      </p:sp>
      <p:sp>
        <p:nvSpPr>
          <p:cNvPr id="290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6D6458E-8EF3-9049-8D24-4E5A6D01ED2A}" type="slidenum">
              <a:rPr lang="es-ES" sz="1200">
                <a:solidFill>
                  <a:srgbClr val="000000"/>
                </a:solidFill>
              </a:rPr>
              <a:pPr eaLnBrk="1" hangingPunct="1"/>
              <a:t>65</a:t>
            </a:fld>
            <a:endParaRPr lang="es-ES" sz="1200">
              <a:solidFill>
                <a:srgbClr val="000000"/>
              </a:solidFill>
            </a:endParaRPr>
          </a:p>
        </p:txBody>
      </p:sp>
      <p:sp>
        <p:nvSpPr>
          <p:cNvPr id="293890" name="Rectangle 2"/>
          <p:cNvSpPr>
            <a:spLocks noRot="1" noChangeArrowheads="1" noTextEdit="1"/>
          </p:cNvSpPr>
          <p:nvPr>
            <p:ph type="sldImg"/>
          </p:nvPr>
        </p:nvSpPr>
        <p:spPr>
          <a:ln/>
        </p:spPr>
      </p:sp>
      <p:sp>
        <p:nvSpPr>
          <p:cNvPr id="293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6E36D2-C1DF-6148-B9C2-F85AD17842F5}" type="slidenum">
              <a:rPr lang="es-ES" sz="1200">
                <a:solidFill>
                  <a:srgbClr val="000000"/>
                </a:solidFill>
              </a:rPr>
              <a:pPr eaLnBrk="1" hangingPunct="1"/>
              <a:t>67</a:t>
            </a:fld>
            <a:endParaRPr lang="es-ES" sz="1200">
              <a:solidFill>
                <a:srgbClr val="000000"/>
              </a:solidFill>
            </a:endParaRPr>
          </a:p>
        </p:txBody>
      </p:sp>
      <p:sp>
        <p:nvSpPr>
          <p:cNvPr id="296962" name="Rectangle 2"/>
          <p:cNvSpPr>
            <a:spLocks noRot="1" noChangeArrowheads="1" noTextEdit="1"/>
          </p:cNvSpPr>
          <p:nvPr>
            <p:ph type="sldImg"/>
          </p:nvPr>
        </p:nvSpPr>
        <p:spPr>
          <a:ln/>
        </p:spPr>
      </p:sp>
      <p:sp>
        <p:nvSpPr>
          <p:cNvPr id="296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Marcador de imagen de diapositiva 1"/>
          <p:cNvSpPr>
            <a:spLocks noGrp="1" noRot="1" noChangeAspect="1"/>
          </p:cNvSpPr>
          <p:nvPr>
            <p:ph type="sldImg"/>
          </p:nvPr>
        </p:nvSpPr>
        <p:spPr>
          <a:xfrm>
            <a:off x="1371600" y="1143000"/>
            <a:ext cx="4114800" cy="3086100"/>
          </a:xfrm>
          <a:noFill/>
          <a:ln w="12700"/>
        </p:spPr>
      </p:sp>
      <p:sp>
        <p:nvSpPr>
          <p:cNvPr id="204802" name="Marcador de nota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t>Sukhareva</a:t>
            </a:r>
          </a:p>
        </p:txBody>
      </p:sp>
      <p:sp>
        <p:nvSpPr>
          <p:cNvPr id="204803" name="Marcador de número de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307304-6A66-4149-AB5B-471685B17EB0}" type="slidenum">
              <a:rPr lang="es-ES" sz="1200">
                <a:solidFill>
                  <a:srgbClr val="000000"/>
                </a:solidFill>
              </a:rPr>
              <a:pPr eaLnBrk="1" hangingPunct="1"/>
              <a:t>3</a:t>
            </a:fld>
            <a:endParaRPr lang="es-ES" sz="1200">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FC6116B-5ECB-BE42-AB5F-535A61F89FC9}" type="slidenum">
              <a:rPr lang="es-ES" sz="1200">
                <a:solidFill>
                  <a:srgbClr val="000000"/>
                </a:solidFill>
              </a:rPr>
              <a:pPr eaLnBrk="1" hangingPunct="1"/>
              <a:t>69</a:t>
            </a:fld>
            <a:endParaRPr lang="es-ES" sz="1200">
              <a:solidFill>
                <a:srgbClr val="000000"/>
              </a:solidFill>
            </a:endParaRPr>
          </a:p>
        </p:txBody>
      </p:sp>
      <p:sp>
        <p:nvSpPr>
          <p:cNvPr id="300034" name="Rectangle 2"/>
          <p:cNvSpPr>
            <a:spLocks noRot="1" noChangeArrowheads="1" noTextEdit="1"/>
          </p:cNvSpPr>
          <p:nvPr>
            <p:ph type="sldImg"/>
          </p:nvPr>
        </p:nvSpPr>
        <p:spPr>
          <a:ln/>
        </p:spPr>
      </p:sp>
      <p:sp>
        <p:nvSpPr>
          <p:cNvPr id="300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3AD211-5C10-B64A-9216-309A59FFC717}" type="slidenum">
              <a:rPr lang="es-ES" sz="1200">
                <a:solidFill>
                  <a:srgbClr val="000000"/>
                </a:solidFill>
              </a:rPr>
              <a:pPr eaLnBrk="1" hangingPunct="1"/>
              <a:t>72</a:t>
            </a:fld>
            <a:endParaRPr lang="es-ES" sz="1200">
              <a:solidFill>
                <a:srgbClr val="000000"/>
              </a:solidFill>
            </a:endParaRPr>
          </a:p>
        </p:txBody>
      </p:sp>
      <p:sp>
        <p:nvSpPr>
          <p:cNvPr id="304130" name="Rectangle 2"/>
          <p:cNvSpPr>
            <a:spLocks noRot="1" noChangeArrowheads="1" noTextEdit="1"/>
          </p:cNvSpPr>
          <p:nvPr>
            <p:ph type="sldImg"/>
          </p:nvPr>
        </p:nvSpPr>
        <p:spPr>
          <a:ln/>
        </p:spPr>
      </p:sp>
      <p:sp>
        <p:nvSpPr>
          <p:cNvPr id="304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5B796AD-F3B9-CF44-8B7B-64EED5EBA0B5}" type="slidenum">
              <a:rPr lang="es-ES" sz="1200">
                <a:solidFill>
                  <a:srgbClr val="000000"/>
                </a:solidFill>
              </a:rPr>
              <a:pPr eaLnBrk="1" hangingPunct="1"/>
              <a:t>74</a:t>
            </a:fld>
            <a:endParaRPr lang="es-ES" sz="1200">
              <a:solidFill>
                <a:srgbClr val="000000"/>
              </a:solidFill>
            </a:endParaRPr>
          </a:p>
        </p:txBody>
      </p:sp>
      <p:sp>
        <p:nvSpPr>
          <p:cNvPr id="307202" name="Rectangle 2"/>
          <p:cNvSpPr>
            <a:spLocks noRot="1" noChangeArrowheads="1" noTextEdit="1"/>
          </p:cNvSpPr>
          <p:nvPr>
            <p:ph type="sldImg"/>
          </p:nvPr>
        </p:nvSpPr>
        <p:spPr>
          <a:ln/>
        </p:spPr>
      </p:sp>
      <p:sp>
        <p:nvSpPr>
          <p:cNvPr id="307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51C277-A214-0549-BE8B-FCA97C0DDCEF}" type="slidenum">
              <a:rPr lang="es-ES" sz="1200">
                <a:solidFill>
                  <a:srgbClr val="000000"/>
                </a:solidFill>
              </a:rPr>
              <a:pPr eaLnBrk="1" hangingPunct="1"/>
              <a:t>76</a:t>
            </a:fld>
            <a:endParaRPr lang="es-ES" sz="1200">
              <a:solidFill>
                <a:srgbClr val="000000"/>
              </a:solidFill>
            </a:endParaRPr>
          </a:p>
        </p:txBody>
      </p:sp>
      <p:sp>
        <p:nvSpPr>
          <p:cNvPr id="310274" name="Rectangle 2"/>
          <p:cNvSpPr>
            <a:spLocks noRot="1" noChangeArrowheads="1" noTextEdit="1"/>
          </p:cNvSpPr>
          <p:nvPr>
            <p:ph type="sldImg"/>
          </p:nvPr>
        </p:nvSpPr>
        <p:spPr>
          <a:ln/>
        </p:spPr>
      </p:sp>
      <p:sp>
        <p:nvSpPr>
          <p:cNvPr id="310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Marcador de imagen de diapositiva 1"/>
          <p:cNvSpPr>
            <a:spLocks noGrp="1" noRot="1" noChangeAspect="1"/>
          </p:cNvSpPr>
          <p:nvPr>
            <p:ph type="sldImg"/>
          </p:nvPr>
        </p:nvSpPr>
        <p:spPr>
          <a:ln/>
        </p:spPr>
      </p:sp>
      <p:sp>
        <p:nvSpPr>
          <p:cNvPr id="312322" name="Marcador de nota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p>
        </p:txBody>
      </p:sp>
      <p:sp>
        <p:nvSpPr>
          <p:cNvPr id="312323" name="Marcador de número de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B923BB-5941-5645-93CF-CB6ACF5BB9B3}" type="slidenum">
              <a:rPr lang="es-ES" sz="1200">
                <a:solidFill>
                  <a:srgbClr val="000000"/>
                </a:solidFill>
              </a:rPr>
              <a:pPr eaLnBrk="1" hangingPunct="1"/>
              <a:t>77</a:t>
            </a:fld>
            <a:endParaRPr lang="es-ES" sz="1200">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0ACCA46-2FF2-7044-B044-9930662AB86D}" type="slidenum">
              <a:rPr lang="es-ES" sz="1200">
                <a:solidFill>
                  <a:srgbClr val="000000"/>
                </a:solidFill>
              </a:rPr>
              <a:pPr eaLnBrk="1" hangingPunct="1"/>
              <a:t>78</a:t>
            </a:fld>
            <a:endParaRPr lang="es-ES" sz="1200">
              <a:solidFill>
                <a:srgbClr val="000000"/>
              </a:solidFill>
            </a:endParaRPr>
          </a:p>
        </p:txBody>
      </p:sp>
      <p:sp>
        <p:nvSpPr>
          <p:cNvPr id="314370" name="Rectangle 2"/>
          <p:cNvSpPr>
            <a:spLocks noRot="1" noChangeArrowheads="1" noTextEdit="1"/>
          </p:cNvSpPr>
          <p:nvPr>
            <p:ph type="sldImg"/>
          </p:nvPr>
        </p:nvSpPr>
        <p:spPr>
          <a:ln/>
        </p:spPr>
      </p:sp>
      <p:sp>
        <p:nvSpPr>
          <p:cNvPr id="314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CC84B51-3A96-C14D-BEF6-627D5605FF0F}" type="slidenum">
              <a:rPr lang="es-ES" sz="1200">
                <a:solidFill>
                  <a:srgbClr val="000000"/>
                </a:solidFill>
              </a:rPr>
              <a:pPr eaLnBrk="1" hangingPunct="1"/>
              <a:t>80</a:t>
            </a:fld>
            <a:endParaRPr lang="es-ES" sz="1200">
              <a:solidFill>
                <a:srgbClr val="000000"/>
              </a:solidFill>
            </a:endParaRPr>
          </a:p>
        </p:txBody>
      </p:sp>
      <p:sp>
        <p:nvSpPr>
          <p:cNvPr id="317442" name="Rectangle 2"/>
          <p:cNvSpPr>
            <a:spLocks noRot="1" noChangeArrowheads="1" noTextEdit="1"/>
          </p:cNvSpPr>
          <p:nvPr>
            <p:ph type="sldImg"/>
          </p:nvPr>
        </p:nvSpPr>
        <p:spPr>
          <a:ln/>
        </p:spPr>
      </p:sp>
      <p:sp>
        <p:nvSpPr>
          <p:cNvPr id="317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122888-9A9A-9641-B04B-1D0D215B5461}" type="slidenum">
              <a:rPr lang="es-ES" sz="1200">
                <a:solidFill>
                  <a:srgbClr val="000000"/>
                </a:solidFill>
              </a:rPr>
              <a:pPr eaLnBrk="1" hangingPunct="1"/>
              <a:t>82</a:t>
            </a:fld>
            <a:endParaRPr lang="es-ES" sz="1200">
              <a:solidFill>
                <a:srgbClr val="000000"/>
              </a:solidFill>
            </a:endParaRPr>
          </a:p>
        </p:txBody>
      </p:sp>
      <p:sp>
        <p:nvSpPr>
          <p:cNvPr id="320514" name="Rectangle 2"/>
          <p:cNvSpPr>
            <a:spLocks noRot="1" noChangeArrowheads="1" noTextEdit="1"/>
          </p:cNvSpPr>
          <p:nvPr>
            <p:ph type="sldImg"/>
          </p:nvPr>
        </p:nvSpPr>
        <p:spPr>
          <a:ln/>
        </p:spPr>
      </p:sp>
      <p:sp>
        <p:nvSpPr>
          <p:cNvPr id="320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B602F5B-6C9D-B14A-BE9A-CFF067DC3308}" type="slidenum">
              <a:rPr lang="es-ES" sz="1200">
                <a:solidFill>
                  <a:srgbClr val="000000"/>
                </a:solidFill>
              </a:rPr>
              <a:pPr eaLnBrk="1" hangingPunct="1"/>
              <a:t>4</a:t>
            </a:fld>
            <a:endParaRPr lang="es-ES" sz="1200">
              <a:solidFill>
                <a:srgbClr val="000000"/>
              </a:solidFill>
            </a:endParaRPr>
          </a:p>
        </p:txBody>
      </p:sp>
      <p:sp>
        <p:nvSpPr>
          <p:cNvPr id="206850" name="Rectangle 2"/>
          <p:cNvSpPr>
            <a:spLocks noRo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E3BCE74-4313-C741-A185-6E00CF93FB4E}" type="slidenum">
              <a:rPr lang="es-ES" sz="1200">
                <a:solidFill>
                  <a:srgbClr val="000000"/>
                </a:solidFill>
              </a:rPr>
              <a:pPr eaLnBrk="1" hangingPunct="1"/>
              <a:t>14</a:t>
            </a:fld>
            <a:endParaRPr lang="es-ES" sz="1200">
              <a:solidFill>
                <a:srgbClr val="000000"/>
              </a:solidFill>
            </a:endParaRPr>
          </a:p>
        </p:txBody>
      </p:sp>
      <p:sp>
        <p:nvSpPr>
          <p:cNvPr id="218114" name="Rectangle 2"/>
          <p:cNvSpPr>
            <a:spLocks noRot="1" noChangeArrowheads="1" noTextEdit="1"/>
          </p:cNvSpPr>
          <p:nvPr>
            <p:ph type="sldImg"/>
          </p:nvPr>
        </p:nvSpPr>
        <p:spPr>
          <a:ln/>
        </p:spPr>
      </p:sp>
      <p:sp>
        <p:nvSpPr>
          <p:cNvPr id="218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752BC12-44CA-8B45-9492-2DDE2B0148B5}" type="slidenum">
              <a:rPr lang="es-ES" sz="1200">
                <a:solidFill>
                  <a:srgbClr val="000000"/>
                </a:solidFill>
              </a:rPr>
              <a:pPr eaLnBrk="1" hangingPunct="1"/>
              <a:t>15</a:t>
            </a:fld>
            <a:endParaRPr lang="es-ES" sz="1200">
              <a:solidFill>
                <a:srgbClr val="000000"/>
              </a:solidFill>
            </a:endParaRPr>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6F3969-4D3F-174B-807F-9A9A9801EBC8}" type="slidenum">
              <a:rPr lang="es-ES" sz="1200">
                <a:solidFill>
                  <a:srgbClr val="000000"/>
                </a:solidFill>
              </a:rPr>
              <a:pPr eaLnBrk="1" hangingPunct="1"/>
              <a:t>21</a:t>
            </a:fld>
            <a:endParaRPr lang="es-ES" sz="1200">
              <a:solidFill>
                <a:srgbClr val="000000"/>
              </a:solidFill>
            </a:endParaRPr>
          </a:p>
        </p:txBody>
      </p:sp>
      <p:sp>
        <p:nvSpPr>
          <p:cNvPr id="227330" name="Rectangle 2"/>
          <p:cNvSpPr>
            <a:spLocks noRot="1" noChangeArrowheads="1" noTextEdit="1"/>
          </p:cNvSpPr>
          <p:nvPr>
            <p:ph type="sldImg"/>
          </p:nvPr>
        </p:nvSpPr>
        <p:spPr>
          <a:ln/>
        </p:spPr>
      </p:sp>
      <p:sp>
        <p:nvSpPr>
          <p:cNvPr id="227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0483E48-F69B-6743-86F1-5FE323FC5E2F}" type="slidenum">
              <a:rPr lang="es-ES" sz="1200">
                <a:solidFill>
                  <a:srgbClr val="000000"/>
                </a:solidFill>
              </a:rPr>
              <a:pPr eaLnBrk="1" hangingPunct="1"/>
              <a:t>22</a:t>
            </a:fld>
            <a:endParaRPr lang="es-E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xfrm>
            <a:off x="914400" y="4343400"/>
            <a:ext cx="5029200" cy="4114800"/>
          </a:xfrm>
        </p:spPr>
        <p:txBody>
          <a:bodyPr/>
          <a:lstStyle/>
          <a:p>
            <a:pPr eaLnBrk="1" hangingPunct="1">
              <a:defRPr/>
            </a:pPr>
            <a:r>
              <a:rPr lang="es-ES" b="1" u="sng" smtClean="0">
                <a:cs typeface="+mn-cs"/>
              </a:rPr>
              <a:t>ANOMALÍAS GENÉTICAS</a:t>
            </a:r>
          </a:p>
          <a:p>
            <a:pPr eaLnBrk="1" hangingPunct="1">
              <a:defRPr/>
            </a:pPr>
            <a:r>
              <a:rPr lang="es-ES" smtClean="0">
                <a:cs typeface="+mn-cs"/>
              </a:rPr>
              <a:t>Merece una exposición prioritaria las investigaciones referidas a las anomalías genéticas, curiosamente ya sugeridas por Kanner (1949).</a:t>
            </a:r>
            <a:br>
              <a:rPr lang="es-ES" smtClean="0">
                <a:cs typeface="+mn-cs"/>
              </a:rPr>
            </a:br>
            <a:r>
              <a:rPr lang="es-ES" smtClean="0">
                <a:cs typeface="+mn-cs"/>
              </a:rPr>
              <a:t>Son de destacar, en primer lugar, las observaciones de Kallman y Roth (1956) sobre gemelos que indicaban una incidencia de la enfermedad en el 17 por 100 de los dicigóticos y del 70 por 100 en monocigóticos.</a:t>
            </a:r>
            <a:br>
              <a:rPr lang="es-ES" smtClean="0">
                <a:cs typeface="+mn-cs"/>
              </a:rPr>
            </a:br>
            <a:endParaRPr lang="es-ES" smtClean="0">
              <a:cs typeface="+mn-cs"/>
            </a:endParaRPr>
          </a:p>
          <a:p>
            <a:pPr eaLnBrk="1" hangingPunct="1">
              <a:defRPr/>
            </a:pPr>
            <a:r>
              <a:rPr lang="es-ES" smtClean="0">
                <a:cs typeface="+mn-cs"/>
              </a:rPr>
              <a:t>Sin llegar a admitir la afirmación de Hanson y Gottesman (1976) quienes sostienen que "los factores genéticos son necesarios para el desarrollo de este trastorno", parece de gran interés prestar atención a este tipo de investigaciones, sobre todo después de los estudios realizados por Folstein y Rutter (1977 a, 1977 b), en 21 pares de gemelos del mismo sexo (11 pares monocigóticos y 10 pares dicigóticos) donde existían 25 niños con autismo infantil. En cuatro pares monocigóticos, ambos gemelos presentaban autismo infantil, mientras que entre los dicigóticos nunca aparecía el trastorno en ambos gemelos. Un par de gemelos monocigóticos era concordante para el autismo, pero marcadamente discordante para la edad de aparición, lo que resulta sorprendente.</a:t>
            </a:r>
            <a:br>
              <a:rPr lang="es-ES" smtClean="0">
                <a:cs typeface="+mn-cs"/>
              </a:rPr>
            </a:br>
            <a:endParaRPr lang="es-ES" smtClean="0">
              <a:cs typeface="+mn-cs"/>
            </a:endParaRPr>
          </a:p>
          <a:p>
            <a:pPr eaLnBrk="1" hangingPunct="1">
              <a:defRPr/>
            </a:pPr>
            <a:r>
              <a:rPr lang="es-ES" smtClean="0">
                <a:cs typeface="+mn-cs"/>
              </a:rPr>
              <a:t>Era muy significativo, además, que los hermanos gemelos monocigóticos no autistas presentaran frecuentes trastornos cognitivos y dificultades en la adquisición del lenguaje, mientras que entre los hermanos gemelos dicigóticos no autistas no se manifestase ese tipo de trastorno.</a:t>
            </a:r>
            <a:br>
              <a:rPr lang="es-ES" smtClean="0">
                <a:cs typeface="+mn-cs"/>
              </a:rPr>
            </a:br>
            <a:endParaRPr lang="es-ES" smtClean="0">
              <a:cs typeface="+mn-cs"/>
            </a:endParaRPr>
          </a:p>
          <a:p>
            <a:pPr eaLnBrk="1" hangingPunct="1">
              <a:defRPr/>
            </a:pPr>
            <a:r>
              <a:rPr lang="es-ES" smtClean="0">
                <a:cs typeface="+mn-cs"/>
              </a:rPr>
              <a:t>New Scientist 27 abril 2002</a:t>
            </a:r>
          </a:p>
          <a:p>
            <a:pPr eaLnBrk="1" hangingPunct="1">
              <a:defRPr/>
            </a:pPr>
            <a:r>
              <a:rPr lang="es-ES" smtClean="0">
                <a:cs typeface="+mn-cs"/>
              </a:rPr>
              <a:t>Existen evidencias de que los gemelos, compitiendo por los mismos recursos en el útero, tienen una mayor probabilidad de desarrollar autismo</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C14FF4F-E1B8-954A-A778-DAB2CF69F8A2}" type="slidenum">
              <a:rPr lang="es-ES" sz="1200">
                <a:solidFill>
                  <a:srgbClr val="000000"/>
                </a:solidFill>
              </a:rPr>
              <a:pPr eaLnBrk="1" hangingPunct="1"/>
              <a:t>25</a:t>
            </a:fld>
            <a:endParaRPr lang="es-ES" sz="1200">
              <a:solidFill>
                <a:srgbClr val="000000"/>
              </a:solidFill>
            </a:endParaRPr>
          </a:p>
        </p:txBody>
      </p:sp>
      <p:sp>
        <p:nvSpPr>
          <p:cNvPr id="233474" name="Rectangle 2"/>
          <p:cNvSpPr>
            <a:spLocks noRo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228133B7-3EFE-D944-B110-D85D5B3F2C67}" type="slidenum">
              <a:rPr lang="es-ES"/>
              <a:pPr>
                <a:defRPr/>
              </a:pPr>
              <a:t>‹Nr.›</a:t>
            </a:fld>
            <a:endParaRPr lang="es-ES"/>
          </a:p>
        </p:txBody>
      </p:sp>
    </p:spTree>
    <p:extLst>
      <p:ext uri="{BB962C8B-B14F-4D97-AF65-F5344CB8AC3E}">
        <p14:creationId xmlns:p14="http://schemas.microsoft.com/office/powerpoint/2010/main" val="2302241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AA475F7-CCBD-4F47-B44F-05D3CEE33220}" type="slidenum">
              <a:rPr lang="es-ES"/>
              <a:pPr>
                <a:defRPr/>
              </a:pPr>
              <a:t>‹Nr.›</a:t>
            </a:fld>
            <a:endParaRPr lang="es-ES"/>
          </a:p>
        </p:txBody>
      </p:sp>
    </p:spTree>
    <p:extLst>
      <p:ext uri="{BB962C8B-B14F-4D97-AF65-F5344CB8AC3E}">
        <p14:creationId xmlns:p14="http://schemas.microsoft.com/office/powerpoint/2010/main" val="1717243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C61CBBCA-9C7E-E248-A160-07EAAF29C2AD}" type="slidenum">
              <a:rPr lang="es-ES"/>
              <a:pPr>
                <a:defRPr/>
              </a:pPr>
              <a:t>‹Nr.›</a:t>
            </a:fld>
            <a:endParaRPr lang="es-ES"/>
          </a:p>
        </p:txBody>
      </p:sp>
    </p:spTree>
    <p:extLst>
      <p:ext uri="{BB962C8B-B14F-4D97-AF65-F5344CB8AC3E}">
        <p14:creationId xmlns:p14="http://schemas.microsoft.com/office/powerpoint/2010/main" val="318272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 name="Line 8"/>
          <p:cNvSpPr>
            <a:spLocks noChangeShapeType="1"/>
          </p:cNvSpPr>
          <p:nvPr/>
        </p:nvSpPr>
        <p:spPr bwMode="auto">
          <a:xfrm>
            <a:off x="1981200" y="47244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39938" name="Rectangle 2"/>
          <p:cNvSpPr>
            <a:spLocks noGrp="1" noChangeArrowheads="1"/>
          </p:cNvSpPr>
          <p:nvPr>
            <p:ph type="ctrTitle"/>
          </p:nvPr>
        </p:nvSpPr>
        <p:spPr>
          <a:xfrm>
            <a:off x="914400" y="1524000"/>
            <a:ext cx="7623175" cy="1752600"/>
          </a:xfrm>
        </p:spPr>
        <p:txBody>
          <a:bodyPr/>
          <a:lstStyle>
            <a:lvl1pPr>
              <a:defRPr sz="5000"/>
            </a:lvl1pPr>
          </a:lstStyle>
          <a:p>
            <a:r>
              <a:rPr lang="es-ES" altLang="en-US"/>
              <a:t>Haga clic para cambiar el estilo de título	</a:t>
            </a:r>
          </a:p>
        </p:txBody>
      </p:sp>
      <p:sp>
        <p:nvSpPr>
          <p:cNvPr id="3993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s-ES" altLang="en-US"/>
              <a:t>Haga clic para modificar el estilo de subtítulo del patrón</a:t>
            </a:r>
          </a:p>
        </p:txBody>
      </p:sp>
      <p:sp>
        <p:nvSpPr>
          <p:cNvPr id="6" name="Rectangle 4"/>
          <p:cNvSpPr>
            <a:spLocks noGrp="1" noChangeArrowheads="1"/>
          </p:cNvSpPr>
          <p:nvPr>
            <p:ph type="dt" sz="half" idx="10"/>
          </p:nvPr>
        </p:nvSpPr>
        <p:spPr/>
        <p:txBody>
          <a:bodyPr/>
          <a:lstStyle>
            <a:lvl1pPr>
              <a:defRPr/>
            </a:lvl1pPr>
          </a:lstStyle>
          <a:p>
            <a:pPr>
              <a:defRPr/>
            </a:pPr>
            <a:endParaRPr lang="es-ES"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r>
              <a:rPr lang="es-ES" altLang="en-US"/>
              <a:t>@jralonso3</a:t>
            </a:r>
          </a:p>
        </p:txBody>
      </p:sp>
      <p:sp>
        <p:nvSpPr>
          <p:cNvPr id="8" name="Rectangle 6"/>
          <p:cNvSpPr>
            <a:spLocks noGrp="1" noChangeArrowheads="1"/>
          </p:cNvSpPr>
          <p:nvPr>
            <p:ph type="sldNum" sz="quarter" idx="12"/>
          </p:nvPr>
        </p:nvSpPr>
        <p:spPr/>
        <p:txBody>
          <a:bodyPr/>
          <a:lstStyle>
            <a:lvl1pPr>
              <a:defRPr/>
            </a:lvl1pPr>
          </a:lstStyle>
          <a:p>
            <a:pPr>
              <a:defRPr/>
            </a:pPr>
            <a:fld id="{05D2150C-43D6-2C46-B0BC-34B2C90455CC}" type="slidenum">
              <a:rPr lang="es-ES"/>
              <a:pPr>
                <a:defRPr/>
              </a:pPr>
              <a:t>‹Nr.›</a:t>
            </a:fld>
            <a:endParaRPr lang="es-ES"/>
          </a:p>
        </p:txBody>
      </p:sp>
    </p:spTree>
    <p:extLst>
      <p:ext uri="{BB962C8B-B14F-4D97-AF65-F5344CB8AC3E}">
        <p14:creationId xmlns:p14="http://schemas.microsoft.com/office/powerpoint/2010/main" val="1763629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s-ES" altLang="en-US"/>
              <a:t>@jralonso3</a:t>
            </a:r>
          </a:p>
        </p:txBody>
      </p:sp>
      <p:sp>
        <p:nvSpPr>
          <p:cNvPr id="6" name="Rectangle 6"/>
          <p:cNvSpPr>
            <a:spLocks noGrp="1" noChangeArrowheads="1"/>
          </p:cNvSpPr>
          <p:nvPr>
            <p:ph type="sldNum" sz="quarter" idx="12"/>
          </p:nvPr>
        </p:nvSpPr>
        <p:spPr>
          <a:ln/>
        </p:spPr>
        <p:txBody>
          <a:bodyPr/>
          <a:lstStyle>
            <a:lvl1pPr>
              <a:defRPr/>
            </a:lvl1pPr>
          </a:lstStyle>
          <a:p>
            <a:pPr>
              <a:defRPr/>
            </a:pPr>
            <a:fld id="{28E4EF38-DA22-BB4C-8565-CB9B71D31FFB}" type="slidenum">
              <a:rPr lang="es-ES"/>
              <a:pPr>
                <a:defRPr/>
              </a:pPr>
              <a:t>‹Nr.›</a:t>
            </a:fld>
            <a:endParaRPr lang="es-ES"/>
          </a:p>
        </p:txBody>
      </p:sp>
    </p:spTree>
    <p:extLst>
      <p:ext uri="{BB962C8B-B14F-4D97-AF65-F5344CB8AC3E}">
        <p14:creationId xmlns:p14="http://schemas.microsoft.com/office/powerpoint/2010/main" val="446460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s-ES" altLang="en-US"/>
              <a:t>@jralonso3</a:t>
            </a:r>
          </a:p>
        </p:txBody>
      </p:sp>
      <p:sp>
        <p:nvSpPr>
          <p:cNvPr id="6" name="Rectangle 6"/>
          <p:cNvSpPr>
            <a:spLocks noGrp="1" noChangeArrowheads="1"/>
          </p:cNvSpPr>
          <p:nvPr>
            <p:ph type="sldNum" sz="quarter" idx="12"/>
          </p:nvPr>
        </p:nvSpPr>
        <p:spPr>
          <a:ln/>
        </p:spPr>
        <p:txBody>
          <a:bodyPr/>
          <a:lstStyle>
            <a:lvl1pPr>
              <a:defRPr/>
            </a:lvl1pPr>
          </a:lstStyle>
          <a:p>
            <a:pPr>
              <a:defRPr/>
            </a:pPr>
            <a:fld id="{BD7A9F8E-538E-FF4C-AFAF-D8578BB5D9E0}" type="slidenum">
              <a:rPr lang="es-ES"/>
              <a:pPr>
                <a:defRPr/>
              </a:pPr>
              <a:t>‹Nr.›</a:t>
            </a:fld>
            <a:endParaRPr lang="es-ES"/>
          </a:p>
        </p:txBody>
      </p:sp>
    </p:spTree>
    <p:extLst>
      <p:ext uri="{BB962C8B-B14F-4D97-AF65-F5344CB8AC3E}">
        <p14:creationId xmlns:p14="http://schemas.microsoft.com/office/powerpoint/2010/main" val="2389207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s-ES" altLang="en-US"/>
              <a:t>@jralonso3</a:t>
            </a:r>
          </a:p>
        </p:txBody>
      </p:sp>
      <p:sp>
        <p:nvSpPr>
          <p:cNvPr id="7" name="Rectangle 6"/>
          <p:cNvSpPr>
            <a:spLocks noGrp="1" noChangeArrowheads="1"/>
          </p:cNvSpPr>
          <p:nvPr>
            <p:ph type="sldNum" sz="quarter" idx="12"/>
          </p:nvPr>
        </p:nvSpPr>
        <p:spPr>
          <a:ln/>
        </p:spPr>
        <p:txBody>
          <a:bodyPr/>
          <a:lstStyle>
            <a:lvl1pPr>
              <a:defRPr/>
            </a:lvl1pPr>
          </a:lstStyle>
          <a:p>
            <a:pPr>
              <a:defRPr/>
            </a:pPr>
            <a:fld id="{BCDB2720-FA3D-1541-8326-9D9BB6533651}" type="slidenum">
              <a:rPr lang="es-ES"/>
              <a:pPr>
                <a:defRPr/>
              </a:pPr>
              <a:t>‹Nr.›</a:t>
            </a:fld>
            <a:endParaRPr lang="es-ES"/>
          </a:p>
        </p:txBody>
      </p:sp>
    </p:spTree>
    <p:extLst>
      <p:ext uri="{BB962C8B-B14F-4D97-AF65-F5344CB8AC3E}">
        <p14:creationId xmlns:p14="http://schemas.microsoft.com/office/powerpoint/2010/main" val="3808430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8" name="Rectangle 5"/>
          <p:cNvSpPr>
            <a:spLocks noGrp="1" noChangeArrowheads="1"/>
          </p:cNvSpPr>
          <p:nvPr>
            <p:ph type="ftr" sz="quarter" idx="11"/>
          </p:nvPr>
        </p:nvSpPr>
        <p:spPr>
          <a:ln/>
        </p:spPr>
        <p:txBody>
          <a:bodyPr/>
          <a:lstStyle>
            <a:lvl1pPr>
              <a:defRPr/>
            </a:lvl1pPr>
          </a:lstStyle>
          <a:p>
            <a:pPr>
              <a:defRPr/>
            </a:pPr>
            <a:r>
              <a:rPr lang="es-ES" altLang="en-US"/>
              <a:t>@jralonso3</a:t>
            </a:r>
          </a:p>
        </p:txBody>
      </p:sp>
      <p:sp>
        <p:nvSpPr>
          <p:cNvPr id="9" name="Rectangle 6"/>
          <p:cNvSpPr>
            <a:spLocks noGrp="1" noChangeArrowheads="1"/>
          </p:cNvSpPr>
          <p:nvPr>
            <p:ph type="sldNum" sz="quarter" idx="12"/>
          </p:nvPr>
        </p:nvSpPr>
        <p:spPr>
          <a:ln/>
        </p:spPr>
        <p:txBody>
          <a:bodyPr/>
          <a:lstStyle>
            <a:lvl1pPr>
              <a:defRPr/>
            </a:lvl1pPr>
          </a:lstStyle>
          <a:p>
            <a:pPr>
              <a:defRPr/>
            </a:pPr>
            <a:fld id="{C1F97473-65F5-BA44-9C50-CC7D5C07E904}" type="slidenum">
              <a:rPr lang="es-ES"/>
              <a:pPr>
                <a:defRPr/>
              </a:pPr>
              <a:t>‹Nr.›</a:t>
            </a:fld>
            <a:endParaRPr lang="es-ES"/>
          </a:p>
        </p:txBody>
      </p:sp>
    </p:spTree>
    <p:extLst>
      <p:ext uri="{BB962C8B-B14F-4D97-AF65-F5344CB8AC3E}">
        <p14:creationId xmlns:p14="http://schemas.microsoft.com/office/powerpoint/2010/main" val="2851027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s-ES" altLang="en-US"/>
              <a:t>@jralonso3</a:t>
            </a:r>
          </a:p>
        </p:txBody>
      </p:sp>
      <p:sp>
        <p:nvSpPr>
          <p:cNvPr id="5" name="Rectangle 6"/>
          <p:cNvSpPr>
            <a:spLocks noGrp="1" noChangeArrowheads="1"/>
          </p:cNvSpPr>
          <p:nvPr>
            <p:ph type="sldNum" sz="quarter" idx="12"/>
          </p:nvPr>
        </p:nvSpPr>
        <p:spPr>
          <a:ln/>
        </p:spPr>
        <p:txBody>
          <a:bodyPr/>
          <a:lstStyle>
            <a:lvl1pPr>
              <a:defRPr/>
            </a:lvl1pPr>
          </a:lstStyle>
          <a:p>
            <a:pPr>
              <a:defRPr/>
            </a:pPr>
            <a:fld id="{C20B8EFD-49B9-C14F-8630-FFA3C9847129}" type="slidenum">
              <a:rPr lang="es-ES"/>
              <a:pPr>
                <a:defRPr/>
              </a:pPr>
              <a:t>‹Nr.›</a:t>
            </a:fld>
            <a:endParaRPr lang="es-ES"/>
          </a:p>
        </p:txBody>
      </p:sp>
    </p:spTree>
    <p:extLst>
      <p:ext uri="{BB962C8B-B14F-4D97-AF65-F5344CB8AC3E}">
        <p14:creationId xmlns:p14="http://schemas.microsoft.com/office/powerpoint/2010/main" val="2533570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3" name="Rectangle 5"/>
          <p:cNvSpPr>
            <a:spLocks noGrp="1" noChangeArrowheads="1"/>
          </p:cNvSpPr>
          <p:nvPr>
            <p:ph type="ftr" sz="quarter" idx="11"/>
          </p:nvPr>
        </p:nvSpPr>
        <p:spPr>
          <a:ln/>
        </p:spPr>
        <p:txBody>
          <a:bodyPr/>
          <a:lstStyle>
            <a:lvl1pPr>
              <a:defRPr/>
            </a:lvl1pPr>
          </a:lstStyle>
          <a:p>
            <a:pPr>
              <a:defRPr/>
            </a:pPr>
            <a:r>
              <a:rPr lang="es-ES" altLang="en-US"/>
              <a:t>@jralonso3</a:t>
            </a:r>
          </a:p>
        </p:txBody>
      </p:sp>
      <p:sp>
        <p:nvSpPr>
          <p:cNvPr id="4" name="Rectangle 6"/>
          <p:cNvSpPr>
            <a:spLocks noGrp="1" noChangeArrowheads="1"/>
          </p:cNvSpPr>
          <p:nvPr>
            <p:ph type="sldNum" sz="quarter" idx="12"/>
          </p:nvPr>
        </p:nvSpPr>
        <p:spPr>
          <a:ln/>
        </p:spPr>
        <p:txBody>
          <a:bodyPr/>
          <a:lstStyle>
            <a:lvl1pPr>
              <a:defRPr/>
            </a:lvl1pPr>
          </a:lstStyle>
          <a:p>
            <a:pPr>
              <a:defRPr/>
            </a:pPr>
            <a:fld id="{678327D6-236C-814A-BEE7-A0F336003D89}" type="slidenum">
              <a:rPr lang="es-ES"/>
              <a:pPr>
                <a:defRPr/>
              </a:pPr>
              <a:t>‹Nr.›</a:t>
            </a:fld>
            <a:endParaRPr lang="es-ES"/>
          </a:p>
        </p:txBody>
      </p:sp>
    </p:spTree>
    <p:extLst>
      <p:ext uri="{BB962C8B-B14F-4D97-AF65-F5344CB8AC3E}">
        <p14:creationId xmlns:p14="http://schemas.microsoft.com/office/powerpoint/2010/main" val="672691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s-ES" altLang="en-US"/>
              <a:t>@jralonso3</a:t>
            </a:r>
          </a:p>
        </p:txBody>
      </p:sp>
      <p:sp>
        <p:nvSpPr>
          <p:cNvPr id="7" name="Rectangle 6"/>
          <p:cNvSpPr>
            <a:spLocks noGrp="1" noChangeArrowheads="1"/>
          </p:cNvSpPr>
          <p:nvPr>
            <p:ph type="sldNum" sz="quarter" idx="12"/>
          </p:nvPr>
        </p:nvSpPr>
        <p:spPr>
          <a:ln/>
        </p:spPr>
        <p:txBody>
          <a:bodyPr/>
          <a:lstStyle>
            <a:lvl1pPr>
              <a:defRPr/>
            </a:lvl1pPr>
          </a:lstStyle>
          <a:p>
            <a:pPr>
              <a:defRPr/>
            </a:pPr>
            <a:fld id="{A73D28E7-7569-0148-A653-C8A4DAC81FB8}" type="slidenum">
              <a:rPr lang="es-ES"/>
              <a:pPr>
                <a:defRPr/>
              </a:pPr>
              <a:t>‹Nr.›</a:t>
            </a:fld>
            <a:endParaRPr lang="es-ES"/>
          </a:p>
        </p:txBody>
      </p:sp>
    </p:spTree>
    <p:extLst>
      <p:ext uri="{BB962C8B-B14F-4D97-AF65-F5344CB8AC3E}">
        <p14:creationId xmlns:p14="http://schemas.microsoft.com/office/powerpoint/2010/main" val="2830359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A04C4892-6FD2-684F-8CC5-70F0A67A9AFA}" type="slidenum">
              <a:rPr lang="es-ES"/>
              <a:pPr>
                <a:defRPr/>
              </a:pPr>
              <a:t>‹Nr.›</a:t>
            </a:fld>
            <a:endParaRPr lang="es-ES"/>
          </a:p>
        </p:txBody>
      </p:sp>
    </p:spTree>
    <p:extLst>
      <p:ext uri="{BB962C8B-B14F-4D97-AF65-F5344CB8AC3E}">
        <p14:creationId xmlns:p14="http://schemas.microsoft.com/office/powerpoint/2010/main" val="2568240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s-ES" altLang="en-US"/>
              <a:t>@jralonso3</a:t>
            </a:r>
          </a:p>
        </p:txBody>
      </p:sp>
      <p:sp>
        <p:nvSpPr>
          <p:cNvPr id="7" name="Rectangle 6"/>
          <p:cNvSpPr>
            <a:spLocks noGrp="1" noChangeArrowheads="1"/>
          </p:cNvSpPr>
          <p:nvPr>
            <p:ph type="sldNum" sz="quarter" idx="12"/>
          </p:nvPr>
        </p:nvSpPr>
        <p:spPr>
          <a:ln/>
        </p:spPr>
        <p:txBody>
          <a:bodyPr/>
          <a:lstStyle>
            <a:lvl1pPr>
              <a:defRPr/>
            </a:lvl1pPr>
          </a:lstStyle>
          <a:p>
            <a:pPr>
              <a:defRPr/>
            </a:pPr>
            <a:fld id="{5391A707-BEB4-8D4D-9B2F-AE5D43605337}" type="slidenum">
              <a:rPr lang="es-ES"/>
              <a:pPr>
                <a:defRPr/>
              </a:pPr>
              <a:t>‹Nr.›</a:t>
            </a:fld>
            <a:endParaRPr lang="es-ES"/>
          </a:p>
        </p:txBody>
      </p:sp>
    </p:spTree>
    <p:extLst>
      <p:ext uri="{BB962C8B-B14F-4D97-AF65-F5344CB8AC3E}">
        <p14:creationId xmlns:p14="http://schemas.microsoft.com/office/powerpoint/2010/main" val="2343801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s-ES" altLang="en-US"/>
              <a:t>@jralonso3</a:t>
            </a:r>
          </a:p>
        </p:txBody>
      </p:sp>
      <p:sp>
        <p:nvSpPr>
          <p:cNvPr id="6" name="Rectangle 6"/>
          <p:cNvSpPr>
            <a:spLocks noGrp="1" noChangeArrowheads="1"/>
          </p:cNvSpPr>
          <p:nvPr>
            <p:ph type="sldNum" sz="quarter" idx="12"/>
          </p:nvPr>
        </p:nvSpPr>
        <p:spPr>
          <a:ln/>
        </p:spPr>
        <p:txBody>
          <a:bodyPr/>
          <a:lstStyle>
            <a:lvl1pPr>
              <a:defRPr/>
            </a:lvl1pPr>
          </a:lstStyle>
          <a:p>
            <a:pPr>
              <a:defRPr/>
            </a:pPr>
            <a:fld id="{A3CC43B1-8FC5-094A-AD1D-0C0D9614A85B}" type="slidenum">
              <a:rPr lang="es-ES"/>
              <a:pPr>
                <a:defRPr/>
              </a:pPr>
              <a:t>‹Nr.›</a:t>
            </a:fld>
            <a:endParaRPr lang="es-ES"/>
          </a:p>
        </p:txBody>
      </p:sp>
    </p:spTree>
    <p:extLst>
      <p:ext uri="{BB962C8B-B14F-4D97-AF65-F5344CB8AC3E}">
        <p14:creationId xmlns:p14="http://schemas.microsoft.com/office/powerpoint/2010/main" val="1429797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7813"/>
            <a:ext cx="2057400" cy="585311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7813"/>
            <a:ext cx="6019800" cy="585311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s-ES" altLang="en-US"/>
              <a:t>@jralonso3</a:t>
            </a:r>
          </a:p>
        </p:txBody>
      </p:sp>
      <p:sp>
        <p:nvSpPr>
          <p:cNvPr id="6" name="Rectangle 6"/>
          <p:cNvSpPr>
            <a:spLocks noGrp="1" noChangeArrowheads="1"/>
          </p:cNvSpPr>
          <p:nvPr>
            <p:ph type="sldNum" sz="quarter" idx="12"/>
          </p:nvPr>
        </p:nvSpPr>
        <p:spPr>
          <a:ln/>
        </p:spPr>
        <p:txBody>
          <a:bodyPr/>
          <a:lstStyle>
            <a:lvl1pPr>
              <a:defRPr/>
            </a:lvl1pPr>
          </a:lstStyle>
          <a:p>
            <a:pPr>
              <a:defRPr/>
            </a:pPr>
            <a:fld id="{9502BE81-4ACA-2143-B36C-FCCA1F493E4F}" type="slidenum">
              <a:rPr lang="es-ES"/>
              <a:pPr>
                <a:defRPr/>
              </a:pPr>
              <a:t>‹Nr.›</a:t>
            </a:fld>
            <a:endParaRPr lang="es-ES"/>
          </a:p>
        </p:txBody>
      </p:sp>
    </p:spTree>
    <p:extLst>
      <p:ext uri="{BB962C8B-B14F-4D97-AF65-F5344CB8AC3E}">
        <p14:creationId xmlns:p14="http://schemas.microsoft.com/office/powerpoint/2010/main" val="1833446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AndTx" preserve="1">
  <p:cSld name="Título, 2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smtClean="0"/>
              <a:t>Haga clic para modificar el estilo de título del patrón</a:t>
            </a:r>
            <a:endParaRPr lang="es-ES"/>
          </a:p>
        </p:txBody>
      </p:sp>
      <p:sp>
        <p:nvSpPr>
          <p:cNvPr id="3" name="2 Marcador de contenido"/>
          <p:cNvSpPr>
            <a:spLocks noGrp="1"/>
          </p:cNvSpPr>
          <p:nvPr>
            <p:ph sz="quarter" idx="1"/>
          </p:nvPr>
        </p:nvSpPr>
        <p:spPr>
          <a:xfrm>
            <a:off x="457200" y="1600200"/>
            <a:ext cx="4038600" cy="21891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57200" y="3941763"/>
            <a:ext cx="4038600" cy="21891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half" idx="3"/>
          </p:nvPr>
        </p:nvSpPr>
        <p:spPr>
          <a:xfrm>
            <a:off x="4648200" y="1600200"/>
            <a:ext cx="4038600" cy="45307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7" name="Rectangle 5"/>
          <p:cNvSpPr>
            <a:spLocks noGrp="1" noChangeArrowheads="1"/>
          </p:cNvSpPr>
          <p:nvPr>
            <p:ph type="ftr" sz="quarter" idx="11"/>
          </p:nvPr>
        </p:nvSpPr>
        <p:spPr>
          <a:ln/>
        </p:spPr>
        <p:txBody>
          <a:bodyPr/>
          <a:lstStyle>
            <a:lvl1pPr>
              <a:defRPr/>
            </a:lvl1pPr>
          </a:lstStyle>
          <a:p>
            <a:pPr>
              <a:defRPr/>
            </a:pPr>
            <a:r>
              <a:rPr lang="es-ES" altLang="en-US"/>
              <a:t>@jralonso3</a:t>
            </a:r>
          </a:p>
        </p:txBody>
      </p:sp>
      <p:sp>
        <p:nvSpPr>
          <p:cNvPr id="8" name="Rectangle 6"/>
          <p:cNvSpPr>
            <a:spLocks noGrp="1" noChangeArrowheads="1"/>
          </p:cNvSpPr>
          <p:nvPr>
            <p:ph type="sldNum" sz="quarter" idx="12"/>
          </p:nvPr>
        </p:nvSpPr>
        <p:spPr>
          <a:ln/>
        </p:spPr>
        <p:txBody>
          <a:bodyPr/>
          <a:lstStyle>
            <a:lvl1pPr>
              <a:defRPr/>
            </a:lvl1pPr>
          </a:lstStyle>
          <a:p>
            <a:pPr>
              <a:defRPr/>
            </a:pPr>
            <a:fld id="{20665650-7510-1944-B466-9B4B50E188B9}" type="slidenum">
              <a:rPr lang="es-ES"/>
              <a:pPr>
                <a:defRPr/>
              </a:pPr>
              <a:t>‹Nr.›</a:t>
            </a:fld>
            <a:endParaRPr lang="es-ES"/>
          </a:p>
        </p:txBody>
      </p:sp>
    </p:spTree>
    <p:extLst>
      <p:ext uri="{BB962C8B-B14F-4D97-AF65-F5344CB8AC3E}">
        <p14:creationId xmlns:p14="http://schemas.microsoft.com/office/powerpoint/2010/main" val="1150801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reserve="1">
  <p:cSld name="Título, imágenes prediseñada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smtClean="0"/>
              <a:t>Haga clic para modificar el estilo de título del patrón</a:t>
            </a:r>
            <a:endParaRPr lang="es-ES"/>
          </a:p>
        </p:txBody>
      </p:sp>
      <p:sp>
        <p:nvSpPr>
          <p:cNvPr id="3" name="2 Marcador de imágenes prediseñadas"/>
          <p:cNvSpPr>
            <a:spLocks noGrp="1"/>
          </p:cNvSpPr>
          <p:nvPr>
            <p:ph type="clipArt" sz="half" idx="1"/>
          </p:nvPr>
        </p:nvSpPr>
        <p:spPr>
          <a:xfrm>
            <a:off x="457200" y="1600200"/>
            <a:ext cx="4038600" cy="4530725"/>
          </a:xfrm>
        </p:spPr>
        <p:txBody>
          <a:bodyPr/>
          <a:lstStyle/>
          <a:p>
            <a:pPr lvl="0"/>
            <a:endParaRPr lang="es-ES" noProof="0" smtClean="0"/>
          </a:p>
        </p:txBody>
      </p:sp>
      <p:sp>
        <p:nvSpPr>
          <p:cNvPr id="4" name="3 Marcador de texto"/>
          <p:cNvSpPr>
            <a:spLocks noGrp="1"/>
          </p:cNvSpPr>
          <p:nvPr>
            <p:ph type="body" sz="half" idx="2"/>
          </p:nvPr>
        </p:nvSpPr>
        <p:spPr>
          <a:xfrm>
            <a:off x="4648200" y="1600200"/>
            <a:ext cx="4038600" cy="45307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s-ES" altLang="en-US"/>
              <a:t>@jralonso3</a:t>
            </a:r>
          </a:p>
        </p:txBody>
      </p:sp>
      <p:sp>
        <p:nvSpPr>
          <p:cNvPr id="7" name="Rectangle 6"/>
          <p:cNvSpPr>
            <a:spLocks noGrp="1" noChangeArrowheads="1"/>
          </p:cNvSpPr>
          <p:nvPr>
            <p:ph type="sldNum" sz="quarter" idx="12"/>
          </p:nvPr>
        </p:nvSpPr>
        <p:spPr>
          <a:ln/>
        </p:spPr>
        <p:txBody>
          <a:bodyPr/>
          <a:lstStyle>
            <a:lvl1pPr>
              <a:defRPr/>
            </a:lvl1pPr>
          </a:lstStyle>
          <a:p>
            <a:pPr>
              <a:defRPr/>
            </a:pPr>
            <a:fld id="{D3D9A037-B4E3-4343-9161-B5E000549CDF}" type="slidenum">
              <a:rPr lang="es-ES"/>
              <a:pPr>
                <a:defRPr/>
              </a:pPr>
              <a:t>‹Nr.›</a:t>
            </a:fld>
            <a:endParaRPr lang="es-ES"/>
          </a:p>
        </p:txBody>
      </p:sp>
    </p:spTree>
    <p:extLst>
      <p:ext uri="{BB962C8B-B14F-4D97-AF65-F5344CB8AC3E}">
        <p14:creationId xmlns:p14="http://schemas.microsoft.com/office/powerpoint/2010/main" val="2431853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457200" y="1600200"/>
            <a:ext cx="4038600" cy="45307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307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s-ES" altLang="en-US"/>
              <a:t>@jralonso3</a:t>
            </a:r>
          </a:p>
        </p:txBody>
      </p:sp>
      <p:sp>
        <p:nvSpPr>
          <p:cNvPr id="7" name="Rectangle 6"/>
          <p:cNvSpPr>
            <a:spLocks noGrp="1" noChangeArrowheads="1"/>
          </p:cNvSpPr>
          <p:nvPr>
            <p:ph type="sldNum" sz="quarter" idx="12"/>
          </p:nvPr>
        </p:nvSpPr>
        <p:spPr>
          <a:ln/>
        </p:spPr>
        <p:txBody>
          <a:bodyPr/>
          <a:lstStyle>
            <a:lvl1pPr>
              <a:defRPr/>
            </a:lvl1pPr>
          </a:lstStyle>
          <a:p>
            <a:pPr>
              <a:defRPr/>
            </a:pPr>
            <a:fld id="{B95E109E-7E24-424F-9C55-3D74016A0905}" type="slidenum">
              <a:rPr lang="es-ES"/>
              <a:pPr>
                <a:defRPr/>
              </a:pPr>
              <a:t>‹Nr.›</a:t>
            </a:fld>
            <a:endParaRPr lang="es-ES"/>
          </a:p>
        </p:txBody>
      </p:sp>
    </p:spTree>
    <p:extLst>
      <p:ext uri="{BB962C8B-B14F-4D97-AF65-F5344CB8AC3E}">
        <p14:creationId xmlns:p14="http://schemas.microsoft.com/office/powerpoint/2010/main" val="4102118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x" preserve="1">
  <p:cSld name="Título,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307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648200" y="1600200"/>
            <a:ext cx="4038600" cy="45307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s-ES" altLang="en-US"/>
              <a:t>@jralonso3</a:t>
            </a:r>
          </a:p>
        </p:txBody>
      </p:sp>
      <p:sp>
        <p:nvSpPr>
          <p:cNvPr id="7" name="Rectangle 6"/>
          <p:cNvSpPr>
            <a:spLocks noGrp="1" noChangeArrowheads="1"/>
          </p:cNvSpPr>
          <p:nvPr>
            <p:ph type="sldNum" sz="quarter" idx="12"/>
          </p:nvPr>
        </p:nvSpPr>
        <p:spPr>
          <a:ln/>
        </p:spPr>
        <p:txBody>
          <a:bodyPr/>
          <a:lstStyle>
            <a:lvl1pPr>
              <a:defRPr/>
            </a:lvl1pPr>
          </a:lstStyle>
          <a:p>
            <a:pPr>
              <a:defRPr/>
            </a:pPr>
            <a:fld id="{03979F12-383C-E14B-B1CC-5BCAAEC2989B}" type="slidenum">
              <a:rPr lang="es-ES"/>
              <a:pPr>
                <a:defRPr/>
              </a:pPr>
              <a:t>‹Nr.›</a:t>
            </a:fld>
            <a:endParaRPr lang="es-ES"/>
          </a:p>
        </p:txBody>
      </p:sp>
    </p:spTree>
    <p:extLst>
      <p:ext uri="{BB962C8B-B14F-4D97-AF65-F5344CB8AC3E}">
        <p14:creationId xmlns:p14="http://schemas.microsoft.com/office/powerpoint/2010/main" val="12950491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s-ES" smtClean="0">
              <a:solidFill>
                <a:srgbClr val="000000"/>
              </a:solidFill>
            </a:endParaRPr>
          </a:p>
        </p:txBody>
      </p:sp>
      <p:sp>
        <p:nvSpPr>
          <p:cNvPr id="5" name="Line 8"/>
          <p:cNvSpPr>
            <a:spLocks noChangeShapeType="1"/>
          </p:cNvSpPr>
          <p:nvPr/>
        </p:nvSpPr>
        <p:spPr bwMode="auto">
          <a:xfrm>
            <a:off x="1981200" y="47244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s-ES" smtClean="0">
              <a:solidFill>
                <a:srgbClr val="000000"/>
              </a:solidFill>
            </a:endParaRPr>
          </a:p>
        </p:txBody>
      </p:sp>
      <p:sp>
        <p:nvSpPr>
          <p:cNvPr id="39938" name="Rectangle 2"/>
          <p:cNvSpPr>
            <a:spLocks noGrp="1" noChangeArrowheads="1"/>
          </p:cNvSpPr>
          <p:nvPr>
            <p:ph type="ctrTitle"/>
          </p:nvPr>
        </p:nvSpPr>
        <p:spPr>
          <a:xfrm>
            <a:off x="914400" y="1524000"/>
            <a:ext cx="7623175" cy="1752600"/>
          </a:xfrm>
        </p:spPr>
        <p:txBody>
          <a:bodyPr/>
          <a:lstStyle>
            <a:lvl1pPr>
              <a:defRPr sz="5000"/>
            </a:lvl1pPr>
          </a:lstStyle>
          <a:p>
            <a:r>
              <a:rPr lang="es-ES" altLang="en-US"/>
              <a:t>Haga clic para cambiar el estilo de título	</a:t>
            </a:r>
          </a:p>
        </p:txBody>
      </p:sp>
      <p:sp>
        <p:nvSpPr>
          <p:cNvPr id="3993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s-ES" altLang="en-US"/>
              <a:t>Haga clic para modificar el estilo de subtítulo del patrón</a:t>
            </a:r>
          </a:p>
        </p:txBody>
      </p:sp>
      <p:sp>
        <p:nvSpPr>
          <p:cNvPr id="6" name="Rectangle 4"/>
          <p:cNvSpPr>
            <a:spLocks noGrp="1" noChangeArrowheads="1"/>
          </p:cNvSpPr>
          <p:nvPr>
            <p:ph type="dt" sz="half" idx="10"/>
          </p:nvPr>
        </p:nvSpPr>
        <p:spPr/>
        <p:txBody>
          <a:bodyPr/>
          <a:lstStyle>
            <a:lvl1pPr>
              <a:defRPr/>
            </a:lvl1pPr>
          </a:lstStyle>
          <a:p>
            <a:pPr>
              <a:defRPr/>
            </a:pPr>
            <a:endParaRPr lang="es-ES" altLang="en-US">
              <a:solidFill>
                <a:srgbClr val="000000"/>
              </a:solidFill>
              <a:latin typeface="Garamond"/>
            </a:endParaRPr>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s-ES" altLang="en-US">
              <a:solidFill>
                <a:srgbClr val="000000"/>
              </a:solidFill>
              <a:latin typeface="Garamond"/>
            </a:endParaRPr>
          </a:p>
        </p:txBody>
      </p:sp>
      <p:sp>
        <p:nvSpPr>
          <p:cNvPr id="8" name="Rectangle 6"/>
          <p:cNvSpPr>
            <a:spLocks noGrp="1" noChangeArrowheads="1"/>
          </p:cNvSpPr>
          <p:nvPr>
            <p:ph type="sldNum" sz="quarter" idx="12"/>
          </p:nvPr>
        </p:nvSpPr>
        <p:spPr/>
        <p:txBody>
          <a:bodyPr/>
          <a:lstStyle>
            <a:lvl1pPr>
              <a:defRPr/>
            </a:lvl1pPr>
          </a:lstStyle>
          <a:p>
            <a:pPr>
              <a:defRPr/>
            </a:pPr>
            <a:fld id="{484D2685-26EF-3946-8415-B2AF4D048889}"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895464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2DA9F8-89DA-8841-92F9-8F5E7D4D592E}"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42188837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1C5599-7F54-5340-9C79-8BF2B7F09B2E}"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292881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1D53D9CC-8692-5D4C-B1C5-AA3426609B8D}" type="slidenum">
              <a:rPr lang="es-ES"/>
              <a:pPr>
                <a:defRPr/>
              </a:pPr>
              <a:t>‹Nr.›</a:t>
            </a:fld>
            <a:endParaRPr lang="es-ES"/>
          </a:p>
        </p:txBody>
      </p:sp>
    </p:spTree>
    <p:extLst>
      <p:ext uri="{BB962C8B-B14F-4D97-AF65-F5344CB8AC3E}">
        <p14:creationId xmlns:p14="http://schemas.microsoft.com/office/powerpoint/2010/main" val="10161019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10A66A-D4A9-A14B-8F5F-90ADF4085A35}"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20042519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9" name="Rectangle 6"/>
          <p:cNvSpPr>
            <a:spLocks noGrp="1" noChangeArrowheads="1"/>
          </p:cNvSpPr>
          <p:nvPr>
            <p:ph type="sldNum" sz="quarter" idx="12"/>
          </p:nvPr>
        </p:nvSpPr>
        <p:spPr>
          <a:ln/>
        </p:spPr>
        <p:txBody>
          <a:bodyPr/>
          <a:lstStyle>
            <a:lvl1pPr>
              <a:defRPr/>
            </a:lvl1pPr>
          </a:lstStyle>
          <a:p>
            <a:pPr>
              <a:defRPr/>
            </a:pPr>
            <a:fld id="{4D8CFC8B-92EC-AD44-820E-02664B8B16DD}"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3173053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AB9C82-9E9B-3947-A327-7247A21EA861}"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32133037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4" name="Rectangle 6"/>
          <p:cNvSpPr>
            <a:spLocks noGrp="1" noChangeArrowheads="1"/>
          </p:cNvSpPr>
          <p:nvPr>
            <p:ph type="sldNum" sz="quarter" idx="12"/>
          </p:nvPr>
        </p:nvSpPr>
        <p:spPr>
          <a:ln/>
        </p:spPr>
        <p:txBody>
          <a:bodyPr/>
          <a:lstStyle>
            <a:lvl1pPr>
              <a:defRPr/>
            </a:lvl1pPr>
          </a:lstStyle>
          <a:p>
            <a:pPr>
              <a:defRPr/>
            </a:pPr>
            <a:fld id="{13DFB716-8A18-7A4F-9C05-C53E0FD276A2}"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14004133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8D5DA2-E7E1-5741-B252-FEB9CB4D9792}"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41893199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05D756-C3E6-F840-B501-FD3255CF3C16}"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734155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F9A9F7-1E04-5E48-BBB0-A7C1CA80164C}"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17178595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7813"/>
            <a:ext cx="2057400" cy="585311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7813"/>
            <a:ext cx="6019800" cy="585311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B2CA5A-F80B-6E4B-95A8-DF87B5E01046}"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12253025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AndTx" preserve="1">
  <p:cSld name="Título, 2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smtClean="0"/>
              <a:t>Haga clic para modificar el estilo de título del patrón</a:t>
            </a:r>
            <a:endParaRPr lang="es-ES"/>
          </a:p>
        </p:txBody>
      </p:sp>
      <p:sp>
        <p:nvSpPr>
          <p:cNvPr id="3" name="2 Marcador de contenido"/>
          <p:cNvSpPr>
            <a:spLocks noGrp="1"/>
          </p:cNvSpPr>
          <p:nvPr>
            <p:ph sz="quarter" idx="1"/>
          </p:nvPr>
        </p:nvSpPr>
        <p:spPr>
          <a:xfrm>
            <a:off x="457200" y="1600200"/>
            <a:ext cx="4038600" cy="21891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57200" y="3941763"/>
            <a:ext cx="4038600" cy="21891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half" idx="3"/>
          </p:nvPr>
        </p:nvSpPr>
        <p:spPr>
          <a:xfrm>
            <a:off x="4648200" y="1600200"/>
            <a:ext cx="4038600" cy="45307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8" name="Rectangle 6"/>
          <p:cNvSpPr>
            <a:spLocks noGrp="1" noChangeArrowheads="1"/>
          </p:cNvSpPr>
          <p:nvPr>
            <p:ph type="sldNum" sz="quarter" idx="12"/>
          </p:nvPr>
        </p:nvSpPr>
        <p:spPr>
          <a:ln/>
        </p:spPr>
        <p:txBody>
          <a:bodyPr/>
          <a:lstStyle>
            <a:lvl1pPr>
              <a:defRPr/>
            </a:lvl1pPr>
          </a:lstStyle>
          <a:p>
            <a:pPr>
              <a:defRPr/>
            </a:pPr>
            <a:fld id="{9ACCF807-D25D-104D-98B9-7BCD431BF6EE}"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1169675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lipArtAndTx" preserve="1">
  <p:cSld name="Título, imágenes prediseñada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smtClean="0"/>
              <a:t>Haga clic para modificar el estilo de título del patrón</a:t>
            </a:r>
            <a:endParaRPr lang="es-ES"/>
          </a:p>
        </p:txBody>
      </p:sp>
      <p:sp>
        <p:nvSpPr>
          <p:cNvPr id="3" name="2 Marcador de imágenes prediseñadas"/>
          <p:cNvSpPr>
            <a:spLocks noGrp="1"/>
          </p:cNvSpPr>
          <p:nvPr>
            <p:ph type="clipArt" sz="half" idx="1"/>
          </p:nvPr>
        </p:nvSpPr>
        <p:spPr>
          <a:xfrm>
            <a:off x="457200" y="1600200"/>
            <a:ext cx="4038600" cy="4530725"/>
          </a:xfrm>
        </p:spPr>
        <p:txBody>
          <a:bodyPr/>
          <a:lstStyle/>
          <a:p>
            <a:pPr lvl="0"/>
            <a:endParaRPr lang="es-ES" noProof="0" smtClean="0"/>
          </a:p>
        </p:txBody>
      </p:sp>
      <p:sp>
        <p:nvSpPr>
          <p:cNvPr id="4" name="3 Marcador de texto"/>
          <p:cNvSpPr>
            <a:spLocks noGrp="1"/>
          </p:cNvSpPr>
          <p:nvPr>
            <p:ph type="body" sz="half" idx="2"/>
          </p:nvPr>
        </p:nvSpPr>
        <p:spPr>
          <a:xfrm>
            <a:off x="4648200" y="1600200"/>
            <a:ext cx="4038600" cy="45307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59C3D6-9EBE-154E-9C10-9C5FA00B3E9B}"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718760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E5B2CF2F-383A-9748-88F0-0963A4631BBD}" type="slidenum">
              <a:rPr lang="es-ES"/>
              <a:pPr>
                <a:defRPr/>
              </a:pPr>
              <a:t>‹Nr.›</a:t>
            </a:fld>
            <a:endParaRPr lang="es-ES"/>
          </a:p>
        </p:txBody>
      </p:sp>
    </p:spTree>
    <p:extLst>
      <p:ext uri="{BB962C8B-B14F-4D97-AF65-F5344CB8AC3E}">
        <p14:creationId xmlns:p14="http://schemas.microsoft.com/office/powerpoint/2010/main" val="6237308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457200" y="1600200"/>
            <a:ext cx="4038600" cy="45307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307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19B2FC-373D-A44F-843A-09660DD3BF56}"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36892845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x" preserve="1">
  <p:cSld name="Título,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307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648200" y="1600200"/>
            <a:ext cx="4038600" cy="45307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E14C94-BF8D-BE4B-8EDC-99A329F1550B}"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12110006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CustomShape 58"/>
          <p:cNvSpPr>
            <a:spLocks noChangeArrowheads="1"/>
          </p:cNvSpPr>
          <p:nvPr userDrawn="1"/>
        </p:nvSpPr>
        <p:spPr bwMode="auto">
          <a:xfrm rot="5400000">
            <a:off x="8747919" y="6417469"/>
            <a:ext cx="301625" cy="227013"/>
          </a:xfrm>
          <a:prstGeom prst="homePlate">
            <a:avLst>
              <a:gd name="adj" fmla="val 26026"/>
            </a:avLst>
          </a:prstGeom>
          <a:solidFill>
            <a:srgbClr val="F39C1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p>
            <a:endParaRPr lang="es-ES" smtClean="0">
              <a:solidFill>
                <a:srgbClr val="000000"/>
              </a:solidFill>
            </a:endParaRPr>
          </a:p>
        </p:txBody>
      </p:sp>
      <p:sp>
        <p:nvSpPr>
          <p:cNvPr id="3" name="Marcador de número de diapositiva 5"/>
          <p:cNvSpPr txBox="1">
            <a:spLocks/>
          </p:cNvSpPr>
          <p:nvPr userDrawn="1"/>
        </p:nvSpPr>
        <p:spPr>
          <a:xfrm>
            <a:off x="8532813" y="6302375"/>
            <a:ext cx="731837" cy="384175"/>
          </a:xfrm>
          <a:prstGeom prst="rect">
            <a:avLst/>
          </a:prstGeom>
        </p:spPr>
        <p:txBody>
          <a:bodyPr lIns="91438" tIns="45719" rIns="91438" bIns="45719"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F2CFA074-1592-324A-93F0-68F3995622C9}" type="slidenum">
              <a:rPr lang="es-ES" sz="900" smtClean="0">
                <a:solidFill>
                  <a:srgbClr val="FFFFFF"/>
                </a:solidFill>
                <a:latin typeface="Calibri" panose="020F0502020204030204" pitchFamily="34" charset="0"/>
              </a:rPr>
              <a:pPr algn="ctr">
                <a:defRPr/>
              </a:pPr>
              <a:t>‹Nr.›</a:t>
            </a:fld>
            <a:endParaRPr lang="es-ES" sz="900" dirty="0">
              <a:solidFill>
                <a:srgbClr val="FFFFFF"/>
              </a:solidFill>
              <a:latin typeface="Calibri" panose="020F0502020204030204" pitchFamily="34" charset="0"/>
            </a:endParaRPr>
          </a:p>
        </p:txBody>
      </p:sp>
      <p:pic>
        <p:nvPicPr>
          <p:cNvPr id="4" name="9 Image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56550" y="6321425"/>
            <a:ext cx="719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11 Imagen"/>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92950" y="6321425"/>
            <a:ext cx="79533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719888"/>
            <a:ext cx="91440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30303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FE40F567-A1F0-D146-9242-0EF3C1D568F2}" type="slidenum">
              <a:rPr lang="es-ES"/>
              <a:pPr>
                <a:defRPr/>
              </a:pPr>
              <a:t>‹Nr.›</a:t>
            </a:fld>
            <a:endParaRPr lang="es-ES"/>
          </a:p>
        </p:txBody>
      </p:sp>
    </p:spTree>
    <p:extLst>
      <p:ext uri="{BB962C8B-B14F-4D97-AF65-F5344CB8AC3E}">
        <p14:creationId xmlns:p14="http://schemas.microsoft.com/office/powerpoint/2010/main" val="35505558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7E19B52A-ACED-6A4F-BA82-EC33B45F2345}" type="slidenum">
              <a:rPr lang="es-ES"/>
              <a:pPr>
                <a:defRPr/>
              </a:pPr>
              <a:t>‹Nr.›</a:t>
            </a:fld>
            <a:endParaRPr lang="es-ES"/>
          </a:p>
        </p:txBody>
      </p:sp>
    </p:spTree>
    <p:extLst>
      <p:ext uri="{BB962C8B-B14F-4D97-AF65-F5344CB8AC3E}">
        <p14:creationId xmlns:p14="http://schemas.microsoft.com/office/powerpoint/2010/main" val="498626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C954F1A5-AA40-4649-B95C-852ECE50C2FB}" type="slidenum">
              <a:rPr lang="es-ES"/>
              <a:pPr>
                <a:defRPr/>
              </a:pPr>
              <a:t>‹Nr.›</a:t>
            </a:fld>
            <a:endParaRPr lang="es-ES"/>
          </a:p>
        </p:txBody>
      </p:sp>
    </p:spTree>
    <p:extLst>
      <p:ext uri="{BB962C8B-B14F-4D97-AF65-F5344CB8AC3E}">
        <p14:creationId xmlns:p14="http://schemas.microsoft.com/office/powerpoint/2010/main" val="16951865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158EB6AE-F7D2-0841-AE5B-52F57E5D23FA}" type="slidenum">
              <a:rPr lang="es-ES"/>
              <a:pPr>
                <a:defRPr/>
              </a:pPr>
              <a:t>‹Nr.›</a:t>
            </a:fld>
            <a:endParaRPr lang="es-ES"/>
          </a:p>
        </p:txBody>
      </p:sp>
    </p:spTree>
    <p:extLst>
      <p:ext uri="{BB962C8B-B14F-4D97-AF65-F5344CB8AC3E}">
        <p14:creationId xmlns:p14="http://schemas.microsoft.com/office/powerpoint/2010/main" val="38026221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EF6CF921-8BCF-CB4B-8625-A478EA18C107}" type="slidenum">
              <a:rPr lang="es-ES"/>
              <a:pPr>
                <a:defRPr/>
              </a:pPr>
              <a:t>‹Nr.›</a:t>
            </a:fld>
            <a:endParaRPr lang="es-ES"/>
          </a:p>
        </p:txBody>
      </p:sp>
    </p:spTree>
    <p:extLst>
      <p:ext uri="{BB962C8B-B14F-4D97-AF65-F5344CB8AC3E}">
        <p14:creationId xmlns:p14="http://schemas.microsoft.com/office/powerpoint/2010/main" val="27116060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4B4FDA99-F5B1-6D46-9719-E0301704CC19}" type="slidenum">
              <a:rPr lang="es-ES"/>
              <a:pPr>
                <a:defRPr/>
              </a:pPr>
              <a:t>‹Nr.›</a:t>
            </a:fld>
            <a:endParaRPr lang="es-ES"/>
          </a:p>
        </p:txBody>
      </p:sp>
    </p:spTree>
    <p:extLst>
      <p:ext uri="{BB962C8B-B14F-4D97-AF65-F5344CB8AC3E}">
        <p14:creationId xmlns:p14="http://schemas.microsoft.com/office/powerpoint/2010/main" val="36213508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65053A84-F1D6-CD47-9DB2-25B98896CF80}" type="slidenum">
              <a:rPr lang="es-ES"/>
              <a:pPr>
                <a:defRPr/>
              </a:pPr>
              <a:t>‹Nr.›</a:t>
            </a:fld>
            <a:endParaRPr lang="es-ES"/>
          </a:p>
        </p:txBody>
      </p:sp>
    </p:spTree>
    <p:extLst>
      <p:ext uri="{BB962C8B-B14F-4D97-AF65-F5344CB8AC3E}">
        <p14:creationId xmlns:p14="http://schemas.microsoft.com/office/powerpoint/2010/main" val="2360905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44E0DA07-FCD1-5642-AB1D-CAFC6AA5813F}" type="slidenum">
              <a:rPr lang="es-ES"/>
              <a:pPr>
                <a:defRPr/>
              </a:pPr>
              <a:t>‹Nr.›</a:t>
            </a:fld>
            <a:endParaRPr lang="es-ES"/>
          </a:p>
        </p:txBody>
      </p:sp>
    </p:spTree>
    <p:extLst>
      <p:ext uri="{BB962C8B-B14F-4D97-AF65-F5344CB8AC3E}">
        <p14:creationId xmlns:p14="http://schemas.microsoft.com/office/powerpoint/2010/main" val="6423350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7BB4E1DC-6A9C-2942-AD6C-0EBD5AAEE566}" type="slidenum">
              <a:rPr lang="es-ES"/>
              <a:pPr>
                <a:defRPr/>
              </a:pPr>
              <a:t>‹Nr.›</a:t>
            </a:fld>
            <a:endParaRPr lang="es-ES"/>
          </a:p>
        </p:txBody>
      </p:sp>
    </p:spTree>
    <p:extLst>
      <p:ext uri="{BB962C8B-B14F-4D97-AF65-F5344CB8AC3E}">
        <p14:creationId xmlns:p14="http://schemas.microsoft.com/office/powerpoint/2010/main" val="39000193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81BC0EE1-028D-1642-9C1C-0E19C59E02CD}" type="slidenum">
              <a:rPr lang="es-ES"/>
              <a:pPr>
                <a:defRPr/>
              </a:pPr>
              <a:t>‹Nr.›</a:t>
            </a:fld>
            <a:endParaRPr lang="es-ES"/>
          </a:p>
        </p:txBody>
      </p:sp>
    </p:spTree>
    <p:extLst>
      <p:ext uri="{BB962C8B-B14F-4D97-AF65-F5344CB8AC3E}">
        <p14:creationId xmlns:p14="http://schemas.microsoft.com/office/powerpoint/2010/main" val="3663429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44C33550-1EBB-104E-ABA5-C7D083B963E6}" type="slidenum">
              <a:rPr lang="es-ES"/>
              <a:pPr>
                <a:defRPr/>
              </a:pPr>
              <a:t>‹Nr.›</a:t>
            </a:fld>
            <a:endParaRPr lang="es-ES"/>
          </a:p>
        </p:txBody>
      </p:sp>
    </p:spTree>
    <p:extLst>
      <p:ext uri="{BB962C8B-B14F-4D97-AF65-F5344CB8AC3E}">
        <p14:creationId xmlns:p14="http://schemas.microsoft.com/office/powerpoint/2010/main" val="25391363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3304EFD8-9737-404D-B548-2310955C4BA0}" type="slidenum">
              <a:rPr lang="es-ES"/>
              <a:pPr>
                <a:defRPr/>
              </a:pPr>
              <a:t>‹Nr.›</a:t>
            </a:fld>
            <a:endParaRPr lang="es-ES"/>
          </a:p>
        </p:txBody>
      </p:sp>
    </p:spTree>
    <p:extLst>
      <p:ext uri="{BB962C8B-B14F-4D97-AF65-F5344CB8AC3E}">
        <p14:creationId xmlns:p14="http://schemas.microsoft.com/office/powerpoint/2010/main" val="7629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CustomShape 58"/>
          <p:cNvSpPr>
            <a:spLocks noChangeArrowheads="1"/>
          </p:cNvSpPr>
          <p:nvPr userDrawn="1"/>
        </p:nvSpPr>
        <p:spPr bwMode="auto">
          <a:xfrm rot="5400000">
            <a:off x="8747919" y="6417469"/>
            <a:ext cx="301625" cy="227013"/>
          </a:xfrm>
          <a:prstGeom prst="homePlate">
            <a:avLst>
              <a:gd name="adj" fmla="val 26026"/>
            </a:avLst>
          </a:prstGeom>
          <a:solidFill>
            <a:srgbClr val="F39C1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p>
            <a:endParaRPr lang="es-ES" smtClean="0">
              <a:solidFill>
                <a:srgbClr val="000000"/>
              </a:solidFill>
            </a:endParaRPr>
          </a:p>
        </p:txBody>
      </p:sp>
      <p:sp>
        <p:nvSpPr>
          <p:cNvPr id="3" name="Marcador de número de diapositiva 5"/>
          <p:cNvSpPr txBox="1">
            <a:spLocks/>
          </p:cNvSpPr>
          <p:nvPr userDrawn="1"/>
        </p:nvSpPr>
        <p:spPr>
          <a:xfrm>
            <a:off x="8532813" y="6302375"/>
            <a:ext cx="731837" cy="384175"/>
          </a:xfrm>
          <a:prstGeom prst="rect">
            <a:avLst/>
          </a:prstGeom>
        </p:spPr>
        <p:txBody>
          <a:bodyPr lIns="91438" tIns="45719" rIns="91438" bIns="45719"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2BED369D-65D5-E74A-8FAF-B470CE693CF2}" type="slidenum">
              <a:rPr lang="es-ES" sz="900" smtClean="0">
                <a:solidFill>
                  <a:srgbClr val="FFFFFF"/>
                </a:solidFill>
                <a:latin typeface="Calibri" panose="020F0502020204030204" pitchFamily="34" charset="0"/>
                <a:ea typeface="ＭＳ Ｐゴシック"/>
              </a:rPr>
              <a:pPr algn="ctr">
                <a:defRPr/>
              </a:pPr>
              <a:t>‹Nr.›</a:t>
            </a:fld>
            <a:endParaRPr lang="es-ES" sz="900" dirty="0">
              <a:solidFill>
                <a:srgbClr val="FFFFFF"/>
              </a:solidFill>
              <a:latin typeface="Calibri" panose="020F0502020204030204" pitchFamily="34" charset="0"/>
              <a:ea typeface="ＭＳ Ｐゴシック"/>
            </a:endParaRPr>
          </a:p>
        </p:txBody>
      </p:sp>
      <p:pic>
        <p:nvPicPr>
          <p:cNvPr id="4" name="9 Image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56550" y="6321425"/>
            <a:ext cx="719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11 Imagen"/>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92950" y="6321425"/>
            <a:ext cx="79533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719888"/>
            <a:ext cx="91440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63465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s-ES" smtClean="0">
              <a:solidFill>
                <a:srgbClr val="000000"/>
              </a:solidFill>
            </a:endParaRPr>
          </a:p>
        </p:txBody>
      </p:sp>
      <p:sp>
        <p:nvSpPr>
          <p:cNvPr id="5" name="Line 8"/>
          <p:cNvSpPr>
            <a:spLocks noChangeShapeType="1"/>
          </p:cNvSpPr>
          <p:nvPr/>
        </p:nvSpPr>
        <p:spPr bwMode="auto">
          <a:xfrm>
            <a:off x="1981200" y="47244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s-ES" smtClean="0">
              <a:solidFill>
                <a:srgbClr val="000000"/>
              </a:solidFill>
            </a:endParaRPr>
          </a:p>
        </p:txBody>
      </p:sp>
      <p:sp>
        <p:nvSpPr>
          <p:cNvPr id="39938" name="Rectangle 2"/>
          <p:cNvSpPr>
            <a:spLocks noGrp="1" noChangeArrowheads="1"/>
          </p:cNvSpPr>
          <p:nvPr>
            <p:ph type="ctrTitle"/>
          </p:nvPr>
        </p:nvSpPr>
        <p:spPr>
          <a:xfrm>
            <a:off x="914400" y="1524000"/>
            <a:ext cx="7623175" cy="1752600"/>
          </a:xfrm>
        </p:spPr>
        <p:txBody>
          <a:bodyPr/>
          <a:lstStyle>
            <a:lvl1pPr>
              <a:defRPr sz="5000"/>
            </a:lvl1pPr>
          </a:lstStyle>
          <a:p>
            <a:r>
              <a:rPr lang="es-ES" altLang="en-US"/>
              <a:t>Haga clic para cambiar el estilo de título	</a:t>
            </a:r>
          </a:p>
        </p:txBody>
      </p:sp>
      <p:sp>
        <p:nvSpPr>
          <p:cNvPr id="3993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s-ES" altLang="en-US"/>
              <a:t>Haga clic para modificar el estilo de subtítulo del patrón</a:t>
            </a:r>
          </a:p>
        </p:txBody>
      </p:sp>
      <p:sp>
        <p:nvSpPr>
          <p:cNvPr id="6" name="Rectangle 4"/>
          <p:cNvSpPr>
            <a:spLocks noGrp="1" noChangeArrowheads="1"/>
          </p:cNvSpPr>
          <p:nvPr>
            <p:ph type="dt" sz="half" idx="10"/>
          </p:nvPr>
        </p:nvSpPr>
        <p:spPr/>
        <p:txBody>
          <a:bodyPr/>
          <a:lstStyle>
            <a:lvl1pPr>
              <a:defRPr/>
            </a:lvl1pPr>
          </a:lstStyle>
          <a:p>
            <a:pPr>
              <a:defRPr/>
            </a:pPr>
            <a:endParaRPr lang="es-ES"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r>
              <a:rPr lang="es-ES" altLang="en-US"/>
              <a:t>@jralonso3</a:t>
            </a:r>
          </a:p>
        </p:txBody>
      </p:sp>
      <p:sp>
        <p:nvSpPr>
          <p:cNvPr id="8" name="Rectangle 6"/>
          <p:cNvSpPr>
            <a:spLocks noGrp="1" noChangeArrowheads="1"/>
          </p:cNvSpPr>
          <p:nvPr>
            <p:ph type="sldNum" sz="quarter" idx="12"/>
          </p:nvPr>
        </p:nvSpPr>
        <p:spPr/>
        <p:txBody>
          <a:bodyPr/>
          <a:lstStyle>
            <a:lvl1pPr>
              <a:defRPr/>
            </a:lvl1pPr>
          </a:lstStyle>
          <a:p>
            <a:pPr>
              <a:defRPr/>
            </a:pPr>
            <a:fld id="{98480943-02FF-8C43-A674-EBC526B1CF19}" type="slidenum">
              <a:rPr lang="es-ES"/>
              <a:pPr>
                <a:defRPr/>
              </a:pPr>
              <a:t>‹Nr.›</a:t>
            </a:fld>
            <a:endParaRPr lang="es-ES"/>
          </a:p>
        </p:txBody>
      </p:sp>
    </p:spTree>
    <p:extLst>
      <p:ext uri="{BB962C8B-B14F-4D97-AF65-F5344CB8AC3E}">
        <p14:creationId xmlns:p14="http://schemas.microsoft.com/office/powerpoint/2010/main" val="42488263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s-ES" altLang="en-US"/>
              <a:t>@jralonso3</a:t>
            </a:r>
          </a:p>
        </p:txBody>
      </p:sp>
      <p:sp>
        <p:nvSpPr>
          <p:cNvPr id="6" name="Rectangle 6"/>
          <p:cNvSpPr>
            <a:spLocks noGrp="1" noChangeArrowheads="1"/>
          </p:cNvSpPr>
          <p:nvPr>
            <p:ph type="sldNum" sz="quarter" idx="12"/>
          </p:nvPr>
        </p:nvSpPr>
        <p:spPr>
          <a:ln/>
        </p:spPr>
        <p:txBody>
          <a:bodyPr/>
          <a:lstStyle>
            <a:lvl1pPr>
              <a:defRPr/>
            </a:lvl1pPr>
          </a:lstStyle>
          <a:p>
            <a:pPr>
              <a:defRPr/>
            </a:pPr>
            <a:fld id="{46C65C35-30D9-9C42-A886-8D0FBE894919}" type="slidenum">
              <a:rPr lang="es-ES"/>
              <a:pPr>
                <a:defRPr/>
              </a:pPr>
              <a:t>‹Nr.›</a:t>
            </a:fld>
            <a:endParaRPr lang="es-ES"/>
          </a:p>
        </p:txBody>
      </p:sp>
    </p:spTree>
    <p:extLst>
      <p:ext uri="{BB962C8B-B14F-4D97-AF65-F5344CB8AC3E}">
        <p14:creationId xmlns:p14="http://schemas.microsoft.com/office/powerpoint/2010/main" val="40935400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s-ES" altLang="en-US"/>
              <a:t>@jralonso3</a:t>
            </a:r>
          </a:p>
        </p:txBody>
      </p:sp>
      <p:sp>
        <p:nvSpPr>
          <p:cNvPr id="6" name="Rectangle 6"/>
          <p:cNvSpPr>
            <a:spLocks noGrp="1" noChangeArrowheads="1"/>
          </p:cNvSpPr>
          <p:nvPr>
            <p:ph type="sldNum" sz="quarter" idx="12"/>
          </p:nvPr>
        </p:nvSpPr>
        <p:spPr>
          <a:ln/>
        </p:spPr>
        <p:txBody>
          <a:bodyPr/>
          <a:lstStyle>
            <a:lvl1pPr>
              <a:defRPr/>
            </a:lvl1pPr>
          </a:lstStyle>
          <a:p>
            <a:pPr>
              <a:defRPr/>
            </a:pPr>
            <a:fld id="{1989FD6C-0923-F34B-AE99-41D57A164FF4}" type="slidenum">
              <a:rPr lang="es-ES"/>
              <a:pPr>
                <a:defRPr/>
              </a:pPr>
              <a:t>‹Nr.›</a:t>
            </a:fld>
            <a:endParaRPr lang="es-ES"/>
          </a:p>
        </p:txBody>
      </p:sp>
    </p:spTree>
    <p:extLst>
      <p:ext uri="{BB962C8B-B14F-4D97-AF65-F5344CB8AC3E}">
        <p14:creationId xmlns:p14="http://schemas.microsoft.com/office/powerpoint/2010/main" val="18784170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s-ES" altLang="en-US"/>
              <a:t>@jralonso3</a:t>
            </a:r>
          </a:p>
        </p:txBody>
      </p:sp>
      <p:sp>
        <p:nvSpPr>
          <p:cNvPr id="7" name="Rectangle 6"/>
          <p:cNvSpPr>
            <a:spLocks noGrp="1" noChangeArrowheads="1"/>
          </p:cNvSpPr>
          <p:nvPr>
            <p:ph type="sldNum" sz="quarter" idx="12"/>
          </p:nvPr>
        </p:nvSpPr>
        <p:spPr>
          <a:ln/>
        </p:spPr>
        <p:txBody>
          <a:bodyPr/>
          <a:lstStyle>
            <a:lvl1pPr>
              <a:defRPr/>
            </a:lvl1pPr>
          </a:lstStyle>
          <a:p>
            <a:pPr>
              <a:defRPr/>
            </a:pPr>
            <a:fld id="{34E26C23-EC8B-C646-9607-51D313A13BF9}" type="slidenum">
              <a:rPr lang="es-ES"/>
              <a:pPr>
                <a:defRPr/>
              </a:pPr>
              <a:t>‹Nr.›</a:t>
            </a:fld>
            <a:endParaRPr lang="es-ES"/>
          </a:p>
        </p:txBody>
      </p:sp>
    </p:spTree>
    <p:extLst>
      <p:ext uri="{BB962C8B-B14F-4D97-AF65-F5344CB8AC3E}">
        <p14:creationId xmlns:p14="http://schemas.microsoft.com/office/powerpoint/2010/main" val="31136770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8" name="Rectangle 5"/>
          <p:cNvSpPr>
            <a:spLocks noGrp="1" noChangeArrowheads="1"/>
          </p:cNvSpPr>
          <p:nvPr>
            <p:ph type="ftr" sz="quarter" idx="11"/>
          </p:nvPr>
        </p:nvSpPr>
        <p:spPr>
          <a:ln/>
        </p:spPr>
        <p:txBody>
          <a:bodyPr/>
          <a:lstStyle>
            <a:lvl1pPr>
              <a:defRPr/>
            </a:lvl1pPr>
          </a:lstStyle>
          <a:p>
            <a:pPr>
              <a:defRPr/>
            </a:pPr>
            <a:r>
              <a:rPr lang="es-ES" altLang="en-US"/>
              <a:t>@jralonso3</a:t>
            </a:r>
          </a:p>
        </p:txBody>
      </p:sp>
      <p:sp>
        <p:nvSpPr>
          <p:cNvPr id="9" name="Rectangle 6"/>
          <p:cNvSpPr>
            <a:spLocks noGrp="1" noChangeArrowheads="1"/>
          </p:cNvSpPr>
          <p:nvPr>
            <p:ph type="sldNum" sz="quarter" idx="12"/>
          </p:nvPr>
        </p:nvSpPr>
        <p:spPr>
          <a:ln/>
        </p:spPr>
        <p:txBody>
          <a:bodyPr/>
          <a:lstStyle>
            <a:lvl1pPr>
              <a:defRPr/>
            </a:lvl1pPr>
          </a:lstStyle>
          <a:p>
            <a:pPr>
              <a:defRPr/>
            </a:pPr>
            <a:fld id="{19DFEBE5-5A28-C64C-B152-64E71D2BF3CE}" type="slidenum">
              <a:rPr lang="es-ES"/>
              <a:pPr>
                <a:defRPr/>
              </a:pPr>
              <a:t>‹Nr.›</a:t>
            </a:fld>
            <a:endParaRPr lang="es-ES"/>
          </a:p>
        </p:txBody>
      </p:sp>
    </p:spTree>
    <p:extLst>
      <p:ext uri="{BB962C8B-B14F-4D97-AF65-F5344CB8AC3E}">
        <p14:creationId xmlns:p14="http://schemas.microsoft.com/office/powerpoint/2010/main" val="3516671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C41F4A4E-880F-624D-91A4-B24180333290}" type="slidenum">
              <a:rPr lang="es-ES"/>
              <a:pPr>
                <a:defRPr/>
              </a:pPr>
              <a:t>‹Nr.›</a:t>
            </a:fld>
            <a:endParaRPr lang="es-ES"/>
          </a:p>
        </p:txBody>
      </p:sp>
    </p:spTree>
    <p:extLst>
      <p:ext uri="{BB962C8B-B14F-4D97-AF65-F5344CB8AC3E}">
        <p14:creationId xmlns:p14="http://schemas.microsoft.com/office/powerpoint/2010/main" val="32291501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s-ES" altLang="en-US"/>
              <a:t>@jralonso3</a:t>
            </a:r>
          </a:p>
        </p:txBody>
      </p:sp>
      <p:sp>
        <p:nvSpPr>
          <p:cNvPr id="5" name="Rectangle 6"/>
          <p:cNvSpPr>
            <a:spLocks noGrp="1" noChangeArrowheads="1"/>
          </p:cNvSpPr>
          <p:nvPr>
            <p:ph type="sldNum" sz="quarter" idx="12"/>
          </p:nvPr>
        </p:nvSpPr>
        <p:spPr>
          <a:ln/>
        </p:spPr>
        <p:txBody>
          <a:bodyPr/>
          <a:lstStyle>
            <a:lvl1pPr>
              <a:defRPr/>
            </a:lvl1pPr>
          </a:lstStyle>
          <a:p>
            <a:pPr>
              <a:defRPr/>
            </a:pPr>
            <a:fld id="{6107FA4F-CC17-CA4F-ADA7-E4B01F9BCC34}" type="slidenum">
              <a:rPr lang="es-ES"/>
              <a:pPr>
                <a:defRPr/>
              </a:pPr>
              <a:t>‹Nr.›</a:t>
            </a:fld>
            <a:endParaRPr lang="es-ES"/>
          </a:p>
        </p:txBody>
      </p:sp>
    </p:spTree>
    <p:extLst>
      <p:ext uri="{BB962C8B-B14F-4D97-AF65-F5344CB8AC3E}">
        <p14:creationId xmlns:p14="http://schemas.microsoft.com/office/powerpoint/2010/main" val="10186993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3" name="Rectangle 5"/>
          <p:cNvSpPr>
            <a:spLocks noGrp="1" noChangeArrowheads="1"/>
          </p:cNvSpPr>
          <p:nvPr>
            <p:ph type="ftr" sz="quarter" idx="11"/>
          </p:nvPr>
        </p:nvSpPr>
        <p:spPr>
          <a:ln/>
        </p:spPr>
        <p:txBody>
          <a:bodyPr/>
          <a:lstStyle>
            <a:lvl1pPr>
              <a:defRPr/>
            </a:lvl1pPr>
          </a:lstStyle>
          <a:p>
            <a:pPr>
              <a:defRPr/>
            </a:pPr>
            <a:r>
              <a:rPr lang="es-ES" altLang="en-US"/>
              <a:t>@jralonso3</a:t>
            </a:r>
          </a:p>
        </p:txBody>
      </p:sp>
      <p:sp>
        <p:nvSpPr>
          <p:cNvPr id="4" name="Rectangle 6"/>
          <p:cNvSpPr>
            <a:spLocks noGrp="1" noChangeArrowheads="1"/>
          </p:cNvSpPr>
          <p:nvPr>
            <p:ph type="sldNum" sz="quarter" idx="12"/>
          </p:nvPr>
        </p:nvSpPr>
        <p:spPr>
          <a:ln/>
        </p:spPr>
        <p:txBody>
          <a:bodyPr/>
          <a:lstStyle>
            <a:lvl1pPr>
              <a:defRPr/>
            </a:lvl1pPr>
          </a:lstStyle>
          <a:p>
            <a:pPr>
              <a:defRPr/>
            </a:pPr>
            <a:fld id="{A9EF72AE-893F-3E49-85BC-33021A2A5585}" type="slidenum">
              <a:rPr lang="es-ES"/>
              <a:pPr>
                <a:defRPr/>
              </a:pPr>
              <a:t>‹Nr.›</a:t>
            </a:fld>
            <a:endParaRPr lang="es-ES"/>
          </a:p>
        </p:txBody>
      </p:sp>
    </p:spTree>
    <p:extLst>
      <p:ext uri="{BB962C8B-B14F-4D97-AF65-F5344CB8AC3E}">
        <p14:creationId xmlns:p14="http://schemas.microsoft.com/office/powerpoint/2010/main" val="20621845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s-ES" altLang="en-US"/>
              <a:t>@jralonso3</a:t>
            </a:r>
          </a:p>
        </p:txBody>
      </p:sp>
      <p:sp>
        <p:nvSpPr>
          <p:cNvPr id="7" name="Rectangle 6"/>
          <p:cNvSpPr>
            <a:spLocks noGrp="1" noChangeArrowheads="1"/>
          </p:cNvSpPr>
          <p:nvPr>
            <p:ph type="sldNum" sz="quarter" idx="12"/>
          </p:nvPr>
        </p:nvSpPr>
        <p:spPr>
          <a:ln/>
        </p:spPr>
        <p:txBody>
          <a:bodyPr/>
          <a:lstStyle>
            <a:lvl1pPr>
              <a:defRPr/>
            </a:lvl1pPr>
          </a:lstStyle>
          <a:p>
            <a:pPr>
              <a:defRPr/>
            </a:pPr>
            <a:fld id="{8124BC3F-3B1F-B04B-B94E-D8FD22B18EE4}" type="slidenum">
              <a:rPr lang="es-ES"/>
              <a:pPr>
                <a:defRPr/>
              </a:pPr>
              <a:t>‹Nr.›</a:t>
            </a:fld>
            <a:endParaRPr lang="es-ES"/>
          </a:p>
        </p:txBody>
      </p:sp>
    </p:spTree>
    <p:extLst>
      <p:ext uri="{BB962C8B-B14F-4D97-AF65-F5344CB8AC3E}">
        <p14:creationId xmlns:p14="http://schemas.microsoft.com/office/powerpoint/2010/main" val="19258225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s-ES" altLang="en-US"/>
              <a:t>@jralonso3</a:t>
            </a:r>
          </a:p>
        </p:txBody>
      </p:sp>
      <p:sp>
        <p:nvSpPr>
          <p:cNvPr id="7" name="Rectangle 6"/>
          <p:cNvSpPr>
            <a:spLocks noGrp="1" noChangeArrowheads="1"/>
          </p:cNvSpPr>
          <p:nvPr>
            <p:ph type="sldNum" sz="quarter" idx="12"/>
          </p:nvPr>
        </p:nvSpPr>
        <p:spPr>
          <a:ln/>
        </p:spPr>
        <p:txBody>
          <a:bodyPr/>
          <a:lstStyle>
            <a:lvl1pPr>
              <a:defRPr/>
            </a:lvl1pPr>
          </a:lstStyle>
          <a:p>
            <a:pPr>
              <a:defRPr/>
            </a:pPr>
            <a:fld id="{6E404F5E-820D-0349-85A4-4A9ABD3F07D7}" type="slidenum">
              <a:rPr lang="es-ES"/>
              <a:pPr>
                <a:defRPr/>
              </a:pPr>
              <a:t>‹Nr.›</a:t>
            </a:fld>
            <a:endParaRPr lang="es-ES"/>
          </a:p>
        </p:txBody>
      </p:sp>
    </p:spTree>
    <p:extLst>
      <p:ext uri="{BB962C8B-B14F-4D97-AF65-F5344CB8AC3E}">
        <p14:creationId xmlns:p14="http://schemas.microsoft.com/office/powerpoint/2010/main" val="22207088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s-ES" altLang="en-US"/>
              <a:t>@jralonso3</a:t>
            </a:r>
          </a:p>
        </p:txBody>
      </p:sp>
      <p:sp>
        <p:nvSpPr>
          <p:cNvPr id="6" name="Rectangle 6"/>
          <p:cNvSpPr>
            <a:spLocks noGrp="1" noChangeArrowheads="1"/>
          </p:cNvSpPr>
          <p:nvPr>
            <p:ph type="sldNum" sz="quarter" idx="12"/>
          </p:nvPr>
        </p:nvSpPr>
        <p:spPr>
          <a:ln/>
        </p:spPr>
        <p:txBody>
          <a:bodyPr/>
          <a:lstStyle>
            <a:lvl1pPr>
              <a:defRPr/>
            </a:lvl1pPr>
          </a:lstStyle>
          <a:p>
            <a:pPr>
              <a:defRPr/>
            </a:pPr>
            <a:fld id="{18F4B66B-C780-1744-95B2-00FEE5082D9D}" type="slidenum">
              <a:rPr lang="es-ES"/>
              <a:pPr>
                <a:defRPr/>
              </a:pPr>
              <a:t>‹Nr.›</a:t>
            </a:fld>
            <a:endParaRPr lang="es-ES"/>
          </a:p>
        </p:txBody>
      </p:sp>
    </p:spTree>
    <p:extLst>
      <p:ext uri="{BB962C8B-B14F-4D97-AF65-F5344CB8AC3E}">
        <p14:creationId xmlns:p14="http://schemas.microsoft.com/office/powerpoint/2010/main" val="19455308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7813"/>
            <a:ext cx="2057400" cy="585311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7813"/>
            <a:ext cx="6019800" cy="585311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s-ES" altLang="en-US"/>
              <a:t>@jralonso3</a:t>
            </a:r>
          </a:p>
        </p:txBody>
      </p:sp>
      <p:sp>
        <p:nvSpPr>
          <p:cNvPr id="6" name="Rectangle 6"/>
          <p:cNvSpPr>
            <a:spLocks noGrp="1" noChangeArrowheads="1"/>
          </p:cNvSpPr>
          <p:nvPr>
            <p:ph type="sldNum" sz="quarter" idx="12"/>
          </p:nvPr>
        </p:nvSpPr>
        <p:spPr>
          <a:ln/>
        </p:spPr>
        <p:txBody>
          <a:bodyPr/>
          <a:lstStyle>
            <a:lvl1pPr>
              <a:defRPr/>
            </a:lvl1pPr>
          </a:lstStyle>
          <a:p>
            <a:pPr>
              <a:defRPr/>
            </a:pPr>
            <a:fld id="{A2F42E4D-19CC-2D49-92F4-242FF26CDE98}" type="slidenum">
              <a:rPr lang="es-ES"/>
              <a:pPr>
                <a:defRPr/>
              </a:pPr>
              <a:t>‹Nr.›</a:t>
            </a:fld>
            <a:endParaRPr lang="es-ES"/>
          </a:p>
        </p:txBody>
      </p:sp>
    </p:spTree>
    <p:extLst>
      <p:ext uri="{BB962C8B-B14F-4D97-AF65-F5344CB8AC3E}">
        <p14:creationId xmlns:p14="http://schemas.microsoft.com/office/powerpoint/2010/main" val="8078861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AndTx" preserve="1">
  <p:cSld name="Título, 2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smtClean="0"/>
              <a:t>Haga clic para modificar el estilo de título del patrón</a:t>
            </a:r>
            <a:endParaRPr lang="es-ES"/>
          </a:p>
        </p:txBody>
      </p:sp>
      <p:sp>
        <p:nvSpPr>
          <p:cNvPr id="3" name="2 Marcador de contenido"/>
          <p:cNvSpPr>
            <a:spLocks noGrp="1"/>
          </p:cNvSpPr>
          <p:nvPr>
            <p:ph sz="quarter" idx="1"/>
          </p:nvPr>
        </p:nvSpPr>
        <p:spPr>
          <a:xfrm>
            <a:off x="457200" y="1600200"/>
            <a:ext cx="4038600" cy="21891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57200" y="3941763"/>
            <a:ext cx="4038600" cy="21891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half" idx="3"/>
          </p:nvPr>
        </p:nvSpPr>
        <p:spPr>
          <a:xfrm>
            <a:off x="4648200" y="1600200"/>
            <a:ext cx="4038600" cy="45307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7" name="Rectangle 5"/>
          <p:cNvSpPr>
            <a:spLocks noGrp="1" noChangeArrowheads="1"/>
          </p:cNvSpPr>
          <p:nvPr>
            <p:ph type="ftr" sz="quarter" idx="11"/>
          </p:nvPr>
        </p:nvSpPr>
        <p:spPr>
          <a:ln/>
        </p:spPr>
        <p:txBody>
          <a:bodyPr/>
          <a:lstStyle>
            <a:lvl1pPr>
              <a:defRPr/>
            </a:lvl1pPr>
          </a:lstStyle>
          <a:p>
            <a:pPr>
              <a:defRPr/>
            </a:pPr>
            <a:r>
              <a:rPr lang="es-ES" altLang="en-US"/>
              <a:t>@jralonso3</a:t>
            </a:r>
          </a:p>
        </p:txBody>
      </p:sp>
      <p:sp>
        <p:nvSpPr>
          <p:cNvPr id="8" name="Rectangle 6"/>
          <p:cNvSpPr>
            <a:spLocks noGrp="1" noChangeArrowheads="1"/>
          </p:cNvSpPr>
          <p:nvPr>
            <p:ph type="sldNum" sz="quarter" idx="12"/>
          </p:nvPr>
        </p:nvSpPr>
        <p:spPr>
          <a:ln/>
        </p:spPr>
        <p:txBody>
          <a:bodyPr/>
          <a:lstStyle>
            <a:lvl1pPr>
              <a:defRPr/>
            </a:lvl1pPr>
          </a:lstStyle>
          <a:p>
            <a:pPr>
              <a:defRPr/>
            </a:pPr>
            <a:fld id="{48BC4BD5-3F9B-AC46-B17F-BD0A7D02CD9E}" type="slidenum">
              <a:rPr lang="es-ES"/>
              <a:pPr>
                <a:defRPr/>
              </a:pPr>
              <a:t>‹Nr.›</a:t>
            </a:fld>
            <a:endParaRPr lang="es-ES"/>
          </a:p>
        </p:txBody>
      </p:sp>
    </p:spTree>
    <p:extLst>
      <p:ext uri="{BB962C8B-B14F-4D97-AF65-F5344CB8AC3E}">
        <p14:creationId xmlns:p14="http://schemas.microsoft.com/office/powerpoint/2010/main" val="13438343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clipArtAndTx" preserve="1">
  <p:cSld name="Título, imágenes prediseñada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smtClean="0"/>
              <a:t>Haga clic para modificar el estilo de título del patrón</a:t>
            </a:r>
            <a:endParaRPr lang="es-ES"/>
          </a:p>
        </p:txBody>
      </p:sp>
      <p:sp>
        <p:nvSpPr>
          <p:cNvPr id="3" name="2 Marcador de imágenes prediseñadas"/>
          <p:cNvSpPr>
            <a:spLocks noGrp="1"/>
          </p:cNvSpPr>
          <p:nvPr>
            <p:ph type="clipArt" sz="half" idx="1"/>
          </p:nvPr>
        </p:nvSpPr>
        <p:spPr>
          <a:xfrm>
            <a:off x="457200" y="1600200"/>
            <a:ext cx="4038600" cy="4530725"/>
          </a:xfrm>
        </p:spPr>
        <p:txBody>
          <a:bodyPr/>
          <a:lstStyle/>
          <a:p>
            <a:pPr lvl="0"/>
            <a:endParaRPr lang="es-ES" noProof="0" smtClean="0"/>
          </a:p>
        </p:txBody>
      </p:sp>
      <p:sp>
        <p:nvSpPr>
          <p:cNvPr id="4" name="3 Marcador de texto"/>
          <p:cNvSpPr>
            <a:spLocks noGrp="1"/>
          </p:cNvSpPr>
          <p:nvPr>
            <p:ph type="body" sz="half" idx="2"/>
          </p:nvPr>
        </p:nvSpPr>
        <p:spPr>
          <a:xfrm>
            <a:off x="4648200" y="1600200"/>
            <a:ext cx="4038600" cy="45307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s-ES" altLang="en-US"/>
              <a:t>@jralonso3</a:t>
            </a:r>
          </a:p>
        </p:txBody>
      </p:sp>
      <p:sp>
        <p:nvSpPr>
          <p:cNvPr id="7" name="Rectangle 6"/>
          <p:cNvSpPr>
            <a:spLocks noGrp="1" noChangeArrowheads="1"/>
          </p:cNvSpPr>
          <p:nvPr>
            <p:ph type="sldNum" sz="quarter" idx="12"/>
          </p:nvPr>
        </p:nvSpPr>
        <p:spPr>
          <a:ln/>
        </p:spPr>
        <p:txBody>
          <a:bodyPr/>
          <a:lstStyle>
            <a:lvl1pPr>
              <a:defRPr/>
            </a:lvl1pPr>
          </a:lstStyle>
          <a:p>
            <a:pPr>
              <a:defRPr/>
            </a:pPr>
            <a:fld id="{CEAC5A03-8EBF-7D43-8483-6D494F50F764}" type="slidenum">
              <a:rPr lang="es-ES"/>
              <a:pPr>
                <a:defRPr/>
              </a:pPr>
              <a:t>‹Nr.›</a:t>
            </a:fld>
            <a:endParaRPr lang="es-ES"/>
          </a:p>
        </p:txBody>
      </p:sp>
    </p:spTree>
    <p:extLst>
      <p:ext uri="{BB962C8B-B14F-4D97-AF65-F5344CB8AC3E}">
        <p14:creationId xmlns:p14="http://schemas.microsoft.com/office/powerpoint/2010/main" val="36520048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457200" y="1600200"/>
            <a:ext cx="4038600" cy="45307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307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s-ES" altLang="en-US"/>
              <a:t>@jralonso3</a:t>
            </a:r>
          </a:p>
        </p:txBody>
      </p:sp>
      <p:sp>
        <p:nvSpPr>
          <p:cNvPr id="7" name="Rectangle 6"/>
          <p:cNvSpPr>
            <a:spLocks noGrp="1" noChangeArrowheads="1"/>
          </p:cNvSpPr>
          <p:nvPr>
            <p:ph type="sldNum" sz="quarter" idx="12"/>
          </p:nvPr>
        </p:nvSpPr>
        <p:spPr>
          <a:ln/>
        </p:spPr>
        <p:txBody>
          <a:bodyPr/>
          <a:lstStyle>
            <a:lvl1pPr>
              <a:defRPr/>
            </a:lvl1pPr>
          </a:lstStyle>
          <a:p>
            <a:pPr>
              <a:defRPr/>
            </a:pPr>
            <a:fld id="{87DF6AA4-BE6C-DD47-B03E-FAA47268D77A}" type="slidenum">
              <a:rPr lang="es-ES"/>
              <a:pPr>
                <a:defRPr/>
              </a:pPr>
              <a:t>‹Nr.›</a:t>
            </a:fld>
            <a:endParaRPr lang="es-ES"/>
          </a:p>
        </p:txBody>
      </p:sp>
    </p:spTree>
    <p:extLst>
      <p:ext uri="{BB962C8B-B14F-4D97-AF65-F5344CB8AC3E}">
        <p14:creationId xmlns:p14="http://schemas.microsoft.com/office/powerpoint/2010/main" val="11739745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x" preserve="1">
  <p:cSld name="Título,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307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648200" y="1600200"/>
            <a:ext cx="4038600" cy="45307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s-ES" altLang="en-US"/>
              <a:t>@jralonso3</a:t>
            </a:r>
          </a:p>
        </p:txBody>
      </p:sp>
      <p:sp>
        <p:nvSpPr>
          <p:cNvPr id="7" name="Rectangle 6"/>
          <p:cNvSpPr>
            <a:spLocks noGrp="1" noChangeArrowheads="1"/>
          </p:cNvSpPr>
          <p:nvPr>
            <p:ph type="sldNum" sz="quarter" idx="12"/>
          </p:nvPr>
        </p:nvSpPr>
        <p:spPr>
          <a:ln/>
        </p:spPr>
        <p:txBody>
          <a:bodyPr/>
          <a:lstStyle>
            <a:lvl1pPr>
              <a:defRPr/>
            </a:lvl1pPr>
          </a:lstStyle>
          <a:p>
            <a:pPr>
              <a:defRPr/>
            </a:pPr>
            <a:fld id="{6ECF7F88-70BD-924A-8EDA-608FD8CEA2E9}" type="slidenum">
              <a:rPr lang="es-ES"/>
              <a:pPr>
                <a:defRPr/>
              </a:pPr>
              <a:t>‹Nr.›</a:t>
            </a:fld>
            <a:endParaRPr lang="es-ES"/>
          </a:p>
        </p:txBody>
      </p:sp>
    </p:spTree>
    <p:extLst>
      <p:ext uri="{BB962C8B-B14F-4D97-AF65-F5344CB8AC3E}">
        <p14:creationId xmlns:p14="http://schemas.microsoft.com/office/powerpoint/2010/main" val="273523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F031EE02-30F7-F649-9DC3-AF2EAF77787D}" type="slidenum">
              <a:rPr lang="es-ES"/>
              <a:pPr>
                <a:defRPr/>
              </a:pPr>
              <a:t>‹Nr.›</a:t>
            </a:fld>
            <a:endParaRPr lang="es-ES"/>
          </a:p>
        </p:txBody>
      </p:sp>
    </p:spTree>
    <p:extLst>
      <p:ext uri="{BB962C8B-B14F-4D97-AF65-F5344CB8AC3E}">
        <p14:creationId xmlns:p14="http://schemas.microsoft.com/office/powerpoint/2010/main" val="40191243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E60BF534-CAE9-1442-8CBE-03738E1F7758}" type="slidenum">
              <a:rPr lang="es-ES"/>
              <a:pPr>
                <a:defRPr/>
              </a:pPr>
              <a:t>‹Nr.›</a:t>
            </a:fld>
            <a:endParaRPr lang="es-ES"/>
          </a:p>
        </p:txBody>
      </p:sp>
    </p:spTree>
    <p:extLst>
      <p:ext uri="{BB962C8B-B14F-4D97-AF65-F5344CB8AC3E}">
        <p14:creationId xmlns:p14="http://schemas.microsoft.com/office/powerpoint/2010/main" val="40206951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58A4791A-C498-1042-8EE7-6457D961AADA}" type="slidenum">
              <a:rPr lang="es-ES"/>
              <a:pPr>
                <a:defRPr/>
              </a:pPr>
              <a:t>‹Nr.›</a:t>
            </a:fld>
            <a:endParaRPr lang="es-ES"/>
          </a:p>
        </p:txBody>
      </p:sp>
    </p:spTree>
    <p:extLst>
      <p:ext uri="{BB962C8B-B14F-4D97-AF65-F5344CB8AC3E}">
        <p14:creationId xmlns:p14="http://schemas.microsoft.com/office/powerpoint/2010/main" val="25403544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2389AA4B-6910-904C-867E-E4FC4210C1F1}" type="slidenum">
              <a:rPr lang="es-ES"/>
              <a:pPr>
                <a:defRPr/>
              </a:pPr>
              <a:t>‹Nr.›</a:t>
            </a:fld>
            <a:endParaRPr lang="es-ES"/>
          </a:p>
        </p:txBody>
      </p:sp>
    </p:spTree>
    <p:extLst>
      <p:ext uri="{BB962C8B-B14F-4D97-AF65-F5344CB8AC3E}">
        <p14:creationId xmlns:p14="http://schemas.microsoft.com/office/powerpoint/2010/main" val="42592493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E13CEA67-6A30-3644-B057-075429FD0C6B}" type="slidenum">
              <a:rPr lang="es-ES"/>
              <a:pPr>
                <a:defRPr/>
              </a:pPr>
              <a:t>‹Nr.›</a:t>
            </a:fld>
            <a:endParaRPr lang="es-ES"/>
          </a:p>
        </p:txBody>
      </p:sp>
    </p:spTree>
    <p:extLst>
      <p:ext uri="{BB962C8B-B14F-4D97-AF65-F5344CB8AC3E}">
        <p14:creationId xmlns:p14="http://schemas.microsoft.com/office/powerpoint/2010/main" val="35155516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17C6E0F3-8154-984E-BE65-11568005EB65}" type="slidenum">
              <a:rPr lang="es-ES"/>
              <a:pPr>
                <a:defRPr/>
              </a:pPr>
              <a:t>‹Nr.›</a:t>
            </a:fld>
            <a:endParaRPr lang="es-ES"/>
          </a:p>
        </p:txBody>
      </p:sp>
    </p:spTree>
    <p:extLst>
      <p:ext uri="{BB962C8B-B14F-4D97-AF65-F5344CB8AC3E}">
        <p14:creationId xmlns:p14="http://schemas.microsoft.com/office/powerpoint/2010/main" val="36741663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E4B390B3-403A-F042-B327-04C70040F3A3}" type="slidenum">
              <a:rPr lang="es-ES"/>
              <a:pPr>
                <a:defRPr/>
              </a:pPr>
              <a:t>‹Nr.›</a:t>
            </a:fld>
            <a:endParaRPr lang="es-ES"/>
          </a:p>
        </p:txBody>
      </p:sp>
    </p:spTree>
    <p:extLst>
      <p:ext uri="{BB962C8B-B14F-4D97-AF65-F5344CB8AC3E}">
        <p14:creationId xmlns:p14="http://schemas.microsoft.com/office/powerpoint/2010/main" val="7472135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3CA26F3F-6055-1541-A1CA-6B97A52983CB}" type="slidenum">
              <a:rPr lang="es-ES"/>
              <a:pPr>
                <a:defRPr/>
              </a:pPr>
              <a:t>‹Nr.›</a:t>
            </a:fld>
            <a:endParaRPr lang="es-ES"/>
          </a:p>
        </p:txBody>
      </p:sp>
    </p:spTree>
    <p:extLst>
      <p:ext uri="{BB962C8B-B14F-4D97-AF65-F5344CB8AC3E}">
        <p14:creationId xmlns:p14="http://schemas.microsoft.com/office/powerpoint/2010/main" val="22563704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3770735F-5299-F247-8E04-FEE547D553EE}" type="slidenum">
              <a:rPr lang="es-ES"/>
              <a:pPr>
                <a:defRPr/>
              </a:pPr>
              <a:t>‹Nr.›</a:t>
            </a:fld>
            <a:endParaRPr lang="es-ES"/>
          </a:p>
        </p:txBody>
      </p:sp>
    </p:spTree>
    <p:extLst>
      <p:ext uri="{BB962C8B-B14F-4D97-AF65-F5344CB8AC3E}">
        <p14:creationId xmlns:p14="http://schemas.microsoft.com/office/powerpoint/2010/main" val="12069198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84DFB1E8-6F9B-0049-84A5-F0EE00964BC8}" type="slidenum">
              <a:rPr lang="es-ES"/>
              <a:pPr>
                <a:defRPr/>
              </a:pPr>
              <a:t>‹Nr.›</a:t>
            </a:fld>
            <a:endParaRPr lang="es-ES"/>
          </a:p>
        </p:txBody>
      </p:sp>
    </p:spTree>
    <p:extLst>
      <p:ext uri="{BB962C8B-B14F-4D97-AF65-F5344CB8AC3E}">
        <p14:creationId xmlns:p14="http://schemas.microsoft.com/office/powerpoint/2010/main" val="20607927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49976B0F-8E14-7547-B19C-210393D09E6E}" type="slidenum">
              <a:rPr lang="es-ES"/>
              <a:pPr>
                <a:defRPr/>
              </a:pPr>
              <a:t>‹Nr.›</a:t>
            </a:fld>
            <a:endParaRPr lang="es-ES"/>
          </a:p>
        </p:txBody>
      </p:sp>
    </p:spTree>
    <p:extLst>
      <p:ext uri="{BB962C8B-B14F-4D97-AF65-F5344CB8AC3E}">
        <p14:creationId xmlns:p14="http://schemas.microsoft.com/office/powerpoint/2010/main" val="2494975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504D9E77-8A89-9C4E-B9CB-D7CB0CA8605D}" type="slidenum">
              <a:rPr lang="es-ES"/>
              <a:pPr>
                <a:defRPr/>
              </a:pPr>
              <a:t>‹Nr.›</a:t>
            </a:fld>
            <a:endParaRPr lang="es-ES"/>
          </a:p>
        </p:txBody>
      </p:sp>
    </p:spTree>
    <p:extLst>
      <p:ext uri="{BB962C8B-B14F-4D97-AF65-F5344CB8AC3E}">
        <p14:creationId xmlns:p14="http://schemas.microsoft.com/office/powerpoint/2010/main" val="2896348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685800" y="609600"/>
            <a:ext cx="5676900" cy="5486400"/>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CF1A51A2-3BF5-FD48-8D6B-2AE1AC11CE8D}" type="slidenum">
              <a:rPr lang="es-ES"/>
              <a:pPr>
                <a:defRPr/>
              </a:pPr>
              <a:t>‹Nr.›</a:t>
            </a:fld>
            <a:endParaRPr lang="es-ES"/>
          </a:p>
        </p:txBody>
      </p:sp>
    </p:spTree>
    <p:extLst>
      <p:ext uri="{BB962C8B-B14F-4D97-AF65-F5344CB8AC3E}">
        <p14:creationId xmlns:p14="http://schemas.microsoft.com/office/powerpoint/2010/main" val="23744774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ES">
                <a:solidFill>
                  <a:srgbClr val="FFFFFF"/>
                </a:solidFill>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ES">
                <a:solidFill>
                  <a:srgbClr val="FFFFFF"/>
                </a:solidFill>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ES">
                <a:solidFill>
                  <a:srgbClr val="FFFFFF"/>
                </a:solidFill>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ES">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s-E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s-E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s-ES">
                <a:solidFill>
                  <a:srgbClr val="FFFFFF"/>
                </a:solidFill>
              </a:endParaRPr>
            </a:p>
          </p:txBody>
        </p:sp>
      </p:grpSp>
      <p:sp>
        <p:nvSpPr>
          <p:cNvPr id="11274"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s-ES" noProof="0" smtClean="0"/>
              <a:t>Haga clic para cambiar el estilo de título	</a:t>
            </a:r>
          </a:p>
        </p:txBody>
      </p:sp>
      <p:sp>
        <p:nvSpPr>
          <p:cNvPr id="11275"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s-ES" noProof="0" smtClean="0"/>
              <a:t>Haga clic para modificar el estilo de subtítulo del patrón</a:t>
            </a:r>
          </a:p>
        </p:txBody>
      </p:sp>
      <p:sp>
        <p:nvSpPr>
          <p:cNvPr id="12" name="Rectangle 12"/>
          <p:cNvSpPr>
            <a:spLocks noGrp="1" noChangeArrowheads="1"/>
          </p:cNvSpPr>
          <p:nvPr>
            <p:ph type="dt" sz="quarter" idx="10"/>
          </p:nvPr>
        </p:nvSpPr>
        <p:spPr/>
        <p:txBody>
          <a:bodyPr/>
          <a:lstStyle>
            <a:lvl1pPr>
              <a:defRPr/>
            </a:lvl1pPr>
          </a:lstStyle>
          <a:p>
            <a:pPr>
              <a:defRPr/>
            </a:pPr>
            <a:endParaRPr lang="es-ES"/>
          </a:p>
        </p:txBody>
      </p:sp>
      <p:sp>
        <p:nvSpPr>
          <p:cNvPr id="13" name="Rectangle 13"/>
          <p:cNvSpPr>
            <a:spLocks noGrp="1" noChangeArrowheads="1"/>
          </p:cNvSpPr>
          <p:nvPr>
            <p:ph type="ftr" sz="quarter" idx="11"/>
          </p:nvPr>
        </p:nvSpPr>
        <p:spPr/>
        <p:txBody>
          <a:bodyPr/>
          <a:lstStyle>
            <a:lvl1pPr>
              <a:defRPr/>
            </a:lvl1pPr>
          </a:lstStyle>
          <a:p>
            <a:pPr>
              <a:defRPr/>
            </a:pPr>
            <a:endParaRPr lang="es-ES"/>
          </a:p>
        </p:txBody>
      </p:sp>
      <p:sp>
        <p:nvSpPr>
          <p:cNvPr id="14" name="Rectangle 14"/>
          <p:cNvSpPr>
            <a:spLocks noGrp="1" noChangeArrowheads="1"/>
          </p:cNvSpPr>
          <p:nvPr>
            <p:ph type="sldNum" sz="quarter" idx="12"/>
          </p:nvPr>
        </p:nvSpPr>
        <p:spPr/>
        <p:txBody>
          <a:bodyPr/>
          <a:lstStyle>
            <a:lvl1pPr>
              <a:defRPr/>
            </a:lvl1pPr>
          </a:lstStyle>
          <a:p>
            <a:pPr>
              <a:defRPr/>
            </a:pPr>
            <a:fld id="{FCC5B004-D171-C841-A32D-BA15547E2940}" type="slidenum">
              <a:rPr lang="es-ES"/>
              <a:pPr>
                <a:defRPr/>
              </a:pPr>
              <a:t>‹Nr.›</a:t>
            </a:fld>
            <a:endParaRPr lang="es-ES"/>
          </a:p>
        </p:txBody>
      </p:sp>
    </p:spTree>
    <p:extLst>
      <p:ext uri="{BB962C8B-B14F-4D97-AF65-F5344CB8AC3E}">
        <p14:creationId xmlns:p14="http://schemas.microsoft.com/office/powerpoint/2010/main" val="31973844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12"/>
          <p:cNvSpPr>
            <a:spLocks noGrp="1" noChangeArrowheads="1"/>
          </p:cNvSpPr>
          <p:nvPr>
            <p:ph type="dt" sz="half" idx="10"/>
          </p:nvPr>
        </p:nvSpPr>
        <p:spPr>
          <a:ln/>
        </p:spPr>
        <p:txBody>
          <a:bodyPr/>
          <a:lstStyle>
            <a:lvl1pPr>
              <a:defRPr/>
            </a:lvl1pPr>
          </a:lstStyle>
          <a:p>
            <a:pPr>
              <a:defRPr/>
            </a:pPr>
            <a:endParaRPr lang="es-ES"/>
          </a:p>
        </p:txBody>
      </p:sp>
      <p:sp>
        <p:nvSpPr>
          <p:cNvPr id="5" name="Rectangle 13"/>
          <p:cNvSpPr>
            <a:spLocks noGrp="1" noChangeArrowheads="1"/>
          </p:cNvSpPr>
          <p:nvPr>
            <p:ph type="ftr" sz="quarter" idx="11"/>
          </p:nvPr>
        </p:nvSpPr>
        <p:spPr>
          <a:ln/>
        </p:spPr>
        <p:txBody>
          <a:bodyPr/>
          <a:lstStyle>
            <a:lvl1pPr>
              <a:defRPr/>
            </a:lvl1pPr>
          </a:lstStyle>
          <a:p>
            <a:pPr>
              <a:defRPr/>
            </a:pPr>
            <a:endParaRPr lang="es-ES"/>
          </a:p>
        </p:txBody>
      </p:sp>
      <p:sp>
        <p:nvSpPr>
          <p:cNvPr id="6" name="Rectangle 14"/>
          <p:cNvSpPr>
            <a:spLocks noGrp="1" noChangeArrowheads="1"/>
          </p:cNvSpPr>
          <p:nvPr>
            <p:ph type="sldNum" sz="quarter" idx="12"/>
          </p:nvPr>
        </p:nvSpPr>
        <p:spPr>
          <a:ln/>
        </p:spPr>
        <p:txBody>
          <a:bodyPr/>
          <a:lstStyle>
            <a:lvl1pPr>
              <a:defRPr/>
            </a:lvl1pPr>
          </a:lstStyle>
          <a:p>
            <a:pPr>
              <a:defRPr/>
            </a:pPr>
            <a:fld id="{E05B00E4-98C2-474B-A04F-D721ACD48D7D}" type="slidenum">
              <a:rPr lang="es-ES"/>
              <a:pPr>
                <a:defRPr/>
              </a:pPr>
              <a:t>‹Nr.›</a:t>
            </a:fld>
            <a:endParaRPr lang="es-ES"/>
          </a:p>
        </p:txBody>
      </p:sp>
    </p:spTree>
    <p:extLst>
      <p:ext uri="{BB962C8B-B14F-4D97-AF65-F5344CB8AC3E}">
        <p14:creationId xmlns:p14="http://schemas.microsoft.com/office/powerpoint/2010/main" val="20338556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12"/>
          <p:cNvSpPr>
            <a:spLocks noGrp="1" noChangeArrowheads="1"/>
          </p:cNvSpPr>
          <p:nvPr>
            <p:ph type="dt" sz="half" idx="10"/>
          </p:nvPr>
        </p:nvSpPr>
        <p:spPr>
          <a:ln/>
        </p:spPr>
        <p:txBody>
          <a:bodyPr/>
          <a:lstStyle>
            <a:lvl1pPr>
              <a:defRPr/>
            </a:lvl1pPr>
          </a:lstStyle>
          <a:p>
            <a:pPr>
              <a:defRPr/>
            </a:pPr>
            <a:endParaRPr lang="es-ES"/>
          </a:p>
        </p:txBody>
      </p:sp>
      <p:sp>
        <p:nvSpPr>
          <p:cNvPr id="5" name="Rectangle 13"/>
          <p:cNvSpPr>
            <a:spLocks noGrp="1" noChangeArrowheads="1"/>
          </p:cNvSpPr>
          <p:nvPr>
            <p:ph type="ftr" sz="quarter" idx="11"/>
          </p:nvPr>
        </p:nvSpPr>
        <p:spPr>
          <a:ln/>
        </p:spPr>
        <p:txBody>
          <a:bodyPr/>
          <a:lstStyle>
            <a:lvl1pPr>
              <a:defRPr/>
            </a:lvl1pPr>
          </a:lstStyle>
          <a:p>
            <a:pPr>
              <a:defRPr/>
            </a:pPr>
            <a:endParaRPr lang="es-ES"/>
          </a:p>
        </p:txBody>
      </p:sp>
      <p:sp>
        <p:nvSpPr>
          <p:cNvPr id="6" name="Rectangle 14"/>
          <p:cNvSpPr>
            <a:spLocks noGrp="1" noChangeArrowheads="1"/>
          </p:cNvSpPr>
          <p:nvPr>
            <p:ph type="sldNum" sz="quarter" idx="12"/>
          </p:nvPr>
        </p:nvSpPr>
        <p:spPr>
          <a:ln/>
        </p:spPr>
        <p:txBody>
          <a:bodyPr/>
          <a:lstStyle>
            <a:lvl1pPr>
              <a:defRPr/>
            </a:lvl1pPr>
          </a:lstStyle>
          <a:p>
            <a:pPr>
              <a:defRPr/>
            </a:pPr>
            <a:fld id="{08B2C47B-E5E6-384D-ABC3-7258D5A7F784}" type="slidenum">
              <a:rPr lang="es-ES"/>
              <a:pPr>
                <a:defRPr/>
              </a:pPr>
              <a:t>‹Nr.›</a:t>
            </a:fld>
            <a:endParaRPr lang="es-ES"/>
          </a:p>
        </p:txBody>
      </p:sp>
    </p:spTree>
    <p:extLst>
      <p:ext uri="{BB962C8B-B14F-4D97-AF65-F5344CB8AC3E}">
        <p14:creationId xmlns:p14="http://schemas.microsoft.com/office/powerpoint/2010/main" val="35270083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Rectangle 12"/>
          <p:cNvSpPr>
            <a:spLocks noGrp="1" noChangeArrowheads="1"/>
          </p:cNvSpPr>
          <p:nvPr>
            <p:ph type="dt" sz="half" idx="10"/>
          </p:nvPr>
        </p:nvSpPr>
        <p:spPr>
          <a:ln/>
        </p:spPr>
        <p:txBody>
          <a:bodyPr/>
          <a:lstStyle>
            <a:lvl1pPr>
              <a:defRPr/>
            </a:lvl1pPr>
          </a:lstStyle>
          <a:p>
            <a:pPr>
              <a:defRPr/>
            </a:pPr>
            <a:endParaRPr lang="es-ES"/>
          </a:p>
        </p:txBody>
      </p:sp>
      <p:sp>
        <p:nvSpPr>
          <p:cNvPr id="6" name="Rectangle 13"/>
          <p:cNvSpPr>
            <a:spLocks noGrp="1" noChangeArrowheads="1"/>
          </p:cNvSpPr>
          <p:nvPr>
            <p:ph type="ftr" sz="quarter" idx="11"/>
          </p:nvPr>
        </p:nvSpPr>
        <p:spPr>
          <a:ln/>
        </p:spPr>
        <p:txBody>
          <a:bodyPr/>
          <a:lstStyle>
            <a:lvl1pPr>
              <a:defRPr/>
            </a:lvl1pPr>
          </a:lstStyle>
          <a:p>
            <a:pPr>
              <a:defRPr/>
            </a:pPr>
            <a:endParaRPr lang="es-ES"/>
          </a:p>
        </p:txBody>
      </p:sp>
      <p:sp>
        <p:nvSpPr>
          <p:cNvPr id="7" name="Rectangle 14"/>
          <p:cNvSpPr>
            <a:spLocks noGrp="1" noChangeArrowheads="1"/>
          </p:cNvSpPr>
          <p:nvPr>
            <p:ph type="sldNum" sz="quarter" idx="12"/>
          </p:nvPr>
        </p:nvSpPr>
        <p:spPr>
          <a:ln/>
        </p:spPr>
        <p:txBody>
          <a:bodyPr/>
          <a:lstStyle>
            <a:lvl1pPr>
              <a:defRPr/>
            </a:lvl1pPr>
          </a:lstStyle>
          <a:p>
            <a:pPr>
              <a:defRPr/>
            </a:pPr>
            <a:fld id="{356BCEE7-BF5F-F44E-A71B-D7DF5763277F}" type="slidenum">
              <a:rPr lang="es-ES"/>
              <a:pPr>
                <a:defRPr/>
              </a:pPr>
              <a:t>‹Nr.›</a:t>
            </a:fld>
            <a:endParaRPr lang="es-ES"/>
          </a:p>
        </p:txBody>
      </p:sp>
    </p:spTree>
    <p:extLst>
      <p:ext uri="{BB962C8B-B14F-4D97-AF65-F5344CB8AC3E}">
        <p14:creationId xmlns:p14="http://schemas.microsoft.com/office/powerpoint/2010/main" val="32366590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Rectangle 12"/>
          <p:cNvSpPr>
            <a:spLocks noGrp="1" noChangeArrowheads="1"/>
          </p:cNvSpPr>
          <p:nvPr>
            <p:ph type="dt" sz="half" idx="10"/>
          </p:nvPr>
        </p:nvSpPr>
        <p:spPr>
          <a:ln/>
        </p:spPr>
        <p:txBody>
          <a:bodyPr/>
          <a:lstStyle>
            <a:lvl1pPr>
              <a:defRPr/>
            </a:lvl1pPr>
          </a:lstStyle>
          <a:p>
            <a:pPr>
              <a:defRPr/>
            </a:pPr>
            <a:endParaRPr lang="es-ES"/>
          </a:p>
        </p:txBody>
      </p:sp>
      <p:sp>
        <p:nvSpPr>
          <p:cNvPr id="8" name="Rectangle 13"/>
          <p:cNvSpPr>
            <a:spLocks noGrp="1" noChangeArrowheads="1"/>
          </p:cNvSpPr>
          <p:nvPr>
            <p:ph type="ftr" sz="quarter" idx="11"/>
          </p:nvPr>
        </p:nvSpPr>
        <p:spPr>
          <a:ln/>
        </p:spPr>
        <p:txBody>
          <a:bodyPr/>
          <a:lstStyle>
            <a:lvl1pPr>
              <a:defRPr/>
            </a:lvl1pPr>
          </a:lstStyle>
          <a:p>
            <a:pPr>
              <a:defRPr/>
            </a:pPr>
            <a:endParaRPr lang="es-ES"/>
          </a:p>
        </p:txBody>
      </p:sp>
      <p:sp>
        <p:nvSpPr>
          <p:cNvPr id="9" name="Rectangle 14"/>
          <p:cNvSpPr>
            <a:spLocks noGrp="1" noChangeArrowheads="1"/>
          </p:cNvSpPr>
          <p:nvPr>
            <p:ph type="sldNum" sz="quarter" idx="12"/>
          </p:nvPr>
        </p:nvSpPr>
        <p:spPr>
          <a:ln/>
        </p:spPr>
        <p:txBody>
          <a:bodyPr/>
          <a:lstStyle>
            <a:lvl1pPr>
              <a:defRPr/>
            </a:lvl1pPr>
          </a:lstStyle>
          <a:p>
            <a:pPr>
              <a:defRPr/>
            </a:pPr>
            <a:fld id="{95FD5E48-EDC2-B44E-AFF4-A588F30442AA}" type="slidenum">
              <a:rPr lang="es-ES"/>
              <a:pPr>
                <a:defRPr/>
              </a:pPr>
              <a:t>‹Nr.›</a:t>
            </a:fld>
            <a:endParaRPr lang="es-ES"/>
          </a:p>
        </p:txBody>
      </p:sp>
    </p:spTree>
    <p:extLst>
      <p:ext uri="{BB962C8B-B14F-4D97-AF65-F5344CB8AC3E}">
        <p14:creationId xmlns:p14="http://schemas.microsoft.com/office/powerpoint/2010/main" val="1505231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Rectangle 12"/>
          <p:cNvSpPr>
            <a:spLocks noGrp="1" noChangeArrowheads="1"/>
          </p:cNvSpPr>
          <p:nvPr>
            <p:ph type="dt" sz="half" idx="10"/>
          </p:nvPr>
        </p:nvSpPr>
        <p:spPr>
          <a:ln/>
        </p:spPr>
        <p:txBody>
          <a:bodyPr/>
          <a:lstStyle>
            <a:lvl1pPr>
              <a:defRPr/>
            </a:lvl1pPr>
          </a:lstStyle>
          <a:p>
            <a:pPr>
              <a:defRPr/>
            </a:pPr>
            <a:endParaRPr lang="es-ES"/>
          </a:p>
        </p:txBody>
      </p:sp>
      <p:sp>
        <p:nvSpPr>
          <p:cNvPr id="4" name="Rectangle 13"/>
          <p:cNvSpPr>
            <a:spLocks noGrp="1" noChangeArrowheads="1"/>
          </p:cNvSpPr>
          <p:nvPr>
            <p:ph type="ftr" sz="quarter" idx="11"/>
          </p:nvPr>
        </p:nvSpPr>
        <p:spPr>
          <a:ln/>
        </p:spPr>
        <p:txBody>
          <a:bodyPr/>
          <a:lstStyle>
            <a:lvl1pPr>
              <a:defRPr/>
            </a:lvl1pPr>
          </a:lstStyle>
          <a:p>
            <a:pPr>
              <a:defRPr/>
            </a:pPr>
            <a:endParaRPr lang="es-ES"/>
          </a:p>
        </p:txBody>
      </p:sp>
      <p:sp>
        <p:nvSpPr>
          <p:cNvPr id="5" name="Rectangle 14"/>
          <p:cNvSpPr>
            <a:spLocks noGrp="1" noChangeArrowheads="1"/>
          </p:cNvSpPr>
          <p:nvPr>
            <p:ph type="sldNum" sz="quarter" idx="12"/>
          </p:nvPr>
        </p:nvSpPr>
        <p:spPr>
          <a:ln/>
        </p:spPr>
        <p:txBody>
          <a:bodyPr/>
          <a:lstStyle>
            <a:lvl1pPr>
              <a:defRPr/>
            </a:lvl1pPr>
          </a:lstStyle>
          <a:p>
            <a:pPr>
              <a:defRPr/>
            </a:pPr>
            <a:fld id="{04020AEB-BA17-564E-9F14-2D30C140FE96}" type="slidenum">
              <a:rPr lang="es-ES"/>
              <a:pPr>
                <a:defRPr/>
              </a:pPr>
              <a:t>‹Nr.›</a:t>
            </a:fld>
            <a:endParaRPr lang="es-ES"/>
          </a:p>
        </p:txBody>
      </p:sp>
    </p:spTree>
    <p:extLst>
      <p:ext uri="{BB962C8B-B14F-4D97-AF65-F5344CB8AC3E}">
        <p14:creationId xmlns:p14="http://schemas.microsoft.com/office/powerpoint/2010/main" val="25504172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s-ES"/>
          </a:p>
        </p:txBody>
      </p:sp>
      <p:sp>
        <p:nvSpPr>
          <p:cNvPr id="3" name="Rectangle 13"/>
          <p:cNvSpPr>
            <a:spLocks noGrp="1" noChangeArrowheads="1"/>
          </p:cNvSpPr>
          <p:nvPr>
            <p:ph type="ftr" sz="quarter" idx="11"/>
          </p:nvPr>
        </p:nvSpPr>
        <p:spPr>
          <a:ln/>
        </p:spPr>
        <p:txBody>
          <a:bodyPr/>
          <a:lstStyle>
            <a:lvl1pPr>
              <a:defRPr/>
            </a:lvl1pPr>
          </a:lstStyle>
          <a:p>
            <a:pPr>
              <a:defRPr/>
            </a:pPr>
            <a:endParaRPr lang="es-ES"/>
          </a:p>
        </p:txBody>
      </p:sp>
      <p:sp>
        <p:nvSpPr>
          <p:cNvPr id="4" name="Rectangle 14"/>
          <p:cNvSpPr>
            <a:spLocks noGrp="1" noChangeArrowheads="1"/>
          </p:cNvSpPr>
          <p:nvPr>
            <p:ph type="sldNum" sz="quarter" idx="12"/>
          </p:nvPr>
        </p:nvSpPr>
        <p:spPr>
          <a:ln/>
        </p:spPr>
        <p:txBody>
          <a:bodyPr/>
          <a:lstStyle>
            <a:lvl1pPr>
              <a:defRPr/>
            </a:lvl1pPr>
          </a:lstStyle>
          <a:p>
            <a:pPr>
              <a:defRPr/>
            </a:pPr>
            <a:fld id="{D4C5EE5C-9780-3242-8DE7-80B56B54AD00}" type="slidenum">
              <a:rPr lang="es-ES"/>
              <a:pPr>
                <a:defRPr/>
              </a:pPr>
              <a:t>‹Nr.›</a:t>
            </a:fld>
            <a:endParaRPr lang="es-ES"/>
          </a:p>
        </p:txBody>
      </p:sp>
    </p:spTree>
    <p:extLst>
      <p:ext uri="{BB962C8B-B14F-4D97-AF65-F5344CB8AC3E}">
        <p14:creationId xmlns:p14="http://schemas.microsoft.com/office/powerpoint/2010/main" val="25841019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12"/>
          <p:cNvSpPr>
            <a:spLocks noGrp="1" noChangeArrowheads="1"/>
          </p:cNvSpPr>
          <p:nvPr>
            <p:ph type="dt" sz="half" idx="10"/>
          </p:nvPr>
        </p:nvSpPr>
        <p:spPr>
          <a:ln/>
        </p:spPr>
        <p:txBody>
          <a:bodyPr/>
          <a:lstStyle>
            <a:lvl1pPr>
              <a:defRPr/>
            </a:lvl1pPr>
          </a:lstStyle>
          <a:p>
            <a:pPr>
              <a:defRPr/>
            </a:pPr>
            <a:endParaRPr lang="es-ES"/>
          </a:p>
        </p:txBody>
      </p:sp>
      <p:sp>
        <p:nvSpPr>
          <p:cNvPr id="6" name="Rectangle 13"/>
          <p:cNvSpPr>
            <a:spLocks noGrp="1" noChangeArrowheads="1"/>
          </p:cNvSpPr>
          <p:nvPr>
            <p:ph type="ftr" sz="quarter" idx="11"/>
          </p:nvPr>
        </p:nvSpPr>
        <p:spPr>
          <a:ln/>
        </p:spPr>
        <p:txBody>
          <a:bodyPr/>
          <a:lstStyle>
            <a:lvl1pPr>
              <a:defRPr/>
            </a:lvl1pPr>
          </a:lstStyle>
          <a:p>
            <a:pPr>
              <a:defRPr/>
            </a:pPr>
            <a:endParaRPr lang="es-ES"/>
          </a:p>
        </p:txBody>
      </p:sp>
      <p:sp>
        <p:nvSpPr>
          <p:cNvPr id="7" name="Rectangle 14"/>
          <p:cNvSpPr>
            <a:spLocks noGrp="1" noChangeArrowheads="1"/>
          </p:cNvSpPr>
          <p:nvPr>
            <p:ph type="sldNum" sz="quarter" idx="12"/>
          </p:nvPr>
        </p:nvSpPr>
        <p:spPr>
          <a:ln/>
        </p:spPr>
        <p:txBody>
          <a:bodyPr/>
          <a:lstStyle>
            <a:lvl1pPr>
              <a:defRPr/>
            </a:lvl1pPr>
          </a:lstStyle>
          <a:p>
            <a:pPr>
              <a:defRPr/>
            </a:pPr>
            <a:fld id="{ECCF37C1-9A63-1C47-B515-0981ED7CA1F0}" type="slidenum">
              <a:rPr lang="es-ES"/>
              <a:pPr>
                <a:defRPr/>
              </a:pPr>
              <a:t>‹Nr.›</a:t>
            </a:fld>
            <a:endParaRPr lang="es-ES"/>
          </a:p>
        </p:txBody>
      </p:sp>
    </p:spTree>
    <p:extLst>
      <p:ext uri="{BB962C8B-B14F-4D97-AF65-F5344CB8AC3E}">
        <p14:creationId xmlns:p14="http://schemas.microsoft.com/office/powerpoint/2010/main" val="1897035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12"/>
          <p:cNvSpPr>
            <a:spLocks noGrp="1" noChangeArrowheads="1"/>
          </p:cNvSpPr>
          <p:nvPr>
            <p:ph type="dt" sz="half" idx="10"/>
          </p:nvPr>
        </p:nvSpPr>
        <p:spPr>
          <a:ln/>
        </p:spPr>
        <p:txBody>
          <a:bodyPr/>
          <a:lstStyle>
            <a:lvl1pPr>
              <a:defRPr/>
            </a:lvl1pPr>
          </a:lstStyle>
          <a:p>
            <a:pPr>
              <a:defRPr/>
            </a:pPr>
            <a:endParaRPr lang="es-ES"/>
          </a:p>
        </p:txBody>
      </p:sp>
      <p:sp>
        <p:nvSpPr>
          <p:cNvPr id="6" name="Rectangle 13"/>
          <p:cNvSpPr>
            <a:spLocks noGrp="1" noChangeArrowheads="1"/>
          </p:cNvSpPr>
          <p:nvPr>
            <p:ph type="ftr" sz="quarter" idx="11"/>
          </p:nvPr>
        </p:nvSpPr>
        <p:spPr>
          <a:ln/>
        </p:spPr>
        <p:txBody>
          <a:bodyPr/>
          <a:lstStyle>
            <a:lvl1pPr>
              <a:defRPr/>
            </a:lvl1pPr>
          </a:lstStyle>
          <a:p>
            <a:pPr>
              <a:defRPr/>
            </a:pPr>
            <a:endParaRPr lang="es-ES"/>
          </a:p>
        </p:txBody>
      </p:sp>
      <p:sp>
        <p:nvSpPr>
          <p:cNvPr id="7" name="Rectangle 14"/>
          <p:cNvSpPr>
            <a:spLocks noGrp="1" noChangeArrowheads="1"/>
          </p:cNvSpPr>
          <p:nvPr>
            <p:ph type="sldNum" sz="quarter" idx="12"/>
          </p:nvPr>
        </p:nvSpPr>
        <p:spPr>
          <a:ln/>
        </p:spPr>
        <p:txBody>
          <a:bodyPr/>
          <a:lstStyle>
            <a:lvl1pPr>
              <a:defRPr/>
            </a:lvl1pPr>
          </a:lstStyle>
          <a:p>
            <a:pPr>
              <a:defRPr/>
            </a:pPr>
            <a:fld id="{2BC217C1-1FED-054E-90CA-FFD4155175F0}" type="slidenum">
              <a:rPr lang="es-ES"/>
              <a:pPr>
                <a:defRPr/>
              </a:pPr>
              <a:t>‹Nr.›</a:t>
            </a:fld>
            <a:endParaRPr lang="es-ES"/>
          </a:p>
        </p:txBody>
      </p:sp>
    </p:spTree>
    <p:extLst>
      <p:ext uri="{BB962C8B-B14F-4D97-AF65-F5344CB8AC3E}">
        <p14:creationId xmlns:p14="http://schemas.microsoft.com/office/powerpoint/2010/main" val="1204472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0D3B010D-68E2-8E41-BF31-653E475C0563}" type="slidenum">
              <a:rPr lang="es-ES"/>
              <a:pPr>
                <a:defRPr/>
              </a:pPr>
              <a:t>‹Nr.›</a:t>
            </a:fld>
            <a:endParaRPr lang="es-ES"/>
          </a:p>
        </p:txBody>
      </p:sp>
    </p:spTree>
    <p:extLst>
      <p:ext uri="{BB962C8B-B14F-4D97-AF65-F5344CB8AC3E}">
        <p14:creationId xmlns:p14="http://schemas.microsoft.com/office/powerpoint/2010/main" val="20212219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12"/>
          <p:cNvSpPr>
            <a:spLocks noGrp="1" noChangeArrowheads="1"/>
          </p:cNvSpPr>
          <p:nvPr>
            <p:ph type="dt" sz="half" idx="10"/>
          </p:nvPr>
        </p:nvSpPr>
        <p:spPr>
          <a:ln/>
        </p:spPr>
        <p:txBody>
          <a:bodyPr/>
          <a:lstStyle>
            <a:lvl1pPr>
              <a:defRPr/>
            </a:lvl1pPr>
          </a:lstStyle>
          <a:p>
            <a:pPr>
              <a:defRPr/>
            </a:pPr>
            <a:endParaRPr lang="es-ES"/>
          </a:p>
        </p:txBody>
      </p:sp>
      <p:sp>
        <p:nvSpPr>
          <p:cNvPr id="5" name="Rectangle 13"/>
          <p:cNvSpPr>
            <a:spLocks noGrp="1" noChangeArrowheads="1"/>
          </p:cNvSpPr>
          <p:nvPr>
            <p:ph type="ftr" sz="quarter" idx="11"/>
          </p:nvPr>
        </p:nvSpPr>
        <p:spPr>
          <a:ln/>
        </p:spPr>
        <p:txBody>
          <a:bodyPr/>
          <a:lstStyle>
            <a:lvl1pPr>
              <a:defRPr/>
            </a:lvl1pPr>
          </a:lstStyle>
          <a:p>
            <a:pPr>
              <a:defRPr/>
            </a:pPr>
            <a:endParaRPr lang="es-ES"/>
          </a:p>
        </p:txBody>
      </p:sp>
      <p:sp>
        <p:nvSpPr>
          <p:cNvPr id="6" name="Rectangle 14"/>
          <p:cNvSpPr>
            <a:spLocks noGrp="1" noChangeArrowheads="1"/>
          </p:cNvSpPr>
          <p:nvPr>
            <p:ph type="sldNum" sz="quarter" idx="12"/>
          </p:nvPr>
        </p:nvSpPr>
        <p:spPr>
          <a:ln/>
        </p:spPr>
        <p:txBody>
          <a:bodyPr/>
          <a:lstStyle>
            <a:lvl1pPr>
              <a:defRPr/>
            </a:lvl1pPr>
          </a:lstStyle>
          <a:p>
            <a:pPr>
              <a:defRPr/>
            </a:pPr>
            <a:fld id="{60B07C9C-8761-BA45-BCE6-BA999F3B025B}" type="slidenum">
              <a:rPr lang="es-ES"/>
              <a:pPr>
                <a:defRPr/>
              </a:pPr>
              <a:t>‹Nr.›</a:t>
            </a:fld>
            <a:endParaRPr lang="es-ES"/>
          </a:p>
        </p:txBody>
      </p:sp>
    </p:spTree>
    <p:extLst>
      <p:ext uri="{BB962C8B-B14F-4D97-AF65-F5344CB8AC3E}">
        <p14:creationId xmlns:p14="http://schemas.microsoft.com/office/powerpoint/2010/main" val="39912049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7813"/>
            <a:ext cx="2057400" cy="5853112"/>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7813"/>
            <a:ext cx="6019800" cy="5853112"/>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12"/>
          <p:cNvSpPr>
            <a:spLocks noGrp="1" noChangeArrowheads="1"/>
          </p:cNvSpPr>
          <p:nvPr>
            <p:ph type="dt" sz="half" idx="10"/>
          </p:nvPr>
        </p:nvSpPr>
        <p:spPr>
          <a:ln/>
        </p:spPr>
        <p:txBody>
          <a:bodyPr/>
          <a:lstStyle>
            <a:lvl1pPr>
              <a:defRPr/>
            </a:lvl1pPr>
          </a:lstStyle>
          <a:p>
            <a:pPr>
              <a:defRPr/>
            </a:pPr>
            <a:endParaRPr lang="es-ES"/>
          </a:p>
        </p:txBody>
      </p:sp>
      <p:sp>
        <p:nvSpPr>
          <p:cNvPr id="5" name="Rectangle 13"/>
          <p:cNvSpPr>
            <a:spLocks noGrp="1" noChangeArrowheads="1"/>
          </p:cNvSpPr>
          <p:nvPr>
            <p:ph type="ftr" sz="quarter" idx="11"/>
          </p:nvPr>
        </p:nvSpPr>
        <p:spPr>
          <a:ln/>
        </p:spPr>
        <p:txBody>
          <a:bodyPr/>
          <a:lstStyle>
            <a:lvl1pPr>
              <a:defRPr/>
            </a:lvl1pPr>
          </a:lstStyle>
          <a:p>
            <a:pPr>
              <a:defRPr/>
            </a:pPr>
            <a:endParaRPr lang="es-ES"/>
          </a:p>
        </p:txBody>
      </p:sp>
      <p:sp>
        <p:nvSpPr>
          <p:cNvPr id="6" name="Rectangle 14"/>
          <p:cNvSpPr>
            <a:spLocks noGrp="1" noChangeArrowheads="1"/>
          </p:cNvSpPr>
          <p:nvPr>
            <p:ph type="sldNum" sz="quarter" idx="12"/>
          </p:nvPr>
        </p:nvSpPr>
        <p:spPr>
          <a:ln/>
        </p:spPr>
        <p:txBody>
          <a:bodyPr/>
          <a:lstStyle>
            <a:lvl1pPr>
              <a:defRPr/>
            </a:lvl1pPr>
          </a:lstStyle>
          <a:p>
            <a:pPr>
              <a:defRPr/>
            </a:pPr>
            <a:fld id="{5E4A5CA9-64DF-6E40-AD86-F27F04A86475}" type="slidenum">
              <a:rPr lang="es-ES"/>
              <a:pPr>
                <a:defRPr/>
              </a:pPr>
              <a:t>‹Nr.›</a:t>
            </a:fld>
            <a:endParaRPr lang="es-ES"/>
          </a:p>
        </p:txBody>
      </p:sp>
    </p:spTree>
    <p:extLst>
      <p:ext uri="{BB962C8B-B14F-4D97-AF65-F5344CB8AC3E}">
        <p14:creationId xmlns:p14="http://schemas.microsoft.com/office/powerpoint/2010/main" val="911022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7813"/>
            <a:ext cx="8229600" cy="1139825"/>
          </a:xfrm>
        </p:spPr>
        <p:txBody>
          <a:bodyPr/>
          <a:lstStyle/>
          <a:p>
            <a:r>
              <a:rPr lang="es-ES_tradnl" smtClean="0"/>
              <a:t>Clic para editar título</a:t>
            </a:r>
            <a:endParaRPr lang="es-ES"/>
          </a:p>
        </p:txBody>
      </p:sp>
      <p:sp>
        <p:nvSpPr>
          <p:cNvPr id="3" name="Marcador de texto 2"/>
          <p:cNvSpPr>
            <a:spLocks noGrp="1"/>
          </p:cNvSpPr>
          <p:nvPr>
            <p:ph type="body" sz="half" idx="1"/>
          </p:nvPr>
        </p:nvSpPr>
        <p:spPr>
          <a:xfrm>
            <a:off x="457200" y="1600200"/>
            <a:ext cx="4038600" cy="4530725"/>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30725"/>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Rectangle 12"/>
          <p:cNvSpPr>
            <a:spLocks noGrp="1" noChangeArrowheads="1"/>
          </p:cNvSpPr>
          <p:nvPr>
            <p:ph type="dt" sz="half" idx="10"/>
          </p:nvPr>
        </p:nvSpPr>
        <p:spPr>
          <a:ln/>
        </p:spPr>
        <p:txBody>
          <a:bodyPr/>
          <a:lstStyle>
            <a:lvl1pPr>
              <a:defRPr/>
            </a:lvl1pPr>
          </a:lstStyle>
          <a:p>
            <a:pPr>
              <a:defRPr/>
            </a:pPr>
            <a:endParaRPr lang="es-ES"/>
          </a:p>
        </p:txBody>
      </p:sp>
      <p:sp>
        <p:nvSpPr>
          <p:cNvPr id="6" name="Rectangle 13"/>
          <p:cNvSpPr>
            <a:spLocks noGrp="1" noChangeArrowheads="1"/>
          </p:cNvSpPr>
          <p:nvPr>
            <p:ph type="ftr" sz="quarter" idx="11"/>
          </p:nvPr>
        </p:nvSpPr>
        <p:spPr>
          <a:ln/>
        </p:spPr>
        <p:txBody>
          <a:bodyPr/>
          <a:lstStyle>
            <a:lvl1pPr>
              <a:defRPr/>
            </a:lvl1pPr>
          </a:lstStyle>
          <a:p>
            <a:pPr>
              <a:defRPr/>
            </a:pPr>
            <a:endParaRPr lang="es-ES"/>
          </a:p>
        </p:txBody>
      </p:sp>
      <p:sp>
        <p:nvSpPr>
          <p:cNvPr id="7" name="Rectangle 14"/>
          <p:cNvSpPr>
            <a:spLocks noGrp="1" noChangeArrowheads="1"/>
          </p:cNvSpPr>
          <p:nvPr>
            <p:ph type="sldNum" sz="quarter" idx="12"/>
          </p:nvPr>
        </p:nvSpPr>
        <p:spPr>
          <a:ln/>
        </p:spPr>
        <p:txBody>
          <a:bodyPr/>
          <a:lstStyle>
            <a:lvl1pPr>
              <a:defRPr/>
            </a:lvl1pPr>
          </a:lstStyle>
          <a:p>
            <a:pPr>
              <a:defRPr/>
            </a:pPr>
            <a:fld id="{2142D830-FAC5-8D45-87A5-B3A952B90CE0}" type="slidenum">
              <a:rPr lang="es-ES"/>
              <a:pPr>
                <a:defRPr/>
              </a:pPr>
              <a:t>‹Nr.›</a:t>
            </a:fld>
            <a:endParaRPr lang="es-ES"/>
          </a:p>
        </p:txBody>
      </p:sp>
    </p:spTree>
    <p:extLst>
      <p:ext uri="{BB962C8B-B14F-4D97-AF65-F5344CB8AC3E}">
        <p14:creationId xmlns:p14="http://schemas.microsoft.com/office/powerpoint/2010/main" val="38424044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slideLayout" Target="../slideLayouts/slideLayout40.xml"/><Relationship Id="rId15" Type="http://schemas.openxmlformats.org/officeDocument/2006/relationships/slideLayout" Target="../slideLayouts/slideLayout41.xml"/><Relationship Id="rId16" Type="http://schemas.openxmlformats.org/officeDocument/2006/relationships/slideLayout" Target="../slideLayouts/slideLayout42.xml"/><Relationship Id="rId17"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3.xml"/><Relationship Id="rId12" Type="http://schemas.openxmlformats.org/officeDocument/2006/relationships/slideLayout" Target="../slideLayouts/slideLayout54.xml"/><Relationship Id="rId13" Type="http://schemas.openxmlformats.org/officeDocument/2006/relationships/theme" Target="../theme/theme4.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slideLayout" Target="../slideLayouts/slideLayout69.xml"/><Relationship Id="rId16" Type="http://schemas.openxmlformats.org/officeDocument/2006/relationships/theme" Target="../theme/theme5.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theme" Target="../theme/theme6.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slideLayout" Target="../slideLayouts/slideLayout92.xml"/><Relationship Id="rId13" Type="http://schemas.openxmlformats.org/officeDocument/2006/relationships/theme" Target="../theme/theme7.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873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873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s-ES"/>
          </a:p>
        </p:txBody>
      </p:sp>
      <p:sp>
        <p:nvSpPr>
          <p:cNvPr id="1873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s-ES"/>
          </a:p>
        </p:txBody>
      </p:sp>
      <p:sp>
        <p:nvSpPr>
          <p:cNvPr id="1873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BFA5DB9D-8C59-284A-B71E-B4F1DD031263}" type="slidenum">
              <a:rPr lang="es-ES"/>
              <a:pPr>
                <a:defRPr/>
              </a:pPr>
              <a:t>‹Nr.›</a:t>
            </a:fld>
            <a:endParaRPr lang="es-ES"/>
          </a:p>
        </p:txBody>
      </p:sp>
    </p:spTree>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cambiar el estilo de título	</a:t>
            </a:r>
          </a:p>
        </p:txBody>
      </p:sp>
      <p:sp>
        <p:nvSpPr>
          <p:cNvPr id="52227"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891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000000"/>
                </a:solidFill>
                <a:latin typeface="Garamond"/>
                <a:ea typeface="+mn-ea"/>
                <a:cs typeface="+mn-cs"/>
              </a:defRPr>
            </a:lvl1pPr>
          </a:lstStyle>
          <a:p>
            <a:pPr>
              <a:defRPr/>
            </a:pPr>
            <a:endParaRPr lang="es-ES" altLang="en-US"/>
          </a:p>
        </p:txBody>
      </p:sp>
      <p:sp>
        <p:nvSpPr>
          <p:cNvPr id="389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a:defRPr/>
            </a:pPr>
            <a:r>
              <a:rPr lang="es-ES" altLang="en-US"/>
              <a:t>@jralonso3</a:t>
            </a:r>
          </a:p>
        </p:txBody>
      </p:sp>
      <p:sp>
        <p:nvSpPr>
          <p:cNvPr id="3891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cs typeface="+mn-cs"/>
              </a:defRPr>
            </a:lvl1pPr>
          </a:lstStyle>
          <a:p>
            <a:pPr>
              <a:defRPr/>
            </a:pPr>
            <a:fld id="{C3944E7B-B54B-1842-B4DD-92337C26F7CC}" type="slidenum">
              <a:rPr lang="es-ES"/>
              <a:pPr>
                <a:defRPr/>
              </a:pPr>
              <a:t>‹Nr.›</a:t>
            </a:fld>
            <a:endParaRPr lang="es-ES"/>
          </a:p>
        </p:txBody>
      </p:sp>
      <p:sp>
        <p:nvSpPr>
          <p:cNvPr id="52231" name="Freeform 7"/>
          <p:cNvSpPr>
            <a:spLocks noChangeArrowheads="1"/>
          </p:cNvSpPr>
          <p:nvPr/>
        </p:nvSpPr>
        <p:spPr bwMode="auto">
          <a:xfrm>
            <a:off x="381000" y="228600"/>
            <a:ext cx="82296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Tree>
  </p:cSld>
  <p:clrMap bg1="lt1" tx1="dk1" bg2="lt2" tx2="dk2" accent1="accent1" accent2="accent2" accent3="accent3" accent4="accent4" accent5="accent5" accent6="accent6" hlink="hlink" folHlink="folHlink"/>
  <p:sldLayoutIdLst>
    <p:sldLayoutId id="214748423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 id="2147484215" r:id="rId12"/>
    <p:sldLayoutId id="2147484216" r:id="rId13"/>
    <p:sldLayoutId id="2147484217" r:id="rId14"/>
    <p:sldLayoutId id="2147484218" r:id="rId15"/>
  </p:sldLayoutIdLst>
  <p:timing>
    <p:tnLst>
      <p:par>
        <p:cTn xmlns:p14="http://schemas.microsoft.com/office/powerpoint/2010/main" id="1" dur="indefinite" restart="never" nodeType="tmRoot"/>
      </p:par>
    </p:tnLst>
  </p:timing>
  <p:hf sldNum="0" hdr="0" dt="0"/>
  <p:txStyles>
    <p:titleStyle>
      <a:lvl1pPr algn="l" rtl="0" eaLnBrk="0" fontAlgn="base" hangingPunct="0">
        <a:spcBef>
          <a:spcPct val="0"/>
        </a:spcBef>
        <a:spcAft>
          <a:spcPct val="0"/>
        </a:spcAft>
        <a:defRPr sz="4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30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6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2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sz="2000">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20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891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j-lt"/>
                <a:ea typeface="+mn-ea"/>
                <a:cs typeface="+mn-cs"/>
              </a:defRPr>
            </a:lvl1pPr>
          </a:lstStyle>
          <a:p>
            <a:pPr>
              <a:defRPr/>
            </a:pPr>
            <a:endParaRPr lang="es-ES" altLang="en-US">
              <a:solidFill>
                <a:srgbClr val="000000"/>
              </a:solidFill>
              <a:latin typeface="Garamond"/>
            </a:endParaRPr>
          </a:p>
        </p:txBody>
      </p:sp>
      <p:sp>
        <p:nvSpPr>
          <p:cNvPr id="389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j-lt"/>
                <a:ea typeface="+mn-ea"/>
                <a:cs typeface="+mn-cs"/>
              </a:defRPr>
            </a:lvl1pPr>
          </a:lstStyle>
          <a:p>
            <a:pPr>
              <a:defRPr/>
            </a:pPr>
            <a:endParaRPr lang="es-ES" altLang="en-US">
              <a:solidFill>
                <a:srgbClr val="000000"/>
              </a:solidFill>
              <a:latin typeface="Garamond"/>
            </a:endParaRPr>
          </a:p>
        </p:txBody>
      </p:sp>
      <p:sp>
        <p:nvSpPr>
          <p:cNvPr id="3891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charset="0"/>
              </a:defRPr>
            </a:lvl1pPr>
          </a:lstStyle>
          <a:p>
            <a:pPr>
              <a:defRPr/>
            </a:pPr>
            <a:fld id="{844B0AA7-62FF-9846-82D2-4CEC7468DEF6}" type="slidenum">
              <a:rPr lang="es-ES">
                <a:solidFill>
                  <a:srgbClr val="000000"/>
                </a:solidFill>
              </a:rPr>
              <a:pPr>
                <a:defRPr/>
              </a:pPr>
              <a:t>‹Nr.›</a:t>
            </a:fld>
            <a:endParaRPr lang="es-ES">
              <a:solidFill>
                <a:srgbClr val="000000"/>
              </a:solidFill>
            </a:endParaRPr>
          </a:p>
        </p:txBody>
      </p:sp>
    </p:spTree>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 id="2147484249" r:id="rId12"/>
    <p:sldLayoutId id="2147484250" r:id="rId13"/>
    <p:sldLayoutId id="2147484251" r:id="rId14"/>
    <p:sldLayoutId id="2147484252" r:id="rId15"/>
    <p:sldLayoutId id="2147484253" r:id="rId16"/>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30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6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2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sz="2000">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20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873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873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a:defRPr/>
            </a:pPr>
            <a:endParaRPr lang="es-ES"/>
          </a:p>
        </p:txBody>
      </p:sp>
      <p:sp>
        <p:nvSpPr>
          <p:cNvPr id="1873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s-ES"/>
          </a:p>
        </p:txBody>
      </p:sp>
      <p:sp>
        <p:nvSpPr>
          <p:cNvPr id="1873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C9698281-62E7-AC4E-B971-C397474625A0}" type="slidenum">
              <a:rPr lang="es-ES"/>
              <a:pPr>
                <a:defRPr/>
              </a:pPr>
              <a:t>‹Nr.›</a:t>
            </a:fld>
            <a:endParaRPr lang="es-ES"/>
          </a:p>
        </p:txBody>
      </p:sp>
    </p:spTree>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 id="2147484266"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cambiar el estilo de título	</a:t>
            </a:r>
          </a:p>
        </p:txBody>
      </p:sp>
      <p:sp>
        <p:nvSpPr>
          <p:cNvPr id="141315"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891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000000"/>
                </a:solidFill>
                <a:latin typeface="Garamond"/>
                <a:ea typeface="+mn-ea"/>
                <a:cs typeface="+mn-cs"/>
              </a:defRPr>
            </a:lvl1pPr>
          </a:lstStyle>
          <a:p>
            <a:pPr>
              <a:defRPr/>
            </a:pPr>
            <a:endParaRPr lang="es-ES" altLang="en-US"/>
          </a:p>
        </p:txBody>
      </p:sp>
      <p:sp>
        <p:nvSpPr>
          <p:cNvPr id="389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a:defRPr/>
            </a:pPr>
            <a:r>
              <a:rPr lang="es-ES" altLang="en-US"/>
              <a:t>@jralonso3</a:t>
            </a:r>
          </a:p>
        </p:txBody>
      </p:sp>
      <p:sp>
        <p:nvSpPr>
          <p:cNvPr id="3891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cs typeface="+mn-cs"/>
              </a:defRPr>
            </a:lvl1pPr>
          </a:lstStyle>
          <a:p>
            <a:pPr>
              <a:defRPr/>
            </a:pPr>
            <a:fld id="{97D74321-D408-2D40-A952-F1D0E429C372}" type="slidenum">
              <a:rPr lang="es-ES"/>
              <a:pPr>
                <a:defRPr/>
              </a:pPr>
              <a:t>‹Nr.›</a:t>
            </a:fld>
            <a:endParaRPr lang="es-ES"/>
          </a:p>
        </p:txBody>
      </p:sp>
      <p:sp>
        <p:nvSpPr>
          <p:cNvPr id="141319" name="Freeform 7"/>
          <p:cNvSpPr>
            <a:spLocks noChangeArrowheads="1"/>
          </p:cNvSpPr>
          <p:nvPr/>
        </p:nvSpPr>
        <p:spPr bwMode="auto">
          <a:xfrm>
            <a:off x="381000" y="228600"/>
            <a:ext cx="82296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s-E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 id="2147484279" r:id="rId12"/>
    <p:sldLayoutId id="2147484280" r:id="rId13"/>
    <p:sldLayoutId id="2147484281" r:id="rId14"/>
    <p:sldLayoutId id="2147484282" r:id="rId15"/>
  </p:sldLayoutIdLst>
  <p:timing>
    <p:tnLst>
      <p:par>
        <p:cTn xmlns:p14="http://schemas.microsoft.com/office/powerpoint/2010/main" id="1" dur="indefinite" restart="never" nodeType="tmRoot"/>
      </p:par>
    </p:tnLst>
  </p:timing>
  <p:hf sldNum="0" hdr="0" dt="0"/>
  <p:txStyles>
    <p:titleStyle>
      <a:lvl1pPr algn="l" rtl="0" eaLnBrk="0" fontAlgn="base" hangingPunct="0">
        <a:spcBef>
          <a:spcPct val="0"/>
        </a:spcBef>
        <a:spcAft>
          <a:spcPct val="0"/>
        </a:spcAft>
        <a:defRPr sz="4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30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6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2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sz="2000">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20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9558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a:cs typeface="+mn-cs"/>
              </a:defRPr>
            </a:lvl1pPr>
          </a:lstStyle>
          <a:p>
            <a:pPr>
              <a:defRPr/>
            </a:pPr>
            <a:endParaRPr lang="es-ES"/>
          </a:p>
        </p:txBody>
      </p:sp>
      <p:sp>
        <p:nvSpPr>
          <p:cNvPr id="19558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a:cs typeface="+mn-cs"/>
              </a:defRPr>
            </a:lvl1pPr>
          </a:lstStyle>
          <a:p>
            <a:pPr>
              <a:defRPr/>
            </a:pPr>
            <a:endParaRPr lang="es-ES"/>
          </a:p>
        </p:txBody>
      </p:sp>
      <p:sp>
        <p:nvSpPr>
          <p:cNvPr id="19559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a:cs typeface="+mn-cs"/>
              </a:defRPr>
            </a:lvl1pPr>
          </a:lstStyle>
          <a:p>
            <a:pPr>
              <a:defRPr/>
            </a:pPr>
            <a:fld id="{692AE2BE-7B12-9245-A1C7-9FD2A31BF68B}" type="slidenum">
              <a:rPr lang="es-ES"/>
              <a:pPr>
                <a:defRPr/>
              </a:pPr>
              <a:t>‹Nr.›</a:t>
            </a:fld>
            <a:endParaRPr lang="es-ES"/>
          </a:p>
        </p:txBody>
      </p:sp>
    </p:spTree>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6370" name="Group 2"/>
          <p:cNvGrpSpPr>
            <a:grpSpLocks/>
          </p:cNvGrpSpPr>
          <p:nvPr/>
        </p:nvGrpSpPr>
        <p:grpSpPr bwMode="auto">
          <a:xfrm>
            <a:off x="0" y="3902075"/>
            <a:ext cx="3400425" cy="2949575"/>
            <a:chOff x="0" y="2458"/>
            <a:chExt cx="2142" cy="1858"/>
          </a:xfrm>
        </p:grpSpPr>
        <p:sp>
          <p:nvSpPr>
            <p:cNvPr id="1024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ES">
                <a:solidFill>
                  <a:srgbClr val="FFFFFF"/>
                </a:solidFill>
              </a:endParaRPr>
            </a:p>
          </p:txBody>
        </p:sp>
        <p:sp>
          <p:nvSpPr>
            <p:cNvPr id="1024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ES">
                <a:solidFill>
                  <a:srgbClr val="FFFFFF"/>
                </a:solidFill>
              </a:endParaRPr>
            </a:p>
          </p:txBody>
        </p:sp>
        <p:sp>
          <p:nvSpPr>
            <p:cNvPr id="1024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ES">
                <a:solidFill>
                  <a:srgbClr val="FFFFFF"/>
                </a:solidFill>
              </a:endParaRPr>
            </a:p>
          </p:txBody>
        </p:sp>
        <p:sp>
          <p:nvSpPr>
            <p:cNvPr id="1024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ES">
                <a:solidFill>
                  <a:srgbClr val="FFFFFF"/>
                </a:solidFill>
              </a:endParaRPr>
            </a:p>
          </p:txBody>
        </p:sp>
        <p:sp>
          <p:nvSpPr>
            <p:cNvPr id="1024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s-ES">
                <a:solidFill>
                  <a:srgbClr val="FFFFFF"/>
                </a:solidFill>
              </a:endParaRPr>
            </a:p>
          </p:txBody>
        </p:sp>
        <p:sp>
          <p:nvSpPr>
            <p:cNvPr id="1024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s-ES">
                <a:solidFill>
                  <a:srgbClr val="FFFFFF"/>
                </a:solidFill>
              </a:endParaRPr>
            </a:p>
          </p:txBody>
        </p:sp>
        <p:sp>
          <p:nvSpPr>
            <p:cNvPr id="1024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s-ES">
                <a:solidFill>
                  <a:srgbClr val="FFFFFF"/>
                </a:solidFill>
              </a:endParaRPr>
            </a:p>
          </p:txBody>
        </p:sp>
      </p:grpSp>
      <p:sp>
        <p:nvSpPr>
          <p:cNvPr id="10250"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s-ES"/>
              <a:t>Haga clic para cambiar el estilo de título	</a:t>
            </a:r>
          </a:p>
        </p:txBody>
      </p:sp>
      <p:sp>
        <p:nvSpPr>
          <p:cNvPr id="10251"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52"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10199"/>
                  </a:outerShdw>
                </a:effectLst>
                <a:cs typeface="+mn-cs"/>
              </a:defRPr>
            </a:lvl1pPr>
          </a:lstStyle>
          <a:p>
            <a:pPr>
              <a:defRPr/>
            </a:pPr>
            <a:endParaRPr lang="es-ES"/>
          </a:p>
        </p:txBody>
      </p:sp>
      <p:sp>
        <p:nvSpPr>
          <p:cNvPr id="10253"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cs typeface="+mn-cs"/>
              </a:defRPr>
            </a:lvl1pPr>
          </a:lstStyle>
          <a:p>
            <a:pPr>
              <a:defRPr/>
            </a:pPr>
            <a:endParaRPr lang="es-ES"/>
          </a:p>
        </p:txBody>
      </p:sp>
      <p:sp>
        <p:nvSpPr>
          <p:cNvPr id="10254"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cs typeface="+mn-cs"/>
              </a:defRPr>
            </a:lvl1pPr>
          </a:lstStyle>
          <a:p>
            <a:pPr>
              <a:defRPr/>
            </a:pPr>
            <a:fld id="{49FF1CEC-DB17-174B-B5F0-FAEF35BDF62B}" type="slidenum">
              <a:rPr lang="es-ES"/>
              <a:pPr>
                <a:defRPr/>
              </a:pPr>
              <a:t>‹Nr.›</a:t>
            </a:fld>
            <a:endParaRPr lang="es-ES"/>
          </a:p>
        </p:txBody>
      </p:sp>
    </p:spTree>
  </p:cSld>
  <p:clrMap bg1="dk2" tx1="lt1" bg2="dk1" tx2="lt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 id="2147484307" r:id="rId1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xml"/><Relationship Id="rId3"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6.xml"/><Relationship Id="rId3"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8.xml"/><Relationship Id="rId3"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22.jpeg"/><Relationship Id="rId3" Type="http://schemas.openxmlformats.org/officeDocument/2006/relationships/image" Target="../media/image2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1.xml"/><Relationship Id="rId3" Type="http://schemas.openxmlformats.org/officeDocument/2006/relationships/image" Target="../media/image2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3.xml"/><Relationship Id="rId3" Type="http://schemas.openxmlformats.org/officeDocument/2006/relationships/image" Target="../media/image3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4.xml"/><Relationship Id="rId3" Type="http://schemas.openxmlformats.org/officeDocument/2006/relationships/image" Target="../media/image3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33.png"/><Relationship Id="rId3"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8.xml"/><Relationship Id="rId3" Type="http://schemas.openxmlformats.org/officeDocument/2006/relationships/image" Target="../media/image3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2.xml"/><Relationship Id="rId3" Type="http://schemas.openxmlformats.org/officeDocument/2006/relationships/image" Target="../media/image37.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3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7.jpeg"/><Relationship Id="rId3" Type="http://schemas.openxmlformats.org/officeDocument/2006/relationships/image" Target="../media/image8.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7.xml"/><Relationship Id="rId3" Type="http://schemas.openxmlformats.org/officeDocument/2006/relationships/image" Target="../media/image3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4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4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7.xml"/><Relationship Id="rId3" Type="http://schemas.openxmlformats.org/officeDocument/2006/relationships/image" Target="../media/image42.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4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4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1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23" name="Text Box 7"/>
          <p:cNvSpPr txBox="1">
            <a:spLocks noChangeArrowheads="1"/>
          </p:cNvSpPr>
          <p:nvPr/>
        </p:nvSpPr>
        <p:spPr bwMode="auto">
          <a:xfrm>
            <a:off x="4139952" y="5517232"/>
            <a:ext cx="324990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sz="2400" b="1" dirty="0">
                <a:solidFill>
                  <a:srgbClr val="3333FF"/>
                </a:solidFill>
                <a:cs typeface="+mn-cs"/>
              </a:rPr>
              <a:t>José Ramón Alonso</a:t>
            </a:r>
          </a:p>
          <a:p>
            <a:pPr>
              <a:defRPr/>
            </a:pPr>
            <a:endParaRPr lang="es-ES" sz="2000" dirty="0">
              <a:solidFill>
                <a:srgbClr val="3333FF"/>
              </a:solidFill>
              <a:cs typeface="+mn-cs"/>
            </a:endParaRPr>
          </a:p>
          <a:p>
            <a:pPr>
              <a:defRPr/>
            </a:pPr>
            <a:r>
              <a:rPr lang="es-ES" sz="2000" dirty="0">
                <a:solidFill>
                  <a:srgbClr val="3333FF"/>
                </a:solidFill>
                <a:cs typeface="+mn-cs"/>
              </a:rPr>
              <a:t>Universidad de Salamanca</a:t>
            </a:r>
          </a:p>
        </p:txBody>
      </p:sp>
      <p:sp>
        <p:nvSpPr>
          <p:cNvPr id="7" name="Text Box 7"/>
          <p:cNvSpPr txBox="1">
            <a:spLocks noChangeArrowheads="1"/>
          </p:cNvSpPr>
          <p:nvPr/>
        </p:nvSpPr>
        <p:spPr bwMode="auto">
          <a:xfrm>
            <a:off x="7596188" y="5673427"/>
            <a:ext cx="136842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dirty="0" err="1">
                <a:cs typeface="+mn-cs"/>
              </a:rPr>
              <a:t>jralonso.es</a:t>
            </a:r>
            <a:endParaRPr lang="es-ES" dirty="0">
              <a:cs typeface="+mn-cs"/>
            </a:endParaRPr>
          </a:p>
          <a:p>
            <a:pPr>
              <a:defRPr/>
            </a:pPr>
            <a:endParaRPr lang="es-ES" dirty="0">
              <a:cs typeface="+mn-cs"/>
            </a:endParaRPr>
          </a:p>
          <a:p>
            <a:pPr>
              <a:defRPr/>
            </a:pPr>
            <a:r>
              <a:rPr lang="es-ES" dirty="0">
                <a:cs typeface="+mn-cs"/>
              </a:rPr>
              <a:t>@jralonso3</a:t>
            </a:r>
          </a:p>
        </p:txBody>
      </p:sp>
      <p:sp>
        <p:nvSpPr>
          <p:cNvPr id="4" name="CuadroTexto 3"/>
          <p:cNvSpPr txBox="1"/>
          <p:nvPr/>
        </p:nvSpPr>
        <p:spPr>
          <a:xfrm>
            <a:off x="827584" y="1988840"/>
            <a:ext cx="7848872" cy="1631216"/>
          </a:xfrm>
          <a:prstGeom prst="rect">
            <a:avLst/>
          </a:prstGeom>
          <a:noFill/>
        </p:spPr>
        <p:txBody>
          <a:bodyPr wrap="square" rtlCol="0">
            <a:spAutoFit/>
          </a:bodyPr>
          <a:lstStyle/>
          <a:p>
            <a:r>
              <a:rPr lang="es-ES" sz="6000" b="1" dirty="0" smtClean="0"/>
              <a:t>Autismo y educación</a:t>
            </a:r>
          </a:p>
          <a:p>
            <a:r>
              <a:rPr lang="es-ES" sz="4000" dirty="0" smtClean="0"/>
              <a:t>Problemas y pautas en el aula</a:t>
            </a:r>
            <a:endParaRPr lang="es-ES" sz="40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ítulo 1"/>
          <p:cNvSpPr>
            <a:spLocks noGrp="1"/>
          </p:cNvSpPr>
          <p:nvPr>
            <p:ph type="title"/>
          </p:nvPr>
        </p:nvSpPr>
        <p:spPr/>
        <p:txBody>
          <a:bodyPr/>
          <a:lstStyle/>
          <a:p>
            <a:r>
              <a:rPr lang="es-ES">
                <a:latin typeface="Garamond" charset="0"/>
              </a:rPr>
              <a:t>Empecemos por las malas noticias</a:t>
            </a:r>
          </a:p>
        </p:txBody>
      </p:sp>
      <p:sp>
        <p:nvSpPr>
          <p:cNvPr id="57346" name="Marcador de contenido 2"/>
          <p:cNvSpPr>
            <a:spLocks noGrp="1"/>
          </p:cNvSpPr>
          <p:nvPr>
            <p:ph idx="1"/>
          </p:nvPr>
        </p:nvSpPr>
        <p:spPr>
          <a:xfrm>
            <a:off x="457200" y="1268413"/>
            <a:ext cx="8229600" cy="4530725"/>
          </a:xfrm>
        </p:spPr>
        <p:txBody>
          <a:bodyPr/>
          <a:lstStyle/>
          <a:p>
            <a:pPr>
              <a:lnSpc>
                <a:spcPct val="150000"/>
              </a:lnSpc>
            </a:pPr>
            <a:r>
              <a:rPr lang="es-ES">
                <a:latin typeface="Arial" charset="0"/>
              </a:rPr>
              <a:t>No tenemos un marcador biológico</a:t>
            </a:r>
          </a:p>
          <a:p>
            <a:pPr>
              <a:lnSpc>
                <a:spcPct val="150000"/>
              </a:lnSpc>
            </a:pPr>
            <a:r>
              <a:rPr lang="es-ES">
                <a:latin typeface="Arial" charset="0"/>
              </a:rPr>
              <a:t>No podemos hacer consejo genético</a:t>
            </a:r>
          </a:p>
          <a:p>
            <a:pPr>
              <a:lnSpc>
                <a:spcPct val="150000"/>
              </a:lnSpc>
            </a:pPr>
            <a:r>
              <a:rPr lang="es-ES">
                <a:latin typeface="Arial" charset="0"/>
              </a:rPr>
              <a:t>No tenemos medicación eficaz para muchos síntomas y signos.</a:t>
            </a:r>
          </a:p>
          <a:p>
            <a:pPr>
              <a:lnSpc>
                <a:spcPct val="150000"/>
              </a:lnSpc>
            </a:pPr>
            <a:r>
              <a:rPr lang="es-ES">
                <a:latin typeface="Arial" charset="0"/>
              </a:rPr>
              <a:t>Las personas con TEA viven menos</a:t>
            </a:r>
          </a:p>
        </p:txBody>
      </p:sp>
      <p:sp>
        <p:nvSpPr>
          <p:cNvPr id="4" name="Marcador de pie de página 3"/>
          <p:cNvSpPr>
            <a:spLocks noGrp="1"/>
          </p:cNvSpPr>
          <p:nvPr>
            <p:ph type="ftr" sz="quarter" idx="11"/>
          </p:nvPr>
        </p:nvSpPr>
        <p:spPr/>
        <p:txBody>
          <a:bodyPr/>
          <a:lstStyle/>
          <a:p>
            <a:pPr>
              <a:defRPr/>
            </a:pPr>
            <a:r>
              <a:rPr lang="es-ES" altLang="en-US" smtClean="0"/>
              <a:t>@jralonso3</a:t>
            </a:r>
            <a:endParaRPr lang="es-ES" alt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734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734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73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ítulo 1"/>
          <p:cNvSpPr>
            <a:spLocks noGrp="1"/>
          </p:cNvSpPr>
          <p:nvPr>
            <p:ph type="title"/>
          </p:nvPr>
        </p:nvSpPr>
        <p:spPr/>
        <p:txBody>
          <a:bodyPr/>
          <a:lstStyle/>
          <a:p>
            <a:r>
              <a:rPr lang="es-ES" sz="4000" b="1" dirty="0" smtClean="0">
                <a:latin typeface="Garamond" charset="0"/>
              </a:rPr>
              <a:t>Trabajo en el aula:</a:t>
            </a:r>
            <a:endParaRPr lang="es-ES" sz="4000" b="1" dirty="0">
              <a:latin typeface="Garamond" charset="0"/>
            </a:endParaRPr>
          </a:p>
        </p:txBody>
      </p:sp>
      <p:sp>
        <p:nvSpPr>
          <p:cNvPr id="57346" name="Marcador de contenido 2"/>
          <p:cNvSpPr>
            <a:spLocks noGrp="1"/>
          </p:cNvSpPr>
          <p:nvPr>
            <p:ph idx="1"/>
          </p:nvPr>
        </p:nvSpPr>
        <p:spPr>
          <a:xfrm>
            <a:off x="251520" y="1340768"/>
            <a:ext cx="8712968" cy="4530725"/>
          </a:xfrm>
        </p:spPr>
        <p:txBody>
          <a:bodyPr/>
          <a:lstStyle/>
          <a:p>
            <a:r>
              <a:rPr lang="es-ES" sz="3600" dirty="0" smtClean="0"/>
              <a:t>Asignación de tareas</a:t>
            </a:r>
            <a:endParaRPr lang="es-ES" sz="3600" dirty="0"/>
          </a:p>
          <a:p>
            <a:pPr marL="285750" indent="-285750">
              <a:lnSpc>
                <a:spcPct val="130000"/>
              </a:lnSpc>
              <a:buFont typeface="Arial"/>
              <a:buChar char="•"/>
            </a:pPr>
            <a:r>
              <a:rPr lang="es-ES" sz="3200" dirty="0" smtClean="0"/>
              <a:t>Fragmentar las tareas.</a:t>
            </a:r>
            <a:endParaRPr lang="es-ES" sz="3200" dirty="0"/>
          </a:p>
          <a:p>
            <a:pPr marL="285750" indent="-285750">
              <a:lnSpc>
                <a:spcPct val="130000"/>
              </a:lnSpc>
              <a:buFont typeface="Arial"/>
              <a:buChar char="•"/>
            </a:pPr>
            <a:r>
              <a:rPr lang="es-ES" sz="3200" dirty="0" smtClean="0"/>
              <a:t>Exámenes impresos solo al anverso con instrucciones sencillas.</a:t>
            </a:r>
            <a:endParaRPr lang="es-ES" sz="3200" dirty="0"/>
          </a:p>
          <a:p>
            <a:pPr marL="285750" indent="-285750">
              <a:lnSpc>
                <a:spcPct val="130000"/>
              </a:lnSpc>
              <a:buFont typeface="Arial"/>
              <a:buChar char="•"/>
            </a:pPr>
            <a:r>
              <a:rPr lang="es-ES" sz="3200" dirty="0" smtClean="0"/>
              <a:t>Estimar el período de atención.</a:t>
            </a:r>
            <a:endParaRPr lang="es-ES" sz="3200" dirty="0"/>
          </a:p>
        </p:txBody>
      </p:sp>
      <p:sp>
        <p:nvSpPr>
          <p:cNvPr id="4" name="Marcador de pie de página 3"/>
          <p:cNvSpPr>
            <a:spLocks noGrp="1"/>
          </p:cNvSpPr>
          <p:nvPr>
            <p:ph type="ftr" sz="quarter" idx="11"/>
          </p:nvPr>
        </p:nvSpPr>
        <p:spPr/>
        <p:txBody>
          <a:bodyPr/>
          <a:lstStyle/>
          <a:p>
            <a:pPr>
              <a:defRPr/>
            </a:pPr>
            <a:r>
              <a:rPr lang="es-ES" altLang="en-US" dirty="0" smtClean="0"/>
              <a:t>@jralonso3</a:t>
            </a:r>
            <a:endParaRPr lang="es-ES" altLang="en-US" dirty="0"/>
          </a:p>
        </p:txBody>
      </p:sp>
    </p:spTree>
    <p:extLst>
      <p:ext uri="{BB962C8B-B14F-4D97-AF65-F5344CB8AC3E}">
        <p14:creationId xmlns:p14="http://schemas.microsoft.com/office/powerpoint/2010/main" val="307600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3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34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3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ítulo 1"/>
          <p:cNvSpPr>
            <a:spLocks noGrp="1"/>
          </p:cNvSpPr>
          <p:nvPr>
            <p:ph type="title"/>
          </p:nvPr>
        </p:nvSpPr>
        <p:spPr/>
        <p:txBody>
          <a:bodyPr/>
          <a:lstStyle/>
          <a:p>
            <a:r>
              <a:rPr lang="es-ES" sz="4000" b="1" dirty="0" smtClean="0">
                <a:latin typeface="Garamond" charset="0"/>
              </a:rPr>
              <a:t>Trabajo en el aula:</a:t>
            </a:r>
            <a:endParaRPr lang="es-ES" sz="4000" b="1" dirty="0">
              <a:latin typeface="Garamond" charset="0"/>
            </a:endParaRPr>
          </a:p>
        </p:txBody>
      </p:sp>
      <p:sp>
        <p:nvSpPr>
          <p:cNvPr id="57346" name="Marcador de contenido 2"/>
          <p:cNvSpPr>
            <a:spLocks noGrp="1"/>
          </p:cNvSpPr>
          <p:nvPr>
            <p:ph idx="1"/>
          </p:nvPr>
        </p:nvSpPr>
        <p:spPr>
          <a:xfrm>
            <a:off x="251520" y="1340768"/>
            <a:ext cx="8712968" cy="4530725"/>
          </a:xfrm>
        </p:spPr>
        <p:txBody>
          <a:bodyPr/>
          <a:lstStyle/>
          <a:p>
            <a:r>
              <a:rPr lang="es-ES" sz="3600" dirty="0" smtClean="0"/>
              <a:t>Evaluaciones</a:t>
            </a:r>
            <a:endParaRPr lang="es-ES" sz="3600" dirty="0"/>
          </a:p>
          <a:p>
            <a:pPr marL="285750" indent="-285750">
              <a:lnSpc>
                <a:spcPct val="130000"/>
              </a:lnSpc>
              <a:buFont typeface="Arial"/>
              <a:buChar char="•"/>
            </a:pPr>
            <a:r>
              <a:rPr lang="es-ES" sz="3200" dirty="0"/>
              <a:t>Calificar cada parte al finalizarla salvo que genere ansiedad</a:t>
            </a:r>
            <a:r>
              <a:rPr lang="es-ES" sz="3200" dirty="0" smtClean="0"/>
              <a:t>.</a:t>
            </a:r>
          </a:p>
          <a:p>
            <a:pPr marL="285750" indent="-285750">
              <a:lnSpc>
                <a:spcPct val="130000"/>
              </a:lnSpc>
              <a:buFont typeface="Arial"/>
              <a:buChar char="•"/>
            </a:pPr>
            <a:r>
              <a:rPr lang="es-ES" sz="3200" dirty="0" smtClean="0"/>
              <a:t>Realizarlas en un ambiente tranquilo.</a:t>
            </a:r>
          </a:p>
          <a:p>
            <a:pPr marL="285750" indent="-285750">
              <a:lnSpc>
                <a:spcPct val="130000"/>
              </a:lnSpc>
              <a:buFont typeface="Arial"/>
              <a:buChar char="•"/>
            </a:pPr>
            <a:r>
              <a:rPr lang="es-ES" sz="3200" dirty="0" smtClean="0"/>
              <a:t>Es una actividad de aprendizaje.</a:t>
            </a:r>
          </a:p>
          <a:p>
            <a:pPr marL="285750" indent="-285750">
              <a:lnSpc>
                <a:spcPct val="130000"/>
              </a:lnSpc>
              <a:buFont typeface="Arial"/>
              <a:buChar char="•"/>
            </a:pPr>
            <a:r>
              <a:rPr lang="es-ES" sz="3200" dirty="0" smtClean="0"/>
              <a:t>Explorar evaluación oral y otros mecanismos.</a:t>
            </a:r>
          </a:p>
          <a:p>
            <a:pPr marL="285750" indent="-285750">
              <a:lnSpc>
                <a:spcPct val="130000"/>
              </a:lnSpc>
              <a:buFont typeface="Arial"/>
              <a:buChar char="•"/>
            </a:pPr>
            <a:r>
              <a:rPr lang="es-ES" sz="3200" dirty="0" smtClean="0"/>
              <a:t>Brindar tiempo extra si es necesario.</a:t>
            </a:r>
            <a:endParaRPr lang="es-ES" sz="3200" dirty="0"/>
          </a:p>
        </p:txBody>
      </p:sp>
      <p:sp>
        <p:nvSpPr>
          <p:cNvPr id="4" name="Marcador de pie de página 3"/>
          <p:cNvSpPr>
            <a:spLocks noGrp="1"/>
          </p:cNvSpPr>
          <p:nvPr>
            <p:ph type="ftr" sz="quarter" idx="11"/>
          </p:nvPr>
        </p:nvSpPr>
        <p:spPr/>
        <p:txBody>
          <a:bodyPr/>
          <a:lstStyle/>
          <a:p>
            <a:pPr>
              <a:defRPr/>
            </a:pPr>
            <a:r>
              <a:rPr lang="es-ES" altLang="en-US" dirty="0" smtClean="0"/>
              <a:t>@jralonso3</a:t>
            </a:r>
            <a:endParaRPr lang="es-ES" altLang="en-US" dirty="0"/>
          </a:p>
        </p:txBody>
      </p:sp>
    </p:spTree>
    <p:extLst>
      <p:ext uri="{BB962C8B-B14F-4D97-AF65-F5344CB8AC3E}">
        <p14:creationId xmlns:p14="http://schemas.microsoft.com/office/powerpoint/2010/main" val="7330925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34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34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34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50900"/>
            <a:ext cx="7620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ítulo 1"/>
          <p:cNvSpPr>
            <a:spLocks noGrp="1"/>
          </p:cNvSpPr>
          <p:nvPr>
            <p:ph type="title"/>
          </p:nvPr>
        </p:nvSpPr>
        <p:spPr/>
        <p:txBody>
          <a:bodyPr/>
          <a:lstStyle/>
          <a:p>
            <a:r>
              <a:rPr lang="es-ES">
                <a:latin typeface="Garamond" charset="0"/>
              </a:rPr>
              <a:t>Empecemos por las malas noticias</a:t>
            </a:r>
          </a:p>
        </p:txBody>
      </p:sp>
      <p:sp>
        <p:nvSpPr>
          <p:cNvPr id="215042" name="Marcador de contenido 2"/>
          <p:cNvSpPr>
            <a:spLocks noGrp="1"/>
          </p:cNvSpPr>
          <p:nvPr>
            <p:ph idx="1"/>
          </p:nvPr>
        </p:nvSpPr>
        <p:spPr>
          <a:xfrm>
            <a:off x="457200" y="1268413"/>
            <a:ext cx="8229600" cy="4530725"/>
          </a:xfrm>
        </p:spPr>
        <p:txBody>
          <a:bodyPr/>
          <a:lstStyle/>
          <a:p>
            <a:pPr>
              <a:lnSpc>
                <a:spcPct val="150000"/>
              </a:lnSpc>
            </a:pPr>
            <a:r>
              <a:rPr lang="es-ES">
                <a:latin typeface="Arial" charset="0"/>
              </a:rPr>
              <a:t>No tenemos un marcador biológico.</a:t>
            </a:r>
          </a:p>
          <a:p>
            <a:pPr>
              <a:lnSpc>
                <a:spcPct val="150000"/>
              </a:lnSpc>
            </a:pPr>
            <a:r>
              <a:rPr lang="es-ES">
                <a:latin typeface="Arial" charset="0"/>
              </a:rPr>
              <a:t>No podemos hacer consejo genético.</a:t>
            </a:r>
          </a:p>
          <a:p>
            <a:pPr>
              <a:lnSpc>
                <a:spcPct val="150000"/>
              </a:lnSpc>
            </a:pPr>
            <a:r>
              <a:rPr lang="es-ES">
                <a:latin typeface="Arial" charset="0"/>
              </a:rPr>
              <a:t>No tenemos medicación eficaz para muchos síntomas y signos.</a:t>
            </a:r>
          </a:p>
          <a:p>
            <a:pPr>
              <a:lnSpc>
                <a:spcPct val="150000"/>
              </a:lnSpc>
            </a:pPr>
            <a:r>
              <a:rPr lang="es-ES">
                <a:latin typeface="Arial" charset="0"/>
              </a:rPr>
              <a:t>Las personas con TEA viven menos.</a:t>
            </a:r>
          </a:p>
          <a:p>
            <a:pPr>
              <a:lnSpc>
                <a:spcPct val="150000"/>
              </a:lnSpc>
            </a:pPr>
            <a:r>
              <a:rPr lang="es-ES">
                <a:latin typeface="Arial" charset="0"/>
              </a:rPr>
              <a:t>Caen en manos de desaprensivos.</a:t>
            </a:r>
          </a:p>
        </p:txBody>
      </p:sp>
      <p:sp>
        <p:nvSpPr>
          <p:cNvPr id="4" name="Marcador de pie de página 3"/>
          <p:cNvSpPr>
            <a:spLocks noGrp="1"/>
          </p:cNvSpPr>
          <p:nvPr>
            <p:ph type="ftr" sz="quarter" idx="11"/>
          </p:nvPr>
        </p:nvSpPr>
        <p:spPr/>
        <p:txBody>
          <a:bodyPr/>
          <a:lstStyle/>
          <a:p>
            <a:pPr>
              <a:defRPr/>
            </a:pPr>
            <a:r>
              <a:rPr lang="es-ES" altLang="en-US" smtClean="0"/>
              <a:t>@jralonso3</a:t>
            </a:r>
            <a:endParaRPr lang="es-ES" altLang="en-US"/>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6066"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84300"/>
            <a:ext cx="9144000"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7" name="CuadroTexto 2"/>
          <p:cNvSpPr txBox="1">
            <a:spLocks noChangeArrowheads="1"/>
          </p:cNvSpPr>
          <p:nvPr/>
        </p:nvSpPr>
        <p:spPr bwMode="auto">
          <a:xfrm>
            <a:off x="5580063" y="6021388"/>
            <a:ext cx="2232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smtClean="0">
                <a:solidFill>
                  <a:srgbClr val="FFFFFF"/>
                </a:solidFill>
              </a:rPr>
              <a:t>Neurotribes</a:t>
            </a:r>
          </a:p>
          <a:p>
            <a:pPr eaLnBrk="1" hangingPunct="1"/>
            <a:r>
              <a:rPr lang="es-ES" sz="1800" smtClean="0">
                <a:solidFill>
                  <a:srgbClr val="FFFFFF"/>
                </a:solidFill>
              </a:rPr>
              <a:t>Steve Silberman</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7090" name="Imagen 3" descr="The_cow_poc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15888"/>
            <a:ext cx="9209088"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9138" name="Imagen 1" descr="Andrew Wakefiel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850900"/>
            <a:ext cx="37338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39" name="CuadroTexto 1"/>
          <p:cNvSpPr txBox="1">
            <a:spLocks noChangeArrowheads="1"/>
          </p:cNvSpPr>
          <p:nvPr/>
        </p:nvSpPr>
        <p:spPr bwMode="auto">
          <a:xfrm>
            <a:off x="7019925" y="5661025"/>
            <a:ext cx="17287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3200" smtClean="0">
                <a:solidFill>
                  <a:srgbClr val="FFFFFF"/>
                </a:solidFill>
              </a:rPr>
              <a:t>21,4%</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ítulo 1"/>
          <p:cNvSpPr>
            <a:spLocks noGrp="1"/>
          </p:cNvSpPr>
          <p:nvPr>
            <p:ph type="title"/>
          </p:nvPr>
        </p:nvSpPr>
        <p:spPr/>
        <p:txBody>
          <a:bodyPr/>
          <a:lstStyle/>
          <a:p>
            <a:r>
              <a:rPr lang="es-ES">
                <a:latin typeface="Garamond" charset="0"/>
              </a:rPr>
              <a:t>Empecemos por las malas noticias</a:t>
            </a:r>
          </a:p>
        </p:txBody>
      </p:sp>
      <p:sp>
        <p:nvSpPr>
          <p:cNvPr id="221186" name="Marcador de contenido 2"/>
          <p:cNvSpPr>
            <a:spLocks noGrp="1"/>
          </p:cNvSpPr>
          <p:nvPr>
            <p:ph idx="1"/>
          </p:nvPr>
        </p:nvSpPr>
        <p:spPr>
          <a:xfrm>
            <a:off x="457200" y="1052513"/>
            <a:ext cx="8229600" cy="4530725"/>
          </a:xfrm>
        </p:spPr>
        <p:txBody>
          <a:bodyPr/>
          <a:lstStyle/>
          <a:p>
            <a:pPr>
              <a:lnSpc>
                <a:spcPct val="150000"/>
              </a:lnSpc>
            </a:pPr>
            <a:r>
              <a:rPr lang="es-ES">
                <a:latin typeface="Arial" charset="0"/>
              </a:rPr>
              <a:t>No tenemos un marcador biológico.</a:t>
            </a:r>
          </a:p>
          <a:p>
            <a:pPr>
              <a:lnSpc>
                <a:spcPct val="150000"/>
              </a:lnSpc>
            </a:pPr>
            <a:r>
              <a:rPr lang="es-ES">
                <a:latin typeface="Arial" charset="0"/>
              </a:rPr>
              <a:t>No podemos hacer consejo genético.</a:t>
            </a:r>
          </a:p>
          <a:p>
            <a:pPr>
              <a:lnSpc>
                <a:spcPct val="150000"/>
              </a:lnSpc>
            </a:pPr>
            <a:r>
              <a:rPr lang="es-ES">
                <a:latin typeface="Arial" charset="0"/>
              </a:rPr>
              <a:t>No tenemos medicación eficaz para muchos síntomas y signos.</a:t>
            </a:r>
          </a:p>
          <a:p>
            <a:pPr>
              <a:lnSpc>
                <a:spcPct val="150000"/>
              </a:lnSpc>
            </a:pPr>
            <a:r>
              <a:rPr lang="es-ES">
                <a:latin typeface="Arial" charset="0"/>
              </a:rPr>
              <a:t>Las personas con TEA viven menos.</a:t>
            </a:r>
          </a:p>
          <a:p>
            <a:pPr>
              <a:lnSpc>
                <a:spcPct val="150000"/>
              </a:lnSpc>
            </a:pPr>
            <a:r>
              <a:rPr lang="es-ES">
                <a:latin typeface="Arial" charset="0"/>
              </a:rPr>
              <a:t>Caen en manos de desaprensivos.</a:t>
            </a:r>
          </a:p>
          <a:p>
            <a:pPr>
              <a:lnSpc>
                <a:spcPct val="150000"/>
              </a:lnSpc>
            </a:pPr>
            <a:r>
              <a:rPr lang="es-ES">
                <a:latin typeface="Arial" charset="0"/>
              </a:rPr>
              <a:t>Los casos siguen aumentando.</a:t>
            </a:r>
          </a:p>
        </p:txBody>
      </p:sp>
      <p:sp>
        <p:nvSpPr>
          <p:cNvPr id="4" name="Marcador de pie de página 3"/>
          <p:cNvSpPr>
            <a:spLocks noGrp="1"/>
          </p:cNvSpPr>
          <p:nvPr>
            <p:ph type="ftr" sz="quarter" idx="11"/>
          </p:nvPr>
        </p:nvSpPr>
        <p:spPr/>
        <p:txBody>
          <a:bodyPr/>
          <a:lstStyle/>
          <a:p>
            <a:pPr>
              <a:defRPr/>
            </a:pPr>
            <a:r>
              <a:rPr lang="es-ES" altLang="en-US" smtClean="0"/>
              <a:t>@jralonso3</a:t>
            </a:r>
            <a:endParaRPr lang="es-ES" altLang="en-US"/>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22210"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Imagen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ítulo 1"/>
          <p:cNvSpPr>
            <a:spLocks noGrp="1"/>
          </p:cNvSpPr>
          <p:nvPr>
            <p:ph type="title"/>
          </p:nvPr>
        </p:nvSpPr>
        <p:spPr>
          <a:xfrm>
            <a:off x="323850" y="44450"/>
            <a:ext cx="8569325" cy="1139825"/>
          </a:xfrm>
        </p:spPr>
        <p:txBody>
          <a:bodyPr/>
          <a:lstStyle/>
          <a:p>
            <a:pPr>
              <a:defRPr/>
            </a:pPr>
            <a:r>
              <a:rPr lang="es-ES" dirty="0" err="1">
                <a:latin typeface="Garamond" charset="0"/>
              </a:rPr>
              <a:t>Baio</a:t>
            </a:r>
            <a:r>
              <a:rPr lang="es-ES" dirty="0">
                <a:latin typeface="Garamond" charset="0"/>
              </a:rPr>
              <a:t> (2012)</a:t>
            </a:r>
            <a:endParaRPr lang="es-ES_tradnl" dirty="0">
              <a:latin typeface="Garamond" charset="0"/>
            </a:endParaRPr>
          </a:p>
        </p:txBody>
      </p:sp>
      <p:sp>
        <p:nvSpPr>
          <p:cNvPr id="152578" name="Marcador de contenido 2"/>
          <p:cNvSpPr>
            <a:spLocks noGrp="1"/>
          </p:cNvSpPr>
          <p:nvPr>
            <p:ph idx="1"/>
          </p:nvPr>
        </p:nvSpPr>
        <p:spPr>
          <a:xfrm>
            <a:off x="395288" y="981075"/>
            <a:ext cx="8229600" cy="4530725"/>
          </a:xfrm>
        </p:spPr>
        <p:txBody>
          <a:bodyPr/>
          <a:lstStyle/>
          <a:p>
            <a:pPr>
              <a:defRPr/>
            </a:pPr>
            <a:r>
              <a:rPr lang="es-ES" sz="2400">
                <a:latin typeface="Arial" charset="0"/>
              </a:rPr>
              <a:t>14 poblaciones: red de vigilancia sobre el autismo. </a:t>
            </a:r>
          </a:p>
          <a:p>
            <a:pPr>
              <a:defRPr/>
            </a:pPr>
            <a:r>
              <a:rPr lang="es-ES" sz="2400">
                <a:latin typeface="Arial" charset="0"/>
              </a:rPr>
              <a:t>337.093 niños de ocho años. </a:t>
            </a:r>
          </a:p>
          <a:p>
            <a:pPr>
              <a:defRPr/>
            </a:pPr>
            <a:r>
              <a:rPr lang="es-ES" sz="2400">
                <a:latin typeface="Arial" charset="0"/>
              </a:rPr>
              <a:t>Criterios del DSM-IV TR. </a:t>
            </a:r>
          </a:p>
          <a:p>
            <a:pPr>
              <a:defRPr/>
            </a:pPr>
            <a:r>
              <a:rPr lang="es-ES" sz="2400">
                <a:latin typeface="Arial" charset="0"/>
              </a:rPr>
              <a:t>Prevalencia de TEA de 11,3/1.000 (1/88)</a:t>
            </a:r>
          </a:p>
          <a:p>
            <a:pPr>
              <a:defRPr/>
            </a:pPr>
            <a:r>
              <a:rPr lang="es-ES" sz="2400">
                <a:latin typeface="Arial" charset="0"/>
              </a:rPr>
              <a:t>Varía entre 4,8/1.000 y  21,2/1.000</a:t>
            </a:r>
          </a:p>
          <a:p>
            <a:pPr>
              <a:defRPr/>
            </a:pPr>
            <a:r>
              <a:rPr lang="es-ES" sz="2400">
                <a:latin typeface="Arial" charset="0"/>
              </a:rPr>
              <a:t>Niños (1/54) y niñas (1/252). </a:t>
            </a:r>
          </a:p>
          <a:p>
            <a:pPr>
              <a:defRPr/>
            </a:pPr>
            <a:r>
              <a:rPr lang="es-ES" sz="2400">
                <a:latin typeface="Arial" charset="0"/>
              </a:rPr>
              <a:t>Blancos no hispanos (12,0/1.000), negros no hispanos (10,2/1.000), hispanos (7,9/1.000).</a:t>
            </a:r>
            <a:endParaRPr lang="es-ES_tradnl" sz="2400">
              <a:latin typeface="Arial" charset="0"/>
            </a:endParaRPr>
          </a:p>
          <a:p>
            <a:pPr>
              <a:defRPr/>
            </a:pPr>
            <a:r>
              <a:rPr lang="es-ES" sz="2400">
                <a:latin typeface="Arial" charset="0"/>
              </a:rPr>
              <a:t>Incremento del 23% en los datos del 2008 frente a los del 2006 (78% cuando los datos del 2008 se comparaban con los del 2002)</a:t>
            </a:r>
            <a:endParaRPr lang="es-ES_tradnl" sz="2400">
              <a:latin typeface="Arial" charset="0"/>
            </a:endParaRPr>
          </a:p>
        </p:txBody>
      </p:sp>
      <p:sp>
        <p:nvSpPr>
          <p:cNvPr id="224259" name="Rectángulo 2"/>
          <p:cNvSpPr>
            <a:spLocks noChangeArrowheads="1"/>
          </p:cNvSpPr>
          <p:nvPr/>
        </p:nvSpPr>
        <p:spPr bwMode="auto">
          <a:xfrm>
            <a:off x="3203575" y="5643563"/>
            <a:ext cx="5795963"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smtClean="0">
                <a:solidFill>
                  <a:srgbClr val="004D26"/>
                </a:solidFill>
              </a:rPr>
              <a:t>Prevalence of autism spectrum disorders--Autism and Developmental Disabilities Monitoring Network, 14 sites, United States, 2008. (2012) Autism and Developmental Disabilities Monitoring Network Surveillance Year 2008 Principal Investigators; Centers for Disease Control and Prevention. MMWR Surveill Summ. 61(3): 1-19.</a:t>
            </a:r>
            <a:endParaRPr lang="es-ES_tradnl" sz="1400" smtClean="0">
              <a:solidFill>
                <a:srgbClr val="004D26"/>
              </a:solidFill>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1730"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981075"/>
            <a:ext cx="6167438"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ítulo 1"/>
          <p:cNvSpPr>
            <a:spLocks noGrp="1"/>
          </p:cNvSpPr>
          <p:nvPr>
            <p:ph type="title"/>
          </p:nvPr>
        </p:nvSpPr>
        <p:spPr/>
        <p:txBody>
          <a:bodyPr/>
          <a:lstStyle/>
          <a:p>
            <a:r>
              <a:rPr lang="es-ES">
                <a:latin typeface="Garamond" charset="0"/>
              </a:rPr>
              <a:t>Tres tipos de explicación:</a:t>
            </a:r>
            <a:endParaRPr lang="es-ES_tradnl">
              <a:latin typeface="Garamond" charset="0"/>
            </a:endParaRPr>
          </a:p>
        </p:txBody>
      </p:sp>
      <p:sp>
        <p:nvSpPr>
          <p:cNvPr id="225282" name="Marcador de contenido 2"/>
          <p:cNvSpPr>
            <a:spLocks noGrp="1"/>
          </p:cNvSpPr>
          <p:nvPr>
            <p:ph idx="1"/>
          </p:nvPr>
        </p:nvSpPr>
        <p:spPr>
          <a:xfrm>
            <a:off x="468313" y="1412875"/>
            <a:ext cx="8229600" cy="4530725"/>
          </a:xfrm>
        </p:spPr>
        <p:txBody>
          <a:bodyPr/>
          <a:lstStyle/>
          <a:p>
            <a:pPr>
              <a:spcBef>
                <a:spcPts val="2525"/>
              </a:spcBef>
            </a:pPr>
            <a:r>
              <a:rPr lang="es-ES">
                <a:latin typeface="Arial" charset="0"/>
              </a:rPr>
              <a:t>Nuestro mundo postindustrial. Un contaminante sería el causante de los nuevos casos de autismo.</a:t>
            </a:r>
            <a:endParaRPr lang="es-ES_tradnl">
              <a:latin typeface="Arial" charset="0"/>
            </a:endParaRPr>
          </a:p>
          <a:p>
            <a:pPr>
              <a:spcBef>
                <a:spcPts val="2525"/>
              </a:spcBef>
            </a:pPr>
            <a:r>
              <a:rPr lang="es-ES">
                <a:latin typeface="Arial" charset="0"/>
              </a:rPr>
              <a:t>Nuestra biología del siglo XXI. Nuestra reproducción es distinta e incrementaría los casos de autismo.</a:t>
            </a:r>
            <a:endParaRPr lang="es-ES_tradnl">
              <a:latin typeface="Arial" charset="0"/>
            </a:endParaRPr>
          </a:p>
          <a:p>
            <a:pPr>
              <a:spcBef>
                <a:spcPts val="2525"/>
              </a:spcBef>
            </a:pPr>
            <a:r>
              <a:rPr lang="es-ES">
                <a:latin typeface="Arial" charset="0"/>
              </a:rPr>
              <a:t>No existe tal incremento de casos de autismo. Es tan solo un cambio en cómo diagnosticamos. </a:t>
            </a:r>
            <a:endParaRPr lang="es-ES_tradn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6306"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830263"/>
            <a:ext cx="7304087" cy="547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descr="gemel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7788"/>
            <a:ext cx="8915400" cy="687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a:spLocks noChangeArrowheads="1"/>
          </p:cNvSpPr>
          <p:nvPr/>
        </p:nvSpPr>
        <p:spPr bwMode="auto">
          <a:xfrm>
            <a:off x="3276600" y="1989138"/>
            <a:ext cx="5686425"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1500" smtClean="0">
                <a:solidFill>
                  <a:srgbClr val="FFFFFF"/>
                </a:solidFill>
              </a:rPr>
              <a:t>¡0,7-0,9!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0401" name="CuadroTexto 1"/>
          <p:cNvSpPr txBox="1">
            <a:spLocks noChangeArrowheads="1"/>
          </p:cNvSpPr>
          <p:nvPr/>
        </p:nvSpPr>
        <p:spPr bwMode="auto">
          <a:xfrm>
            <a:off x="395288" y="836613"/>
            <a:ext cx="1944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s-ES" sz="1800" smtClean="0">
              <a:solidFill>
                <a:srgbClr val="000000"/>
              </a:solidFill>
            </a:endParaRPr>
          </a:p>
        </p:txBody>
      </p:sp>
      <p:sp>
        <p:nvSpPr>
          <p:cNvPr id="4" name="CuadroTexto 3"/>
          <p:cNvSpPr txBox="1"/>
          <p:nvPr/>
        </p:nvSpPr>
        <p:spPr>
          <a:xfrm>
            <a:off x="323850" y="549275"/>
            <a:ext cx="3960813" cy="4770438"/>
          </a:xfrm>
          <a:prstGeom prst="rect">
            <a:avLst/>
          </a:prstGeom>
          <a:noFill/>
        </p:spPr>
        <p:txBody>
          <a:bodyPr lIns="91438" tIns="45719" rIns="91438" bIns="45719">
            <a:spAutoFit/>
          </a:bodyPr>
          <a:lstStyle/>
          <a:p>
            <a:pPr marL="285743" indent="-285743">
              <a:spcAft>
                <a:spcPts val="1200"/>
              </a:spcAft>
              <a:buFont typeface="Arial"/>
              <a:buChar char="•"/>
              <a:defRPr/>
            </a:pPr>
            <a:r>
              <a:rPr lang="es-ES_tradnl" dirty="0">
                <a:solidFill>
                  <a:srgbClr val="000000"/>
                </a:solidFill>
              </a:rPr>
              <a:t>60 genes con vinculación evidente</a:t>
            </a:r>
            <a:endParaRPr lang="es-ES" dirty="0">
              <a:solidFill>
                <a:srgbClr val="000000"/>
              </a:solidFill>
            </a:endParaRPr>
          </a:p>
          <a:p>
            <a:pPr marL="285743" indent="-285743">
              <a:spcAft>
                <a:spcPts val="1200"/>
              </a:spcAft>
              <a:buFont typeface="Arial"/>
              <a:buChar char="•"/>
              <a:defRPr/>
            </a:pPr>
            <a:r>
              <a:rPr lang="es-ES_tradnl" dirty="0">
                <a:solidFill>
                  <a:srgbClr val="000000"/>
                </a:solidFill>
              </a:rPr>
              <a:t>Secuenciación de tríos: muchas mutaciones de </a:t>
            </a:r>
            <a:r>
              <a:rPr lang="es-ES_tradnl" dirty="0" err="1">
                <a:solidFill>
                  <a:srgbClr val="000000"/>
                </a:solidFill>
              </a:rPr>
              <a:t>novo</a:t>
            </a:r>
            <a:endParaRPr lang="es-ES" dirty="0">
              <a:solidFill>
                <a:srgbClr val="000000"/>
              </a:solidFill>
            </a:endParaRPr>
          </a:p>
          <a:p>
            <a:pPr marL="285743" indent="-285743">
              <a:spcAft>
                <a:spcPts val="1200"/>
              </a:spcAft>
              <a:buFont typeface="Arial"/>
              <a:buChar char="•"/>
              <a:defRPr/>
            </a:pPr>
            <a:r>
              <a:rPr lang="es-ES_tradnl" dirty="0">
                <a:solidFill>
                  <a:srgbClr val="000000"/>
                </a:solidFill>
              </a:rPr>
              <a:t>Mutaciones </a:t>
            </a:r>
            <a:r>
              <a:rPr lang="es-ES_tradnl" dirty="0" err="1">
                <a:solidFill>
                  <a:srgbClr val="000000"/>
                </a:solidFill>
              </a:rPr>
              <a:t>postcigóticas</a:t>
            </a:r>
            <a:r>
              <a:rPr lang="es-ES_tradnl" dirty="0">
                <a:solidFill>
                  <a:srgbClr val="000000"/>
                </a:solidFill>
              </a:rPr>
              <a:t>: mosaico</a:t>
            </a:r>
            <a:endParaRPr lang="es-ES" dirty="0">
              <a:solidFill>
                <a:srgbClr val="000000"/>
              </a:solidFill>
            </a:endParaRPr>
          </a:p>
          <a:p>
            <a:pPr marL="285743" indent="-285743">
              <a:spcAft>
                <a:spcPts val="1200"/>
              </a:spcAft>
              <a:buFont typeface="Arial"/>
              <a:buChar char="•"/>
              <a:defRPr/>
            </a:pPr>
            <a:r>
              <a:rPr lang="es-ES_tradnl" dirty="0">
                <a:solidFill>
                  <a:srgbClr val="000000"/>
                </a:solidFill>
              </a:rPr>
              <a:t>+ 13 nuevos genes de riesgo</a:t>
            </a:r>
            <a:endParaRPr lang="es-ES" dirty="0">
              <a:solidFill>
                <a:srgbClr val="000000"/>
              </a:solidFill>
            </a:endParaRPr>
          </a:p>
          <a:p>
            <a:pPr marL="285743" indent="-285743">
              <a:spcAft>
                <a:spcPts val="1200"/>
              </a:spcAft>
              <a:buFont typeface="Arial"/>
              <a:buChar char="•"/>
              <a:defRPr/>
            </a:pPr>
            <a:r>
              <a:rPr lang="es-ES" i="1" dirty="0">
                <a:solidFill>
                  <a:srgbClr val="000000"/>
                </a:solidFill>
              </a:rPr>
              <a:t>SCN2A</a:t>
            </a:r>
            <a:r>
              <a:rPr lang="es-ES" dirty="0">
                <a:solidFill>
                  <a:srgbClr val="000000"/>
                </a:solidFill>
              </a:rPr>
              <a:t>, </a:t>
            </a:r>
            <a:r>
              <a:rPr lang="es-ES" i="1" dirty="0">
                <a:solidFill>
                  <a:srgbClr val="000000"/>
                </a:solidFill>
              </a:rPr>
              <a:t>HNRNPU</a:t>
            </a:r>
            <a:r>
              <a:rPr lang="es-ES" dirty="0">
                <a:solidFill>
                  <a:srgbClr val="000000"/>
                </a:solidFill>
              </a:rPr>
              <a:t>, </a:t>
            </a:r>
            <a:r>
              <a:rPr lang="es-ES" i="1" dirty="0">
                <a:solidFill>
                  <a:srgbClr val="000000"/>
                </a:solidFill>
              </a:rPr>
              <a:t>SMARCA4</a:t>
            </a:r>
            <a:r>
              <a:rPr lang="es-ES" dirty="0">
                <a:solidFill>
                  <a:srgbClr val="000000"/>
                </a:solidFill>
              </a:rPr>
              <a:t>, </a:t>
            </a:r>
            <a:r>
              <a:rPr lang="es-ES" i="1" dirty="0">
                <a:solidFill>
                  <a:srgbClr val="000000"/>
                </a:solidFill>
              </a:rPr>
              <a:t>KLF16</a:t>
            </a:r>
            <a:r>
              <a:rPr lang="es-ES" dirty="0">
                <a:solidFill>
                  <a:srgbClr val="000000"/>
                </a:solidFill>
              </a:rPr>
              <a:t> y MSANTD2</a:t>
            </a:r>
          </a:p>
          <a:p>
            <a:pPr marL="285743" indent="-285743">
              <a:spcAft>
                <a:spcPts val="1200"/>
              </a:spcAft>
              <a:buFont typeface="Arial"/>
              <a:buChar char="•"/>
              <a:defRPr/>
            </a:pPr>
            <a:r>
              <a:rPr lang="es-ES" dirty="0">
                <a:solidFill>
                  <a:srgbClr val="000000"/>
                </a:solidFill>
              </a:rPr>
              <a:t>Algunas implican aumento de función</a:t>
            </a:r>
          </a:p>
          <a:p>
            <a:pPr marL="285743" indent="-285743">
              <a:spcAft>
                <a:spcPts val="1200"/>
              </a:spcAft>
              <a:buFont typeface="Arial"/>
              <a:buChar char="•"/>
              <a:defRPr/>
            </a:pPr>
            <a:r>
              <a:rPr lang="es-ES" dirty="0">
                <a:solidFill>
                  <a:srgbClr val="000000"/>
                </a:solidFill>
              </a:rPr>
              <a:t>Regiones encefálicas afectadas: Amígdala, estriado y cerebelo</a:t>
            </a:r>
          </a:p>
          <a:p>
            <a:pPr>
              <a:defRPr/>
            </a:pPr>
            <a:endParaRPr lang="es-ES" dirty="0">
              <a:solidFill>
                <a:srgbClr val="000000"/>
              </a:solidFill>
            </a:endParaRPr>
          </a:p>
        </p:txBody>
      </p:sp>
      <p:pic>
        <p:nvPicPr>
          <p:cNvPr id="230403" name="Imagen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64038" y="385763"/>
            <a:ext cx="4887912" cy="553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4" name="CuadroTexto 4"/>
          <p:cNvSpPr txBox="1">
            <a:spLocks noChangeArrowheads="1"/>
          </p:cNvSpPr>
          <p:nvPr/>
        </p:nvSpPr>
        <p:spPr bwMode="auto">
          <a:xfrm>
            <a:off x="2555875" y="6308725"/>
            <a:ext cx="41767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200" smtClean="0">
                <a:solidFill>
                  <a:srgbClr val="000000"/>
                </a:solidFill>
              </a:rPr>
              <a:t>Dou et al. (2017) Hum Mutat 38(8): 1002-1013</a:t>
            </a:r>
            <a:r>
              <a:rPr lang="es-ES" sz="1400" smtClean="0">
                <a:solidFill>
                  <a:srgbClr val="000000"/>
                </a:solidFill>
              </a:rPr>
              <a:t>.</a:t>
            </a:r>
          </a:p>
          <a:p>
            <a:pPr eaLnBrk="1" hangingPunct="1"/>
            <a:endParaRPr lang="es-ES" sz="1800" smtClean="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ítulo 1"/>
          <p:cNvSpPr>
            <a:spLocks noGrp="1"/>
          </p:cNvSpPr>
          <p:nvPr>
            <p:ph type="title"/>
          </p:nvPr>
        </p:nvSpPr>
        <p:spPr/>
        <p:txBody>
          <a:bodyPr/>
          <a:lstStyle/>
          <a:p>
            <a:r>
              <a:rPr lang="es-ES">
                <a:latin typeface="Garamond" charset="0"/>
              </a:rPr>
              <a:t>Una nueva genética</a:t>
            </a:r>
          </a:p>
        </p:txBody>
      </p:sp>
      <p:sp>
        <p:nvSpPr>
          <p:cNvPr id="231426" name="Marcador de contenido 3"/>
          <p:cNvSpPr>
            <a:spLocks noGrp="1"/>
          </p:cNvSpPr>
          <p:nvPr>
            <p:ph sz="half" idx="2"/>
          </p:nvPr>
        </p:nvSpPr>
        <p:spPr>
          <a:xfrm>
            <a:off x="3563938" y="1341438"/>
            <a:ext cx="5122862" cy="4530725"/>
          </a:xfrm>
        </p:spPr>
        <p:txBody>
          <a:bodyPr/>
          <a:lstStyle/>
          <a:p>
            <a:r>
              <a:rPr lang="es-ES" sz="2400">
                <a:latin typeface="Arial" charset="0"/>
              </a:rPr>
              <a:t>Nueva metodología: Aprendizaje automático sobre un mapa funcional del cerebro generado a partir de miles de bases de datos genómicas.</a:t>
            </a:r>
          </a:p>
          <a:p>
            <a:r>
              <a:rPr lang="es-ES" sz="2400">
                <a:latin typeface="Arial" charset="0"/>
              </a:rPr>
              <a:t>Análisis de todo el genoma (cien millones de interacciones entre genes)</a:t>
            </a:r>
          </a:p>
          <a:p>
            <a:r>
              <a:rPr lang="es-ES" sz="2400">
                <a:latin typeface="Arial" charset="0"/>
              </a:rPr>
              <a:t>Genes candidatos: De 65 a 2500 (10%)</a:t>
            </a:r>
          </a:p>
          <a:p>
            <a:r>
              <a:rPr lang="es-ES" sz="2400">
                <a:latin typeface="Arial" charset="0"/>
              </a:rPr>
              <a:t>La mayoría nunca han sido estudiados.</a:t>
            </a:r>
          </a:p>
          <a:p>
            <a:r>
              <a:rPr lang="es-ES" sz="2400">
                <a:latin typeface="Arial" charset="0"/>
              </a:rPr>
              <a:t>Nuevos fármacos y tratamientos</a:t>
            </a:r>
          </a:p>
          <a:p>
            <a:endParaRPr lang="es-ES" sz="2400">
              <a:latin typeface="Arial" charset="0"/>
            </a:endParaRPr>
          </a:p>
        </p:txBody>
      </p:sp>
      <p:sp>
        <p:nvSpPr>
          <p:cNvPr id="5" name="Marcador de pie de página 4"/>
          <p:cNvSpPr>
            <a:spLocks noGrp="1"/>
          </p:cNvSpPr>
          <p:nvPr>
            <p:ph type="ftr" sz="quarter" idx="11"/>
          </p:nvPr>
        </p:nvSpPr>
        <p:spPr/>
        <p:txBody>
          <a:bodyPr/>
          <a:lstStyle/>
          <a:p>
            <a:pPr>
              <a:defRPr/>
            </a:pPr>
            <a:r>
              <a:rPr lang="es-ES" altLang="en-US" smtClean="0"/>
              <a:t>@jralonso3</a:t>
            </a:r>
            <a:endParaRPr lang="es-ES" altLang="en-US"/>
          </a:p>
        </p:txBody>
      </p:sp>
      <p:pic>
        <p:nvPicPr>
          <p:cNvPr id="231428" name="Imagen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628775"/>
            <a:ext cx="2636837"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9" name="CuadroTexto 6"/>
          <p:cNvSpPr txBox="1">
            <a:spLocks noChangeArrowheads="1"/>
          </p:cNvSpPr>
          <p:nvPr/>
        </p:nvSpPr>
        <p:spPr bwMode="auto">
          <a:xfrm>
            <a:off x="468313" y="4508500"/>
            <a:ext cx="3167062"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smtClean="0">
                <a:solidFill>
                  <a:srgbClr val="000000"/>
                </a:solidFill>
              </a:rPr>
              <a:t>Arjun Krishnan </a:t>
            </a:r>
          </a:p>
          <a:p>
            <a:pPr eaLnBrk="1" hangingPunct="1"/>
            <a:r>
              <a:rPr lang="es-ES" sz="1800" smtClean="0">
                <a:solidFill>
                  <a:srgbClr val="000000"/>
                </a:solidFill>
              </a:rPr>
              <a:t>Universidad de Princeton</a:t>
            </a:r>
          </a:p>
          <a:p>
            <a:pPr eaLnBrk="1" hangingPunct="1"/>
            <a:endParaRPr lang="es-ES" sz="1800" smtClean="0">
              <a:solidFill>
                <a:srgbClr val="000000"/>
              </a:solidFill>
            </a:endParaRPr>
          </a:p>
          <a:p>
            <a:pPr eaLnBrk="1" hangingPunct="1"/>
            <a:r>
              <a:rPr lang="es-ES" sz="1400" smtClean="0">
                <a:solidFill>
                  <a:srgbClr val="000000"/>
                </a:solidFill>
              </a:rPr>
              <a:t>Nature Neuroscience 19(11): 1454-1462.</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6"/>
          <p:cNvSpPr>
            <a:spLocks noGrp="1" noChangeArrowheads="1"/>
          </p:cNvSpPr>
          <p:nvPr>
            <p:ph type="ctrTitle"/>
          </p:nvPr>
        </p:nvSpPr>
        <p:spPr>
          <a:xfrm>
            <a:off x="900113" y="1268413"/>
            <a:ext cx="7623175" cy="1752600"/>
          </a:xfrm>
          <a:noFill/>
        </p:spPr>
        <p:txBody>
          <a:bodyPr/>
          <a:lstStyle/>
          <a:p>
            <a:pPr algn="ctr" eaLnBrk="1" hangingPunct="1"/>
            <a:r>
              <a:rPr lang="es-ES" sz="4600">
                <a:latin typeface="Garamond" charset="0"/>
              </a:rPr>
              <a:t/>
            </a:r>
            <a:br>
              <a:rPr lang="es-ES" sz="4600">
                <a:latin typeface="Garamond" charset="0"/>
              </a:rPr>
            </a:br>
            <a:r>
              <a:rPr lang="es-ES" sz="4600">
                <a:latin typeface="Garamond" charset="0"/>
              </a:rPr>
              <a:t/>
            </a:r>
            <a:br>
              <a:rPr lang="es-ES" sz="4600">
                <a:latin typeface="Garamond" charset="0"/>
              </a:rPr>
            </a:br>
            <a:r>
              <a:rPr lang="es-ES" sz="4800">
                <a:latin typeface="Garamond" charset="0"/>
              </a:rPr>
              <a:t>Diferencias entre sexos</a:t>
            </a:r>
            <a:endParaRPr lang="es-ES" sz="4600">
              <a:latin typeface="Garamond" charset="0"/>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Título 1"/>
          <p:cNvSpPr>
            <a:spLocks noGrp="1"/>
          </p:cNvSpPr>
          <p:nvPr>
            <p:ph type="title"/>
          </p:nvPr>
        </p:nvSpPr>
        <p:spPr>
          <a:xfrm>
            <a:off x="323850" y="277813"/>
            <a:ext cx="8569325" cy="1139825"/>
          </a:xfrm>
        </p:spPr>
        <p:txBody>
          <a:bodyPr/>
          <a:lstStyle/>
          <a:p>
            <a:r>
              <a:rPr lang="es-ES">
                <a:latin typeface="Garamond" charset="0"/>
              </a:rPr>
              <a:t>Las mujeres con TEA </a:t>
            </a:r>
            <a:endParaRPr lang="es-ES_tradnl">
              <a:latin typeface="Garamond" charset="0"/>
            </a:endParaRPr>
          </a:p>
        </p:txBody>
      </p:sp>
      <p:sp>
        <p:nvSpPr>
          <p:cNvPr id="234498" name="Marcador de contenido 2"/>
          <p:cNvSpPr>
            <a:spLocks noGrp="1"/>
          </p:cNvSpPr>
          <p:nvPr>
            <p:ph idx="1"/>
          </p:nvPr>
        </p:nvSpPr>
        <p:spPr>
          <a:xfrm>
            <a:off x="468313" y="1196975"/>
            <a:ext cx="8229600" cy="4530725"/>
          </a:xfrm>
        </p:spPr>
        <p:txBody>
          <a:bodyPr/>
          <a:lstStyle/>
          <a:p>
            <a:r>
              <a:rPr lang="es-ES">
                <a:latin typeface="Arial" charset="0"/>
              </a:rPr>
              <a:t>Muestran más problemas sensoriales crónicos</a:t>
            </a:r>
          </a:p>
          <a:p>
            <a:r>
              <a:rPr lang="es-ES">
                <a:latin typeface="Arial" charset="0"/>
              </a:rPr>
              <a:t>Tienen mayor facilidad para la comunicación.</a:t>
            </a:r>
          </a:p>
          <a:p>
            <a:r>
              <a:rPr lang="es-ES">
                <a:latin typeface="Arial" charset="0"/>
              </a:rPr>
              <a:t>Mencionan más rasgos autistas en ellas mismas que los hombres. </a:t>
            </a:r>
          </a:p>
          <a:p>
            <a:r>
              <a:rPr lang="es-ES">
                <a:latin typeface="Arial" charset="0"/>
              </a:rPr>
              <a:t>Las que tienen un retraso en el desarrollo del lenguaje tienen un menor CI en test de habilidad no verbal (performance) que las que no presentan ese retraso en el desarrollo del lenguaje, algo que no se ve en hombres.</a:t>
            </a:r>
            <a:endParaRPr lang="es-ES_tradn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21" name="CustomShape 5"/>
          <p:cNvSpPr>
            <a:spLocks noChangeArrowheads="1"/>
          </p:cNvSpPr>
          <p:nvPr/>
        </p:nvSpPr>
        <p:spPr bwMode="auto">
          <a:xfrm>
            <a:off x="457200" y="-123825"/>
            <a:ext cx="8226425"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98" tIns="44999" rIns="89998" bIns="44999" anchor="ctr"/>
          <a:lstStyle/>
          <a:p>
            <a:pPr algn="ctr"/>
            <a:r>
              <a:rPr lang="es-ES" sz="2800" smtClean="0">
                <a:solidFill>
                  <a:srgbClr val="2C3E50"/>
                </a:solidFill>
                <a:latin typeface="Source Sans Pro" charset="0"/>
              </a:rPr>
              <a:t>Diferencias sexuales</a:t>
            </a:r>
            <a:endParaRPr lang="es-ES" smtClean="0">
              <a:solidFill>
                <a:srgbClr val="000000"/>
              </a:solidFill>
            </a:endParaRPr>
          </a:p>
        </p:txBody>
      </p:sp>
      <p:sp>
        <p:nvSpPr>
          <p:cNvPr id="235522" name="CustomShape 7"/>
          <p:cNvSpPr>
            <a:spLocks noChangeArrowheads="1"/>
          </p:cNvSpPr>
          <p:nvPr/>
        </p:nvSpPr>
        <p:spPr bwMode="auto">
          <a:xfrm>
            <a:off x="4343400" y="836613"/>
            <a:ext cx="454025" cy="28575"/>
          </a:xfrm>
          <a:prstGeom prst="rect">
            <a:avLst/>
          </a:prstGeom>
          <a:solidFill>
            <a:srgbClr val="5196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solidFill>
                <a:srgbClr val="000000"/>
              </a:solidFill>
            </a:endParaRPr>
          </a:p>
        </p:txBody>
      </p:sp>
      <p:pic>
        <p:nvPicPr>
          <p:cNvPr id="235523" name="Imagen 5" descr="d2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028700"/>
            <a:ext cx="2952750" cy="555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3779838" y="1028700"/>
            <a:ext cx="4968875" cy="5170488"/>
          </a:xfrm>
          <a:prstGeom prst="rect">
            <a:avLst/>
          </a:prstGeom>
          <a:noFill/>
        </p:spPr>
        <p:txBody>
          <a:bodyPr lIns="91438" tIns="45719" rIns="91438" bIns="45719">
            <a:spAutoFit/>
          </a:bodyPr>
          <a:lstStyle/>
          <a:p>
            <a:pPr>
              <a:lnSpc>
                <a:spcPct val="120000"/>
              </a:lnSpc>
              <a:defRPr/>
            </a:pPr>
            <a:r>
              <a:rPr lang="es-ES" sz="2000" dirty="0">
                <a:solidFill>
                  <a:srgbClr val="000000"/>
                </a:solidFill>
              </a:rPr>
              <a:t>ERK1</a:t>
            </a:r>
          </a:p>
          <a:p>
            <a:pPr marL="285743" indent="-285743">
              <a:lnSpc>
                <a:spcPct val="120000"/>
              </a:lnSpc>
              <a:buFont typeface="Arial"/>
              <a:buChar char="•"/>
              <a:defRPr/>
            </a:pPr>
            <a:r>
              <a:rPr lang="es-ES" sz="2000" dirty="0" err="1">
                <a:solidFill>
                  <a:srgbClr val="000000"/>
                </a:solidFill>
              </a:rPr>
              <a:t>Hiperactivada</a:t>
            </a:r>
            <a:r>
              <a:rPr lang="es-ES" sz="2000" dirty="0">
                <a:solidFill>
                  <a:srgbClr val="000000"/>
                </a:solidFill>
              </a:rPr>
              <a:t> en el estriado de machos.</a:t>
            </a:r>
          </a:p>
          <a:p>
            <a:pPr marL="285743" indent="-285743">
              <a:lnSpc>
                <a:spcPct val="120000"/>
              </a:lnSpc>
              <a:buFont typeface="Arial"/>
              <a:buChar char="•"/>
              <a:defRPr/>
            </a:pPr>
            <a:r>
              <a:rPr lang="es-ES" sz="2000" dirty="0">
                <a:solidFill>
                  <a:srgbClr val="000000"/>
                </a:solidFill>
              </a:rPr>
              <a:t>Las hembras con </a:t>
            </a:r>
            <a:r>
              <a:rPr lang="es-ES" sz="2000" dirty="0" err="1">
                <a:solidFill>
                  <a:srgbClr val="000000"/>
                </a:solidFill>
              </a:rPr>
              <a:t>delección</a:t>
            </a:r>
            <a:r>
              <a:rPr lang="es-ES" sz="2000" dirty="0">
                <a:solidFill>
                  <a:srgbClr val="000000"/>
                </a:solidFill>
              </a:rPr>
              <a:t> no presentan la </a:t>
            </a:r>
            <a:r>
              <a:rPr lang="es-ES" sz="2000" dirty="0" err="1">
                <a:solidFill>
                  <a:srgbClr val="000000"/>
                </a:solidFill>
              </a:rPr>
              <a:t>hiperactivación</a:t>
            </a:r>
            <a:r>
              <a:rPr lang="es-ES" sz="2000" dirty="0">
                <a:solidFill>
                  <a:srgbClr val="000000"/>
                </a:solidFill>
              </a:rPr>
              <a:t>.</a:t>
            </a:r>
          </a:p>
          <a:p>
            <a:pPr marL="285743" indent="-285743">
              <a:lnSpc>
                <a:spcPct val="120000"/>
              </a:lnSpc>
              <a:buFont typeface="Arial"/>
              <a:buChar char="•"/>
              <a:defRPr/>
            </a:pPr>
            <a:r>
              <a:rPr lang="es-ES" sz="2000" dirty="0">
                <a:solidFill>
                  <a:srgbClr val="000000"/>
                </a:solidFill>
              </a:rPr>
              <a:t>Machos aumento receptores D2.</a:t>
            </a:r>
          </a:p>
          <a:p>
            <a:pPr marL="285743" indent="-285743">
              <a:lnSpc>
                <a:spcPct val="120000"/>
              </a:lnSpc>
              <a:buFont typeface="Arial"/>
              <a:buChar char="•"/>
              <a:defRPr/>
            </a:pPr>
            <a:r>
              <a:rPr lang="es-ES" sz="2000" dirty="0" err="1">
                <a:solidFill>
                  <a:srgbClr val="000000"/>
                </a:solidFill>
              </a:rPr>
              <a:t>Risperidona</a:t>
            </a:r>
            <a:r>
              <a:rPr lang="es-ES" sz="2000" dirty="0">
                <a:solidFill>
                  <a:srgbClr val="000000"/>
                </a:solidFill>
              </a:rPr>
              <a:t> actúa sobre receptores D2.</a:t>
            </a:r>
          </a:p>
          <a:p>
            <a:pPr>
              <a:lnSpc>
                <a:spcPct val="120000"/>
              </a:lnSpc>
              <a:defRPr/>
            </a:pPr>
            <a:endParaRPr lang="es-ES" sz="2000" dirty="0">
              <a:solidFill>
                <a:srgbClr val="000000"/>
              </a:solidFill>
            </a:endParaRPr>
          </a:p>
          <a:p>
            <a:pPr>
              <a:lnSpc>
                <a:spcPct val="120000"/>
              </a:lnSpc>
              <a:defRPr/>
            </a:pPr>
            <a:r>
              <a:rPr lang="es-ES" sz="2000" dirty="0">
                <a:solidFill>
                  <a:srgbClr val="000000"/>
                </a:solidFill>
              </a:rPr>
              <a:t>Este modelo explica:</a:t>
            </a:r>
          </a:p>
          <a:p>
            <a:pPr marL="285743" indent="-285743">
              <a:lnSpc>
                <a:spcPct val="120000"/>
              </a:lnSpc>
              <a:buFont typeface="Arial"/>
              <a:buChar char="•"/>
              <a:defRPr/>
            </a:pPr>
            <a:r>
              <a:rPr lang="es-ES" sz="2000" dirty="0">
                <a:solidFill>
                  <a:srgbClr val="000000"/>
                </a:solidFill>
              </a:rPr>
              <a:t>Vulnerabilidad selectiva de los machos</a:t>
            </a:r>
          </a:p>
          <a:p>
            <a:pPr marL="285743" indent="-285743">
              <a:lnSpc>
                <a:spcPct val="120000"/>
              </a:lnSpc>
              <a:buFont typeface="Arial"/>
              <a:buChar char="•"/>
              <a:defRPr/>
            </a:pPr>
            <a:r>
              <a:rPr lang="es-ES" sz="2000" dirty="0">
                <a:solidFill>
                  <a:srgbClr val="000000"/>
                </a:solidFill>
              </a:rPr>
              <a:t>Resiliencia específica de las hembras</a:t>
            </a:r>
          </a:p>
          <a:p>
            <a:pPr marL="285743" indent="-285743">
              <a:lnSpc>
                <a:spcPct val="120000"/>
              </a:lnSpc>
              <a:buFont typeface="Arial"/>
              <a:buChar char="•"/>
              <a:defRPr/>
            </a:pPr>
            <a:r>
              <a:rPr lang="es-ES" sz="2000" dirty="0">
                <a:solidFill>
                  <a:srgbClr val="000000"/>
                </a:solidFill>
              </a:rPr>
              <a:t>Un sustrato basado en cambios en la señalización intracelular en el cerebro.</a:t>
            </a:r>
          </a:p>
          <a:p>
            <a:pPr>
              <a:defRPr/>
            </a:pPr>
            <a:endParaRPr lang="es-ES" dirty="0">
              <a:solidFill>
                <a:srgbClr val="000000"/>
              </a:solidFill>
            </a:endParaRPr>
          </a:p>
        </p:txBody>
      </p:sp>
      <p:sp>
        <p:nvSpPr>
          <p:cNvPr id="235525" name="CuadroTexto 2"/>
          <p:cNvSpPr txBox="1">
            <a:spLocks noChangeArrowheads="1"/>
          </p:cNvSpPr>
          <p:nvPr/>
        </p:nvSpPr>
        <p:spPr bwMode="auto">
          <a:xfrm>
            <a:off x="3563938" y="6308725"/>
            <a:ext cx="3168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400" smtClean="0">
                <a:solidFill>
                  <a:srgbClr val="000000"/>
                </a:solidFill>
              </a:rPr>
              <a:t>Grissom et al. (2017) Mol Psychiatry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7569" name="Imagen 1" descr="viruszika-r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92300"/>
            <a:ext cx="1993900"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0" name="Imagen 2" descr="microcefali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933450"/>
            <a:ext cx="6189662"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8593" name="CustomShape 5"/>
          <p:cNvSpPr>
            <a:spLocks noChangeArrowheads="1"/>
          </p:cNvSpPr>
          <p:nvPr/>
        </p:nvSpPr>
        <p:spPr bwMode="auto">
          <a:xfrm>
            <a:off x="457200" y="-123825"/>
            <a:ext cx="8226425"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98" tIns="44999" rIns="89998" bIns="44999" anchor="ctr"/>
          <a:lstStyle/>
          <a:p>
            <a:pPr algn="ctr"/>
            <a:r>
              <a:rPr lang="es-ES" sz="2800" smtClean="0">
                <a:solidFill>
                  <a:srgbClr val="2C3E50"/>
                </a:solidFill>
                <a:latin typeface="Source Sans Pro" charset="0"/>
              </a:rPr>
              <a:t>Neurexinas</a:t>
            </a:r>
            <a:endParaRPr lang="es-ES" smtClean="0">
              <a:solidFill>
                <a:srgbClr val="000000"/>
              </a:solidFill>
            </a:endParaRPr>
          </a:p>
        </p:txBody>
      </p:sp>
      <p:sp>
        <p:nvSpPr>
          <p:cNvPr id="238594" name="CustomShape 7"/>
          <p:cNvSpPr>
            <a:spLocks noChangeArrowheads="1"/>
          </p:cNvSpPr>
          <p:nvPr/>
        </p:nvSpPr>
        <p:spPr bwMode="auto">
          <a:xfrm>
            <a:off x="4343400" y="836613"/>
            <a:ext cx="454025" cy="28575"/>
          </a:xfrm>
          <a:prstGeom prst="rect">
            <a:avLst/>
          </a:prstGeom>
          <a:solidFill>
            <a:srgbClr val="5196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solidFill>
                <a:srgbClr val="000000"/>
              </a:solidFill>
            </a:endParaRPr>
          </a:p>
        </p:txBody>
      </p:sp>
      <p:pic>
        <p:nvPicPr>
          <p:cNvPr id="238595" name="Imagen 4" descr="1-s2.0-S0028390811000359-gr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1335088"/>
            <a:ext cx="5138738"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6" name="CuadroTexto 1"/>
          <p:cNvSpPr txBox="1">
            <a:spLocks noChangeArrowheads="1"/>
          </p:cNvSpPr>
          <p:nvPr/>
        </p:nvSpPr>
        <p:spPr bwMode="auto">
          <a:xfrm>
            <a:off x="539750" y="6213475"/>
            <a:ext cx="4176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400" smtClean="0">
                <a:solidFill>
                  <a:srgbClr val="000000"/>
                </a:solidFill>
              </a:rPr>
              <a:t>Anderson et al.  Cell 62(3): 593-606.</a:t>
            </a:r>
          </a:p>
          <a:p>
            <a:pPr eaLnBrk="1" hangingPunct="1"/>
            <a:endParaRPr lang="es-ES" sz="1800" smtClean="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3777" name="CustomShape 7"/>
          <p:cNvSpPr>
            <a:spLocks noChangeArrowheads="1"/>
          </p:cNvSpPr>
          <p:nvPr/>
        </p:nvSpPr>
        <p:spPr bwMode="auto">
          <a:xfrm>
            <a:off x="4343400" y="836613"/>
            <a:ext cx="454025" cy="28575"/>
          </a:xfrm>
          <a:prstGeom prst="rect">
            <a:avLst/>
          </a:prstGeom>
          <a:solidFill>
            <a:srgbClr val="5196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solidFill>
                <a:srgbClr val="000000"/>
              </a:solidFill>
            </a:endParaRPr>
          </a:p>
        </p:txBody>
      </p:sp>
      <p:pic>
        <p:nvPicPr>
          <p:cNvPr id="203778"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25538"/>
            <a:ext cx="9144000" cy="507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0641" name="CuadroTexto 2"/>
          <p:cNvSpPr txBox="1">
            <a:spLocks noChangeArrowheads="1"/>
          </p:cNvSpPr>
          <p:nvPr/>
        </p:nvSpPr>
        <p:spPr bwMode="auto">
          <a:xfrm>
            <a:off x="3851275" y="357188"/>
            <a:ext cx="4968875"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200"/>
              </a:spcAft>
            </a:pPr>
            <a:r>
              <a:rPr lang="es-ES" smtClean="0">
                <a:solidFill>
                  <a:srgbClr val="000000"/>
                </a:solidFill>
              </a:rPr>
              <a:t>La observación de escenas sociales (niveles de atención preferente y el tiempo, dirección y diana de los movimientos de los ojos) están fuertemente determinados por factores genéticos. </a:t>
            </a:r>
          </a:p>
          <a:p>
            <a:pPr eaLnBrk="1" hangingPunct="1">
              <a:spcAft>
                <a:spcPts val="1200"/>
              </a:spcAft>
            </a:pPr>
            <a:r>
              <a:rPr lang="es-ES" smtClean="0">
                <a:solidFill>
                  <a:srgbClr val="000000"/>
                </a:solidFill>
              </a:rPr>
              <a:t>Las personas con autismo presentan particularidades genéticas que llevan a diferencias neurológicas que pueden afectar a cómo se desarrollan socialmente los niños afectados. </a:t>
            </a:r>
          </a:p>
          <a:p>
            <a:pPr eaLnBrk="1" hangingPunct="1">
              <a:spcAft>
                <a:spcPts val="1200"/>
              </a:spcAft>
            </a:pPr>
            <a:r>
              <a:rPr lang="es-ES" smtClean="0">
                <a:solidFill>
                  <a:srgbClr val="000000"/>
                </a:solidFill>
              </a:rPr>
              <a:t>Empezamos a entender cómo genes específicos intervienen en la aparición del autismo.</a:t>
            </a:r>
          </a:p>
          <a:p>
            <a:pPr eaLnBrk="1" hangingPunct="1"/>
            <a:endParaRPr lang="es-ES" sz="1800" smtClean="0">
              <a:solidFill>
                <a:srgbClr val="000000"/>
              </a:solidFill>
            </a:endParaRPr>
          </a:p>
        </p:txBody>
      </p:sp>
      <p:pic>
        <p:nvPicPr>
          <p:cNvPr id="240642" name="Imagen 3" descr="Screen Shot 2012-10-26 at 12.23.01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836613"/>
            <a:ext cx="3683000" cy="464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uadroTexto 2"/>
          <p:cNvSpPr txBox="1"/>
          <p:nvPr/>
        </p:nvSpPr>
        <p:spPr>
          <a:xfrm>
            <a:off x="5292725" y="165100"/>
            <a:ext cx="3743325" cy="3630613"/>
          </a:xfrm>
          <a:prstGeom prst="rect">
            <a:avLst/>
          </a:prstGeom>
          <a:noFill/>
        </p:spPr>
        <p:txBody>
          <a:bodyPr lIns="91438" tIns="45719" rIns="91438" bIns="45719">
            <a:spAutoFit/>
          </a:bodyPr>
          <a:lstStyle/>
          <a:p>
            <a:pPr>
              <a:spcAft>
                <a:spcPts val="1200"/>
              </a:spcAft>
              <a:defRPr/>
            </a:pPr>
            <a:r>
              <a:rPr lang="es-ES" dirty="0">
                <a:solidFill>
                  <a:srgbClr val="000000"/>
                </a:solidFill>
              </a:rPr>
              <a:t>El tiempo que un niño miraba a los ojos de la persona en la pantalla en comparación con otro niño</a:t>
            </a:r>
          </a:p>
          <a:p>
            <a:pPr marL="285743" indent="-285743">
              <a:spcAft>
                <a:spcPts val="1200"/>
              </a:spcAft>
              <a:buFont typeface="Arial"/>
              <a:buChar char="•"/>
              <a:defRPr/>
            </a:pPr>
            <a:r>
              <a:rPr lang="es-ES" dirty="0">
                <a:solidFill>
                  <a:srgbClr val="000000"/>
                </a:solidFill>
              </a:rPr>
              <a:t>Gemelo </a:t>
            </a:r>
            <a:r>
              <a:rPr lang="es-ES" dirty="0" err="1">
                <a:solidFill>
                  <a:srgbClr val="000000"/>
                </a:solidFill>
              </a:rPr>
              <a:t>monocigótico</a:t>
            </a:r>
            <a:r>
              <a:rPr lang="es-ES" dirty="0">
                <a:solidFill>
                  <a:srgbClr val="000000"/>
                </a:solidFill>
              </a:rPr>
              <a:t>: 91%</a:t>
            </a:r>
          </a:p>
          <a:p>
            <a:pPr marL="285743" indent="-285743">
              <a:spcAft>
                <a:spcPts val="1200"/>
              </a:spcAft>
              <a:buFont typeface="Arial"/>
              <a:buChar char="•"/>
              <a:defRPr/>
            </a:pPr>
            <a:r>
              <a:rPr lang="es-ES" dirty="0">
                <a:solidFill>
                  <a:srgbClr val="000000"/>
                </a:solidFill>
              </a:rPr>
              <a:t>Gemelo </a:t>
            </a:r>
            <a:r>
              <a:rPr lang="es-ES" dirty="0" err="1">
                <a:solidFill>
                  <a:srgbClr val="000000"/>
                </a:solidFill>
              </a:rPr>
              <a:t>dicigótico</a:t>
            </a:r>
            <a:r>
              <a:rPr lang="es-ES" dirty="0">
                <a:solidFill>
                  <a:srgbClr val="000000"/>
                </a:solidFill>
              </a:rPr>
              <a:t>: 35%</a:t>
            </a:r>
          </a:p>
          <a:p>
            <a:pPr marL="285743" indent="-285743">
              <a:spcAft>
                <a:spcPts val="1200"/>
              </a:spcAft>
              <a:buFont typeface="Arial"/>
              <a:buChar char="•"/>
              <a:defRPr/>
            </a:pPr>
            <a:r>
              <a:rPr lang="es-ES" dirty="0">
                <a:solidFill>
                  <a:srgbClr val="000000"/>
                </a:solidFill>
              </a:rPr>
              <a:t>Niños del mismo sexo y edad: 16%</a:t>
            </a:r>
          </a:p>
          <a:p>
            <a:pPr marL="285743" indent="-285743">
              <a:spcAft>
                <a:spcPts val="1200"/>
              </a:spcAft>
              <a:buFont typeface="Arial"/>
              <a:buChar char="•"/>
              <a:defRPr/>
            </a:pPr>
            <a:r>
              <a:rPr lang="es-ES" dirty="0">
                <a:solidFill>
                  <a:srgbClr val="000000"/>
                </a:solidFill>
              </a:rPr>
              <a:t>Dos niños totalmente al azar: 0%</a:t>
            </a:r>
          </a:p>
          <a:p>
            <a:pPr>
              <a:defRPr/>
            </a:pPr>
            <a:endParaRPr lang="es-ES" dirty="0">
              <a:solidFill>
                <a:srgbClr val="000000"/>
              </a:solidFill>
            </a:endParaRPr>
          </a:p>
        </p:txBody>
      </p:sp>
      <p:pic>
        <p:nvPicPr>
          <p:cNvPr id="241666" name="Imagen 1" descr="PJ-BO135_LAB_G_2013050615433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 y="68263"/>
            <a:ext cx="5102225"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7" name="Rectángulo 5"/>
          <p:cNvSpPr>
            <a:spLocks noChangeArrowheads="1"/>
          </p:cNvSpPr>
          <p:nvPr/>
        </p:nvSpPr>
        <p:spPr bwMode="auto">
          <a:xfrm>
            <a:off x="323850" y="4868863"/>
            <a:ext cx="84963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p>
            <a:r>
              <a:rPr lang="es-ES" smtClean="0">
                <a:solidFill>
                  <a:srgbClr val="000000"/>
                </a:solidFill>
              </a:rPr>
              <a:t>Los niños con TEA dedicaban menos tiempo a mirar a los rostros de las personas grabadas en los videos y más tiempo a mirar a objetos.</a:t>
            </a:r>
          </a:p>
          <a:p>
            <a:r>
              <a:rPr lang="es-ES" smtClean="0">
                <a:solidFill>
                  <a:srgbClr val="000000"/>
                </a:solidFill>
              </a:rPr>
              <a:t>Los investigadores eran capaces de detectar a los niños con TEA con los datos. </a:t>
            </a:r>
          </a:p>
        </p:txBody>
      </p:sp>
      <p:sp>
        <p:nvSpPr>
          <p:cNvPr id="241668" name="CuadroTexto 6"/>
          <p:cNvSpPr txBox="1">
            <a:spLocks noChangeArrowheads="1"/>
          </p:cNvSpPr>
          <p:nvPr/>
        </p:nvSpPr>
        <p:spPr bwMode="auto">
          <a:xfrm>
            <a:off x="971550" y="6213475"/>
            <a:ext cx="4679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400" smtClean="0">
                <a:solidFill>
                  <a:srgbClr val="000000"/>
                </a:solidFill>
              </a:rPr>
              <a:t>Constantino et al. (2017)  Nature 547(7663): 340-344.</a:t>
            </a:r>
          </a:p>
          <a:p>
            <a:pPr eaLnBrk="1" hangingPunct="1"/>
            <a:r>
              <a:rPr lang="es-ES" sz="1800" smtClean="0">
                <a:solidFill>
                  <a:srgbClr val="000000"/>
                </a:solidFill>
              </a:rPr>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6"/>
          <p:cNvSpPr>
            <a:spLocks noGrp="1" noChangeArrowheads="1"/>
          </p:cNvSpPr>
          <p:nvPr>
            <p:ph type="ctrTitle"/>
          </p:nvPr>
        </p:nvSpPr>
        <p:spPr>
          <a:xfrm>
            <a:off x="900113" y="1052513"/>
            <a:ext cx="7623175" cy="1752600"/>
          </a:xfrm>
          <a:noFill/>
        </p:spPr>
        <p:txBody>
          <a:bodyPr/>
          <a:lstStyle/>
          <a:p>
            <a:pPr algn="ctr" eaLnBrk="1" hangingPunct="1"/>
            <a:r>
              <a:rPr lang="es-ES" sz="4600">
                <a:latin typeface="Garamond" charset="0"/>
              </a:rPr>
              <a:t/>
            </a:r>
            <a:br>
              <a:rPr lang="es-ES" sz="4600">
                <a:latin typeface="Garamond" charset="0"/>
              </a:rPr>
            </a:br>
            <a:r>
              <a:rPr lang="es-ES" sz="4600">
                <a:latin typeface="Garamond" charset="0"/>
              </a:rPr>
              <a:t/>
            </a:r>
            <a:br>
              <a:rPr lang="es-ES" sz="4600">
                <a:latin typeface="Garamond" charset="0"/>
              </a:rPr>
            </a:br>
            <a:r>
              <a:rPr lang="es-ES" sz="4800">
                <a:latin typeface="Garamond" charset="0"/>
              </a:rPr>
              <a:t>Eliminación de la culpabilidad</a:t>
            </a:r>
            <a:endParaRPr lang="es-ES" sz="4600">
              <a:latin typeface="Garamond" charset="0"/>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4737" name="Imagen 1" descr="el-ratoncito-perez.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989138"/>
            <a:ext cx="2287588"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2771775" y="260350"/>
            <a:ext cx="5903913" cy="6032500"/>
          </a:xfrm>
          <a:prstGeom prst="rect">
            <a:avLst/>
          </a:prstGeom>
          <a:noFill/>
        </p:spPr>
        <p:txBody>
          <a:bodyPr lIns="91438" tIns="45719" rIns="91438" bIns="45719">
            <a:spAutoFit/>
          </a:bodyPr>
          <a:lstStyle/>
          <a:p>
            <a:pPr>
              <a:spcBef>
                <a:spcPts val="1200"/>
              </a:spcBef>
              <a:defRPr/>
            </a:pPr>
            <a:r>
              <a:rPr lang="es-ES" dirty="0">
                <a:solidFill>
                  <a:srgbClr val="000000"/>
                </a:solidFill>
              </a:rPr>
              <a:t>Dientes de leche de niños</a:t>
            </a:r>
          </a:p>
          <a:p>
            <a:pPr marL="285743" indent="-285743">
              <a:spcBef>
                <a:spcPts val="1200"/>
              </a:spcBef>
              <a:buFont typeface="Arial"/>
              <a:buChar char="•"/>
              <a:defRPr/>
            </a:pPr>
            <a:r>
              <a:rPr lang="es-ES" dirty="0">
                <a:solidFill>
                  <a:srgbClr val="000000"/>
                </a:solidFill>
              </a:rPr>
              <a:t>Con autismo</a:t>
            </a:r>
          </a:p>
          <a:p>
            <a:pPr marL="285743" indent="-285743">
              <a:spcBef>
                <a:spcPts val="1200"/>
              </a:spcBef>
              <a:buFont typeface="Arial"/>
              <a:buChar char="•"/>
              <a:defRPr/>
            </a:pPr>
            <a:r>
              <a:rPr lang="es-ES" dirty="0">
                <a:solidFill>
                  <a:srgbClr val="000000"/>
                </a:solidFill>
              </a:rPr>
              <a:t>Controles</a:t>
            </a:r>
          </a:p>
          <a:p>
            <a:pPr marL="285743" indent="-285743">
              <a:spcBef>
                <a:spcPts val="1200"/>
              </a:spcBef>
              <a:buFont typeface="Arial"/>
              <a:buChar char="•"/>
              <a:defRPr/>
            </a:pPr>
            <a:r>
              <a:rPr lang="es-ES" dirty="0">
                <a:solidFill>
                  <a:srgbClr val="000000"/>
                </a:solidFill>
              </a:rPr>
              <a:t>Síndrome de Williams</a:t>
            </a:r>
          </a:p>
          <a:p>
            <a:pPr>
              <a:spcBef>
                <a:spcPts val="1200"/>
              </a:spcBef>
              <a:defRPr/>
            </a:pPr>
            <a:r>
              <a:rPr lang="es-ES" dirty="0" err="1">
                <a:solidFill>
                  <a:srgbClr val="000000"/>
                </a:solidFill>
              </a:rPr>
              <a:t>Minicerebros</a:t>
            </a:r>
            <a:endParaRPr lang="es-ES" dirty="0">
              <a:solidFill>
                <a:srgbClr val="000000"/>
              </a:solidFill>
            </a:endParaRPr>
          </a:p>
          <a:p>
            <a:pPr marL="285743" indent="-285743">
              <a:spcBef>
                <a:spcPts val="1200"/>
              </a:spcBef>
              <a:buFont typeface="Arial"/>
              <a:buChar char="•"/>
              <a:defRPr/>
            </a:pPr>
            <a:r>
              <a:rPr lang="es-ES" dirty="0">
                <a:solidFill>
                  <a:srgbClr val="000000"/>
                </a:solidFill>
              </a:rPr>
              <a:t>Los </a:t>
            </a:r>
            <a:r>
              <a:rPr lang="es-ES" dirty="0" err="1">
                <a:solidFill>
                  <a:srgbClr val="000000"/>
                </a:solidFill>
              </a:rPr>
              <a:t>minicerebros</a:t>
            </a:r>
            <a:r>
              <a:rPr lang="es-ES" dirty="0">
                <a:solidFill>
                  <a:srgbClr val="000000"/>
                </a:solidFill>
              </a:rPr>
              <a:t> de dientes de niños con autismo mostraban menos conexiones neurales.</a:t>
            </a:r>
          </a:p>
          <a:p>
            <a:pPr marL="285743" indent="-285743">
              <a:spcBef>
                <a:spcPts val="1200"/>
              </a:spcBef>
              <a:buFont typeface="Arial"/>
              <a:buChar char="•"/>
              <a:defRPr/>
            </a:pPr>
            <a:r>
              <a:rPr lang="es-ES" dirty="0">
                <a:solidFill>
                  <a:srgbClr val="000000"/>
                </a:solidFill>
              </a:rPr>
              <a:t>Los </a:t>
            </a:r>
            <a:r>
              <a:rPr lang="es-ES" dirty="0" err="1">
                <a:solidFill>
                  <a:srgbClr val="000000"/>
                </a:solidFill>
              </a:rPr>
              <a:t>minicerebros</a:t>
            </a:r>
            <a:r>
              <a:rPr lang="es-ES" dirty="0">
                <a:solidFill>
                  <a:srgbClr val="000000"/>
                </a:solidFill>
              </a:rPr>
              <a:t> desarrollados a partir de niños con síndrome de Williams tenían un número anormalmente alto de conexiones. </a:t>
            </a:r>
          </a:p>
          <a:p>
            <a:pPr marL="285743" indent="-285743">
              <a:spcBef>
                <a:spcPts val="1200"/>
              </a:spcBef>
              <a:buFont typeface="Arial"/>
              <a:buChar char="•"/>
              <a:defRPr/>
            </a:pPr>
            <a:r>
              <a:rPr lang="es-ES" dirty="0">
                <a:solidFill>
                  <a:srgbClr val="000000"/>
                </a:solidFill>
              </a:rPr>
              <a:t>Cuando las células procedían de los dientes de niños control, los </a:t>
            </a:r>
            <a:r>
              <a:rPr lang="es-ES" dirty="0" err="1">
                <a:solidFill>
                  <a:srgbClr val="000000"/>
                </a:solidFill>
              </a:rPr>
              <a:t>minicerebros</a:t>
            </a:r>
            <a:r>
              <a:rPr lang="es-ES" dirty="0">
                <a:solidFill>
                  <a:srgbClr val="000000"/>
                </a:solidFill>
              </a:rPr>
              <a:t> mostraban un número de conexiones entre ambos extremos.</a:t>
            </a:r>
          </a:p>
          <a:p>
            <a:pPr>
              <a:spcBef>
                <a:spcPts val="1200"/>
              </a:spcBef>
              <a:defRPr/>
            </a:pPr>
            <a:r>
              <a:rPr lang="es-ES" dirty="0">
                <a:solidFill>
                  <a:srgbClr val="000000"/>
                </a:solidFill>
              </a:rPr>
              <a:t>Exceso de proliferación y exceso de células </a:t>
            </a:r>
            <a:r>
              <a:rPr lang="es-ES" dirty="0" err="1">
                <a:solidFill>
                  <a:srgbClr val="000000"/>
                </a:solidFill>
              </a:rPr>
              <a:t>gabaérgicas</a:t>
            </a:r>
            <a:r>
              <a:rPr lang="es-ES" dirty="0">
                <a:solidFill>
                  <a:srgbClr val="000000"/>
                </a:solidFill>
              </a:rPr>
              <a:t> explicaría algunas características del autismo.</a:t>
            </a:r>
          </a:p>
          <a:p>
            <a:pPr>
              <a:defRPr/>
            </a:pPr>
            <a:endParaRPr lang="es-ES" dirty="0">
              <a:solidFill>
                <a:srgbClr val="000000"/>
              </a:solidFill>
            </a:endParaRPr>
          </a:p>
        </p:txBody>
      </p:sp>
      <p:sp>
        <p:nvSpPr>
          <p:cNvPr id="244739" name="CuadroTexto 4"/>
          <p:cNvSpPr txBox="1">
            <a:spLocks noChangeArrowheads="1"/>
          </p:cNvSpPr>
          <p:nvPr/>
        </p:nvSpPr>
        <p:spPr bwMode="auto">
          <a:xfrm>
            <a:off x="2771775" y="5924550"/>
            <a:ext cx="446405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400" smtClean="0">
                <a:solidFill>
                  <a:srgbClr val="000000"/>
                </a:solidFill>
              </a:rPr>
              <a:t> </a:t>
            </a:r>
          </a:p>
          <a:p>
            <a:pPr eaLnBrk="1" hangingPunct="1"/>
            <a:r>
              <a:rPr lang="es-ES" sz="1400" smtClean="0">
                <a:solidFill>
                  <a:srgbClr val="000000"/>
                </a:solidFill>
              </a:rPr>
              <a:t>Coghlan A (2017) New Scientist January 10.</a:t>
            </a:r>
            <a:r>
              <a:rPr lang="es-ES" sz="1800" smtClean="0">
                <a:solidFill>
                  <a:srgbClr val="000000"/>
                </a:solidFill>
              </a:rPr>
              <a:t> </a:t>
            </a:r>
          </a:p>
          <a:p>
            <a:pPr eaLnBrk="1" hangingPunct="1"/>
            <a:endParaRPr lang="es-ES" sz="1800" smtClean="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61"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3810000"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3851275" y="836613"/>
            <a:ext cx="4897438" cy="4954587"/>
          </a:xfrm>
          <a:prstGeom prst="rect">
            <a:avLst/>
          </a:prstGeom>
          <a:noFill/>
        </p:spPr>
        <p:txBody>
          <a:bodyPr lIns="91438" tIns="45719" rIns="91438" bIns="45719">
            <a:spAutoFit/>
          </a:bodyPr>
          <a:lstStyle/>
          <a:p>
            <a:pPr>
              <a:spcAft>
                <a:spcPts val="1200"/>
              </a:spcAft>
              <a:defRPr/>
            </a:pPr>
            <a:r>
              <a:rPr lang="es-ES" dirty="0">
                <a:solidFill>
                  <a:srgbClr val="000000"/>
                </a:solidFill>
              </a:rPr>
              <a:t>Más problemas de salud mental</a:t>
            </a:r>
          </a:p>
          <a:p>
            <a:pPr>
              <a:spcAft>
                <a:spcPts val="1200"/>
              </a:spcAft>
              <a:defRPr/>
            </a:pPr>
            <a:r>
              <a:rPr lang="es-ES" dirty="0">
                <a:solidFill>
                  <a:srgbClr val="000000"/>
                </a:solidFill>
              </a:rPr>
              <a:t>Probabilidad de diagnóstico psiquiátrico 5x</a:t>
            </a:r>
          </a:p>
          <a:p>
            <a:pPr>
              <a:spcAft>
                <a:spcPts val="1200"/>
              </a:spcAft>
              <a:defRPr/>
            </a:pPr>
            <a:r>
              <a:rPr lang="es-ES" dirty="0">
                <a:solidFill>
                  <a:srgbClr val="000000"/>
                </a:solidFill>
              </a:rPr>
              <a:t>Frente a otra discapacidad del desarrollo 2x</a:t>
            </a:r>
          </a:p>
          <a:p>
            <a:pPr>
              <a:spcAft>
                <a:spcPts val="1200"/>
              </a:spcAft>
              <a:defRPr/>
            </a:pPr>
            <a:r>
              <a:rPr lang="es-ES" dirty="0">
                <a:solidFill>
                  <a:srgbClr val="000000"/>
                </a:solidFill>
              </a:rPr>
              <a:t>52% (18-24 años. Ontario)</a:t>
            </a:r>
          </a:p>
          <a:p>
            <a:pPr>
              <a:spcAft>
                <a:spcPts val="1200"/>
              </a:spcAft>
              <a:defRPr/>
            </a:pPr>
            <a:r>
              <a:rPr lang="es-ES" dirty="0">
                <a:solidFill>
                  <a:srgbClr val="000000"/>
                </a:solidFill>
              </a:rPr>
              <a:t>Menos probabilidad de</a:t>
            </a:r>
          </a:p>
          <a:p>
            <a:pPr marL="285743" indent="-285743">
              <a:spcAft>
                <a:spcPts val="1200"/>
              </a:spcAft>
              <a:buFont typeface="Arial"/>
              <a:buChar char="•"/>
              <a:defRPr/>
            </a:pPr>
            <a:r>
              <a:rPr lang="es-ES" dirty="0">
                <a:solidFill>
                  <a:srgbClr val="000000"/>
                </a:solidFill>
              </a:rPr>
              <a:t>Asma</a:t>
            </a:r>
          </a:p>
          <a:p>
            <a:pPr marL="285743" indent="-285743">
              <a:spcAft>
                <a:spcPts val="1200"/>
              </a:spcAft>
              <a:buFont typeface="Arial"/>
              <a:buChar char="•"/>
              <a:defRPr/>
            </a:pPr>
            <a:r>
              <a:rPr lang="es-ES" dirty="0">
                <a:solidFill>
                  <a:srgbClr val="000000"/>
                </a:solidFill>
              </a:rPr>
              <a:t>Hipertensión</a:t>
            </a:r>
          </a:p>
          <a:p>
            <a:pPr marL="285743" indent="-285743">
              <a:spcAft>
                <a:spcPts val="1200"/>
              </a:spcAft>
              <a:buFont typeface="Arial"/>
              <a:buChar char="•"/>
              <a:defRPr/>
            </a:pPr>
            <a:r>
              <a:rPr lang="es-ES" dirty="0">
                <a:solidFill>
                  <a:srgbClr val="000000"/>
                </a:solidFill>
              </a:rPr>
              <a:t>Trastornos de adicción</a:t>
            </a:r>
          </a:p>
          <a:p>
            <a:pPr>
              <a:spcAft>
                <a:spcPts val="1200"/>
              </a:spcAft>
              <a:defRPr/>
            </a:pPr>
            <a:r>
              <a:rPr lang="es-ES" dirty="0">
                <a:solidFill>
                  <a:srgbClr val="000000"/>
                </a:solidFill>
              </a:rPr>
              <a:t>Factores biológicos y factores ambientales</a:t>
            </a:r>
          </a:p>
          <a:p>
            <a:pPr>
              <a:spcAft>
                <a:spcPts val="1200"/>
              </a:spcAft>
              <a:defRPr/>
            </a:pPr>
            <a:r>
              <a:rPr lang="es-ES" dirty="0">
                <a:solidFill>
                  <a:srgbClr val="000000"/>
                </a:solidFill>
              </a:rPr>
              <a:t>No hay subespecialidades como en pediatría</a:t>
            </a:r>
          </a:p>
          <a:p>
            <a:pPr>
              <a:defRPr/>
            </a:pPr>
            <a:endParaRPr lang="es-ES" dirty="0">
              <a:solidFill>
                <a:srgbClr val="000000"/>
              </a:solidFill>
            </a:endParaRPr>
          </a:p>
          <a:p>
            <a:pPr>
              <a:defRPr/>
            </a:pPr>
            <a:endParaRPr lang="es-ES" dirty="0">
              <a:solidFill>
                <a:srgbClr val="000000"/>
              </a:solidFill>
            </a:endParaRPr>
          </a:p>
        </p:txBody>
      </p:sp>
      <p:sp>
        <p:nvSpPr>
          <p:cNvPr id="245763" name="CuadroTexto 3"/>
          <p:cNvSpPr txBox="1">
            <a:spLocks noChangeArrowheads="1"/>
          </p:cNvSpPr>
          <p:nvPr/>
        </p:nvSpPr>
        <p:spPr bwMode="auto">
          <a:xfrm>
            <a:off x="2916238" y="6116638"/>
            <a:ext cx="36718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400" smtClean="0">
                <a:solidFill>
                  <a:srgbClr val="000000"/>
                </a:solidFill>
              </a:rPr>
              <a:t>Weiss et al. (2017) J Autism Dev Disord.</a:t>
            </a:r>
          </a:p>
          <a:p>
            <a:pPr eaLnBrk="1" hangingPunct="1"/>
            <a:endParaRPr lang="es-ES" sz="1800" smtClean="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6785" name="Imagen 1" descr="Captura de pantalla 2017-11-16 10.46.1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8500" y="0"/>
            <a:ext cx="7042150" cy="624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6" name="CuadroTexto 2"/>
          <p:cNvSpPr txBox="1">
            <a:spLocks noChangeArrowheads="1"/>
          </p:cNvSpPr>
          <p:nvPr/>
        </p:nvSpPr>
        <p:spPr bwMode="auto">
          <a:xfrm>
            <a:off x="179388" y="6227763"/>
            <a:ext cx="54721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_tradnl" sz="1200" smtClean="0">
                <a:solidFill>
                  <a:srgbClr val="000000"/>
                </a:solidFill>
              </a:rPr>
              <a:t>Salter MW, Stevens B (2017) Nat Med 23(9): 1018-1027</a:t>
            </a:r>
            <a:r>
              <a:rPr lang="es-ES" sz="1200" smtClean="0">
                <a:solidFill>
                  <a:srgbClr val="000000"/>
                </a:solidFill>
              </a:rPr>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7809" name="CuadroTexto 1"/>
          <p:cNvSpPr txBox="1">
            <a:spLocks noChangeArrowheads="1"/>
          </p:cNvSpPr>
          <p:nvPr/>
        </p:nvSpPr>
        <p:spPr bwMode="auto">
          <a:xfrm>
            <a:off x="179388" y="165100"/>
            <a:ext cx="2808287"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marL="284163" indent="-2841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1800"/>
              </a:spcBef>
              <a:buFont typeface="Arial" charset="0"/>
              <a:buChar char="•"/>
            </a:pPr>
            <a:r>
              <a:rPr lang="es-ES" smtClean="0">
                <a:solidFill>
                  <a:srgbClr val="000000"/>
                </a:solidFill>
              </a:rPr>
              <a:t>La microglía reconoce las sinapsis con poca actividad y las elimina.</a:t>
            </a:r>
          </a:p>
          <a:p>
            <a:pPr eaLnBrk="1" hangingPunct="1">
              <a:spcBef>
                <a:spcPts val="1800"/>
              </a:spcBef>
              <a:buFont typeface="Arial" charset="0"/>
              <a:buChar char="•"/>
            </a:pPr>
            <a:r>
              <a:rPr lang="es-ES" smtClean="0">
                <a:solidFill>
                  <a:srgbClr val="000000"/>
                </a:solidFill>
              </a:rPr>
              <a:t>Usa moléculas señal de la cascada del complemento</a:t>
            </a:r>
          </a:p>
          <a:p>
            <a:pPr eaLnBrk="1" hangingPunct="1">
              <a:spcBef>
                <a:spcPts val="1800"/>
              </a:spcBef>
              <a:buFont typeface="Arial" charset="0"/>
              <a:buChar char="•"/>
            </a:pPr>
            <a:r>
              <a:rPr lang="es-ES" smtClean="0">
                <a:solidFill>
                  <a:srgbClr val="000000"/>
                </a:solidFill>
              </a:rPr>
              <a:t>Son señales que dicen “comedme”.</a:t>
            </a:r>
          </a:p>
        </p:txBody>
      </p:sp>
      <p:pic>
        <p:nvPicPr>
          <p:cNvPr id="247810"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60700" y="644525"/>
            <a:ext cx="6083300"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1" name="CuadroTexto 3"/>
          <p:cNvSpPr txBox="1">
            <a:spLocks noChangeArrowheads="1"/>
          </p:cNvSpPr>
          <p:nvPr/>
        </p:nvSpPr>
        <p:spPr bwMode="auto">
          <a:xfrm>
            <a:off x="3995738" y="5445125"/>
            <a:ext cx="561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400" smtClean="0">
                <a:solidFill>
                  <a:srgbClr val="000000"/>
                </a:solidFill>
              </a:rPr>
              <a:t>Kettenmann et al. (2013) Neuron 77(1). 10-18.</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8833" name="CustomShape 5"/>
          <p:cNvSpPr>
            <a:spLocks noChangeArrowheads="1"/>
          </p:cNvSpPr>
          <p:nvPr/>
        </p:nvSpPr>
        <p:spPr bwMode="auto">
          <a:xfrm>
            <a:off x="457200" y="-123825"/>
            <a:ext cx="8226425"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98" tIns="44999" rIns="89998" bIns="44999" anchor="ctr"/>
          <a:lstStyle/>
          <a:p>
            <a:pPr algn="ctr"/>
            <a:r>
              <a:rPr lang="es-ES" sz="2800" smtClean="0">
                <a:solidFill>
                  <a:srgbClr val="2C3E50"/>
                </a:solidFill>
                <a:latin typeface="Source Sans Pro" charset="0"/>
              </a:rPr>
              <a:t>Inflamación</a:t>
            </a:r>
            <a:endParaRPr lang="es-ES" smtClean="0">
              <a:solidFill>
                <a:srgbClr val="000000"/>
              </a:solidFill>
            </a:endParaRPr>
          </a:p>
        </p:txBody>
      </p:sp>
      <p:sp>
        <p:nvSpPr>
          <p:cNvPr id="248834" name="CustomShape 7"/>
          <p:cNvSpPr>
            <a:spLocks noChangeArrowheads="1"/>
          </p:cNvSpPr>
          <p:nvPr/>
        </p:nvSpPr>
        <p:spPr bwMode="auto">
          <a:xfrm>
            <a:off x="4343400" y="836613"/>
            <a:ext cx="454025" cy="28575"/>
          </a:xfrm>
          <a:prstGeom prst="rect">
            <a:avLst/>
          </a:prstGeom>
          <a:solidFill>
            <a:srgbClr val="5196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solidFill>
                <a:srgbClr val="000000"/>
              </a:solidFill>
            </a:endParaRPr>
          </a:p>
        </p:txBody>
      </p:sp>
      <p:sp>
        <p:nvSpPr>
          <p:cNvPr id="248835" name="CuadroTexto 1"/>
          <p:cNvSpPr txBox="1">
            <a:spLocks noChangeArrowheads="1"/>
          </p:cNvSpPr>
          <p:nvPr/>
        </p:nvSpPr>
        <p:spPr bwMode="auto">
          <a:xfrm>
            <a:off x="539750" y="6213475"/>
            <a:ext cx="4176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400" smtClean="0">
                <a:solidFill>
                  <a:srgbClr val="000000"/>
                </a:solidFill>
              </a:rPr>
              <a:t>Anderson et al.  (2015) Cell 62(3): 593-606.</a:t>
            </a:r>
          </a:p>
          <a:p>
            <a:pPr eaLnBrk="1" hangingPunct="1"/>
            <a:endParaRPr lang="es-ES" sz="1800" smtClean="0">
              <a:solidFill>
                <a:srgbClr val="000000"/>
              </a:solidFill>
            </a:endParaRPr>
          </a:p>
        </p:txBody>
      </p:sp>
      <p:pic>
        <p:nvPicPr>
          <p:cNvPr id="248836" name="Imagen 3" descr="pr9201190f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316038"/>
            <a:ext cx="4379912"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7" name="CuadroTexto 2"/>
          <p:cNvSpPr txBox="1">
            <a:spLocks noChangeArrowheads="1"/>
          </p:cNvSpPr>
          <p:nvPr/>
        </p:nvSpPr>
        <p:spPr bwMode="auto">
          <a:xfrm>
            <a:off x="4643438" y="965200"/>
            <a:ext cx="4392612"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s-ES" smtClean="0">
                <a:solidFill>
                  <a:srgbClr val="000000"/>
                </a:solidFill>
              </a:rPr>
              <a:t>La inflamación cerebral es muy común en las personas con autismo.</a:t>
            </a:r>
          </a:p>
          <a:p>
            <a:pPr eaLnBrk="1" hangingPunct="1">
              <a:buFont typeface="Arial" charset="0"/>
              <a:buChar char="•"/>
            </a:pPr>
            <a:r>
              <a:rPr lang="es-ES" smtClean="0">
                <a:solidFill>
                  <a:srgbClr val="000000"/>
                </a:solidFill>
              </a:rPr>
              <a:t>Las crías de ratas con inflamación muestran evitación social, problemas de comunicación y comportamientos repetitivos.</a:t>
            </a:r>
          </a:p>
          <a:p>
            <a:pPr eaLnBrk="1" hangingPunct="1">
              <a:buFont typeface="Arial" charset="0"/>
              <a:buChar char="•"/>
            </a:pPr>
            <a:r>
              <a:rPr lang="es-ES" smtClean="0">
                <a:solidFill>
                  <a:srgbClr val="000000"/>
                </a:solidFill>
              </a:rPr>
              <a:t>Si se bloquea con interleucina 17ª, los animales no muestran esos comportamientos.</a:t>
            </a:r>
          </a:p>
          <a:p>
            <a:pPr eaLnBrk="1" hangingPunct="1">
              <a:buFont typeface="Arial" charset="0"/>
              <a:buChar char="•"/>
            </a:pPr>
            <a:r>
              <a:rPr lang="es-ES" smtClean="0">
                <a:solidFill>
                  <a:srgbClr val="000000"/>
                </a:solidFill>
              </a:rPr>
              <a:t>Microglía activada en TEA.</a:t>
            </a:r>
          </a:p>
          <a:p>
            <a:pPr eaLnBrk="1" hangingPunct="1">
              <a:buFont typeface="Arial" charset="0"/>
              <a:buChar char="•"/>
            </a:pPr>
            <a:r>
              <a:rPr lang="es-ES" smtClean="0">
                <a:solidFill>
                  <a:srgbClr val="000000"/>
                </a:solidFill>
              </a:rPr>
              <a:t>Alteraciones en la función sináptica.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0881" name="CustomShape 5"/>
          <p:cNvSpPr>
            <a:spLocks noChangeArrowheads="1"/>
          </p:cNvSpPr>
          <p:nvPr/>
        </p:nvSpPr>
        <p:spPr bwMode="auto">
          <a:xfrm>
            <a:off x="457200" y="-123825"/>
            <a:ext cx="8226425"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98" tIns="44999" rIns="89998" bIns="44999" anchor="ctr"/>
          <a:lstStyle/>
          <a:p>
            <a:pPr algn="ctr"/>
            <a:r>
              <a:rPr lang="es-ES" sz="2800" smtClean="0">
                <a:solidFill>
                  <a:srgbClr val="2C3E50"/>
                </a:solidFill>
                <a:latin typeface="Source Sans Pro" charset="0"/>
              </a:rPr>
              <a:t>Inflamación</a:t>
            </a:r>
            <a:endParaRPr lang="es-ES" smtClean="0">
              <a:solidFill>
                <a:srgbClr val="000000"/>
              </a:solidFill>
            </a:endParaRPr>
          </a:p>
        </p:txBody>
      </p:sp>
      <p:sp>
        <p:nvSpPr>
          <p:cNvPr id="250882" name="CustomShape 7"/>
          <p:cNvSpPr>
            <a:spLocks noChangeArrowheads="1"/>
          </p:cNvSpPr>
          <p:nvPr/>
        </p:nvSpPr>
        <p:spPr bwMode="auto">
          <a:xfrm>
            <a:off x="4343400" y="836613"/>
            <a:ext cx="454025" cy="28575"/>
          </a:xfrm>
          <a:prstGeom prst="rect">
            <a:avLst/>
          </a:prstGeom>
          <a:solidFill>
            <a:srgbClr val="5196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solidFill>
                <a:srgbClr val="000000"/>
              </a:solidFill>
            </a:endParaRPr>
          </a:p>
        </p:txBody>
      </p:sp>
      <p:sp>
        <p:nvSpPr>
          <p:cNvPr id="250883" name="CuadroTexto 1"/>
          <p:cNvSpPr txBox="1">
            <a:spLocks noChangeArrowheads="1"/>
          </p:cNvSpPr>
          <p:nvPr/>
        </p:nvSpPr>
        <p:spPr bwMode="auto">
          <a:xfrm>
            <a:off x="539750" y="6213475"/>
            <a:ext cx="4176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400" smtClean="0">
                <a:solidFill>
                  <a:srgbClr val="000000"/>
                </a:solidFill>
              </a:rPr>
              <a:t>Anderson et al.  (2015) Cell 62(3): 593-606.</a:t>
            </a:r>
          </a:p>
          <a:p>
            <a:pPr eaLnBrk="1" hangingPunct="1"/>
            <a:endParaRPr lang="es-ES" sz="1800" smtClean="0">
              <a:solidFill>
                <a:srgbClr val="000000"/>
              </a:solidFill>
            </a:endParaRPr>
          </a:p>
        </p:txBody>
      </p:sp>
      <p:sp>
        <p:nvSpPr>
          <p:cNvPr id="5" name="CuadroTexto 4"/>
          <p:cNvSpPr txBox="1"/>
          <p:nvPr/>
        </p:nvSpPr>
        <p:spPr>
          <a:xfrm>
            <a:off x="4500563" y="1316038"/>
            <a:ext cx="4319587" cy="4116387"/>
          </a:xfrm>
          <a:prstGeom prst="rect">
            <a:avLst/>
          </a:prstGeom>
          <a:noFill/>
        </p:spPr>
        <p:txBody>
          <a:bodyPr lIns="91438" tIns="45719" rIns="91438" bIns="45719">
            <a:spAutoFit/>
          </a:bodyPr>
          <a:lstStyle/>
          <a:p>
            <a:pPr marL="285743" indent="-285743">
              <a:lnSpc>
                <a:spcPct val="130000"/>
              </a:lnSpc>
              <a:spcBef>
                <a:spcPts val="3000"/>
              </a:spcBef>
              <a:buFont typeface="Arial"/>
              <a:buChar char="•"/>
              <a:defRPr/>
            </a:pPr>
            <a:r>
              <a:rPr lang="es-ES" sz="2800" dirty="0">
                <a:solidFill>
                  <a:srgbClr val="000000"/>
                </a:solidFill>
              </a:rPr>
              <a:t>Co-cultivos astrocitos TEA + Neuronas NT = Neuronas TEA</a:t>
            </a:r>
          </a:p>
          <a:p>
            <a:pPr marL="285743" indent="-285743">
              <a:lnSpc>
                <a:spcPct val="130000"/>
              </a:lnSpc>
              <a:spcBef>
                <a:spcPts val="3000"/>
              </a:spcBef>
              <a:buFont typeface="Arial"/>
              <a:buChar char="•"/>
              <a:defRPr/>
            </a:pPr>
            <a:r>
              <a:rPr lang="es-ES" sz="2800" dirty="0">
                <a:solidFill>
                  <a:srgbClr val="000000"/>
                </a:solidFill>
              </a:rPr>
              <a:t>Co-cultivos astrocitos NT + Neuronas TEA = Neuronas NT </a:t>
            </a:r>
          </a:p>
          <a:p>
            <a:pPr>
              <a:defRPr/>
            </a:pPr>
            <a:endParaRPr lang="es-ES" dirty="0">
              <a:solidFill>
                <a:srgbClr val="000000"/>
              </a:solidFill>
            </a:endParaRPr>
          </a:p>
        </p:txBody>
      </p:sp>
      <p:pic>
        <p:nvPicPr>
          <p:cNvPr id="250885" name="Imagen 1" descr="Glial-Cells-Neuro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377950"/>
            <a:ext cx="4248150"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ítulo 1"/>
          <p:cNvSpPr>
            <a:spLocks noGrp="1"/>
          </p:cNvSpPr>
          <p:nvPr>
            <p:ph type="title"/>
          </p:nvPr>
        </p:nvSpPr>
        <p:spPr>
          <a:xfrm>
            <a:off x="323850" y="277813"/>
            <a:ext cx="8569325" cy="1139825"/>
          </a:xfrm>
        </p:spPr>
        <p:txBody>
          <a:bodyPr/>
          <a:lstStyle/>
          <a:p>
            <a:r>
              <a:rPr lang="es-ES">
                <a:latin typeface="Garamond" charset="0"/>
              </a:rPr>
              <a:t>La vida de una persona con autismo no es fácil. </a:t>
            </a:r>
            <a:endParaRPr lang="es-ES_tradnl">
              <a:latin typeface="Garamond" charset="0"/>
            </a:endParaRPr>
          </a:p>
        </p:txBody>
      </p:sp>
      <p:sp>
        <p:nvSpPr>
          <p:cNvPr id="169986" name="Marcador de contenido 2"/>
          <p:cNvSpPr>
            <a:spLocks noGrp="1"/>
          </p:cNvSpPr>
          <p:nvPr>
            <p:ph idx="1"/>
          </p:nvPr>
        </p:nvSpPr>
        <p:spPr>
          <a:xfrm>
            <a:off x="468313" y="1778000"/>
            <a:ext cx="8229600" cy="4530725"/>
          </a:xfrm>
        </p:spPr>
        <p:txBody>
          <a:bodyPr/>
          <a:lstStyle/>
          <a:p>
            <a:pPr>
              <a:defRPr/>
            </a:pPr>
            <a:r>
              <a:rPr lang="es-ES" dirty="0"/>
              <a:t>P</a:t>
            </a:r>
            <a:r>
              <a:rPr lang="es-ES" dirty="0" smtClean="0"/>
              <a:t>autas </a:t>
            </a:r>
            <a:r>
              <a:rPr lang="es-ES" dirty="0"/>
              <a:t>sociales, </a:t>
            </a:r>
            <a:r>
              <a:rPr lang="es-ES" dirty="0" smtClean="0"/>
              <a:t>normas </a:t>
            </a:r>
            <a:r>
              <a:rPr lang="es-ES" dirty="0"/>
              <a:t>no </a:t>
            </a:r>
            <a:r>
              <a:rPr lang="es-ES" dirty="0" smtClean="0"/>
              <a:t>escritas, convenciones, lenguaje corporal</a:t>
            </a:r>
          </a:p>
          <a:p>
            <a:pPr>
              <a:defRPr/>
            </a:pPr>
            <a:r>
              <a:rPr lang="es-ES" dirty="0" smtClean="0"/>
              <a:t>1 </a:t>
            </a:r>
            <a:r>
              <a:rPr lang="es-ES" dirty="0"/>
              <a:t>de cada 10 personas con autismo no puede </a:t>
            </a:r>
            <a:r>
              <a:rPr lang="es-ES" dirty="0" smtClean="0"/>
              <a:t>hablar</a:t>
            </a:r>
            <a:endParaRPr lang="es-ES" dirty="0"/>
          </a:p>
          <a:p>
            <a:pPr>
              <a:defRPr/>
            </a:pPr>
            <a:r>
              <a:rPr lang="es-ES" dirty="0" smtClean="0"/>
              <a:t>8 </a:t>
            </a:r>
            <a:r>
              <a:rPr lang="es-ES" dirty="0"/>
              <a:t>de cada 10 no tienen un empleo </a:t>
            </a:r>
            <a:r>
              <a:rPr lang="es-ES" dirty="0" smtClean="0"/>
              <a:t>fijo</a:t>
            </a:r>
          </a:p>
          <a:p>
            <a:pPr>
              <a:defRPr/>
            </a:pPr>
            <a:r>
              <a:rPr lang="es-ES" dirty="0" smtClean="0"/>
              <a:t>8 </a:t>
            </a:r>
            <a:r>
              <a:rPr lang="es-ES" dirty="0"/>
              <a:t>de cada 10 adultos con autismo dependen de sus padres. </a:t>
            </a:r>
          </a:p>
          <a:p>
            <a:pPr marL="0" indent="0" algn="ctr">
              <a:lnSpc>
                <a:spcPct val="140000"/>
              </a:lnSpc>
              <a:buFont typeface="Wingdings" charset="0"/>
              <a:buNone/>
              <a:defRPr/>
            </a:pPr>
            <a:r>
              <a:rPr lang="es-ES" dirty="0" smtClean="0">
                <a:solidFill>
                  <a:srgbClr val="004D26"/>
                </a:solidFill>
              </a:rPr>
              <a:t>¿Qué es eso de la ventaja del autismo?</a:t>
            </a:r>
            <a:endParaRPr lang="es-ES" dirty="0">
              <a:solidFill>
                <a:srgbClr val="004D26"/>
              </a:solidFill>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826" name="Imagen 1"/>
          <p:cNvPicPr>
            <a:picLocks noChangeAspect="1"/>
          </p:cNvPicPr>
          <p:nvPr/>
        </p:nvPicPr>
        <p:blipFill>
          <a:blip r:embed="rId3">
            <a:extLst>
              <a:ext uri="{28A0092B-C50C-407E-A947-70E740481C1C}">
                <a14:useLocalDpi xmlns:a14="http://schemas.microsoft.com/office/drawing/2010/main" val="0"/>
              </a:ext>
            </a:extLst>
          </a:blip>
          <a:srcRect b="6958"/>
          <a:stretch>
            <a:fillRect/>
          </a:stretch>
        </p:blipFill>
        <p:spPr bwMode="auto">
          <a:xfrm>
            <a:off x="2411413" y="58738"/>
            <a:ext cx="4549775" cy="668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ítulo 1"/>
          <p:cNvSpPr>
            <a:spLocks noGrp="1"/>
          </p:cNvSpPr>
          <p:nvPr>
            <p:ph type="title"/>
          </p:nvPr>
        </p:nvSpPr>
        <p:spPr/>
        <p:txBody>
          <a:bodyPr/>
          <a:lstStyle/>
          <a:p>
            <a:r>
              <a:rPr lang="es-ES">
                <a:latin typeface="Garamond" charset="0"/>
              </a:rPr>
              <a:t>Habilidad superior:</a:t>
            </a:r>
          </a:p>
        </p:txBody>
      </p:sp>
      <p:pic>
        <p:nvPicPr>
          <p:cNvPr id="253954" name="Marcador de contenido 5"/>
          <p:cNvPicPr>
            <a:picLocks noGrp="1" noChangeAspect="1"/>
          </p:cNvPicPr>
          <p:nvPr>
            <p:ph sz="quarter" idx="1"/>
          </p:nvPr>
        </p:nvPicPr>
        <p:blipFill>
          <a:blip r:embed="rId2">
            <a:extLst>
              <a:ext uri="{28A0092B-C50C-407E-A947-70E740481C1C}">
                <a14:useLocalDpi xmlns:a14="http://schemas.microsoft.com/office/drawing/2010/main" val="0"/>
              </a:ext>
            </a:extLst>
          </a:blip>
          <a:srcRect t="10143" b="10143"/>
          <a:stretch>
            <a:fillRect/>
          </a:stretch>
        </p:blipFill>
        <p:spPr/>
      </p:pic>
      <p:pic>
        <p:nvPicPr>
          <p:cNvPr id="253955" name="Marcador de contenido 6"/>
          <p:cNvPicPr>
            <a:picLocks noGrp="1" noChangeAspect="1"/>
          </p:cNvPicPr>
          <p:nvPr>
            <p:ph sz="quarter" idx="2"/>
          </p:nvPr>
        </p:nvPicPr>
        <p:blipFill>
          <a:blip r:embed="rId3">
            <a:extLst>
              <a:ext uri="{28A0092B-C50C-407E-A947-70E740481C1C}">
                <a14:useLocalDpi xmlns:a14="http://schemas.microsoft.com/office/drawing/2010/main" val="0"/>
              </a:ext>
            </a:extLst>
          </a:blip>
          <a:srcRect t="7433" b="7433"/>
          <a:stretch>
            <a:fillRect/>
          </a:stretch>
        </p:blipFill>
        <p:spPr/>
      </p:pic>
      <p:sp>
        <p:nvSpPr>
          <p:cNvPr id="253956" name="Marcador de texto 4"/>
          <p:cNvSpPr>
            <a:spLocks noGrp="1"/>
          </p:cNvSpPr>
          <p:nvPr>
            <p:ph type="body" sz="half" idx="3"/>
          </p:nvPr>
        </p:nvSpPr>
        <p:spPr/>
        <p:txBody>
          <a:bodyPr/>
          <a:lstStyle/>
          <a:p>
            <a:pPr>
              <a:lnSpc>
                <a:spcPct val="250000"/>
              </a:lnSpc>
            </a:pPr>
            <a:r>
              <a:rPr lang="es-ES">
                <a:latin typeface="Arial" charset="0"/>
              </a:rPr>
              <a:t>Inteligencia espacial</a:t>
            </a:r>
          </a:p>
          <a:p>
            <a:pPr>
              <a:lnSpc>
                <a:spcPct val="250000"/>
              </a:lnSpc>
            </a:pPr>
            <a:r>
              <a:rPr lang="es-ES">
                <a:latin typeface="Arial" charset="0"/>
              </a:rPr>
              <a:t>Concentración </a:t>
            </a:r>
          </a:p>
          <a:p>
            <a:pPr>
              <a:lnSpc>
                <a:spcPct val="250000"/>
              </a:lnSpc>
            </a:pPr>
            <a:r>
              <a:rPr lang="es-ES">
                <a:latin typeface="Arial" charset="0"/>
              </a:rPr>
              <a:t>Memoria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Imagen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 y="889000"/>
            <a:ext cx="889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6"/>
          <p:cNvSpPr>
            <a:spLocks noGrp="1" noChangeArrowheads="1"/>
          </p:cNvSpPr>
          <p:nvPr>
            <p:ph type="ctrTitle"/>
          </p:nvPr>
        </p:nvSpPr>
        <p:spPr>
          <a:xfrm>
            <a:off x="900113" y="1268413"/>
            <a:ext cx="7623175" cy="1752600"/>
          </a:xfrm>
          <a:noFill/>
        </p:spPr>
        <p:txBody>
          <a:bodyPr/>
          <a:lstStyle/>
          <a:p>
            <a:pPr algn="ctr" eaLnBrk="1" hangingPunct="1"/>
            <a:r>
              <a:rPr lang="es-ES" sz="4600">
                <a:latin typeface="Garamond" charset="0"/>
              </a:rPr>
              <a:t/>
            </a:r>
            <a:br>
              <a:rPr lang="es-ES" sz="4600">
                <a:latin typeface="Garamond" charset="0"/>
              </a:rPr>
            </a:br>
            <a:r>
              <a:rPr lang="es-ES" sz="4600">
                <a:latin typeface="Garamond" charset="0"/>
              </a:rPr>
              <a:t/>
            </a:r>
            <a:br>
              <a:rPr lang="es-ES" sz="4600">
                <a:latin typeface="Garamond" charset="0"/>
              </a:rPr>
            </a:br>
            <a:r>
              <a:rPr lang="es-ES" sz="4800">
                <a:latin typeface="Garamond" charset="0"/>
              </a:rPr>
              <a:t>¿Se puede curar el autismo?</a:t>
            </a:r>
            <a:endParaRPr lang="es-ES" sz="4600">
              <a:latin typeface="Garamond" charset="0"/>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ítulo 1"/>
          <p:cNvSpPr>
            <a:spLocks noGrp="1"/>
          </p:cNvSpPr>
          <p:nvPr>
            <p:ph type="title"/>
          </p:nvPr>
        </p:nvSpPr>
        <p:spPr>
          <a:xfrm>
            <a:off x="457200" y="277813"/>
            <a:ext cx="8507413" cy="1139825"/>
          </a:xfrm>
        </p:spPr>
        <p:txBody>
          <a:bodyPr/>
          <a:lstStyle/>
          <a:p>
            <a:r>
              <a:rPr lang="es-ES">
                <a:latin typeface="Garamond" charset="0"/>
              </a:rPr>
              <a:t>Personas que abandonan el diagnóstico</a:t>
            </a:r>
          </a:p>
        </p:txBody>
      </p:sp>
      <p:sp>
        <p:nvSpPr>
          <p:cNvPr id="258050" name="Marcador de contenido 2"/>
          <p:cNvSpPr>
            <a:spLocks noGrp="1"/>
          </p:cNvSpPr>
          <p:nvPr>
            <p:ph idx="1"/>
          </p:nvPr>
        </p:nvSpPr>
        <p:spPr>
          <a:xfrm>
            <a:off x="179388" y="1052513"/>
            <a:ext cx="8713787" cy="4608512"/>
          </a:xfrm>
        </p:spPr>
        <p:txBody>
          <a:bodyPr/>
          <a:lstStyle/>
          <a:p>
            <a:pPr>
              <a:spcBef>
                <a:spcPts val="1675"/>
              </a:spcBef>
            </a:pPr>
            <a:r>
              <a:rPr lang="es-ES" sz="2000">
                <a:latin typeface="Arial" charset="0"/>
              </a:rPr>
              <a:t>Grupo pequeño pero significativo (entre un 1 y un 20%) con importantes mejorías.</a:t>
            </a:r>
            <a:endParaRPr lang="es-ES_tradnl" sz="2000">
              <a:latin typeface="Arial" charset="0"/>
            </a:endParaRPr>
          </a:p>
          <a:p>
            <a:pPr>
              <a:spcBef>
                <a:spcPts val="1675"/>
              </a:spcBef>
            </a:pPr>
            <a:r>
              <a:rPr lang="es-ES" sz="2000">
                <a:latin typeface="Arial" charset="0"/>
              </a:rPr>
              <a:t>Tras esa mejoría no pueden ser clasificados como afectados de un TEA.</a:t>
            </a:r>
            <a:endParaRPr lang="es-ES_tradnl" sz="2000">
              <a:latin typeface="Arial" charset="0"/>
            </a:endParaRPr>
          </a:p>
          <a:p>
            <a:pPr>
              <a:spcBef>
                <a:spcPts val="1675"/>
              </a:spcBef>
            </a:pPr>
            <a:r>
              <a:rPr lang="es-ES" sz="2000">
                <a:latin typeface="Arial" charset="0"/>
              </a:rPr>
              <a:t>La recuperación nunca fue espontánea. Años de trabajo intenso de padres y terapeutas.</a:t>
            </a:r>
            <a:endParaRPr lang="es-ES_tradnl" sz="2000">
              <a:latin typeface="Arial" charset="0"/>
            </a:endParaRPr>
          </a:p>
          <a:p>
            <a:pPr>
              <a:spcBef>
                <a:spcPts val="1675"/>
              </a:spcBef>
            </a:pPr>
            <a:r>
              <a:rPr lang="es-ES" sz="2000">
                <a:latin typeface="Arial" charset="0"/>
              </a:rPr>
              <a:t>No se sabe a qué se debe esta mejoría, quizá haya una base biológica.</a:t>
            </a:r>
            <a:endParaRPr lang="es-ES_tradnl" sz="2000">
              <a:latin typeface="Arial" charset="0"/>
            </a:endParaRPr>
          </a:p>
          <a:p>
            <a:pPr>
              <a:spcBef>
                <a:spcPts val="1675"/>
              </a:spcBef>
            </a:pPr>
            <a:r>
              <a:rPr lang="es-ES" sz="2000">
                <a:latin typeface="Arial" charset="0"/>
              </a:rPr>
              <a:t>No se conoce qué terapias concretas son las más eficaces para esa mejoría.</a:t>
            </a:r>
            <a:endParaRPr lang="es-ES_tradnl" sz="2000">
              <a:latin typeface="Arial" charset="0"/>
            </a:endParaRPr>
          </a:p>
          <a:p>
            <a:pPr>
              <a:spcBef>
                <a:spcPts val="1675"/>
              </a:spcBef>
            </a:pPr>
            <a:r>
              <a:rPr lang="es-ES" sz="2000">
                <a:latin typeface="Arial" charset="0"/>
              </a:rPr>
              <a:t>La mayoría de los niños muestran mejoras más limitadas.</a:t>
            </a:r>
            <a:endParaRPr lang="es-ES_tradnl" sz="2000">
              <a:latin typeface="Arial" charset="0"/>
            </a:endParaRPr>
          </a:p>
          <a:p>
            <a:pPr>
              <a:spcBef>
                <a:spcPts val="1675"/>
              </a:spcBef>
            </a:pPr>
            <a:r>
              <a:rPr lang="es-ES" sz="2000">
                <a:latin typeface="Arial" charset="0"/>
              </a:rPr>
              <a:t>No podemos identificar </a:t>
            </a:r>
            <a:r>
              <a:rPr lang="es-ES" sz="2000" i="1">
                <a:latin typeface="Arial" charset="0"/>
              </a:rPr>
              <a:t>a priori</a:t>
            </a:r>
            <a:r>
              <a:rPr lang="es-ES" sz="2000">
                <a:latin typeface="Arial" charset="0"/>
              </a:rPr>
              <a:t> a los niños que van a mostrar esos grandes avances.</a:t>
            </a:r>
            <a:endParaRPr lang="es-ES_tradnl" sz="2000">
              <a:latin typeface="Arial" charset="0"/>
            </a:endParaRPr>
          </a:p>
          <a:p>
            <a:pPr>
              <a:spcBef>
                <a:spcPts val="1675"/>
              </a:spcBef>
            </a:pPr>
            <a:r>
              <a:rPr lang="es-ES" sz="2000">
                <a:latin typeface="Arial" charset="0"/>
              </a:rPr>
              <a:t>Las personas que muestran esa mejoría pueden tener una integración buena como adultos, o problemas de ansiedad y depresión.</a:t>
            </a:r>
            <a:endParaRPr lang="es-ES_tradnl" sz="2000">
              <a:latin typeface="Arial" charset="0"/>
            </a:endParaRPr>
          </a:p>
          <a:p>
            <a:endParaRPr lang="es-ES">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6"/>
          <p:cNvSpPr>
            <a:spLocks noGrp="1" noChangeArrowheads="1"/>
          </p:cNvSpPr>
          <p:nvPr>
            <p:ph type="ctrTitle"/>
          </p:nvPr>
        </p:nvSpPr>
        <p:spPr>
          <a:xfrm>
            <a:off x="900113" y="692150"/>
            <a:ext cx="7623175" cy="1752600"/>
          </a:xfrm>
          <a:noFill/>
        </p:spPr>
        <p:txBody>
          <a:bodyPr/>
          <a:lstStyle/>
          <a:p>
            <a:pPr algn="ctr" eaLnBrk="1" hangingPunct="1"/>
            <a:r>
              <a:rPr lang="es-ES" sz="4600">
                <a:latin typeface="Garamond" charset="0"/>
              </a:rPr>
              <a:t/>
            </a:r>
            <a:br>
              <a:rPr lang="es-ES" sz="4600">
                <a:latin typeface="Garamond" charset="0"/>
              </a:rPr>
            </a:br>
            <a:r>
              <a:rPr lang="es-ES" sz="4600">
                <a:latin typeface="Garamond" charset="0"/>
              </a:rPr>
              <a:t/>
            </a:r>
            <a:br>
              <a:rPr lang="es-ES" sz="4600">
                <a:latin typeface="Garamond" charset="0"/>
              </a:rPr>
            </a:br>
            <a:r>
              <a:rPr lang="es-ES" sz="4600">
                <a:latin typeface="Garamond" charset="0"/>
              </a:rPr>
              <a:t>Aumento del volumen cefálico</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Marcador de contenido 2"/>
          <p:cNvSpPr>
            <a:spLocks noGrp="1"/>
          </p:cNvSpPr>
          <p:nvPr>
            <p:ph idx="1"/>
          </p:nvPr>
        </p:nvSpPr>
        <p:spPr>
          <a:xfrm>
            <a:off x="323850" y="260350"/>
            <a:ext cx="8229600" cy="4530725"/>
          </a:xfrm>
        </p:spPr>
        <p:txBody>
          <a:bodyPr/>
          <a:lstStyle/>
          <a:p>
            <a:r>
              <a:rPr lang="es-ES" sz="2400">
                <a:latin typeface="Arial" charset="0"/>
              </a:rPr>
              <a:t>El cerebro de los niños con autismo o que desarrollarán autismo es más grande que el de los niños que no presentan este trastorno. </a:t>
            </a:r>
          </a:p>
          <a:p>
            <a:pPr lvl="1"/>
            <a:r>
              <a:rPr lang="es-ES" sz="2000">
                <a:latin typeface="Arial" charset="0"/>
              </a:rPr>
              <a:t>¿Más neuronas?</a:t>
            </a:r>
          </a:p>
          <a:p>
            <a:pPr lvl="1"/>
            <a:r>
              <a:rPr lang="es-ES" sz="2000">
                <a:latin typeface="Arial" charset="0"/>
              </a:rPr>
              <a:t>¿Neuronas más grandes?</a:t>
            </a:r>
          </a:p>
          <a:p>
            <a:pPr lvl="1"/>
            <a:r>
              <a:rPr lang="es-ES" sz="2000">
                <a:latin typeface="Arial" charset="0"/>
              </a:rPr>
              <a:t>¿Más dendritas?</a:t>
            </a:r>
          </a:p>
          <a:p>
            <a:pPr lvl="1"/>
            <a:r>
              <a:rPr lang="es-ES" sz="2000">
                <a:latin typeface="Arial" charset="0"/>
              </a:rPr>
              <a:t>¿Más neuropilo?</a:t>
            </a:r>
          </a:p>
          <a:p>
            <a:r>
              <a:rPr lang="es-ES" sz="2400">
                <a:latin typeface="Arial" charset="0"/>
              </a:rPr>
              <a:t>La respuesta: </a:t>
            </a:r>
            <a:r>
              <a:rPr lang="es-ES" sz="2400" b="1">
                <a:latin typeface="Arial" charset="0"/>
              </a:rPr>
              <a:t>los niños con autismo tienen más neuronas.</a:t>
            </a:r>
            <a:endParaRPr lang="es-ES_tradnl" sz="2400" b="1">
              <a:latin typeface="Arial" charset="0"/>
            </a:endParaRPr>
          </a:p>
          <a:p>
            <a:r>
              <a:rPr lang="es-ES" sz="2400">
                <a:latin typeface="Arial" charset="0"/>
              </a:rPr>
              <a:t>El volumen cerebral es mayor incluyendo la corteza prefrontal, la zona que se considera directamente relacionada con algunos de los síntomas.</a:t>
            </a:r>
            <a:endParaRPr lang="es-ES_tradnl" sz="2400">
              <a:latin typeface="Arial" charset="0"/>
            </a:endParaRPr>
          </a:p>
          <a:p>
            <a:r>
              <a:rPr lang="es-ES" sz="2400">
                <a:latin typeface="Arial" charset="0"/>
              </a:rPr>
              <a:t>7 niños con autismo, entre 2 y 16 años y de seis controles del mismo sexo y parecido rango de edad. </a:t>
            </a:r>
          </a:p>
          <a:p>
            <a:r>
              <a:rPr lang="es-ES" sz="2400">
                <a:latin typeface="Arial" charset="0"/>
              </a:rPr>
              <a:t>Análisis ciego y técnicas estereológicas.</a:t>
            </a:r>
            <a:endParaRPr lang="es-ES_tradnl" sz="2400">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9201">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9201">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9201">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920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6"/>
          <p:cNvSpPr>
            <a:spLocks noGrp="1" noChangeArrowheads="1"/>
          </p:cNvSpPr>
          <p:nvPr>
            <p:ph type="ctrTitle"/>
          </p:nvPr>
        </p:nvSpPr>
        <p:spPr>
          <a:xfrm>
            <a:off x="827088" y="1052513"/>
            <a:ext cx="7623175" cy="1752600"/>
          </a:xfrm>
          <a:noFill/>
        </p:spPr>
        <p:txBody>
          <a:bodyPr/>
          <a:lstStyle/>
          <a:p>
            <a:pPr algn="ctr" eaLnBrk="1" hangingPunct="1"/>
            <a:r>
              <a:rPr lang="es-ES" sz="4600">
                <a:latin typeface="Garamond" charset="0"/>
              </a:rPr>
              <a:t/>
            </a:r>
            <a:br>
              <a:rPr lang="es-ES" sz="4600">
                <a:latin typeface="Garamond" charset="0"/>
              </a:rPr>
            </a:br>
            <a:r>
              <a:rPr lang="es-ES" sz="4600">
                <a:latin typeface="Garamond" charset="0"/>
              </a:rPr>
              <a:t/>
            </a:r>
            <a:br>
              <a:rPr lang="es-ES" sz="4600">
                <a:latin typeface="Garamond" charset="0"/>
              </a:rPr>
            </a:br>
            <a:r>
              <a:rPr lang="es-ES" sz="4600">
                <a:latin typeface="Garamond" charset="0"/>
              </a:rPr>
              <a:t>Crecimiento acelerado</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Marcador de contenido 2"/>
          <p:cNvSpPr>
            <a:spLocks noGrp="1"/>
          </p:cNvSpPr>
          <p:nvPr>
            <p:ph idx="1"/>
          </p:nvPr>
        </p:nvSpPr>
        <p:spPr>
          <a:xfrm>
            <a:off x="179388" y="260350"/>
            <a:ext cx="8785225" cy="4530725"/>
          </a:xfrm>
        </p:spPr>
        <p:txBody>
          <a:bodyPr/>
          <a:lstStyle/>
          <a:p>
            <a:r>
              <a:rPr lang="es-ES" sz="2400">
                <a:latin typeface="Arial" charset="0"/>
              </a:rPr>
              <a:t>Niños que son posteriormente diagnosticados con autismo tienden a mostrar un crecimiento corporal anómalo, más rápido, excesivo. </a:t>
            </a:r>
          </a:p>
          <a:p>
            <a:r>
              <a:rPr lang="es-ES" sz="2400">
                <a:latin typeface="Arial" charset="0"/>
              </a:rPr>
              <a:t>El crecimiento excesivo de la cabeza en el autismo se acompaña por crecimiento excesivo en altura y en peso.</a:t>
            </a:r>
            <a:endParaRPr lang="es-ES_tradnl" sz="2400">
              <a:latin typeface="Arial" charset="0"/>
            </a:endParaRPr>
          </a:p>
          <a:p>
            <a:r>
              <a:rPr lang="es-ES" sz="2400">
                <a:latin typeface="Arial" charset="0"/>
              </a:rPr>
              <a:t>Normales en el momento del nacimiento, a los 5 meses eran más altos, a los 9,5 meses tenían cabezas más grandes y a los 12 pesaban más que los niños normotípicos.</a:t>
            </a:r>
            <a:endParaRPr lang="es-ES_tradnl" sz="2400">
              <a:latin typeface="Arial" charset="0"/>
            </a:endParaRPr>
          </a:p>
          <a:p>
            <a:r>
              <a:rPr lang="es-ES" sz="2400">
                <a:latin typeface="Arial" charset="0"/>
              </a:rPr>
              <a:t>El crecimiento de la cabeza está en proporción con el crecimiento del cuerpo del niño.</a:t>
            </a:r>
            <a:endParaRPr lang="es-ES_tradnl" sz="2400">
              <a:latin typeface="Arial" charset="0"/>
            </a:endParaRPr>
          </a:p>
          <a:p>
            <a:r>
              <a:rPr lang="es-ES" sz="2400">
                <a:latin typeface="Arial" charset="0"/>
              </a:rPr>
              <a:t>¿Cómo se conectan el desarrollo del niño y el autismo?</a:t>
            </a:r>
          </a:p>
          <a:p>
            <a:pPr lvl="1"/>
            <a:r>
              <a:rPr lang="es-ES" sz="2000">
                <a:latin typeface="Arial" charset="0"/>
              </a:rPr>
              <a:t>Si es un problema exclusivamente cerebral porqué afecta al cuerpo</a:t>
            </a:r>
          </a:p>
          <a:p>
            <a:pPr lvl="1"/>
            <a:r>
              <a:rPr lang="es-ES" sz="2000">
                <a:latin typeface="Arial" charset="0"/>
              </a:rPr>
              <a:t>¿son factores genéticos, nutricionales, ambientales?</a:t>
            </a:r>
            <a:endParaRPr lang="es-ES_tradnl" sz="2000">
              <a:latin typeface="Arial" charset="0"/>
            </a:endParaRPr>
          </a:p>
          <a:p>
            <a:pPr lvl="1"/>
            <a:r>
              <a:rPr lang="es-ES" sz="2000">
                <a:latin typeface="Arial" charset="0"/>
              </a:rPr>
              <a:t>¿Hay diferencia en procesos hormonales? </a:t>
            </a:r>
          </a:p>
          <a:p>
            <a:pPr lvl="1"/>
            <a:r>
              <a:rPr lang="es-ES" sz="2000">
                <a:latin typeface="Arial" charset="0"/>
              </a:rPr>
              <a:t>¿en el comportamiento del bebé? (sueño, ejercicio, movimiento,..) </a:t>
            </a:r>
          </a:p>
          <a:p>
            <a:pPr lvl="1"/>
            <a:r>
              <a:rPr lang="es-ES" sz="2000">
                <a:latin typeface="Arial" charset="0"/>
              </a:rPr>
              <a:t>¿en la alimentación del niño? (lactancia natural o artificial, introducción de alimentos nuevos,…)</a:t>
            </a:r>
            <a:endParaRPr lang="es-ES_tradnl" sz="20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5218" name="Imagen 2" descr="abnormal-brain-growth-linked-to-regressive-autism-in-boy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363" y="1052513"/>
            <a:ext cx="8189912"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6"/>
          <p:cNvSpPr>
            <a:spLocks noGrp="1" noChangeArrowheads="1"/>
          </p:cNvSpPr>
          <p:nvPr>
            <p:ph type="ctrTitle"/>
          </p:nvPr>
        </p:nvSpPr>
        <p:spPr>
          <a:xfrm>
            <a:off x="827088" y="1747838"/>
            <a:ext cx="7623175" cy="1752600"/>
          </a:xfrm>
          <a:noFill/>
        </p:spPr>
        <p:txBody>
          <a:bodyPr/>
          <a:lstStyle/>
          <a:p>
            <a:pPr algn="ctr" eaLnBrk="1" hangingPunct="1"/>
            <a:r>
              <a:rPr lang="es-ES" sz="4600">
                <a:latin typeface="Garamond" charset="0"/>
              </a:rPr>
              <a:t/>
            </a:r>
            <a:br>
              <a:rPr lang="es-ES" sz="4600">
                <a:latin typeface="Garamond" charset="0"/>
              </a:rPr>
            </a:br>
            <a:r>
              <a:rPr lang="es-ES" sz="4600">
                <a:latin typeface="Garamond" charset="0"/>
              </a:rPr>
              <a:t>Antidepresivos</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ítulo 1"/>
          <p:cNvSpPr>
            <a:spLocks noGrp="1"/>
          </p:cNvSpPr>
          <p:nvPr>
            <p:ph type="title"/>
          </p:nvPr>
        </p:nvSpPr>
        <p:spPr/>
        <p:txBody>
          <a:bodyPr/>
          <a:lstStyle/>
          <a:p>
            <a:r>
              <a:rPr lang="es-ES">
                <a:latin typeface="Garamond" charset="0"/>
              </a:rPr>
              <a:t>No es autista, tiene autismo</a:t>
            </a:r>
          </a:p>
        </p:txBody>
      </p:sp>
      <p:sp>
        <p:nvSpPr>
          <p:cNvPr id="207874" name="Marcador de contenido 2"/>
          <p:cNvSpPr>
            <a:spLocks noGrp="1"/>
          </p:cNvSpPr>
          <p:nvPr>
            <p:ph idx="1"/>
          </p:nvPr>
        </p:nvSpPr>
        <p:spPr>
          <a:xfrm>
            <a:off x="590550" y="1201738"/>
            <a:ext cx="8229600" cy="4530725"/>
          </a:xfrm>
        </p:spPr>
        <p:txBody>
          <a:bodyPr/>
          <a:lstStyle/>
          <a:p>
            <a:pPr>
              <a:lnSpc>
                <a:spcPts val="5400"/>
              </a:lnSpc>
            </a:pPr>
            <a:r>
              <a:rPr lang="es-ES">
                <a:latin typeface="Arial" charset="0"/>
              </a:rPr>
              <a:t>Trastornos del espectro autista.</a:t>
            </a:r>
          </a:p>
          <a:p>
            <a:pPr>
              <a:lnSpc>
                <a:spcPts val="5400"/>
              </a:lnSpc>
            </a:pPr>
            <a:r>
              <a:rPr lang="es-ES">
                <a:latin typeface="Arial" charset="0"/>
              </a:rPr>
              <a:t>No hay culpables.</a:t>
            </a:r>
          </a:p>
          <a:p>
            <a:pPr>
              <a:lnSpc>
                <a:spcPts val="5400"/>
              </a:lnSpc>
            </a:pPr>
            <a:r>
              <a:rPr lang="es-ES">
                <a:latin typeface="Arial" charset="0"/>
              </a:rPr>
              <a:t>No hay cura.</a:t>
            </a:r>
          </a:p>
          <a:p>
            <a:pPr>
              <a:lnSpc>
                <a:spcPts val="5400"/>
              </a:lnSpc>
            </a:pPr>
            <a:r>
              <a:rPr lang="es-ES">
                <a:latin typeface="Arial" charset="0"/>
              </a:rPr>
              <a:t>No se refleja en el aspecto físico.</a:t>
            </a:r>
          </a:p>
          <a:p>
            <a:pPr>
              <a:lnSpc>
                <a:spcPts val="5400"/>
              </a:lnSpc>
            </a:pPr>
            <a:r>
              <a:rPr lang="es-ES">
                <a:latin typeface="Arial" charset="0"/>
              </a:rPr>
              <a:t>“Conflicto” con nuestra sociedad.</a:t>
            </a:r>
          </a:p>
          <a:p>
            <a:pPr>
              <a:lnSpc>
                <a:spcPts val="5400"/>
              </a:lnSpc>
            </a:pPr>
            <a:r>
              <a:rPr lang="es-ES">
                <a:latin typeface="Arial" charset="0"/>
              </a:rPr>
              <a:t>Es un trastorno discapacitante.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Marcador de contenido 2"/>
          <p:cNvSpPr>
            <a:spLocks noGrp="1"/>
          </p:cNvSpPr>
          <p:nvPr>
            <p:ph idx="1"/>
          </p:nvPr>
        </p:nvSpPr>
        <p:spPr>
          <a:xfrm>
            <a:off x="323850" y="260350"/>
            <a:ext cx="8496300" cy="4530725"/>
          </a:xfrm>
        </p:spPr>
        <p:txBody>
          <a:bodyPr/>
          <a:lstStyle/>
          <a:p>
            <a:r>
              <a:rPr lang="es-ES" sz="2400">
                <a:latin typeface="Arial" charset="0"/>
              </a:rPr>
              <a:t>Las madres que toman antidepresivos en los 12 meses previos antes de dar a la luz tienen el doble de riesgo de que el niño tenga autismo que en el resto de la población.</a:t>
            </a:r>
          </a:p>
          <a:p>
            <a:r>
              <a:rPr lang="es-ES" sz="2400">
                <a:latin typeface="Arial" charset="0"/>
              </a:rPr>
              <a:t>El riesgo más alto era en las que habían tomado antidepresivos del tipo de los ISRS durante el primer trimestre de embarazo. </a:t>
            </a:r>
          </a:p>
          <a:p>
            <a:r>
              <a:rPr lang="es-ES" sz="2400">
                <a:latin typeface="Arial" charset="0"/>
              </a:rPr>
              <a:t>Aunque doblarlo parezca mucho, el riesgo de que el niño tenga autismo sigue siendo bajo. </a:t>
            </a:r>
          </a:p>
          <a:p>
            <a:r>
              <a:rPr lang="es-ES" sz="2400">
                <a:latin typeface="Arial" charset="0"/>
              </a:rPr>
              <a:t>Tanto la madre como el niño pueden estar sometidos a un riesgo mayor si ese trastorno depresivo queda sin tratar.</a:t>
            </a:r>
          </a:p>
          <a:p>
            <a:r>
              <a:rPr lang="es-ES" sz="2400">
                <a:latin typeface="Arial" charset="0"/>
              </a:rPr>
              <a:t>Consejo médico en una pareja que quieran ser padres y ella esté pasando un episodio depresivo.</a:t>
            </a:r>
          </a:p>
          <a:p>
            <a:r>
              <a:rPr lang="es-ES" sz="2400">
                <a:latin typeface="Arial" charset="0"/>
              </a:rPr>
              <a:t>¿Relación entre el aumento de casos de autismo y el incremento espectacular en las dos últimas décadas del uso de antidepresivos?</a:t>
            </a:r>
            <a:endParaRPr lang="es-ES_tradnl" sz="2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6"/>
          <p:cNvSpPr>
            <a:spLocks noGrp="1" noChangeArrowheads="1"/>
          </p:cNvSpPr>
          <p:nvPr>
            <p:ph type="ctrTitle"/>
          </p:nvPr>
        </p:nvSpPr>
        <p:spPr>
          <a:xfrm>
            <a:off x="827088" y="1747838"/>
            <a:ext cx="7623175" cy="1752600"/>
          </a:xfrm>
          <a:noFill/>
        </p:spPr>
        <p:txBody>
          <a:bodyPr/>
          <a:lstStyle/>
          <a:p>
            <a:pPr algn="ctr" eaLnBrk="1" hangingPunct="1"/>
            <a:r>
              <a:rPr lang="es-ES" sz="4600">
                <a:latin typeface="Garamond" charset="0"/>
              </a:rPr>
              <a:t/>
            </a:r>
            <a:br>
              <a:rPr lang="es-ES" sz="4600">
                <a:latin typeface="Garamond" charset="0"/>
              </a:rPr>
            </a:br>
            <a:r>
              <a:rPr lang="es-ES" sz="4600">
                <a:latin typeface="Garamond" charset="0"/>
              </a:rPr>
              <a:t>Deficiencia vitamínica</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Marcador de contenido 2"/>
          <p:cNvSpPr>
            <a:spLocks noGrp="1"/>
          </p:cNvSpPr>
          <p:nvPr>
            <p:ph idx="1"/>
          </p:nvPr>
        </p:nvSpPr>
        <p:spPr>
          <a:xfrm>
            <a:off x="323850" y="260350"/>
            <a:ext cx="8496300" cy="4530725"/>
          </a:xfrm>
        </p:spPr>
        <p:txBody>
          <a:bodyPr/>
          <a:lstStyle/>
          <a:p>
            <a:r>
              <a:rPr lang="es-ES" sz="2400">
                <a:latin typeface="Arial" charset="0"/>
              </a:rPr>
              <a:t>La ingestión de vitaminas pre y perinatales disminuye el riesgo de tener un niño con un TEA.</a:t>
            </a:r>
            <a:endParaRPr lang="es-ES_tradnl" sz="2400">
              <a:latin typeface="Arial" charset="0"/>
            </a:endParaRPr>
          </a:p>
          <a:p>
            <a:r>
              <a:rPr lang="es-ES" sz="2400">
                <a:latin typeface="Arial" charset="0"/>
              </a:rPr>
              <a:t>Menos de 500 entrevistas. 288 niños con autismo, 141 con TEA y 278 niños sin autismo entre los 2-5 años.</a:t>
            </a:r>
            <a:endParaRPr lang="es-ES_tradnl" sz="2400">
              <a:latin typeface="Arial" charset="0"/>
            </a:endParaRPr>
          </a:p>
          <a:p>
            <a:r>
              <a:rPr lang="es-ES" sz="2400">
                <a:latin typeface="Arial" charset="0"/>
              </a:rPr>
              <a:t>El estudio es parte de CHARGE (Childhood Autism Risks from Genetics and the Environment).</a:t>
            </a:r>
            <a:endParaRPr lang="es-ES_tradnl" sz="2400">
              <a:latin typeface="Arial" charset="0"/>
            </a:endParaRPr>
          </a:p>
          <a:p>
            <a:r>
              <a:rPr lang="es-ES" sz="2400">
                <a:latin typeface="Arial" charset="0"/>
              </a:rPr>
              <a:t>Las madres que tomaron vitaminas prenatales los tres meses antes de la concepción y al menos un mes después tenían, como media, la mitad de probabilidad de que ese hijo tuviera autismo comparado con las madres que no tomaron vitaminas prenatales durante ese período. </a:t>
            </a:r>
          </a:p>
          <a:p>
            <a:r>
              <a:rPr lang="es-ES" sz="2400">
                <a:latin typeface="Arial" charset="0"/>
              </a:rPr>
              <a:t>No se vieron cambios si se tomaban complejos multivitamínicos o cereales reforzados con vitaminas.</a:t>
            </a:r>
            <a:endParaRPr lang="es-ES_tradnl" sz="2400">
              <a:latin typeface="Arial" charset="0"/>
            </a:endParaRPr>
          </a:p>
          <a:p>
            <a:r>
              <a:rPr lang="es-ES" sz="2400">
                <a:latin typeface="Arial" charset="0"/>
              </a:rPr>
              <a:t>Las vitaminas prenatales contienen más hierro, ácido fólico y otras vitaminas del grupo B que los complejos estándar de vitaminas. </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6"/>
          <p:cNvSpPr>
            <a:spLocks noGrp="1" noChangeArrowheads="1"/>
          </p:cNvSpPr>
          <p:nvPr>
            <p:ph type="ctrTitle"/>
          </p:nvPr>
        </p:nvSpPr>
        <p:spPr>
          <a:xfrm>
            <a:off x="827088" y="1747838"/>
            <a:ext cx="7623175" cy="1752600"/>
          </a:xfrm>
          <a:noFill/>
        </p:spPr>
        <p:txBody>
          <a:bodyPr/>
          <a:lstStyle/>
          <a:p>
            <a:pPr algn="ctr" eaLnBrk="1" hangingPunct="1"/>
            <a:r>
              <a:rPr lang="es-ES" sz="4600">
                <a:latin typeface="Garamond" charset="0"/>
              </a:rPr>
              <a:t/>
            </a:r>
            <a:br>
              <a:rPr lang="es-ES" sz="4600">
                <a:latin typeface="Garamond" charset="0"/>
              </a:rPr>
            </a:br>
            <a:r>
              <a:rPr lang="es-ES" sz="4600">
                <a:latin typeface="Garamond" charset="0"/>
              </a:rPr>
              <a:t>Embarazos prematuros o postérmino</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5458" name="Imagen 1" descr="19123718-mmmai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0" y="596900"/>
            <a:ext cx="78740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Marcador de contenido 2"/>
          <p:cNvSpPr>
            <a:spLocks noGrp="1"/>
          </p:cNvSpPr>
          <p:nvPr>
            <p:ph idx="1"/>
          </p:nvPr>
        </p:nvSpPr>
        <p:spPr>
          <a:xfrm>
            <a:off x="323850" y="260350"/>
            <a:ext cx="8496300" cy="4530725"/>
          </a:xfrm>
        </p:spPr>
        <p:txBody>
          <a:bodyPr/>
          <a:lstStyle/>
          <a:p>
            <a:r>
              <a:rPr lang="es-ES" sz="2400">
                <a:latin typeface="Arial" charset="0"/>
              </a:rPr>
              <a:t>La duración del embarazo es uno de los factores que afectan a la gravedad del TEA.</a:t>
            </a:r>
            <a:endParaRPr lang="es-ES_tradnl" sz="2400">
              <a:latin typeface="Arial" charset="0"/>
            </a:endParaRPr>
          </a:p>
          <a:p>
            <a:r>
              <a:rPr lang="es-ES" sz="2400">
                <a:latin typeface="Arial" charset="0"/>
              </a:rPr>
              <a:t>Los niños prematuros (&lt; 37 semanas) o postérmino (&gt; 42 semanas) tienen TEA más graves y propensión a la autoagresión.</a:t>
            </a:r>
            <a:endParaRPr lang="es-ES_tradnl" sz="2400">
              <a:latin typeface="Arial" charset="0"/>
            </a:endParaRPr>
          </a:p>
          <a:p>
            <a:r>
              <a:rPr lang="es-ES" sz="2400">
                <a:latin typeface="Arial" charset="0"/>
              </a:rPr>
              <a:t>Ambiente en la incubadora es muy diferente al del útero.</a:t>
            </a:r>
          </a:p>
          <a:p>
            <a:r>
              <a:rPr lang="es-ES" sz="2400">
                <a:latin typeface="Arial" charset="0"/>
              </a:rPr>
              <a:t>Las madres lo notan antes.</a:t>
            </a:r>
          </a:p>
          <a:p>
            <a:r>
              <a:rPr lang="es-ES" sz="2400">
                <a:latin typeface="Arial" charset="0"/>
              </a:rPr>
              <a:t>Los niños que nacieron prematuros muestran un aumento de las estereotipias. </a:t>
            </a:r>
          </a:p>
          <a:p>
            <a:r>
              <a:rPr lang="es-ES" sz="2400">
                <a:latin typeface="Arial" charset="0"/>
              </a:rPr>
              <a:t>Con respecto a los niños postérmino: </a:t>
            </a:r>
          </a:p>
          <a:p>
            <a:pPr lvl="1"/>
            <a:r>
              <a:rPr lang="es-ES" sz="2000">
                <a:latin typeface="Arial" charset="0"/>
              </a:rPr>
              <a:t>mayor plazo de exposición a hormonas</a:t>
            </a:r>
          </a:p>
          <a:p>
            <a:pPr lvl="1"/>
            <a:r>
              <a:rPr lang="es-ES" sz="2000">
                <a:latin typeface="Arial" charset="0"/>
              </a:rPr>
              <a:t>riesgo mayor de un mal funcionamiento de la placenta</a:t>
            </a:r>
          </a:p>
          <a:p>
            <a:pPr lvl="1"/>
            <a:r>
              <a:rPr lang="es-ES" sz="2000">
                <a:latin typeface="Arial" charset="0"/>
              </a:rPr>
              <a:t>mayor índice de cesáreas y partos quirúrgicos</a:t>
            </a:r>
          </a:p>
          <a:p>
            <a:r>
              <a:rPr lang="es-ES" sz="2400">
                <a:latin typeface="Arial" charset="0"/>
              </a:rPr>
              <a:t> La gestación prolongada está relacionada con otros trastornos neurológicos, como una epilepsia temprana. </a:t>
            </a:r>
            <a:endParaRPr lang="es-ES_tradnl" sz="2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6"/>
          <p:cNvSpPr>
            <a:spLocks noGrp="1" noChangeArrowheads="1"/>
          </p:cNvSpPr>
          <p:nvPr>
            <p:ph type="ctrTitle"/>
          </p:nvPr>
        </p:nvSpPr>
        <p:spPr>
          <a:xfrm>
            <a:off x="1187450" y="1747838"/>
            <a:ext cx="6553200" cy="1752600"/>
          </a:xfrm>
          <a:noFill/>
        </p:spPr>
        <p:txBody>
          <a:bodyPr/>
          <a:lstStyle/>
          <a:p>
            <a:pPr algn="ctr" eaLnBrk="1" hangingPunct="1"/>
            <a:r>
              <a:rPr lang="es-ES" sz="4600">
                <a:latin typeface="Garamond" charset="0"/>
              </a:rPr>
              <a:t/>
            </a:r>
            <a:br>
              <a:rPr lang="es-ES" sz="4600">
                <a:latin typeface="Garamond" charset="0"/>
              </a:rPr>
            </a:br>
            <a:r>
              <a:rPr lang="es-ES" sz="4600">
                <a:latin typeface="Garamond" charset="0"/>
              </a:rPr>
              <a:t>Condiciones metabólicas de la madre</a:t>
            </a: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Marcador de contenido 2"/>
          <p:cNvSpPr>
            <a:spLocks noGrp="1"/>
          </p:cNvSpPr>
          <p:nvPr>
            <p:ph idx="1"/>
          </p:nvPr>
        </p:nvSpPr>
        <p:spPr>
          <a:xfrm>
            <a:off x="323850" y="260350"/>
            <a:ext cx="8496300" cy="4530725"/>
          </a:xfrm>
        </p:spPr>
        <p:txBody>
          <a:bodyPr/>
          <a:lstStyle/>
          <a:p>
            <a:r>
              <a:rPr lang="es-ES" sz="2400">
                <a:latin typeface="Arial" charset="0"/>
              </a:rPr>
              <a:t>Hipertensión, diabetes y sobrepeso. </a:t>
            </a:r>
          </a:p>
          <a:p>
            <a:r>
              <a:rPr lang="es-ES" sz="2400">
                <a:latin typeface="Arial" charset="0"/>
              </a:rPr>
              <a:t>Relaciones estadísticamente significativas entre las tres condiciones y problemas del desarrollo de los hijos</a:t>
            </a:r>
          </a:p>
          <a:p>
            <a:r>
              <a:rPr lang="es-ES" sz="2400">
                <a:latin typeface="Arial" charset="0"/>
              </a:rPr>
              <a:t>La correlación más clara se ha encontrado entre obesidad en la madre y TEA en el hijo.</a:t>
            </a:r>
            <a:endParaRPr lang="es-ES_tradnl" sz="2400">
              <a:latin typeface="Arial" charset="0"/>
            </a:endParaRPr>
          </a:p>
          <a:p>
            <a:r>
              <a:rPr lang="es-ES" sz="2400">
                <a:latin typeface="Arial" charset="0"/>
              </a:rPr>
              <a:t>Las mujeres embarazadas obesas tenían 1,6 veces la probabilidad de tener un hijo o hija con autismo y más del doble de tener un bebé con otra dificultad en el desarrollo.</a:t>
            </a:r>
          </a:p>
          <a:p>
            <a:r>
              <a:rPr lang="es-ES" sz="2400">
                <a:latin typeface="Arial" charset="0"/>
              </a:rPr>
              <a:t>Las mujeres con diabetes, tanto la de tipo 2 como la diabetes relacionada con el embarazo tienen 2,3 veces la probabilidad de tener un hijo con retraso en el lenguaje o el aprendizaje.</a:t>
            </a:r>
            <a:endParaRPr lang="es-ES_tradnl" sz="2400">
              <a:latin typeface="Arial" charset="0"/>
            </a:endParaRPr>
          </a:p>
          <a:p>
            <a:r>
              <a:rPr lang="es-ES" sz="2400">
                <a:latin typeface="Arial" charset="0"/>
              </a:rPr>
              <a:t>No determinan relaciones causa-efecto.</a:t>
            </a:r>
            <a:endParaRPr lang="es-ES_tradnl" sz="2400">
              <a:latin typeface="Arial" charset="0"/>
            </a:endParaRPr>
          </a:p>
          <a:p>
            <a:r>
              <a:rPr lang="es-ES" sz="2400">
                <a:latin typeface="Arial" charset="0"/>
              </a:rPr>
              <a:t>En muchos países, el índice de obesidad está aumentando (al igual que el número de TEA) </a:t>
            </a:r>
            <a:endParaRPr lang="es-ES_tradnl" sz="2400">
              <a:latin typeface="Arial" charset="0"/>
            </a:endParaRPr>
          </a:p>
          <a:p>
            <a:endParaRPr lang="es-ES_tradnl" sz="2400">
              <a:latin typeface="Arial" charset="0"/>
            </a:endParaRPr>
          </a:p>
          <a:p>
            <a:r>
              <a:rPr lang="es-ES" sz="2400">
                <a:latin typeface="Arial" charset="0"/>
              </a:rPr>
              <a:t>Los investigadores no saben el porqué de estos datos.</a:t>
            </a:r>
          </a:p>
          <a:p>
            <a:r>
              <a:rPr lang="es-ES" sz="2400">
                <a:latin typeface="Arial" charset="0"/>
              </a:rPr>
              <a:t>problemas vasculares </a:t>
            </a:r>
          </a:p>
          <a:p>
            <a:r>
              <a:rPr lang="es-ES" sz="2400">
                <a:latin typeface="Arial" charset="0"/>
              </a:rPr>
              <a:t>exceso de proteínas inflamatorias </a:t>
            </a:r>
          </a:p>
          <a:p>
            <a:r>
              <a:rPr lang="es-ES" sz="2400">
                <a:latin typeface="Arial" charset="0"/>
              </a:rPr>
              <a:t>alguno de esos factores o sus subproductos pudiera afectar al desarrollo cerebral en la etapa fetal.</a:t>
            </a:r>
          </a:p>
          <a:p>
            <a:r>
              <a:rPr lang="es-ES" sz="2400">
                <a:latin typeface="Arial" charset="0"/>
              </a:rPr>
              <a:t>grasas parcialmente hidrogenadas (“</a:t>
            </a:r>
            <a:r>
              <a:rPr lang="es-ES" altLang="ja-JP" sz="2400">
                <a:latin typeface="Arial" charset="0"/>
              </a:rPr>
              <a:t>trans-fats</a:t>
            </a:r>
            <a:r>
              <a:rPr lang="es-ES" sz="2400">
                <a:latin typeface="Arial" charset="0"/>
              </a:rPr>
              <a:t>”</a:t>
            </a:r>
            <a:r>
              <a:rPr lang="es-ES" altLang="ja-JP" sz="2400">
                <a:latin typeface="Arial" charset="0"/>
              </a:rPr>
              <a:t>). </a:t>
            </a:r>
            <a:endParaRPr lang="es-ES_tradnl" altLang="ja-JP" sz="2400">
              <a:latin typeface="Arial" charset="0"/>
            </a:endParaRPr>
          </a:p>
          <a:p>
            <a:r>
              <a:rPr lang="es-ES" sz="2400">
                <a:latin typeface="Arial" charset="0"/>
              </a:rPr>
              <a:t>problema de mala nutrición </a:t>
            </a:r>
          </a:p>
          <a:p>
            <a:r>
              <a:rPr lang="es-ES" sz="2400">
                <a:latin typeface="Arial" charset="0"/>
              </a:rPr>
              <a:t>sobrepeso va unido a deficiencias vitamínicas </a:t>
            </a:r>
          </a:p>
          <a:p>
            <a:r>
              <a:rPr lang="es-ES" sz="2400">
                <a:latin typeface="Arial" charset="0"/>
              </a:rPr>
              <a:t>vitamina D se ha relacionado con el incremento de casos de autismo. </a:t>
            </a:r>
          </a:p>
          <a:p>
            <a:r>
              <a:rPr lang="es-ES" sz="2400">
                <a:latin typeface="Arial" charset="0"/>
              </a:rPr>
              <a:t>Comida precocinada tiende a ser deficiente en vitaminas, minerales y sobre todo las grasas omega-3, </a:t>
            </a:r>
          </a:p>
          <a:p>
            <a:r>
              <a:rPr lang="es-ES_tradnl" sz="2400">
                <a:latin typeface="Arial" charset="0"/>
              </a:rPr>
              <a:t>A</a:t>
            </a:r>
            <a:r>
              <a:rPr lang="es-ES" sz="2400">
                <a:latin typeface="Arial" charset="0"/>
              </a:rPr>
              <a:t>nimar a las mujeres que estén pensando en tener descendencia en esforzarse por lograr un peso adecuado.</a:t>
            </a:r>
            <a:br>
              <a:rPr lang="es-ES" sz="2400">
                <a:latin typeface="Arial" charset="0"/>
              </a:rPr>
            </a:br>
            <a:r>
              <a:rPr lang="es-ES" sz="2400">
                <a:latin typeface="Arial" charset="0"/>
              </a:rPr>
              <a:t/>
            </a:r>
            <a:br>
              <a:rPr lang="es-ES" sz="2400">
                <a:latin typeface="Arial" charset="0"/>
              </a:rPr>
            </a:br>
            <a:endParaRPr lang="es-ES_tradnl" sz="2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6"/>
          <p:cNvSpPr>
            <a:spLocks noGrp="1" noChangeArrowheads="1"/>
          </p:cNvSpPr>
          <p:nvPr>
            <p:ph type="ctrTitle"/>
          </p:nvPr>
        </p:nvSpPr>
        <p:spPr>
          <a:xfrm>
            <a:off x="1187450" y="1747838"/>
            <a:ext cx="6553200" cy="1752600"/>
          </a:xfrm>
          <a:noFill/>
        </p:spPr>
        <p:txBody>
          <a:bodyPr/>
          <a:lstStyle/>
          <a:p>
            <a:pPr algn="ctr" eaLnBrk="1" hangingPunct="1"/>
            <a:r>
              <a:rPr lang="es-ES" sz="4600">
                <a:latin typeface="Garamond" charset="0"/>
              </a:rPr>
              <a:t/>
            </a:r>
            <a:br>
              <a:rPr lang="es-ES" sz="4600">
                <a:latin typeface="Garamond" charset="0"/>
              </a:rPr>
            </a:br>
            <a:r>
              <a:rPr lang="es-ES" sz="4600">
                <a:latin typeface="Garamond" charset="0"/>
              </a:rPr>
              <a:t>Años del padre</a:t>
            </a: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Marcador de contenido 2"/>
          <p:cNvSpPr>
            <a:spLocks noGrp="1"/>
          </p:cNvSpPr>
          <p:nvPr>
            <p:ph idx="1"/>
          </p:nvPr>
        </p:nvSpPr>
        <p:spPr>
          <a:xfrm>
            <a:off x="323850" y="260350"/>
            <a:ext cx="4032250" cy="4530725"/>
          </a:xfrm>
        </p:spPr>
        <p:txBody>
          <a:bodyPr/>
          <a:lstStyle/>
          <a:p>
            <a:r>
              <a:rPr lang="es-ES" sz="2400">
                <a:latin typeface="Arial" charset="0"/>
              </a:rPr>
              <a:t>El sistema de división celular es llamativamente eficaz.</a:t>
            </a:r>
          </a:p>
          <a:p>
            <a:r>
              <a:rPr lang="es-ES" sz="2400">
                <a:latin typeface="Arial" charset="0"/>
              </a:rPr>
              <a:t>78 tríos hijo-padre-madre islandeses. </a:t>
            </a:r>
          </a:p>
          <a:p>
            <a:r>
              <a:rPr lang="es-ES" sz="2400">
                <a:latin typeface="Arial" charset="0"/>
              </a:rPr>
              <a:t>A lo largo de la vida las mutaciones se acumulan a un ritmo de dos por año. Por tanto, los espermatozoides de un hombre de 50 años tienen más mutaciones, más errores en su ADN, que los de uno de 20. </a:t>
            </a:r>
          </a:p>
          <a:p>
            <a:r>
              <a:rPr lang="es-ES" sz="2400">
                <a:latin typeface="Arial" charset="0"/>
              </a:rPr>
              <a:t>El número de mutaciones paternas se dobla cada 16,5 años. </a:t>
            </a:r>
          </a:p>
        </p:txBody>
      </p:sp>
      <p:pic>
        <p:nvPicPr>
          <p:cNvPr id="283650" name="Imagen 1" descr="Pablo-Picasso-with-his-son-Clau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8363" y="1341438"/>
            <a:ext cx="4465637"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08898" name="Título 1"/>
          <p:cNvSpPr>
            <a:spLocks noGrp="1"/>
          </p:cNvSpPr>
          <p:nvPr>
            <p:ph type="title"/>
          </p:nvPr>
        </p:nvSpPr>
        <p:spPr/>
        <p:txBody>
          <a:bodyPr/>
          <a:lstStyle/>
          <a:p>
            <a:endParaRPr lang="es-ES">
              <a:latin typeface="Garamond" charset="0"/>
            </a:endParaRPr>
          </a:p>
        </p:txBody>
      </p:sp>
      <p:sp>
        <p:nvSpPr>
          <p:cNvPr id="208899" name="Marcador de contenido 2"/>
          <p:cNvSpPr>
            <a:spLocks noGrp="1"/>
          </p:cNvSpPr>
          <p:nvPr>
            <p:ph idx="1"/>
          </p:nvPr>
        </p:nvSpPr>
        <p:spPr/>
        <p:txBody>
          <a:bodyPr/>
          <a:lstStyle/>
          <a:p>
            <a:endParaRPr lang="es-ES">
              <a:latin typeface="Arial" charset="0"/>
            </a:endParaRPr>
          </a:p>
        </p:txBody>
      </p:sp>
      <p:pic>
        <p:nvPicPr>
          <p:cNvPr id="208900" name="Picture 2" descr="aut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9313" y="547688"/>
            <a:ext cx="4521200"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1" name="Picture 3" descr="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6263"/>
            <a:ext cx="4516438"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6"/>
          <p:cNvSpPr>
            <a:spLocks noGrp="1" noChangeArrowheads="1"/>
          </p:cNvSpPr>
          <p:nvPr>
            <p:ph type="ctrTitle"/>
          </p:nvPr>
        </p:nvSpPr>
        <p:spPr>
          <a:xfrm>
            <a:off x="1187450" y="1747838"/>
            <a:ext cx="6553200" cy="1752600"/>
          </a:xfrm>
          <a:noFill/>
        </p:spPr>
        <p:txBody>
          <a:bodyPr/>
          <a:lstStyle/>
          <a:p>
            <a:pPr algn="ctr" eaLnBrk="1" hangingPunct="1"/>
            <a:r>
              <a:rPr lang="es-ES" sz="4600">
                <a:latin typeface="Garamond" charset="0"/>
              </a:rPr>
              <a:t/>
            </a:r>
            <a:br>
              <a:rPr lang="es-ES" sz="4600">
                <a:latin typeface="Garamond" charset="0"/>
              </a:rPr>
            </a:br>
            <a:r>
              <a:rPr lang="es-ES" sz="4600">
                <a:latin typeface="Garamond" charset="0"/>
              </a:rPr>
              <a:t>Maltrato infantil y autismo en la siguiente generación</a:t>
            </a: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Marcador de contenido 2"/>
          <p:cNvSpPr>
            <a:spLocks noGrp="1"/>
          </p:cNvSpPr>
          <p:nvPr>
            <p:ph idx="1"/>
          </p:nvPr>
        </p:nvSpPr>
        <p:spPr>
          <a:xfrm>
            <a:off x="323850" y="260350"/>
            <a:ext cx="8496300" cy="4530725"/>
          </a:xfrm>
        </p:spPr>
        <p:txBody>
          <a:bodyPr/>
          <a:lstStyle/>
          <a:p>
            <a:r>
              <a:rPr lang="es-ES" sz="2400">
                <a:latin typeface="Arial" charset="0"/>
              </a:rPr>
              <a:t>Hay correlación entre las mujeres que sufrieron abusos en la infancia y la posibilidad de tener un hijo con autismo.</a:t>
            </a:r>
            <a:endParaRPr lang="es-ES_tradnl" sz="2400">
              <a:latin typeface="Arial" charset="0"/>
            </a:endParaRPr>
          </a:p>
          <a:p>
            <a:r>
              <a:rPr lang="es-ES" sz="2400">
                <a:latin typeface="Arial" charset="0"/>
              </a:rPr>
              <a:t>Nurses’ Health Study II (116.430 mujeres). Abusos físicos, emocionales o sexuales </a:t>
            </a:r>
          </a:p>
          <a:p>
            <a:r>
              <a:rPr lang="es-ES" sz="2400">
                <a:latin typeface="Arial" charset="0"/>
              </a:rPr>
              <a:t>Las mujeres que sufrieron maltrato en la infancia tienen </a:t>
            </a:r>
          </a:p>
          <a:p>
            <a:pPr lvl="1"/>
            <a:r>
              <a:rPr lang="es-ES" sz="2000">
                <a:latin typeface="Arial" charset="0"/>
              </a:rPr>
              <a:t>más probabilidad de fumar</a:t>
            </a:r>
          </a:p>
          <a:p>
            <a:pPr lvl="1"/>
            <a:r>
              <a:rPr lang="es-ES" sz="2000">
                <a:latin typeface="Arial" charset="0"/>
              </a:rPr>
              <a:t>más riesgo de diabetes gestacional</a:t>
            </a:r>
          </a:p>
          <a:p>
            <a:pPr lvl="1"/>
            <a:r>
              <a:rPr lang="es-ES" sz="2000">
                <a:latin typeface="Arial" charset="0"/>
              </a:rPr>
              <a:t>mayor frecuencia de hijos prematuros. </a:t>
            </a:r>
          </a:p>
          <a:p>
            <a:r>
              <a:rPr lang="es-ES" sz="2400">
                <a:latin typeface="Arial" charset="0"/>
              </a:rPr>
              <a:t>Estas tres condiciones de la madre pueden afectar al desarrollo cerebral del feto. </a:t>
            </a:r>
          </a:p>
          <a:p>
            <a:r>
              <a:rPr lang="es-ES" sz="2400">
                <a:latin typeface="Arial" charset="0"/>
              </a:rPr>
              <a:t>Las mujeres que sufrieron ese maltrato infantil también tienen mayor riesgo de algunos problemas mentales como la depresión o los ataques de ansiedad y de problemas físicos como la obesidad y enfermedades pulmonares.</a:t>
            </a:r>
          </a:p>
          <a:p>
            <a:r>
              <a:rPr lang="es-ES" sz="2400">
                <a:latin typeface="Arial" charset="0"/>
              </a:rPr>
              <a:t>Este estudio muestra que ese daño es capaz de saltar a la siguiente generación.</a:t>
            </a:r>
            <a:br>
              <a:rPr lang="es-ES" sz="2400">
                <a:latin typeface="Arial" charset="0"/>
              </a:rPr>
            </a:br>
            <a:endParaRPr lang="es-ES_tradnl" sz="2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6"/>
          <p:cNvSpPr>
            <a:spLocks noGrp="1" noChangeArrowheads="1"/>
          </p:cNvSpPr>
          <p:nvPr>
            <p:ph type="ctrTitle"/>
          </p:nvPr>
        </p:nvSpPr>
        <p:spPr>
          <a:xfrm>
            <a:off x="1187450" y="1747838"/>
            <a:ext cx="6553200" cy="1752600"/>
          </a:xfrm>
          <a:noFill/>
        </p:spPr>
        <p:txBody>
          <a:bodyPr/>
          <a:lstStyle/>
          <a:p>
            <a:pPr algn="ctr" eaLnBrk="1" hangingPunct="1"/>
            <a:r>
              <a:rPr lang="es-ES" sz="4600">
                <a:latin typeface="Garamond" charset="0"/>
              </a:rPr>
              <a:t/>
            </a:r>
            <a:br>
              <a:rPr lang="es-ES" sz="4600">
                <a:latin typeface="Garamond" charset="0"/>
              </a:rPr>
            </a:br>
            <a:r>
              <a:rPr lang="es-ES" sz="4600">
                <a:latin typeface="Garamond" charset="0"/>
              </a:rPr>
              <a:t>Contaminación</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9794" name="Imagen 2" descr="Screen%20shot%202010-01-06%20at%2012_48_59%20PM.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384175"/>
            <a:ext cx="7416800" cy="614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Marcador de contenido 2"/>
          <p:cNvSpPr>
            <a:spLocks noGrp="1"/>
          </p:cNvSpPr>
          <p:nvPr>
            <p:ph idx="1"/>
          </p:nvPr>
        </p:nvSpPr>
        <p:spPr>
          <a:xfrm>
            <a:off x="323850" y="260350"/>
            <a:ext cx="8496300" cy="4530725"/>
          </a:xfrm>
        </p:spPr>
        <p:txBody>
          <a:bodyPr/>
          <a:lstStyle/>
          <a:p>
            <a:r>
              <a:rPr lang="es-ES" sz="2400">
                <a:latin typeface="Arial" charset="0"/>
              </a:rPr>
              <a:t>El autismo era más frecuente en las madres que durante su embarazo vivían cerca de rutas de comunicación con un tráfico importante.</a:t>
            </a:r>
            <a:endParaRPr lang="es-ES_tradnl" sz="2400">
              <a:latin typeface="Arial" charset="0"/>
            </a:endParaRPr>
          </a:p>
          <a:p>
            <a:r>
              <a:rPr lang="es-ES" sz="2400">
                <a:latin typeface="Arial" charset="0"/>
              </a:rPr>
              <a:t>Noviembre de 2012. Se establecieron tres niveles de contaminación: por encima de 32 partículas por mil millones (ppb); entre 32 y 10 y por debajo de 10. </a:t>
            </a:r>
          </a:p>
          <a:p>
            <a:r>
              <a:rPr lang="es-ES" sz="2400">
                <a:latin typeface="Arial" charset="0"/>
              </a:rPr>
              <a:t>Los niños con autismo tenían el doble de posibilidades de haber estado sujetos a niveles altos de polución (&gt;32 ppb) durante su desarrollo fetal y el triple de posibilidades durante su primer año de vida postnatal. </a:t>
            </a:r>
          </a:p>
          <a:p>
            <a:r>
              <a:rPr lang="es-ES" sz="2400">
                <a:latin typeface="Arial" charset="0"/>
              </a:rPr>
              <a:t>Los mayores riesgos era lo que se llama contaminación particulada, una mezcla de ácidos, metales, suelo en suspensión y polvo. Relación entre el riesgo de desarrollar autismo y el dióxido de nitrógeno, un gas que se expulsa en los tubos de escape de los coches.</a:t>
            </a:r>
            <a:endParaRPr lang="es-ES_tradnl" sz="2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6"/>
          <p:cNvSpPr>
            <a:spLocks noGrp="1" noChangeArrowheads="1"/>
          </p:cNvSpPr>
          <p:nvPr>
            <p:ph type="ctrTitle"/>
          </p:nvPr>
        </p:nvSpPr>
        <p:spPr>
          <a:xfrm>
            <a:off x="1187450" y="1747838"/>
            <a:ext cx="6553200" cy="1752600"/>
          </a:xfrm>
          <a:noFill/>
        </p:spPr>
        <p:txBody>
          <a:bodyPr/>
          <a:lstStyle/>
          <a:p>
            <a:pPr algn="ctr" eaLnBrk="1" hangingPunct="1"/>
            <a:r>
              <a:rPr lang="es-ES" sz="4600">
                <a:latin typeface="Garamond" charset="0"/>
              </a:rPr>
              <a:t/>
            </a:r>
            <a:br>
              <a:rPr lang="es-ES" sz="4600">
                <a:latin typeface="Garamond" charset="0"/>
              </a:rPr>
            </a:br>
            <a:r>
              <a:rPr lang="es-ES" sz="4600">
                <a:latin typeface="Garamond" charset="0"/>
              </a:rPr>
              <a:t>Nivel educativo de los padres</a:t>
            </a: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Marcador de contenido 2"/>
          <p:cNvSpPr>
            <a:spLocks noGrp="1"/>
          </p:cNvSpPr>
          <p:nvPr>
            <p:ph idx="1"/>
          </p:nvPr>
        </p:nvSpPr>
        <p:spPr>
          <a:xfrm>
            <a:off x="323850" y="260350"/>
            <a:ext cx="8496300" cy="4530725"/>
          </a:xfrm>
        </p:spPr>
        <p:txBody>
          <a:bodyPr/>
          <a:lstStyle/>
          <a:p>
            <a:r>
              <a:rPr lang="es-ES" sz="2400">
                <a:latin typeface="Arial" charset="0"/>
              </a:rPr>
              <a:t>2.453.717 niños nacidos en California entre 1996 y 2000.</a:t>
            </a:r>
          </a:p>
          <a:p>
            <a:r>
              <a:rPr lang="es-ES" sz="2400">
                <a:latin typeface="Arial" charset="0"/>
              </a:rPr>
              <a:t>La prevalencia de autismo se incrementa con el nivel de educación de los padres, de una forma gradual desde los que no habían terminado la secundaria hasta los que habían conseguido un título universitario, donde la frecuencia de tener un hijo con autismo llega a ser cuatro veces mayor.</a:t>
            </a:r>
            <a:endParaRPr lang="es-ES_tradnl" sz="2400">
              <a:latin typeface="Arial" charset="0"/>
            </a:endParaRPr>
          </a:p>
          <a:p>
            <a:r>
              <a:rPr lang="es-ES" sz="2400">
                <a:latin typeface="Arial" charset="0"/>
              </a:rPr>
              <a:t>No hay relación con fábricas o con zonas especialmente contaminadas, o con sistemas de distribución de agua, o con vertederos o plantas depuradoras.</a:t>
            </a:r>
            <a:endParaRPr lang="es-ES_tradnl" sz="2400">
              <a:latin typeface="Arial" charset="0"/>
            </a:endParaRPr>
          </a:p>
          <a:p>
            <a:r>
              <a:rPr lang="es-ES" sz="2400">
                <a:latin typeface="Arial" charset="0"/>
              </a:rPr>
              <a:t>Paralelismo con una formación extensa:</a:t>
            </a:r>
          </a:p>
          <a:p>
            <a:pPr lvl="1"/>
            <a:r>
              <a:rPr lang="es-ES" sz="2000">
                <a:latin typeface="Arial" charset="0"/>
              </a:rPr>
              <a:t>Exposición a alguna sustancia química o contaminante.</a:t>
            </a:r>
          </a:p>
          <a:p>
            <a:pPr lvl="1"/>
            <a:r>
              <a:rPr lang="es-ES" sz="2000">
                <a:latin typeface="Arial" charset="0"/>
              </a:rPr>
              <a:t>Mayor nivel de concienciación sobre discapacidad, sobre los TEA. </a:t>
            </a:r>
          </a:p>
          <a:p>
            <a:r>
              <a:rPr lang="es-ES" sz="2400">
                <a:latin typeface="Arial" charset="0"/>
              </a:rPr>
              <a:t>No aparece en Dinamarca. Allí todos los niños de tres años son cribados para ver si tienen rasgos autistas. </a:t>
            </a: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6"/>
          <p:cNvSpPr>
            <a:spLocks noGrp="1" noChangeArrowheads="1"/>
          </p:cNvSpPr>
          <p:nvPr>
            <p:ph type="ctrTitle"/>
          </p:nvPr>
        </p:nvSpPr>
        <p:spPr>
          <a:xfrm>
            <a:off x="827088" y="1747838"/>
            <a:ext cx="7623175" cy="1752600"/>
          </a:xfrm>
          <a:noFill/>
        </p:spPr>
        <p:txBody>
          <a:bodyPr/>
          <a:lstStyle/>
          <a:p>
            <a:pPr algn="ctr" eaLnBrk="1" hangingPunct="1"/>
            <a:r>
              <a:rPr lang="es-ES" sz="4600">
                <a:latin typeface="Garamond" charset="0"/>
              </a:rPr>
              <a:t/>
            </a:r>
            <a:br>
              <a:rPr lang="es-ES" sz="4600">
                <a:latin typeface="Garamond" charset="0"/>
              </a:rPr>
            </a:br>
            <a:r>
              <a:rPr lang="es-ES" sz="4600">
                <a:latin typeface="Garamond" charset="0"/>
              </a:rPr>
              <a:t>Déficits sensoriales en el autismo</a:t>
            </a: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Marcador de contenido 2"/>
          <p:cNvSpPr>
            <a:spLocks noGrp="1"/>
          </p:cNvSpPr>
          <p:nvPr>
            <p:ph idx="1"/>
          </p:nvPr>
        </p:nvSpPr>
        <p:spPr>
          <a:xfrm>
            <a:off x="179388" y="188913"/>
            <a:ext cx="8785225" cy="4530725"/>
          </a:xfrm>
        </p:spPr>
        <p:txBody>
          <a:bodyPr/>
          <a:lstStyle/>
          <a:p>
            <a:pPr>
              <a:spcBef>
                <a:spcPts val="1175"/>
              </a:spcBef>
            </a:pPr>
            <a:r>
              <a:rPr lang="es-ES" sz="2400">
                <a:latin typeface="Arial" charset="0"/>
              </a:rPr>
              <a:t>No forman parte de los criterios de diagnóstico de los TEA.</a:t>
            </a:r>
          </a:p>
          <a:p>
            <a:pPr>
              <a:spcBef>
                <a:spcPts val="1175"/>
              </a:spcBef>
            </a:pPr>
            <a:r>
              <a:rPr lang="es-ES" sz="2400">
                <a:latin typeface="Arial" charset="0"/>
              </a:rPr>
              <a:t>Muchas personas con autismo indican problemas de hipersensibilidad o hiposensibilidad.</a:t>
            </a:r>
            <a:endParaRPr lang="es-ES_tradnl" sz="2400">
              <a:latin typeface="Arial" charset="0"/>
            </a:endParaRPr>
          </a:p>
          <a:p>
            <a:pPr>
              <a:spcBef>
                <a:spcPts val="1175"/>
              </a:spcBef>
            </a:pPr>
            <a:r>
              <a:rPr lang="es-ES" sz="2400">
                <a:latin typeface="Arial" charset="0"/>
              </a:rPr>
              <a:t>Análisis de funcionamiento sensorial.</a:t>
            </a:r>
          </a:p>
          <a:p>
            <a:pPr>
              <a:spcBef>
                <a:spcPts val="1175"/>
              </a:spcBef>
            </a:pPr>
            <a:r>
              <a:rPr lang="es-ES" sz="2400">
                <a:latin typeface="Arial" charset="0"/>
              </a:rPr>
              <a:t>Células ciliadas del oído interno –desechado. Anomalías en la vía auditiva o en función de la corteza auditiva primaria.</a:t>
            </a:r>
            <a:endParaRPr lang="es-ES_tradnl" sz="2400">
              <a:latin typeface="Arial" charset="0"/>
            </a:endParaRPr>
          </a:p>
          <a:p>
            <a:pPr>
              <a:spcBef>
                <a:spcPts val="1175"/>
              </a:spcBef>
            </a:pPr>
            <a:r>
              <a:rPr lang="es-ES" sz="2400">
                <a:latin typeface="Arial" charset="0"/>
              </a:rPr>
              <a:t>Tacto. No abrazos o toques. Rechazo a algunas superficies, texturas, tejidos o calzado. Personas que buscan un contacto intenso, frecuentemente de objetos inanimados.</a:t>
            </a:r>
            <a:endParaRPr lang="es-ES_tradnl" sz="2400">
              <a:latin typeface="Arial" charset="0"/>
            </a:endParaRPr>
          </a:p>
          <a:p>
            <a:pPr>
              <a:spcBef>
                <a:spcPts val="1175"/>
              </a:spcBef>
            </a:pPr>
            <a:r>
              <a:rPr lang="es-ES" sz="2400">
                <a:latin typeface="Arial" charset="0"/>
              </a:rPr>
              <a:t>Experimentar de forma exagerada con la estimulación vestibular.</a:t>
            </a:r>
            <a:endParaRPr lang="es-ES_tradnl" sz="2400">
              <a:latin typeface="Arial" charset="0"/>
            </a:endParaRPr>
          </a:p>
          <a:p>
            <a:pPr>
              <a:spcBef>
                <a:spcPts val="1175"/>
              </a:spcBef>
            </a:pPr>
            <a:r>
              <a:rPr lang="es-ES" sz="2400">
                <a:latin typeface="Arial" charset="0"/>
              </a:rPr>
              <a:t>Vista, observar desde muy cerca o tener una panorámica de una habitación por el rabillo del ojo, sin girar la cabeza.</a:t>
            </a:r>
            <a:endParaRPr lang="es-ES_tradnl" sz="2400">
              <a:latin typeface="Arial" charset="0"/>
            </a:endParaRPr>
          </a:p>
          <a:p>
            <a:pPr>
              <a:spcBef>
                <a:spcPts val="1175"/>
              </a:spcBef>
            </a:pPr>
            <a:r>
              <a:rPr lang="es-ES" sz="2400">
                <a:latin typeface="Arial" charset="0"/>
              </a:rPr>
              <a:t>Hiposensibilidad, umbral alto para el dolor, lesiones y autolesiones. Más proclives a heridas e incluso fracturas.</a:t>
            </a:r>
            <a:endParaRPr lang="es-ES_tradnl" sz="2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6"/>
          <p:cNvSpPr>
            <a:spLocks noGrp="1" noChangeArrowheads="1"/>
          </p:cNvSpPr>
          <p:nvPr>
            <p:ph type="ctrTitle"/>
          </p:nvPr>
        </p:nvSpPr>
        <p:spPr>
          <a:xfrm>
            <a:off x="827088" y="1747838"/>
            <a:ext cx="7623175" cy="1752600"/>
          </a:xfrm>
          <a:noFill/>
        </p:spPr>
        <p:txBody>
          <a:bodyPr/>
          <a:lstStyle/>
          <a:p>
            <a:pPr algn="ctr" eaLnBrk="1" hangingPunct="1"/>
            <a:r>
              <a:rPr lang="es-ES" sz="4600">
                <a:latin typeface="Garamond" charset="0"/>
              </a:rPr>
              <a:t/>
            </a:r>
            <a:br>
              <a:rPr lang="es-ES" sz="4600">
                <a:latin typeface="Garamond" charset="0"/>
              </a:rPr>
            </a:br>
            <a:r>
              <a:rPr lang="es-ES" sz="4600">
                <a:latin typeface="Garamond" charset="0"/>
              </a:rPr>
              <a:t>Problemas gastrointestinales</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9922"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16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4932363" y="404813"/>
            <a:ext cx="4032250" cy="6494462"/>
          </a:xfrm>
          <a:prstGeom prst="rect">
            <a:avLst/>
          </a:prstGeom>
          <a:solidFill>
            <a:schemeClr val="bg1"/>
          </a:solidFill>
        </p:spPr>
        <p:txBody>
          <a:bodyPr>
            <a:spAutoFit/>
          </a:bodyPr>
          <a:lstStyle/>
          <a:p>
            <a:pPr>
              <a:lnSpc>
                <a:spcPct val="150000"/>
              </a:lnSpc>
              <a:spcBef>
                <a:spcPts val="1200"/>
              </a:spcBef>
              <a:defRPr/>
            </a:pPr>
            <a:r>
              <a:rPr lang="es-ES" sz="2800" dirty="0">
                <a:solidFill>
                  <a:srgbClr val="000000"/>
                </a:solidFill>
              </a:rPr>
              <a:t>Dos características principales:</a:t>
            </a:r>
          </a:p>
          <a:p>
            <a:pPr marL="285743" indent="-285743">
              <a:lnSpc>
                <a:spcPct val="150000"/>
              </a:lnSpc>
              <a:spcBef>
                <a:spcPts val="1200"/>
              </a:spcBef>
              <a:buFont typeface="Arial"/>
              <a:buChar char="•"/>
              <a:defRPr/>
            </a:pPr>
            <a:r>
              <a:rPr lang="es-ES" sz="2800" dirty="0">
                <a:solidFill>
                  <a:srgbClr val="000000"/>
                </a:solidFill>
              </a:rPr>
              <a:t>Déficit persistente en la interacción social.</a:t>
            </a:r>
          </a:p>
          <a:p>
            <a:pPr marL="285743" indent="-285743">
              <a:lnSpc>
                <a:spcPct val="150000"/>
              </a:lnSpc>
              <a:spcBef>
                <a:spcPts val="1200"/>
              </a:spcBef>
              <a:buFont typeface="Arial"/>
              <a:buChar char="•"/>
              <a:defRPr/>
            </a:pPr>
            <a:r>
              <a:rPr lang="es-ES" sz="2800" dirty="0">
                <a:solidFill>
                  <a:srgbClr val="000000"/>
                </a:solidFill>
              </a:rPr>
              <a:t>Patrones restringidos y repetitivos de comportamientos, intereses o actividades.</a:t>
            </a:r>
          </a:p>
          <a:p>
            <a:pPr>
              <a:defRPr/>
            </a:pPr>
            <a:endParaRPr lang="es-ES"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 y="1484313"/>
            <a:ext cx="830262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7225" y="476250"/>
            <a:ext cx="77279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6"/>
          <p:cNvSpPr>
            <a:spLocks noGrp="1" noChangeArrowheads="1"/>
          </p:cNvSpPr>
          <p:nvPr>
            <p:ph type="ctrTitle"/>
          </p:nvPr>
        </p:nvSpPr>
        <p:spPr>
          <a:xfrm>
            <a:off x="827088" y="1747838"/>
            <a:ext cx="7623175" cy="1752600"/>
          </a:xfrm>
          <a:noFill/>
        </p:spPr>
        <p:txBody>
          <a:bodyPr/>
          <a:lstStyle/>
          <a:p>
            <a:pPr algn="ctr" eaLnBrk="1" hangingPunct="1"/>
            <a:r>
              <a:rPr lang="es-ES" sz="4600">
                <a:latin typeface="Garamond" charset="0"/>
              </a:rPr>
              <a:t/>
            </a:r>
            <a:br>
              <a:rPr lang="es-ES" sz="4600">
                <a:latin typeface="Garamond" charset="0"/>
              </a:rPr>
            </a:br>
            <a:r>
              <a:rPr lang="es-ES" sz="4600">
                <a:latin typeface="Garamond" charset="0"/>
              </a:rPr>
              <a:t>Diagnóstico y medicación</a:t>
            </a: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Marcador de contenido 2"/>
          <p:cNvSpPr>
            <a:spLocks noGrp="1"/>
          </p:cNvSpPr>
          <p:nvPr>
            <p:ph idx="1"/>
          </p:nvPr>
        </p:nvSpPr>
        <p:spPr>
          <a:xfrm>
            <a:off x="179388" y="260350"/>
            <a:ext cx="8785225" cy="4530725"/>
          </a:xfrm>
        </p:spPr>
        <p:txBody>
          <a:bodyPr/>
          <a:lstStyle/>
          <a:p>
            <a:r>
              <a:rPr lang="es-ES" sz="2400" b="1">
                <a:latin typeface="Arial" charset="0"/>
              </a:rPr>
              <a:t>Risperidona</a:t>
            </a:r>
            <a:r>
              <a:rPr lang="es-ES" sz="2400">
                <a:latin typeface="Arial" charset="0"/>
              </a:rPr>
              <a:t>. 7 ensayos clínicos. Respuesta en un 76% de los casos tratados frente a un 12% en control (placebo). </a:t>
            </a:r>
          </a:p>
          <a:p>
            <a:r>
              <a:rPr lang="es-ES" sz="2400" b="1">
                <a:latin typeface="Arial" charset="0"/>
              </a:rPr>
              <a:t>Aripiprazol</a:t>
            </a:r>
            <a:r>
              <a:rPr lang="es-ES" sz="2400">
                <a:latin typeface="Arial" charset="0"/>
              </a:rPr>
              <a:t>. 2 ensayos Respuesta 49 y 52% frente a 14 y 35% para el placebo. </a:t>
            </a:r>
          </a:p>
          <a:p>
            <a:r>
              <a:rPr lang="es-ES" sz="2400" b="1">
                <a:latin typeface="Arial" charset="0"/>
              </a:rPr>
              <a:t>Olanzapina </a:t>
            </a:r>
            <a:r>
              <a:rPr lang="es-ES" sz="2400">
                <a:latin typeface="Arial" charset="0"/>
              </a:rPr>
              <a:t>1 ensayo controlado y aleatorio. No se encontraron mejoras estadísticamente significativas. </a:t>
            </a:r>
          </a:p>
          <a:p>
            <a:r>
              <a:rPr lang="es-ES" sz="2400">
                <a:latin typeface="Arial" charset="0"/>
              </a:rPr>
              <a:t>Otros fármacos que se han estudiado pero con grupos pequeños por lo que los resultados no son concluyentes. Posibilidades en la clonidina, metifenidato, divalproex, levocarnitina, ciproheptadina, pentoxifillina y el topiramato (como adjunto a la risperidona) Otros medicamentos que se han estudiado y que no han mostrado eficacia en el autismo incluyen la amantidina, el levetiracetam, los ácidos grasos omega-3 y los extractos de </a:t>
            </a:r>
            <a:r>
              <a:rPr lang="es-ES" sz="2400" i="1">
                <a:latin typeface="Arial" charset="0"/>
              </a:rPr>
              <a:t>Gingko biloba</a:t>
            </a:r>
            <a:r>
              <a:rPr lang="es-ES" sz="2400">
                <a:latin typeface="Arial" charset="0"/>
              </a:rPr>
              <a:t>. </a:t>
            </a:r>
          </a:p>
          <a:p>
            <a:r>
              <a:rPr lang="es-ES" sz="2400">
                <a:latin typeface="Arial" charset="0"/>
              </a:rPr>
              <a:t>Cualquier tratamiento con un fármaco debe ser realizado bajo la supervisión de un médico. </a:t>
            </a:r>
            <a:endParaRPr lang="es-ES_tradnl" sz="2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6"/>
          <p:cNvSpPr>
            <a:spLocks noGrp="1" noChangeArrowheads="1"/>
          </p:cNvSpPr>
          <p:nvPr>
            <p:ph type="ctrTitle"/>
          </p:nvPr>
        </p:nvSpPr>
        <p:spPr>
          <a:xfrm>
            <a:off x="827088" y="1604963"/>
            <a:ext cx="7623175" cy="1752600"/>
          </a:xfrm>
          <a:noFill/>
        </p:spPr>
        <p:txBody>
          <a:bodyPr/>
          <a:lstStyle/>
          <a:p>
            <a:pPr algn="ctr" eaLnBrk="1" hangingPunct="1"/>
            <a:r>
              <a:rPr lang="es-ES" sz="4600">
                <a:latin typeface="Garamond" charset="0"/>
              </a:rPr>
              <a:t/>
            </a:r>
            <a:br>
              <a:rPr lang="es-ES" sz="4600">
                <a:latin typeface="Garamond" charset="0"/>
              </a:rPr>
            </a:br>
            <a:r>
              <a:rPr lang="es-ES" sz="4600">
                <a:latin typeface="Garamond" charset="0"/>
              </a:rPr>
              <a:t>Tratamiento de la ansiedad</a:t>
            </a: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Marcador de contenido 2"/>
          <p:cNvSpPr>
            <a:spLocks noGrp="1"/>
          </p:cNvSpPr>
          <p:nvPr>
            <p:ph idx="1"/>
          </p:nvPr>
        </p:nvSpPr>
        <p:spPr>
          <a:xfrm>
            <a:off x="179388" y="115888"/>
            <a:ext cx="8785225" cy="4530725"/>
          </a:xfrm>
        </p:spPr>
        <p:txBody>
          <a:bodyPr/>
          <a:lstStyle/>
          <a:p>
            <a:r>
              <a:rPr lang="es-ES" sz="2400">
                <a:latin typeface="Arial" charset="0"/>
              </a:rPr>
              <a:t>39,6% de los individuos con autismo tenían al menos un trastorno de ansiedad. Los tres tipos más comunes:</a:t>
            </a:r>
            <a:endParaRPr lang="es-ES_tradnl" sz="2400">
              <a:latin typeface="Arial" charset="0"/>
            </a:endParaRPr>
          </a:p>
          <a:p>
            <a:pPr lvl="1"/>
            <a:r>
              <a:rPr lang="es-ES" sz="2000">
                <a:latin typeface="Arial" charset="0"/>
              </a:rPr>
              <a:t>Fobia específica (29,8%)</a:t>
            </a:r>
            <a:endParaRPr lang="es-ES_tradnl" sz="2000">
              <a:latin typeface="Arial" charset="0"/>
            </a:endParaRPr>
          </a:p>
          <a:p>
            <a:pPr lvl="1"/>
            <a:r>
              <a:rPr lang="es-ES" sz="2000">
                <a:latin typeface="Arial" charset="0"/>
              </a:rPr>
              <a:t>Trastorno obsesivo-compulsivo (17,4%)</a:t>
            </a:r>
            <a:endParaRPr lang="es-ES_tradnl" sz="2000">
              <a:latin typeface="Arial" charset="0"/>
            </a:endParaRPr>
          </a:p>
          <a:p>
            <a:pPr lvl="1"/>
            <a:r>
              <a:rPr lang="es-ES" sz="2000">
                <a:latin typeface="Arial" charset="0"/>
              </a:rPr>
              <a:t>Trastorno de ansiedad social (16,6%)</a:t>
            </a:r>
            <a:endParaRPr lang="es-ES_tradnl" sz="2000">
              <a:latin typeface="Arial" charset="0"/>
            </a:endParaRPr>
          </a:p>
          <a:p>
            <a:r>
              <a:rPr lang="es-ES" sz="2400">
                <a:latin typeface="Arial" charset="0"/>
              </a:rPr>
              <a:t>Factores como edad, subtipo de TEA, cociente de inteligencia y la forma de evaluar la ansiedad (cuestionario o entrevista) influían en el tipo y gravedad </a:t>
            </a:r>
          </a:p>
          <a:p>
            <a:r>
              <a:rPr lang="es-ES" sz="2400">
                <a:latin typeface="Arial" charset="0"/>
              </a:rPr>
              <a:t>Los trastornos de ansiedad en personas con TEA pueden no ser diagnosticados y permanecer sin tratamiento.</a:t>
            </a:r>
            <a:endParaRPr lang="es-ES_tradnl" sz="2400">
              <a:latin typeface="Arial" charset="0"/>
            </a:endParaRPr>
          </a:p>
          <a:p>
            <a:r>
              <a:rPr lang="es-ES" sz="2400">
                <a:latin typeface="Arial" charset="0"/>
              </a:rPr>
              <a:t>Las personas con autismo expresan su ansiedad o nerviosismo de la misma manera y por los mismos motivos. </a:t>
            </a:r>
          </a:p>
          <a:p>
            <a:r>
              <a:rPr lang="es-ES" sz="2400">
                <a:latin typeface="Arial" charset="0"/>
              </a:rPr>
              <a:t>La respuesta es más intensa </a:t>
            </a:r>
          </a:p>
          <a:p>
            <a:pPr lvl="1"/>
            <a:r>
              <a:rPr lang="es-ES" sz="2000">
                <a:latin typeface="Arial" charset="0"/>
              </a:rPr>
              <a:t>son especialmente afectados por la ansiedad social</a:t>
            </a:r>
          </a:p>
          <a:p>
            <a:pPr lvl="1"/>
            <a:r>
              <a:rPr lang="es-ES" sz="2000">
                <a:latin typeface="Arial" charset="0"/>
              </a:rPr>
              <a:t>tienen a menudo dificultades para identificar y/o expresar qué es lo que les está angustiando.</a:t>
            </a:r>
            <a:endParaRPr lang="es-ES_tradnl" sz="2000">
              <a:latin typeface="Arial" charset="0"/>
            </a:endParaRPr>
          </a:p>
          <a:p>
            <a:r>
              <a:rPr lang="es-ES" sz="2400">
                <a:latin typeface="Arial" charset="0"/>
              </a:rPr>
              <a:t>El estrés y la ansiedad afloran de maneras diferentes. </a:t>
            </a: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6"/>
          <p:cNvSpPr>
            <a:spLocks noGrp="1" noChangeArrowheads="1"/>
          </p:cNvSpPr>
          <p:nvPr>
            <p:ph type="ctrTitle"/>
          </p:nvPr>
        </p:nvSpPr>
        <p:spPr>
          <a:xfrm>
            <a:off x="827088" y="1676400"/>
            <a:ext cx="7623175" cy="1752600"/>
          </a:xfrm>
          <a:noFill/>
        </p:spPr>
        <p:txBody>
          <a:bodyPr/>
          <a:lstStyle/>
          <a:p>
            <a:pPr algn="ctr" eaLnBrk="1" hangingPunct="1"/>
            <a:r>
              <a:rPr lang="es-ES" sz="4600">
                <a:latin typeface="Garamond" charset="0"/>
              </a:rPr>
              <a:t/>
            </a:r>
            <a:br>
              <a:rPr lang="es-ES" sz="4600">
                <a:latin typeface="Garamond" charset="0"/>
              </a:rPr>
            </a:br>
            <a:r>
              <a:rPr lang="es-ES" sz="4600">
                <a:latin typeface="Garamond" charset="0"/>
              </a:rPr>
              <a:t>Estado físico</a:t>
            </a: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Marcador de contenido 2"/>
          <p:cNvSpPr>
            <a:spLocks noGrp="1"/>
          </p:cNvSpPr>
          <p:nvPr>
            <p:ph idx="1"/>
          </p:nvPr>
        </p:nvSpPr>
        <p:spPr>
          <a:xfrm>
            <a:off x="179388" y="260350"/>
            <a:ext cx="8785225" cy="4530725"/>
          </a:xfrm>
        </p:spPr>
        <p:txBody>
          <a:bodyPr/>
          <a:lstStyle/>
          <a:p>
            <a:pPr>
              <a:lnSpc>
                <a:spcPct val="120000"/>
              </a:lnSpc>
            </a:pPr>
            <a:r>
              <a:rPr lang="es-ES_tradnl" sz="2400">
                <a:latin typeface="Arial" charset="0"/>
              </a:rPr>
              <a:t>El TEA va unido a</a:t>
            </a:r>
          </a:p>
          <a:p>
            <a:pPr lvl="1">
              <a:lnSpc>
                <a:spcPct val="120000"/>
              </a:lnSpc>
            </a:pPr>
            <a:r>
              <a:rPr lang="es-ES_tradnl" sz="2000">
                <a:latin typeface="Arial" charset="0"/>
              </a:rPr>
              <a:t>Hábitos de vida más sedentarios</a:t>
            </a:r>
          </a:p>
          <a:p>
            <a:pPr lvl="1">
              <a:lnSpc>
                <a:spcPct val="120000"/>
              </a:lnSpc>
            </a:pPr>
            <a:r>
              <a:rPr lang="es-ES_tradnl" sz="2000">
                <a:latin typeface="Arial" charset="0"/>
              </a:rPr>
              <a:t>Menor actividad física</a:t>
            </a:r>
          </a:p>
          <a:p>
            <a:pPr lvl="1">
              <a:lnSpc>
                <a:spcPct val="120000"/>
              </a:lnSpc>
            </a:pPr>
            <a:r>
              <a:rPr lang="es-ES_tradnl" sz="2000">
                <a:latin typeface="Arial" charset="0"/>
              </a:rPr>
              <a:t>Mayor tiempo frente a una pantalla</a:t>
            </a:r>
          </a:p>
          <a:p>
            <a:pPr lvl="1">
              <a:lnSpc>
                <a:spcPct val="120000"/>
              </a:lnSpc>
            </a:pPr>
            <a:r>
              <a:rPr lang="es-ES_tradnl" sz="2000">
                <a:latin typeface="Arial" charset="0"/>
              </a:rPr>
              <a:t>Mayor riesgo de obesidad</a:t>
            </a:r>
          </a:p>
          <a:p>
            <a:pPr>
              <a:lnSpc>
                <a:spcPct val="120000"/>
              </a:lnSpc>
            </a:pPr>
            <a:r>
              <a:rPr lang="es-ES_tradnl" sz="2400">
                <a:latin typeface="Arial" charset="0"/>
              </a:rPr>
              <a:t>Niños con TEA</a:t>
            </a:r>
          </a:p>
          <a:p>
            <a:pPr lvl="1">
              <a:lnSpc>
                <a:spcPct val="120000"/>
              </a:lnSpc>
            </a:pPr>
            <a:r>
              <a:rPr lang="es-ES_tradnl" sz="2000">
                <a:latin typeface="Arial" charset="0"/>
              </a:rPr>
              <a:t>50’ diarios menos de actividad física</a:t>
            </a:r>
          </a:p>
          <a:p>
            <a:pPr lvl="1">
              <a:lnSpc>
                <a:spcPct val="120000"/>
              </a:lnSpc>
            </a:pPr>
            <a:r>
              <a:rPr lang="es-ES_tradnl" sz="2000">
                <a:latin typeface="Arial" charset="0"/>
              </a:rPr>
              <a:t>70’ diarios más sentados</a:t>
            </a:r>
          </a:p>
          <a:p>
            <a:pPr lvl="1">
              <a:lnSpc>
                <a:spcPct val="120000"/>
              </a:lnSpc>
            </a:pPr>
            <a:r>
              <a:rPr lang="es-ES_tradnl" sz="2000">
                <a:latin typeface="Arial" charset="0"/>
              </a:rPr>
              <a:t>Días de diario: 5,2 horas con aparatos frente a 4,2 horas</a:t>
            </a:r>
          </a:p>
          <a:p>
            <a:pPr>
              <a:lnSpc>
                <a:spcPct val="120000"/>
              </a:lnSpc>
            </a:pPr>
            <a:r>
              <a:rPr lang="es-ES_tradnl" sz="2400">
                <a:latin typeface="Arial" charset="0"/>
              </a:rPr>
              <a:t>De 2004 a 2009</a:t>
            </a:r>
          </a:p>
          <a:p>
            <a:pPr lvl="1">
              <a:lnSpc>
                <a:spcPct val="120000"/>
              </a:lnSpc>
            </a:pPr>
            <a:r>
              <a:rPr lang="es-ES_tradnl" sz="2000">
                <a:latin typeface="Arial" charset="0"/>
              </a:rPr>
              <a:t>+ 38 minutos viendo la tele</a:t>
            </a:r>
          </a:p>
          <a:p>
            <a:pPr lvl="1">
              <a:lnSpc>
                <a:spcPct val="120000"/>
              </a:lnSpc>
            </a:pPr>
            <a:r>
              <a:rPr lang="es-ES_tradnl" sz="2000">
                <a:latin typeface="Arial" charset="0"/>
              </a:rPr>
              <a:t>+ 27 minutos en el ordenador</a:t>
            </a:r>
          </a:p>
          <a:p>
            <a:pPr>
              <a:lnSpc>
                <a:spcPct val="120000"/>
              </a:lnSpc>
            </a:pPr>
            <a:r>
              <a:rPr lang="es-ES_tradnl" sz="2400">
                <a:latin typeface="Arial" charset="0"/>
              </a:rPr>
              <a:t>Necesidad de programas específicos destinados a controlar su peso y aumentar su actividad física</a:t>
            </a:r>
            <a:endParaRPr lang="es-ES" sz="2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6"/>
          <p:cNvSpPr>
            <a:spLocks noGrp="1" noChangeArrowheads="1"/>
          </p:cNvSpPr>
          <p:nvPr>
            <p:ph type="ctrTitle"/>
          </p:nvPr>
        </p:nvSpPr>
        <p:spPr>
          <a:xfrm>
            <a:off x="827088" y="1676400"/>
            <a:ext cx="7623175" cy="1752600"/>
          </a:xfrm>
          <a:noFill/>
        </p:spPr>
        <p:txBody>
          <a:bodyPr/>
          <a:lstStyle/>
          <a:p>
            <a:pPr algn="ctr" eaLnBrk="1" hangingPunct="1"/>
            <a:r>
              <a:rPr lang="es-ES" sz="4600">
                <a:latin typeface="Garamond" charset="0"/>
              </a:rPr>
              <a:t/>
            </a:r>
            <a:br>
              <a:rPr lang="es-ES" sz="4600">
                <a:latin typeface="Garamond" charset="0"/>
              </a:rPr>
            </a:br>
            <a:r>
              <a:rPr lang="es-ES" sz="4600">
                <a:latin typeface="Garamond" charset="0"/>
              </a:rPr>
              <a:t>Deporte</a:t>
            </a: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Marcador de contenido 2"/>
          <p:cNvSpPr>
            <a:spLocks noGrp="1"/>
          </p:cNvSpPr>
          <p:nvPr>
            <p:ph idx="1"/>
          </p:nvPr>
        </p:nvSpPr>
        <p:spPr>
          <a:xfrm>
            <a:off x="179388" y="260350"/>
            <a:ext cx="8785225" cy="4530725"/>
          </a:xfrm>
        </p:spPr>
        <p:txBody>
          <a:bodyPr/>
          <a:lstStyle/>
          <a:p>
            <a:r>
              <a:rPr lang="es-ES" sz="2400">
                <a:latin typeface="Arial" charset="0"/>
              </a:rPr>
              <a:t>Cosas que ayudan</a:t>
            </a:r>
          </a:p>
          <a:p>
            <a:pPr lvl="1"/>
            <a:r>
              <a:rPr lang="es-ES" sz="2000">
                <a:latin typeface="Arial" charset="0"/>
              </a:rPr>
              <a:t>ver a los jugadores profesionales (televisión, videos)</a:t>
            </a:r>
          </a:p>
          <a:p>
            <a:pPr lvl="1"/>
            <a:r>
              <a:rPr lang="es-ES" sz="2000">
                <a:latin typeface="Arial" charset="0"/>
              </a:rPr>
              <a:t>encontrar un mentor (entrenador, jugador, responsable) </a:t>
            </a:r>
          </a:p>
          <a:p>
            <a:pPr lvl="1"/>
            <a:r>
              <a:rPr lang="es-ES" sz="2000">
                <a:latin typeface="Arial" charset="0"/>
              </a:rPr>
              <a:t>las experiencias de otras familias. </a:t>
            </a:r>
          </a:p>
          <a:p>
            <a:pPr lvl="1"/>
            <a:r>
              <a:rPr lang="es-ES" sz="2000">
                <a:latin typeface="Arial" charset="0"/>
              </a:rPr>
              <a:t>empezar jugando juntos. </a:t>
            </a:r>
          </a:p>
          <a:p>
            <a:r>
              <a:rPr lang="es-ES" sz="2400">
                <a:latin typeface="Arial" charset="0"/>
              </a:rPr>
              <a:t>Deportes más practicados por personas con TEA:</a:t>
            </a:r>
          </a:p>
          <a:p>
            <a:r>
              <a:rPr lang="es-ES" sz="2400">
                <a:latin typeface="Arial" charset="0"/>
              </a:rPr>
              <a:t>Natación. Nº 1. </a:t>
            </a:r>
          </a:p>
          <a:p>
            <a:pPr lvl="1"/>
            <a:r>
              <a:rPr lang="es-ES" sz="2000">
                <a:latin typeface="Arial" charset="0"/>
              </a:rPr>
              <a:t>Sensaciones de la piscina.</a:t>
            </a:r>
          </a:p>
          <a:p>
            <a:pPr lvl="1"/>
            <a:r>
              <a:rPr lang="es-ES" sz="2000">
                <a:latin typeface="Arial" charset="0"/>
              </a:rPr>
              <a:t>Pueden manejarse bien en los ejercicios de brazos y pies</a:t>
            </a:r>
          </a:p>
          <a:p>
            <a:pPr lvl="1"/>
            <a:r>
              <a:rPr lang="es-ES" sz="2000">
                <a:latin typeface="Arial" charset="0"/>
              </a:rPr>
              <a:t>Equipo donde cada nadador compite individualmente</a:t>
            </a:r>
          </a:p>
          <a:p>
            <a:r>
              <a:rPr lang="es-ES" sz="2400">
                <a:latin typeface="Arial" charset="0"/>
              </a:rPr>
              <a:t>Campo a través. Lo más natural, correr y saltar.</a:t>
            </a:r>
          </a:p>
          <a:p>
            <a:r>
              <a:rPr lang="es-ES" sz="2400">
                <a:latin typeface="Arial" charset="0"/>
              </a:rPr>
              <a:t>Requiere pocas habilidades de comunicación.</a:t>
            </a:r>
            <a:endParaRPr lang="es-ES_tradnl" sz="2400">
              <a:latin typeface="Arial" charset="0"/>
            </a:endParaRPr>
          </a:p>
          <a:p>
            <a:r>
              <a:rPr lang="es-ES" sz="2400">
                <a:latin typeface="Arial" charset="0"/>
              </a:rPr>
              <a:t>Equitación. Caro. Equinoterapia. Comunicación con animales.</a:t>
            </a:r>
          </a:p>
          <a:p>
            <a:r>
              <a:rPr lang="es-ES" sz="2400">
                <a:latin typeface="Arial" charset="0"/>
              </a:rPr>
              <a:t>Bolos. Predictibilidad de las jugadas</a:t>
            </a:r>
            <a:r>
              <a:rPr lang="es-ES_tradnl" sz="2400">
                <a:latin typeface="Arial" charset="0"/>
              </a:rPr>
              <a:t>.</a:t>
            </a:r>
          </a:p>
          <a:p>
            <a:r>
              <a:rPr lang="es-ES" sz="2400">
                <a:latin typeface="Arial" charset="0"/>
              </a:rPr>
              <a:t>Ciclismo. Problemas de equilibrio. Aire libre.</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ítulo 1"/>
          <p:cNvSpPr>
            <a:spLocks noGrp="1"/>
          </p:cNvSpPr>
          <p:nvPr>
            <p:ph type="title"/>
          </p:nvPr>
        </p:nvSpPr>
        <p:spPr/>
        <p:txBody>
          <a:bodyPr/>
          <a:lstStyle/>
          <a:p>
            <a:r>
              <a:rPr lang="es-ES">
                <a:latin typeface="Garamond" charset="0"/>
              </a:rPr>
              <a:t>Empecemos por las malas noticias</a:t>
            </a:r>
          </a:p>
        </p:txBody>
      </p:sp>
      <p:sp>
        <p:nvSpPr>
          <p:cNvPr id="57346" name="Marcador de contenido 2"/>
          <p:cNvSpPr>
            <a:spLocks noGrp="1"/>
          </p:cNvSpPr>
          <p:nvPr>
            <p:ph idx="1"/>
          </p:nvPr>
        </p:nvSpPr>
        <p:spPr>
          <a:xfrm>
            <a:off x="457200" y="1268413"/>
            <a:ext cx="8229600" cy="4530725"/>
          </a:xfrm>
        </p:spPr>
        <p:txBody>
          <a:bodyPr/>
          <a:lstStyle/>
          <a:p>
            <a:pPr>
              <a:lnSpc>
                <a:spcPct val="150000"/>
              </a:lnSpc>
            </a:pPr>
            <a:r>
              <a:rPr lang="es-ES">
                <a:latin typeface="Arial" charset="0"/>
              </a:rPr>
              <a:t>No tenemos un marcador biológico</a:t>
            </a:r>
          </a:p>
        </p:txBody>
      </p:sp>
      <p:sp>
        <p:nvSpPr>
          <p:cNvPr id="4" name="Marcador de pie de página 3"/>
          <p:cNvSpPr>
            <a:spLocks noGrp="1"/>
          </p:cNvSpPr>
          <p:nvPr>
            <p:ph type="ftr" sz="quarter" idx="11"/>
          </p:nvPr>
        </p:nvSpPr>
        <p:spPr/>
        <p:txBody>
          <a:bodyPr/>
          <a:lstStyle/>
          <a:p>
            <a:pPr>
              <a:defRPr/>
            </a:pPr>
            <a:r>
              <a:rPr lang="es-ES" altLang="en-US" smtClean="0"/>
              <a:t>@jralonso3</a:t>
            </a:r>
            <a:endParaRPr lang="es-ES" alt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734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6"/>
          <p:cNvSpPr>
            <a:spLocks noGrp="1" noChangeArrowheads="1"/>
          </p:cNvSpPr>
          <p:nvPr>
            <p:ph type="ctrTitle"/>
          </p:nvPr>
        </p:nvSpPr>
        <p:spPr>
          <a:xfrm>
            <a:off x="827088" y="1676400"/>
            <a:ext cx="7623175" cy="1752600"/>
          </a:xfrm>
          <a:noFill/>
        </p:spPr>
        <p:txBody>
          <a:bodyPr/>
          <a:lstStyle/>
          <a:p>
            <a:pPr algn="ctr" eaLnBrk="1" hangingPunct="1"/>
            <a:r>
              <a:rPr lang="es-ES" sz="4600">
                <a:latin typeface="Garamond" charset="0"/>
              </a:rPr>
              <a:t/>
            </a:r>
            <a:br>
              <a:rPr lang="es-ES" sz="4600">
                <a:latin typeface="Garamond" charset="0"/>
              </a:rPr>
            </a:br>
            <a:r>
              <a:rPr lang="es-ES" sz="4600">
                <a:latin typeface="Garamond" charset="0"/>
              </a:rPr>
              <a:t>La carga económica del autismo</a:t>
            </a: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Marcador de contenido 2"/>
          <p:cNvSpPr>
            <a:spLocks noGrp="1"/>
          </p:cNvSpPr>
          <p:nvPr>
            <p:ph idx="1"/>
          </p:nvPr>
        </p:nvSpPr>
        <p:spPr>
          <a:xfrm>
            <a:off x="107950" y="260350"/>
            <a:ext cx="8785225" cy="4530725"/>
          </a:xfrm>
        </p:spPr>
        <p:txBody>
          <a:bodyPr/>
          <a:lstStyle/>
          <a:p>
            <a:r>
              <a:rPr lang="es-ES" sz="2400">
                <a:latin typeface="Arial" charset="0"/>
              </a:rPr>
              <a:t>Criar a alguien con autismo supone una carga económica brutal incluso con sanidad pública o seguros médicos.</a:t>
            </a:r>
            <a:endParaRPr lang="es-ES_tradnl" sz="2400">
              <a:latin typeface="Arial" charset="0"/>
            </a:endParaRPr>
          </a:p>
          <a:p>
            <a:r>
              <a:rPr lang="es-ES" sz="2400">
                <a:latin typeface="Arial" charset="0"/>
              </a:rPr>
              <a:t>1.000 dólares al mes para cubrir terapias. “La cobertura no es total… tenemos copagos”</a:t>
            </a:r>
            <a:endParaRPr lang="es-ES" altLang="ja-JP" sz="2400">
              <a:latin typeface="Arial" charset="0"/>
            </a:endParaRPr>
          </a:p>
          <a:p>
            <a:r>
              <a:rPr lang="es-ES" sz="2400">
                <a:latin typeface="Arial" charset="0"/>
              </a:rPr>
              <a:t>El coste de lo largo de su vida se estima en 1,4 millones de dólares. 2,3 millones si tiene discapacidad intelectual. </a:t>
            </a:r>
          </a:p>
          <a:p>
            <a:r>
              <a:rPr lang="es-ES" sz="2400">
                <a:latin typeface="Arial" charset="0"/>
              </a:rPr>
              <a:t>La Universidad de Harvard habla de 3 millones por persona con autismo “</a:t>
            </a:r>
            <a:r>
              <a:rPr lang="es-ES" altLang="ja-JP" sz="2400">
                <a:latin typeface="Arial" charset="0"/>
              </a:rPr>
              <a:t>a mayores</a:t>
            </a:r>
            <a:r>
              <a:rPr lang="es-ES" sz="2400">
                <a:latin typeface="Arial" charset="0"/>
              </a:rPr>
              <a:t>”</a:t>
            </a:r>
            <a:r>
              <a:rPr lang="es-ES" altLang="ja-JP" sz="2400">
                <a:latin typeface="Arial" charset="0"/>
              </a:rPr>
              <a:t>.</a:t>
            </a:r>
          </a:p>
          <a:p>
            <a:r>
              <a:rPr lang="es-ES" sz="2400">
                <a:latin typeface="Arial" charset="0"/>
              </a:rPr>
              <a:t>Facturas que no son cubiertas, segunda hipoteca, tarjetas de crédito, otros miembros de la familia, ninguna opción. </a:t>
            </a:r>
          </a:p>
          <a:p>
            <a:r>
              <a:rPr lang="es-ES" sz="2400">
                <a:latin typeface="Arial" charset="0"/>
              </a:rPr>
              <a:t>El sentimiento de “por mi hijo, lo que sea”.</a:t>
            </a:r>
            <a:endParaRPr lang="es-ES_tradnl" sz="2400">
              <a:latin typeface="Arial" charset="0"/>
            </a:endParaRPr>
          </a:p>
          <a:p>
            <a:r>
              <a:rPr lang="es-ES" sz="2400">
                <a:latin typeface="Arial" charset="0"/>
              </a:rPr>
              <a:t>Hay que encontrar un punto de equilibrio. </a:t>
            </a:r>
          </a:p>
          <a:p>
            <a:r>
              <a:rPr lang="es-ES" sz="2400">
                <a:latin typeface="Arial" charset="0"/>
              </a:rPr>
              <a:t>Costes de tipo médico (medicinas, visitas a especialistas, etc.), educativo (educación especial, terapias, etc. ) y otros.</a:t>
            </a:r>
            <a:endParaRPr lang="es-ES_tradnl" sz="2400">
              <a:latin typeface="Arial" charset="0"/>
            </a:endParaRPr>
          </a:p>
          <a:p>
            <a:r>
              <a:rPr lang="es-ES" sz="2400">
                <a:latin typeface="Arial" charset="0"/>
              </a:rPr>
              <a:t>Las familias con un niño con autismo ganan un 28% menos que las familias que no tienen niños con limitaciones.</a:t>
            </a: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9490" name="Imagen 1" descr="financial-burde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981075"/>
            <a:ext cx="6048375"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Marcador de contenido 2"/>
          <p:cNvSpPr>
            <a:spLocks noGrp="1"/>
          </p:cNvSpPr>
          <p:nvPr>
            <p:ph idx="1"/>
          </p:nvPr>
        </p:nvSpPr>
        <p:spPr>
          <a:xfrm>
            <a:off x="179388" y="260350"/>
            <a:ext cx="8785225" cy="4530725"/>
          </a:xfrm>
        </p:spPr>
        <p:txBody>
          <a:bodyPr/>
          <a:lstStyle/>
          <a:p>
            <a:pPr>
              <a:lnSpc>
                <a:spcPct val="130000"/>
              </a:lnSpc>
            </a:pPr>
            <a:r>
              <a:rPr lang="es-ES" sz="2400">
                <a:latin typeface="Arial" charset="0"/>
              </a:rPr>
              <a:t>Más fuerte para las madres, ingresos un 56% más bajos.</a:t>
            </a:r>
          </a:p>
          <a:p>
            <a:pPr>
              <a:lnSpc>
                <a:spcPct val="130000"/>
              </a:lnSpc>
            </a:pPr>
            <a:r>
              <a:rPr lang="es-ES" sz="2400">
                <a:latin typeface="Arial" charset="0"/>
              </a:rPr>
              <a:t>Abandonan el mercado laboral o aceptan trabajos a tiempo parcial o con menor nivel de exigencia.</a:t>
            </a:r>
            <a:endParaRPr lang="es-ES_tradnl" sz="2400">
              <a:latin typeface="Arial" charset="0"/>
            </a:endParaRPr>
          </a:p>
          <a:p>
            <a:pPr>
              <a:lnSpc>
                <a:spcPct val="130000"/>
              </a:lnSpc>
            </a:pPr>
            <a:r>
              <a:rPr lang="es-ES" sz="2400">
                <a:latin typeface="Arial" charset="0"/>
              </a:rPr>
              <a:t>El resumen es que las familias se enfrentan a unos gastos muy superiores a la media y crecientes y a unos ingresos menores, todo ello en un escenario mundial de crisis económica, de recortes en los servicios públicos, de aumento de las necesidades (personas en paro, empresas en crisis..) y de caída en los niveles de solidaridad. </a:t>
            </a:r>
          </a:p>
          <a:p>
            <a:pPr>
              <a:lnSpc>
                <a:spcPct val="130000"/>
              </a:lnSpc>
            </a:pPr>
            <a:r>
              <a:rPr lang="es-ES" sz="2400">
                <a:latin typeface="Arial" charset="0"/>
              </a:rPr>
              <a:t>En Estados Unidos cuya situación es mejor que la nuestra, calculan que si no se consigue una cobertura sanitaria adecuada pronto, un millón de familias con alguien con autismo entrarán en bancarrota.</a:t>
            </a:r>
            <a:endParaRPr lang="es-ES_tradnl" sz="2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2561"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1028700"/>
            <a:ext cx="4445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4572000" y="260350"/>
            <a:ext cx="4321175" cy="4832350"/>
          </a:xfrm>
          <a:prstGeom prst="rect">
            <a:avLst/>
          </a:prstGeom>
          <a:noFill/>
        </p:spPr>
        <p:txBody>
          <a:bodyPr lIns="91438" tIns="45719" rIns="91438" bIns="45719">
            <a:spAutoFit/>
          </a:bodyPr>
          <a:lstStyle/>
          <a:p>
            <a:pPr>
              <a:defRPr/>
            </a:pPr>
            <a:r>
              <a:rPr lang="es-ES" dirty="0">
                <a:solidFill>
                  <a:srgbClr val="000000"/>
                </a:solidFill>
              </a:rPr>
              <a:t>Ventajas:</a:t>
            </a:r>
          </a:p>
          <a:p>
            <a:pPr marL="285743" indent="-285743">
              <a:buFont typeface="Arial"/>
              <a:buChar char="•"/>
              <a:defRPr/>
            </a:pPr>
            <a:r>
              <a:rPr lang="es-ES" sz="1600" dirty="0">
                <a:solidFill>
                  <a:srgbClr val="000000"/>
                </a:solidFill>
              </a:rPr>
              <a:t>Buena relación coste-resultados. </a:t>
            </a:r>
          </a:p>
          <a:p>
            <a:pPr marL="285743" indent="-285743">
              <a:buFont typeface="Arial"/>
              <a:buChar char="•"/>
              <a:defRPr/>
            </a:pPr>
            <a:r>
              <a:rPr lang="es-ES" sz="1600" dirty="0">
                <a:solidFill>
                  <a:srgbClr val="000000"/>
                </a:solidFill>
              </a:rPr>
              <a:t>Fiabilidad.</a:t>
            </a:r>
          </a:p>
          <a:p>
            <a:pPr marL="285743" indent="-285743">
              <a:buFont typeface="Arial"/>
              <a:buChar char="•"/>
              <a:defRPr/>
            </a:pPr>
            <a:r>
              <a:rPr lang="es-ES" sz="1600" dirty="0">
                <a:solidFill>
                  <a:srgbClr val="000000"/>
                </a:solidFill>
              </a:rPr>
              <a:t>Inmunes al cansancio, a las emociones, al juicio crítico, nada les afecta «personalmente». </a:t>
            </a:r>
          </a:p>
          <a:p>
            <a:pPr>
              <a:defRPr/>
            </a:pPr>
            <a:r>
              <a:rPr lang="es-ES" dirty="0">
                <a:solidFill>
                  <a:srgbClr val="000000"/>
                </a:solidFill>
              </a:rPr>
              <a:t> </a:t>
            </a:r>
          </a:p>
          <a:p>
            <a:pPr>
              <a:defRPr/>
            </a:pPr>
            <a:r>
              <a:rPr lang="es-ES" dirty="0">
                <a:solidFill>
                  <a:srgbClr val="000000"/>
                </a:solidFill>
              </a:rPr>
              <a:t>Inconvenientes:</a:t>
            </a:r>
          </a:p>
          <a:p>
            <a:pPr marL="285743" indent="-285743">
              <a:buFont typeface="Arial"/>
              <a:buChar char="•"/>
              <a:defRPr/>
            </a:pPr>
            <a:r>
              <a:rPr lang="es-ES" sz="1600" dirty="0">
                <a:solidFill>
                  <a:srgbClr val="000000"/>
                </a:solidFill>
              </a:rPr>
              <a:t>Considerable inversión inicial</a:t>
            </a:r>
          </a:p>
          <a:p>
            <a:pPr marL="285743" indent="-285743">
              <a:buFont typeface="Arial"/>
              <a:buChar char="•"/>
              <a:defRPr/>
            </a:pPr>
            <a:r>
              <a:rPr lang="es-ES" sz="1600" dirty="0">
                <a:solidFill>
                  <a:srgbClr val="000000"/>
                </a:solidFill>
              </a:rPr>
              <a:t>Falta de flexibilidad.</a:t>
            </a:r>
          </a:p>
          <a:p>
            <a:pPr marL="285743" indent="-285743">
              <a:buFont typeface="Arial"/>
              <a:buChar char="•"/>
              <a:defRPr/>
            </a:pPr>
            <a:r>
              <a:rPr lang="es-ES" sz="1600" dirty="0">
                <a:solidFill>
                  <a:srgbClr val="000000"/>
                </a:solidFill>
              </a:rPr>
              <a:t>Falta de empatía. </a:t>
            </a:r>
          </a:p>
          <a:p>
            <a:pPr>
              <a:defRPr/>
            </a:pPr>
            <a:r>
              <a:rPr lang="es-ES" dirty="0">
                <a:solidFill>
                  <a:srgbClr val="000000"/>
                </a:solidFill>
              </a:rPr>
              <a:t> </a:t>
            </a:r>
          </a:p>
          <a:p>
            <a:pPr>
              <a:defRPr/>
            </a:pPr>
            <a:r>
              <a:rPr lang="es-ES" dirty="0">
                <a:solidFill>
                  <a:srgbClr val="000000"/>
                </a:solidFill>
              </a:rPr>
              <a:t>Los programas informáticos son fáciles de actualizar y en pocas generaciones veremos posibilidades y habilidades que ahora nos parecen imposibles, y sistemas más adaptables y sofisticados.</a:t>
            </a:r>
          </a:p>
          <a:p>
            <a:pPr>
              <a:defRPr/>
            </a:pPr>
            <a:endParaRPr lang="es-ES" dirty="0">
              <a:solidFill>
                <a:srgbClr val="000000"/>
              </a:solidFill>
            </a:endParaRPr>
          </a:p>
        </p:txBody>
      </p:sp>
      <p:sp>
        <p:nvSpPr>
          <p:cNvPr id="322563" name="CuadroTexto 3"/>
          <p:cNvSpPr txBox="1">
            <a:spLocks noChangeArrowheads="1"/>
          </p:cNvSpPr>
          <p:nvPr/>
        </p:nvSpPr>
        <p:spPr bwMode="auto">
          <a:xfrm>
            <a:off x="539750" y="6116638"/>
            <a:ext cx="345598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200" smtClean="0">
                <a:solidFill>
                  <a:srgbClr val="000000"/>
                </a:solidFill>
              </a:rPr>
              <a:t>Kumazaki et al. (2017) Front Psychiatry 8:169.</a:t>
            </a:r>
          </a:p>
          <a:p>
            <a:pPr eaLnBrk="1" hangingPunct="1"/>
            <a:endParaRPr lang="es-ES" sz="1800" smtClean="0">
              <a:solidFill>
                <a:srgbClr val="000000"/>
              </a:solidFill>
            </a:endParaRPr>
          </a:p>
        </p:txBody>
      </p:sp>
      <p:sp>
        <p:nvSpPr>
          <p:cNvPr id="322564" name="CuadroTexto 4"/>
          <p:cNvSpPr txBox="1">
            <a:spLocks noChangeArrowheads="1"/>
          </p:cNvSpPr>
          <p:nvPr/>
        </p:nvSpPr>
        <p:spPr bwMode="auto">
          <a:xfrm>
            <a:off x="468313" y="452438"/>
            <a:ext cx="3024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smtClean="0">
                <a:solidFill>
                  <a:srgbClr val="000000"/>
                </a:solidFill>
              </a:rPr>
              <a:t>Uso de androides</a:t>
            </a: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CuadroTexto 1"/>
          <p:cNvSpPr txBox="1">
            <a:spLocks noChangeArrowheads="1"/>
          </p:cNvSpPr>
          <p:nvPr/>
        </p:nvSpPr>
        <p:spPr bwMode="auto">
          <a:xfrm>
            <a:off x="5508625" y="188913"/>
            <a:ext cx="330517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40000"/>
              </a:lnSpc>
            </a:pPr>
            <a:r>
              <a:rPr lang="es-ES" sz="2800" i="1" smtClean="0">
                <a:solidFill>
                  <a:srgbClr val="000000"/>
                </a:solidFill>
              </a:rPr>
              <a:t>Primero hay que hacer lo que es posible, luego lo que es necesario y antes de que nos demos cuenta, estaremos haciendo lo que al principio parecía imposible.</a:t>
            </a:r>
          </a:p>
        </p:txBody>
      </p:sp>
      <p:pic>
        <p:nvPicPr>
          <p:cNvPr id="323586"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22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ítulo 1"/>
          <p:cNvSpPr>
            <a:spLocks noGrp="1"/>
          </p:cNvSpPr>
          <p:nvPr>
            <p:ph type="title"/>
          </p:nvPr>
        </p:nvSpPr>
        <p:spPr/>
        <p:txBody>
          <a:bodyPr/>
          <a:lstStyle/>
          <a:p>
            <a:r>
              <a:rPr lang="es-ES" b="1" dirty="0" smtClean="0">
                <a:latin typeface="Garamond" charset="0"/>
              </a:rPr>
              <a:t>Cosas para explicar a un profesor</a:t>
            </a:r>
            <a:endParaRPr lang="es-ES" b="1" dirty="0">
              <a:latin typeface="Garamond" charset="0"/>
            </a:endParaRPr>
          </a:p>
        </p:txBody>
      </p:sp>
      <p:sp>
        <p:nvSpPr>
          <p:cNvPr id="146434" name="Marcador de contenido 3"/>
          <p:cNvSpPr>
            <a:spLocks noGrp="1"/>
          </p:cNvSpPr>
          <p:nvPr>
            <p:ph sz="half" idx="2"/>
          </p:nvPr>
        </p:nvSpPr>
        <p:spPr>
          <a:xfrm>
            <a:off x="395536" y="1196752"/>
            <a:ext cx="8496944" cy="4530725"/>
          </a:xfrm>
        </p:spPr>
        <p:txBody>
          <a:bodyPr/>
          <a:lstStyle/>
          <a:p>
            <a:pPr>
              <a:spcBef>
                <a:spcPts val="3672"/>
              </a:spcBef>
            </a:pPr>
            <a:r>
              <a:rPr lang="es-ES" sz="3200" dirty="0" smtClean="0">
                <a:latin typeface="Arial" charset="0"/>
              </a:rPr>
              <a:t>El autismo es un trastorno de espectro.</a:t>
            </a:r>
            <a:endParaRPr lang="es-ES" sz="3200" dirty="0">
              <a:latin typeface="Arial" charset="0"/>
            </a:endParaRPr>
          </a:p>
          <a:p>
            <a:pPr>
              <a:spcBef>
                <a:spcPts val="3672"/>
              </a:spcBef>
            </a:pPr>
            <a:r>
              <a:rPr lang="es-ES" sz="3200" dirty="0" smtClean="0">
                <a:latin typeface="Arial" charset="0"/>
              </a:rPr>
              <a:t>El comportamiento es comunicación.</a:t>
            </a:r>
          </a:p>
          <a:p>
            <a:pPr>
              <a:spcBef>
                <a:spcPts val="3672"/>
              </a:spcBef>
            </a:pPr>
            <a:r>
              <a:rPr lang="es-ES" sz="3200" dirty="0" smtClean="0">
                <a:latin typeface="Arial" charset="0"/>
              </a:rPr>
              <a:t>Los niños con autismo requieren tiempo extra para procesar las instrucciones verbales.</a:t>
            </a:r>
            <a:endParaRPr lang="es-ES" sz="3200" dirty="0">
              <a:latin typeface="Arial" charset="0"/>
            </a:endParaRPr>
          </a:p>
          <a:p>
            <a:pPr>
              <a:spcBef>
                <a:spcPts val="3672"/>
              </a:spcBef>
            </a:pPr>
            <a:r>
              <a:rPr lang="es-ES" sz="3200" dirty="0" smtClean="0">
                <a:latin typeface="Arial" charset="0"/>
              </a:rPr>
              <a:t>Adapta lo que puedas tu enseñanza a su aprendizaje.</a:t>
            </a:r>
            <a:endParaRPr lang="es-ES" sz="3200" dirty="0">
              <a:latin typeface="Arial" charset="0"/>
            </a:endParaRPr>
          </a:p>
          <a:p>
            <a:endParaRPr lang="es-ES" sz="2400" dirty="0">
              <a:latin typeface="Arial" charset="0"/>
            </a:endParaRPr>
          </a:p>
        </p:txBody>
      </p:sp>
      <p:sp>
        <p:nvSpPr>
          <p:cNvPr id="5" name="Marcador de pie de página 4"/>
          <p:cNvSpPr>
            <a:spLocks noGrp="1"/>
          </p:cNvSpPr>
          <p:nvPr>
            <p:ph type="ftr" sz="quarter" idx="11"/>
          </p:nvPr>
        </p:nvSpPr>
        <p:spPr/>
        <p:txBody>
          <a:bodyPr/>
          <a:lstStyle/>
          <a:p>
            <a:pPr>
              <a:defRPr/>
            </a:pPr>
            <a:r>
              <a:rPr lang="es-ES" altLang="en-US" smtClean="0"/>
              <a:t>@jralonso3</a:t>
            </a:r>
            <a:endParaRPr lang="es-ES" altLang="en-US"/>
          </a:p>
        </p:txBody>
      </p:sp>
    </p:spTree>
    <p:extLst>
      <p:ext uri="{BB962C8B-B14F-4D97-AF65-F5344CB8AC3E}">
        <p14:creationId xmlns:p14="http://schemas.microsoft.com/office/powerpoint/2010/main" val="649478056"/>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ítulo 1"/>
          <p:cNvSpPr>
            <a:spLocks noGrp="1"/>
          </p:cNvSpPr>
          <p:nvPr>
            <p:ph type="title"/>
          </p:nvPr>
        </p:nvSpPr>
        <p:spPr/>
        <p:txBody>
          <a:bodyPr/>
          <a:lstStyle/>
          <a:p>
            <a:r>
              <a:rPr lang="es-ES" dirty="0" smtClean="0">
                <a:latin typeface="Garamond" charset="0"/>
              </a:rPr>
              <a:t>Ejemplos de adaptaciones</a:t>
            </a:r>
            <a:endParaRPr lang="es-ES" dirty="0">
              <a:latin typeface="Garamond" charset="0"/>
            </a:endParaRPr>
          </a:p>
        </p:txBody>
      </p:sp>
      <p:sp>
        <p:nvSpPr>
          <p:cNvPr id="146434" name="Marcador de contenido 3"/>
          <p:cNvSpPr>
            <a:spLocks noGrp="1"/>
          </p:cNvSpPr>
          <p:nvPr>
            <p:ph sz="half" idx="2"/>
          </p:nvPr>
        </p:nvSpPr>
        <p:spPr>
          <a:xfrm>
            <a:off x="395536" y="1196752"/>
            <a:ext cx="8424490" cy="4530725"/>
          </a:xfrm>
        </p:spPr>
        <p:txBody>
          <a:bodyPr/>
          <a:lstStyle/>
          <a:p>
            <a:r>
              <a:rPr lang="es-ES" sz="2400" dirty="0" smtClean="0">
                <a:latin typeface="Arial" charset="0"/>
              </a:rPr>
              <a:t>Organiza las cosas paso a paso, en orden, con secuencia pautada.</a:t>
            </a:r>
          </a:p>
          <a:p>
            <a:r>
              <a:rPr lang="es-ES" sz="2400" dirty="0" smtClean="0">
                <a:latin typeface="Arial" charset="0"/>
              </a:rPr>
              <a:t>Da instrucciones muy claras.</a:t>
            </a:r>
          </a:p>
          <a:p>
            <a:r>
              <a:rPr lang="es-ES" sz="2400" dirty="0" smtClean="0">
                <a:latin typeface="Arial" charset="0"/>
              </a:rPr>
              <a:t>Dirígete a él en primera persona y de forma individual.</a:t>
            </a:r>
            <a:endParaRPr lang="es-ES" sz="2400" dirty="0">
              <a:latin typeface="Arial" charset="0"/>
            </a:endParaRPr>
          </a:p>
          <a:p>
            <a:r>
              <a:rPr lang="es-ES" sz="2400" dirty="0" smtClean="0">
                <a:latin typeface="Arial" charset="0"/>
              </a:rPr>
              <a:t>Usa sistemas diversos para enseñarle.</a:t>
            </a:r>
          </a:p>
          <a:p>
            <a:r>
              <a:rPr lang="es-ES" sz="2400" dirty="0" smtClean="0">
                <a:latin typeface="Arial" charset="0"/>
              </a:rPr>
              <a:t>Mejor preguntas cerradas que abiertas.</a:t>
            </a:r>
          </a:p>
          <a:p>
            <a:r>
              <a:rPr lang="es-ES" sz="2400" dirty="0" smtClean="0">
                <a:latin typeface="Arial" charset="0"/>
              </a:rPr>
              <a:t>Dale pocas opciones.</a:t>
            </a:r>
          </a:p>
          <a:p>
            <a:r>
              <a:rPr lang="es-ES" sz="2400" dirty="0" smtClean="0">
                <a:latin typeface="Arial" charset="0"/>
              </a:rPr>
              <a:t>Las rutinas y los preavisos suelen ser útiles.</a:t>
            </a:r>
          </a:p>
          <a:p>
            <a:r>
              <a:rPr lang="es-ES" sz="2400" dirty="0" smtClean="0">
                <a:latin typeface="Arial" charset="0"/>
              </a:rPr>
              <a:t>Los refuerzos positivos funcionan mejor que los castigos.</a:t>
            </a:r>
          </a:p>
          <a:p>
            <a:r>
              <a:rPr lang="es-ES" sz="2400" dirty="0" smtClean="0">
                <a:latin typeface="Arial" charset="0"/>
              </a:rPr>
              <a:t>No empeores un mal comportamiento.</a:t>
            </a:r>
          </a:p>
          <a:p>
            <a:r>
              <a:rPr lang="es-ES" sz="2400" dirty="0" smtClean="0">
                <a:latin typeface="Arial" charset="0"/>
              </a:rPr>
              <a:t>Herramientas: Calendario, horario, </a:t>
            </a:r>
            <a:r>
              <a:rPr lang="es-ES" sz="2400" dirty="0" err="1" smtClean="0">
                <a:latin typeface="Arial" charset="0"/>
              </a:rPr>
              <a:t>stories</a:t>
            </a:r>
            <a:r>
              <a:rPr lang="mr-IN" sz="2400" dirty="0" smtClean="0">
                <a:latin typeface="Arial" charset="0"/>
              </a:rPr>
              <a:t>…</a:t>
            </a:r>
            <a:endParaRPr lang="es-ES_tradnl" sz="2400" dirty="0" smtClean="0">
              <a:latin typeface="Arial" charset="0"/>
            </a:endParaRPr>
          </a:p>
          <a:p>
            <a:r>
              <a:rPr lang="es-ES_tradnl" sz="2400" dirty="0" smtClean="0">
                <a:latin typeface="Arial" charset="0"/>
              </a:rPr>
              <a:t>Los ordenadores no se cansan.</a:t>
            </a:r>
            <a:endParaRPr lang="es-ES" sz="2400" dirty="0">
              <a:latin typeface="Arial" charset="0"/>
            </a:endParaRPr>
          </a:p>
          <a:p>
            <a:endParaRPr lang="es-ES" sz="2400" dirty="0">
              <a:latin typeface="Arial" charset="0"/>
            </a:endParaRPr>
          </a:p>
        </p:txBody>
      </p:sp>
      <p:sp>
        <p:nvSpPr>
          <p:cNvPr id="5" name="Marcador de pie de página 4"/>
          <p:cNvSpPr>
            <a:spLocks noGrp="1"/>
          </p:cNvSpPr>
          <p:nvPr>
            <p:ph type="ftr" sz="quarter" idx="11"/>
          </p:nvPr>
        </p:nvSpPr>
        <p:spPr/>
        <p:txBody>
          <a:bodyPr/>
          <a:lstStyle/>
          <a:p>
            <a:pPr>
              <a:defRPr/>
            </a:pPr>
            <a:r>
              <a:rPr lang="es-ES" altLang="en-US" smtClean="0"/>
              <a:t>@jralonso3</a:t>
            </a:r>
            <a:endParaRPr lang="es-ES" altLang="en-US"/>
          </a:p>
        </p:txBody>
      </p:sp>
    </p:spTree>
    <p:extLst>
      <p:ext uri="{BB962C8B-B14F-4D97-AF65-F5344CB8AC3E}">
        <p14:creationId xmlns:p14="http://schemas.microsoft.com/office/powerpoint/2010/main" val="751271359"/>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ítulo 1"/>
          <p:cNvSpPr>
            <a:spLocks noGrp="1"/>
          </p:cNvSpPr>
          <p:nvPr>
            <p:ph type="title"/>
          </p:nvPr>
        </p:nvSpPr>
        <p:spPr>
          <a:xfrm>
            <a:off x="395536" y="277813"/>
            <a:ext cx="8640960" cy="1139825"/>
          </a:xfrm>
        </p:spPr>
        <p:txBody>
          <a:bodyPr/>
          <a:lstStyle/>
          <a:p>
            <a:r>
              <a:rPr lang="es-ES" sz="4000" b="1" dirty="0" smtClean="0">
                <a:latin typeface="Garamond" charset="0"/>
              </a:rPr>
              <a:t>Más cosas para explicar a un profesor</a:t>
            </a:r>
            <a:endParaRPr lang="es-ES" sz="4000" b="1" dirty="0">
              <a:latin typeface="Garamond" charset="0"/>
            </a:endParaRPr>
          </a:p>
        </p:txBody>
      </p:sp>
      <p:sp>
        <p:nvSpPr>
          <p:cNvPr id="146434" name="Marcador de contenido 3"/>
          <p:cNvSpPr>
            <a:spLocks noGrp="1"/>
          </p:cNvSpPr>
          <p:nvPr>
            <p:ph sz="half" idx="2"/>
          </p:nvPr>
        </p:nvSpPr>
        <p:spPr>
          <a:xfrm>
            <a:off x="395536" y="1196752"/>
            <a:ext cx="8496944" cy="4530725"/>
          </a:xfrm>
        </p:spPr>
        <p:txBody>
          <a:bodyPr/>
          <a:lstStyle/>
          <a:p>
            <a:pPr>
              <a:spcBef>
                <a:spcPts val="3672"/>
              </a:spcBef>
            </a:pPr>
            <a:r>
              <a:rPr lang="es-ES" sz="2800" dirty="0" smtClean="0">
                <a:latin typeface="Arial" charset="0"/>
              </a:rPr>
              <a:t>Un respiro puede ser una gran ayuda.</a:t>
            </a:r>
            <a:endParaRPr lang="es-ES" sz="2800" dirty="0">
              <a:latin typeface="Arial" charset="0"/>
            </a:endParaRPr>
          </a:p>
          <a:p>
            <a:pPr>
              <a:spcBef>
                <a:spcPts val="3672"/>
              </a:spcBef>
            </a:pPr>
            <a:r>
              <a:rPr lang="es-ES" sz="2800" dirty="0" smtClean="0">
                <a:latin typeface="Arial" charset="0"/>
              </a:rPr>
              <a:t>La comprensión del lenguaje y la expresión verbal son dos cosas diferentes.</a:t>
            </a:r>
          </a:p>
          <a:p>
            <a:pPr>
              <a:spcBef>
                <a:spcPts val="3672"/>
              </a:spcBef>
            </a:pPr>
            <a:r>
              <a:rPr lang="es-ES" sz="2800" dirty="0" smtClean="0">
                <a:latin typeface="Arial" charset="0"/>
              </a:rPr>
              <a:t>Los niños con TEA son literales.</a:t>
            </a:r>
            <a:endParaRPr lang="es-ES" sz="2800" dirty="0">
              <a:latin typeface="Arial" charset="0"/>
            </a:endParaRPr>
          </a:p>
          <a:p>
            <a:pPr>
              <a:spcBef>
                <a:spcPts val="3672"/>
              </a:spcBef>
            </a:pPr>
            <a:r>
              <a:rPr lang="es-ES" sz="2800" dirty="0" smtClean="0">
                <a:latin typeface="Arial" charset="0"/>
              </a:rPr>
              <a:t>Los niños con autismo se focalizan en un tema.</a:t>
            </a:r>
          </a:p>
          <a:p>
            <a:pPr>
              <a:spcBef>
                <a:spcPts val="3672"/>
              </a:spcBef>
            </a:pPr>
            <a:r>
              <a:rPr lang="es-ES" sz="2800" dirty="0" smtClean="0">
                <a:latin typeface="Arial" charset="0"/>
              </a:rPr>
              <a:t>Necesitan ayuda en sus interacciones sociales.</a:t>
            </a:r>
          </a:p>
          <a:p>
            <a:pPr>
              <a:spcBef>
                <a:spcPts val="3672"/>
              </a:spcBef>
            </a:pPr>
            <a:r>
              <a:rPr lang="es-ES" sz="2800" dirty="0" smtClean="0">
                <a:latin typeface="Arial" charset="0"/>
              </a:rPr>
              <a:t>A veces hay problemas sensoriales.</a:t>
            </a:r>
            <a:endParaRPr lang="es-ES" sz="2800" dirty="0">
              <a:latin typeface="Arial" charset="0"/>
            </a:endParaRPr>
          </a:p>
          <a:p>
            <a:endParaRPr lang="es-ES" sz="2400" dirty="0">
              <a:latin typeface="Arial" charset="0"/>
            </a:endParaRPr>
          </a:p>
        </p:txBody>
      </p:sp>
      <p:sp>
        <p:nvSpPr>
          <p:cNvPr id="5" name="Marcador de pie de página 4"/>
          <p:cNvSpPr>
            <a:spLocks noGrp="1"/>
          </p:cNvSpPr>
          <p:nvPr>
            <p:ph type="ftr" sz="quarter" idx="11"/>
          </p:nvPr>
        </p:nvSpPr>
        <p:spPr/>
        <p:txBody>
          <a:bodyPr/>
          <a:lstStyle/>
          <a:p>
            <a:pPr>
              <a:defRPr/>
            </a:pPr>
            <a:r>
              <a:rPr lang="es-ES" altLang="en-US" smtClean="0"/>
              <a:t>@jralonso3</a:t>
            </a:r>
            <a:endParaRPr lang="es-ES" altLang="en-US"/>
          </a:p>
        </p:txBody>
      </p:sp>
    </p:spTree>
    <p:extLst>
      <p:ext uri="{BB962C8B-B14F-4D97-AF65-F5344CB8AC3E}">
        <p14:creationId xmlns:p14="http://schemas.microsoft.com/office/powerpoint/2010/main" val="2876162765"/>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ítulo 1"/>
          <p:cNvSpPr>
            <a:spLocks noGrp="1"/>
          </p:cNvSpPr>
          <p:nvPr>
            <p:ph type="title"/>
          </p:nvPr>
        </p:nvSpPr>
        <p:spPr>
          <a:xfrm>
            <a:off x="395536" y="277813"/>
            <a:ext cx="8640960" cy="1139825"/>
          </a:xfrm>
        </p:spPr>
        <p:txBody>
          <a:bodyPr/>
          <a:lstStyle/>
          <a:p>
            <a:r>
              <a:rPr lang="es-ES" sz="4000" b="1" dirty="0" smtClean="0">
                <a:latin typeface="Garamond" charset="0"/>
              </a:rPr>
              <a:t>Y aún más cosas para el profesor</a:t>
            </a:r>
            <a:endParaRPr lang="es-ES" sz="4000" b="1" dirty="0">
              <a:latin typeface="Garamond" charset="0"/>
            </a:endParaRPr>
          </a:p>
        </p:txBody>
      </p:sp>
      <p:sp>
        <p:nvSpPr>
          <p:cNvPr id="146434" name="Marcador de contenido 3"/>
          <p:cNvSpPr>
            <a:spLocks noGrp="1"/>
          </p:cNvSpPr>
          <p:nvPr>
            <p:ph sz="half" idx="2"/>
          </p:nvPr>
        </p:nvSpPr>
        <p:spPr>
          <a:xfrm>
            <a:off x="395536" y="1196752"/>
            <a:ext cx="2808312" cy="4896544"/>
          </a:xfrm>
        </p:spPr>
        <p:txBody>
          <a:bodyPr/>
          <a:lstStyle/>
          <a:p>
            <a:pPr>
              <a:spcBef>
                <a:spcPts val="3672"/>
              </a:spcBef>
            </a:pPr>
            <a:r>
              <a:rPr lang="es-ES" sz="2800" dirty="0" smtClean="0">
                <a:latin typeface="Arial" charset="0"/>
              </a:rPr>
              <a:t>Los niños con autismo dicen las cosas como las ven.</a:t>
            </a:r>
          </a:p>
          <a:p>
            <a:pPr>
              <a:spcBef>
                <a:spcPts val="3672"/>
              </a:spcBef>
            </a:pPr>
            <a:r>
              <a:rPr lang="es-ES" sz="2800" dirty="0" smtClean="0">
                <a:latin typeface="Arial" charset="0"/>
              </a:rPr>
              <a:t>El resto del personal también pueden ser de gran ayuda.</a:t>
            </a:r>
          </a:p>
          <a:p>
            <a:endParaRPr lang="es-ES" sz="2400" dirty="0">
              <a:latin typeface="Arial" charset="0"/>
            </a:endParaRPr>
          </a:p>
        </p:txBody>
      </p:sp>
      <p:sp>
        <p:nvSpPr>
          <p:cNvPr id="5" name="Marcador de pie de página 4"/>
          <p:cNvSpPr>
            <a:spLocks noGrp="1"/>
          </p:cNvSpPr>
          <p:nvPr>
            <p:ph type="ftr" sz="quarter" idx="11"/>
          </p:nvPr>
        </p:nvSpPr>
        <p:spPr/>
        <p:txBody>
          <a:bodyPr/>
          <a:lstStyle/>
          <a:p>
            <a:pPr>
              <a:defRPr/>
            </a:pPr>
            <a:r>
              <a:rPr lang="es-ES" altLang="en-US" smtClean="0"/>
              <a:t>@jralonso3</a:t>
            </a:r>
            <a:endParaRPr lang="es-ES" altLang="en-US"/>
          </a:p>
        </p:txBody>
      </p:sp>
      <p:pic>
        <p:nvPicPr>
          <p:cNvPr id="2" name="Imagen 1"/>
          <p:cNvPicPr>
            <a:picLocks noChangeAspect="1"/>
          </p:cNvPicPr>
          <p:nvPr/>
        </p:nvPicPr>
        <p:blipFill>
          <a:blip r:embed="rId2"/>
          <a:stretch>
            <a:fillRect/>
          </a:stretch>
        </p:blipFill>
        <p:spPr>
          <a:xfrm>
            <a:off x="3308958" y="1461704"/>
            <a:ext cx="5835044" cy="4271552"/>
          </a:xfrm>
          <a:prstGeom prst="rect">
            <a:avLst/>
          </a:prstGeom>
        </p:spPr>
      </p:pic>
    </p:spTree>
    <p:extLst>
      <p:ext uri="{BB962C8B-B14F-4D97-AF65-F5344CB8AC3E}">
        <p14:creationId xmlns:p14="http://schemas.microsoft.com/office/powerpoint/2010/main" val="227164295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uadroTexto 1"/>
          <p:cNvSpPr txBox="1"/>
          <p:nvPr/>
        </p:nvSpPr>
        <p:spPr>
          <a:xfrm>
            <a:off x="2484438" y="620713"/>
            <a:ext cx="6551612" cy="5049837"/>
          </a:xfrm>
          <a:prstGeom prst="rect">
            <a:avLst/>
          </a:prstGeom>
          <a:noFill/>
        </p:spPr>
        <p:txBody>
          <a:bodyPr lIns="91438" tIns="45719" rIns="91438" bIns="45719">
            <a:spAutoFit/>
          </a:bodyPr>
          <a:lstStyle/>
          <a:p>
            <a:pPr marL="285743" indent="-285743">
              <a:lnSpc>
                <a:spcPct val="130000"/>
              </a:lnSpc>
              <a:buFont typeface="Arial"/>
              <a:buChar char="•"/>
              <a:defRPr/>
            </a:pPr>
            <a:r>
              <a:rPr lang="es-ES" sz="2000" dirty="0">
                <a:solidFill>
                  <a:srgbClr val="000000"/>
                </a:solidFill>
              </a:rPr>
              <a:t>Marcador biológico (6 a 12 meses):</a:t>
            </a:r>
          </a:p>
          <a:p>
            <a:pPr marL="742931" lvl="1" indent="-285743">
              <a:lnSpc>
                <a:spcPct val="130000"/>
              </a:lnSpc>
              <a:buFont typeface="Courier New"/>
              <a:buChar char="o"/>
              <a:defRPr/>
            </a:pPr>
            <a:r>
              <a:rPr lang="es-ES" dirty="0">
                <a:solidFill>
                  <a:srgbClr val="000000"/>
                </a:solidFill>
              </a:rPr>
              <a:t>Cambios volumétricos en varias regiones del cerebro.</a:t>
            </a:r>
          </a:p>
          <a:p>
            <a:pPr marL="742931" lvl="1" indent="-285743">
              <a:lnSpc>
                <a:spcPct val="130000"/>
              </a:lnSpc>
              <a:buFont typeface="Courier New"/>
              <a:buChar char="o"/>
              <a:defRPr/>
            </a:pPr>
            <a:r>
              <a:rPr lang="es-ES" dirty="0">
                <a:solidFill>
                  <a:srgbClr val="000000"/>
                </a:solidFill>
              </a:rPr>
              <a:t>Mayor cantidad de líquido cefalorraquídeo.</a:t>
            </a:r>
          </a:p>
          <a:p>
            <a:pPr marL="742931" lvl="1" indent="-285743">
              <a:lnSpc>
                <a:spcPct val="130000"/>
              </a:lnSpc>
              <a:buFont typeface="Courier New"/>
              <a:buChar char="o"/>
              <a:defRPr/>
            </a:pPr>
            <a:r>
              <a:rPr lang="es-ES" dirty="0">
                <a:solidFill>
                  <a:srgbClr val="000000"/>
                </a:solidFill>
              </a:rPr>
              <a:t>Muestra de sangre.</a:t>
            </a:r>
          </a:p>
          <a:p>
            <a:pPr marL="285743" indent="-285743">
              <a:lnSpc>
                <a:spcPct val="130000"/>
              </a:lnSpc>
              <a:buFont typeface="Arial"/>
              <a:buChar char="•"/>
              <a:defRPr/>
            </a:pPr>
            <a:r>
              <a:rPr lang="es-ES" sz="2000" dirty="0">
                <a:solidFill>
                  <a:srgbClr val="000000"/>
                </a:solidFill>
              </a:rPr>
              <a:t>Sangre de 159 niños (entre 3 y 10 años), 83 con TEA y 76 normotípicos</a:t>
            </a:r>
          </a:p>
          <a:p>
            <a:pPr marL="285743" indent="-285743">
              <a:lnSpc>
                <a:spcPct val="130000"/>
              </a:lnSpc>
              <a:buFont typeface="Arial"/>
              <a:buChar char="•"/>
              <a:defRPr/>
            </a:pPr>
            <a:r>
              <a:rPr lang="es-ES" sz="2000" dirty="0">
                <a:solidFill>
                  <a:srgbClr val="000000"/>
                </a:solidFill>
              </a:rPr>
              <a:t>Ciclo de la metionina y procesos de </a:t>
            </a:r>
            <a:r>
              <a:rPr lang="es-ES" sz="2000" dirty="0" err="1">
                <a:solidFill>
                  <a:srgbClr val="000000"/>
                </a:solidFill>
              </a:rPr>
              <a:t>transulfuración</a:t>
            </a:r>
            <a:r>
              <a:rPr lang="es-ES" sz="2000" dirty="0">
                <a:solidFill>
                  <a:srgbClr val="000000"/>
                </a:solidFill>
              </a:rPr>
              <a:t>. </a:t>
            </a:r>
          </a:p>
          <a:p>
            <a:pPr marL="285743" indent="-285743">
              <a:lnSpc>
                <a:spcPct val="130000"/>
              </a:lnSpc>
              <a:buFont typeface="Arial"/>
              <a:buChar char="•"/>
              <a:defRPr/>
            </a:pPr>
            <a:r>
              <a:rPr lang="es-ES" sz="2000" dirty="0">
                <a:solidFill>
                  <a:srgbClr val="000000"/>
                </a:solidFill>
              </a:rPr>
              <a:t>Big Data.</a:t>
            </a:r>
          </a:p>
          <a:p>
            <a:pPr marL="285743" indent="-285743">
              <a:lnSpc>
                <a:spcPct val="130000"/>
              </a:lnSpc>
              <a:buFont typeface="Arial"/>
              <a:buChar char="•"/>
              <a:defRPr/>
            </a:pPr>
            <a:r>
              <a:rPr lang="es-ES" sz="2000" dirty="0">
                <a:solidFill>
                  <a:srgbClr val="000000"/>
                </a:solidFill>
              </a:rPr>
              <a:t>96.1% </a:t>
            </a:r>
            <a:r>
              <a:rPr lang="es-ES" sz="2000" dirty="0" err="1">
                <a:solidFill>
                  <a:srgbClr val="000000"/>
                </a:solidFill>
              </a:rPr>
              <a:t>neurotípicos</a:t>
            </a:r>
            <a:r>
              <a:rPr lang="es-ES" sz="2000" dirty="0">
                <a:solidFill>
                  <a:srgbClr val="000000"/>
                </a:solidFill>
              </a:rPr>
              <a:t> fueron correctamente identificados </a:t>
            </a:r>
          </a:p>
          <a:p>
            <a:pPr marL="285743" indent="-285743">
              <a:lnSpc>
                <a:spcPct val="130000"/>
              </a:lnSpc>
              <a:buFont typeface="Arial"/>
              <a:buChar char="•"/>
              <a:defRPr/>
            </a:pPr>
            <a:r>
              <a:rPr lang="es-ES" sz="2000" dirty="0">
                <a:solidFill>
                  <a:srgbClr val="000000"/>
                </a:solidFill>
              </a:rPr>
              <a:t>97,6% de los que tenían TEA</a:t>
            </a:r>
          </a:p>
          <a:p>
            <a:pPr marL="285743" indent="-285743">
              <a:lnSpc>
                <a:spcPct val="130000"/>
              </a:lnSpc>
              <a:buFont typeface="Arial"/>
              <a:buChar char="•"/>
              <a:defRPr/>
            </a:pPr>
            <a:r>
              <a:rPr lang="es-ES" sz="2000" dirty="0">
                <a:solidFill>
                  <a:srgbClr val="000000"/>
                </a:solidFill>
              </a:rPr>
              <a:t>De 5 positivos: 4 son falsos positivos.</a:t>
            </a:r>
          </a:p>
          <a:p>
            <a:pPr>
              <a:defRPr/>
            </a:pPr>
            <a:endParaRPr lang="es-ES" dirty="0">
              <a:solidFill>
                <a:srgbClr val="000000"/>
              </a:solidFill>
            </a:endParaRPr>
          </a:p>
        </p:txBody>
      </p:sp>
      <p:sp>
        <p:nvSpPr>
          <p:cNvPr id="211970" name="CuadroTexto 2"/>
          <p:cNvSpPr txBox="1">
            <a:spLocks noChangeArrowheads="1"/>
          </p:cNvSpPr>
          <p:nvPr/>
        </p:nvSpPr>
        <p:spPr bwMode="auto">
          <a:xfrm>
            <a:off x="684213" y="6213475"/>
            <a:ext cx="5759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400" smtClean="0">
                <a:solidFill>
                  <a:srgbClr val="000000"/>
                </a:solidFill>
              </a:rPr>
              <a:t>Howsmon et al. (2017) PLoS Comput Biol 13(3): e1005385.</a:t>
            </a:r>
          </a:p>
          <a:p>
            <a:pPr eaLnBrk="1" hangingPunct="1"/>
            <a:endParaRPr lang="es-ES" sz="1800" smtClean="0">
              <a:solidFill>
                <a:srgbClr val="000000"/>
              </a:solidFill>
            </a:endParaRPr>
          </a:p>
        </p:txBody>
      </p:sp>
      <p:pic>
        <p:nvPicPr>
          <p:cNvPr id="211971"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1604963"/>
            <a:ext cx="295275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ítulo 1"/>
          <p:cNvSpPr>
            <a:spLocks noGrp="1"/>
          </p:cNvSpPr>
          <p:nvPr>
            <p:ph type="title"/>
          </p:nvPr>
        </p:nvSpPr>
        <p:spPr>
          <a:xfrm>
            <a:off x="395536" y="277813"/>
            <a:ext cx="8640960" cy="1139825"/>
          </a:xfrm>
        </p:spPr>
        <p:txBody>
          <a:bodyPr/>
          <a:lstStyle/>
          <a:p>
            <a:r>
              <a:rPr lang="es-ES" sz="4000" b="1" dirty="0" smtClean="0">
                <a:latin typeface="Garamond" charset="0"/>
              </a:rPr>
              <a:t>Explicar en clase lo que es un TEA</a:t>
            </a:r>
            <a:endParaRPr lang="es-ES" sz="4000" b="1" dirty="0">
              <a:latin typeface="Garamond" charset="0"/>
            </a:endParaRPr>
          </a:p>
        </p:txBody>
      </p:sp>
      <p:sp>
        <p:nvSpPr>
          <p:cNvPr id="146434" name="Marcador de contenido 3"/>
          <p:cNvSpPr>
            <a:spLocks noGrp="1"/>
          </p:cNvSpPr>
          <p:nvPr>
            <p:ph sz="half" idx="2"/>
          </p:nvPr>
        </p:nvSpPr>
        <p:spPr>
          <a:xfrm>
            <a:off x="395536" y="1196752"/>
            <a:ext cx="8496944" cy="4530725"/>
          </a:xfrm>
        </p:spPr>
        <p:txBody>
          <a:bodyPr/>
          <a:lstStyle/>
          <a:p>
            <a:pPr>
              <a:spcBef>
                <a:spcPts val="600"/>
              </a:spcBef>
            </a:pPr>
            <a:r>
              <a:rPr lang="es-ES" sz="2400" dirty="0" smtClean="0">
                <a:latin typeface="Arial" charset="0"/>
              </a:rPr>
              <a:t>Que todos somos únicos y diferentes a los demás.</a:t>
            </a:r>
          </a:p>
          <a:p>
            <a:pPr>
              <a:spcBef>
                <a:spcPts val="600"/>
              </a:spcBef>
            </a:pPr>
            <a:r>
              <a:rPr lang="es-ES" sz="2400" dirty="0" smtClean="0">
                <a:latin typeface="Arial" charset="0"/>
              </a:rPr>
              <a:t>Que el autismo es una cosa de nacimiento de la que nadie tiene la culpa.</a:t>
            </a:r>
          </a:p>
          <a:p>
            <a:pPr lvl="0">
              <a:spcBef>
                <a:spcPts val="600"/>
              </a:spcBef>
            </a:pPr>
            <a:r>
              <a:rPr lang="es-ES" sz="2400" dirty="0"/>
              <a:t>Que salvo en algunas particularidades en casi todo es uno más de la clase.</a:t>
            </a:r>
          </a:p>
          <a:p>
            <a:pPr lvl="0">
              <a:spcBef>
                <a:spcPts val="600"/>
              </a:spcBef>
            </a:pPr>
            <a:r>
              <a:rPr lang="es-ES" sz="2400" dirty="0"/>
              <a:t>Que no es que se porte mal sino que el autismo se nota en hacer algunas cosas de manera diferente.</a:t>
            </a:r>
          </a:p>
          <a:p>
            <a:pPr lvl="0">
              <a:spcBef>
                <a:spcPts val="600"/>
              </a:spcBef>
            </a:pPr>
            <a:r>
              <a:rPr lang="es-ES" sz="2400" dirty="0"/>
              <a:t>Que le cuesta hacer algunas tareas, comunicarse y hacer amigos, así que todos tenemos que esforzarnos un poco más y ser comprensivos y buenos compañeros.</a:t>
            </a:r>
          </a:p>
          <a:p>
            <a:pPr lvl="0">
              <a:spcBef>
                <a:spcPts val="600"/>
              </a:spcBef>
            </a:pPr>
            <a:r>
              <a:rPr lang="es-ES" sz="2400" dirty="0"/>
              <a:t>Que no hay nada de qué asustarse ni de qué preocuparse.</a:t>
            </a:r>
          </a:p>
          <a:p>
            <a:pPr>
              <a:spcBef>
                <a:spcPts val="3672"/>
              </a:spcBef>
            </a:pPr>
            <a:endParaRPr lang="es-ES" sz="2800" dirty="0" smtClean="0">
              <a:latin typeface="Arial" charset="0"/>
            </a:endParaRPr>
          </a:p>
          <a:p>
            <a:pPr>
              <a:spcBef>
                <a:spcPts val="3672"/>
              </a:spcBef>
            </a:pPr>
            <a:endParaRPr lang="es-ES" sz="2800" dirty="0" smtClean="0">
              <a:latin typeface="Arial" charset="0"/>
            </a:endParaRPr>
          </a:p>
          <a:p>
            <a:pPr>
              <a:spcBef>
                <a:spcPts val="3672"/>
              </a:spcBef>
            </a:pPr>
            <a:endParaRPr lang="es-ES" sz="2800" dirty="0">
              <a:latin typeface="Arial" charset="0"/>
            </a:endParaRPr>
          </a:p>
          <a:p>
            <a:endParaRPr lang="es-ES" sz="2400" dirty="0">
              <a:latin typeface="Arial" charset="0"/>
            </a:endParaRPr>
          </a:p>
        </p:txBody>
      </p:sp>
      <p:sp>
        <p:nvSpPr>
          <p:cNvPr id="5" name="Marcador de pie de página 4"/>
          <p:cNvSpPr>
            <a:spLocks noGrp="1"/>
          </p:cNvSpPr>
          <p:nvPr>
            <p:ph type="ftr" sz="quarter" idx="11"/>
          </p:nvPr>
        </p:nvSpPr>
        <p:spPr/>
        <p:txBody>
          <a:bodyPr/>
          <a:lstStyle/>
          <a:p>
            <a:pPr>
              <a:defRPr/>
            </a:pPr>
            <a:r>
              <a:rPr lang="es-ES" altLang="en-US" smtClean="0"/>
              <a:t>@jralonso3</a:t>
            </a:r>
            <a:endParaRPr lang="es-ES" altLang="en-US"/>
          </a:p>
        </p:txBody>
      </p:sp>
    </p:spTree>
    <p:extLst>
      <p:ext uri="{BB962C8B-B14F-4D97-AF65-F5344CB8AC3E}">
        <p14:creationId xmlns:p14="http://schemas.microsoft.com/office/powerpoint/2010/main" val="809871575"/>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ítulo 1"/>
          <p:cNvSpPr>
            <a:spLocks noGrp="1"/>
          </p:cNvSpPr>
          <p:nvPr>
            <p:ph type="title"/>
          </p:nvPr>
        </p:nvSpPr>
        <p:spPr>
          <a:xfrm>
            <a:off x="323528" y="277813"/>
            <a:ext cx="8712968" cy="1139825"/>
          </a:xfrm>
        </p:spPr>
        <p:txBody>
          <a:bodyPr/>
          <a:lstStyle/>
          <a:p>
            <a:r>
              <a:rPr lang="es-ES" sz="3600" dirty="0" smtClean="0">
                <a:latin typeface="Garamond" charset="0"/>
              </a:rPr>
              <a:t>Medidas de intervención</a:t>
            </a:r>
            <a:endParaRPr lang="es-ES" sz="3600" dirty="0">
              <a:latin typeface="Garamond" charset="0"/>
            </a:endParaRPr>
          </a:p>
        </p:txBody>
      </p:sp>
      <p:sp>
        <p:nvSpPr>
          <p:cNvPr id="93186" name="Marcador de contenido 2"/>
          <p:cNvSpPr>
            <a:spLocks noGrp="1"/>
          </p:cNvSpPr>
          <p:nvPr>
            <p:ph idx="1"/>
          </p:nvPr>
        </p:nvSpPr>
        <p:spPr>
          <a:xfrm>
            <a:off x="143000" y="1124744"/>
            <a:ext cx="9001000" cy="3954661"/>
          </a:xfrm>
        </p:spPr>
        <p:txBody>
          <a:bodyPr/>
          <a:lstStyle/>
          <a:p>
            <a:pPr lvl="0"/>
            <a:r>
              <a:rPr lang="es-ES" sz="2800" dirty="0" smtClean="0"/>
              <a:t>Deporte y actividad física</a:t>
            </a:r>
            <a:endParaRPr lang="es-ES" sz="2800" dirty="0"/>
          </a:p>
          <a:p>
            <a:pPr lvl="0"/>
            <a:r>
              <a:rPr lang="es-ES" sz="2800" dirty="0"/>
              <a:t>Dieta sana y </a:t>
            </a:r>
            <a:r>
              <a:rPr lang="es-ES" sz="2800" dirty="0" smtClean="0"/>
              <a:t>equilibrada</a:t>
            </a:r>
            <a:endParaRPr lang="es-ES" sz="2800" dirty="0"/>
          </a:p>
          <a:p>
            <a:pPr lvl="0"/>
            <a:r>
              <a:rPr lang="es-ES" sz="2800" dirty="0"/>
              <a:t>Dormir </a:t>
            </a:r>
            <a:r>
              <a:rPr lang="es-ES" sz="2800" dirty="0" smtClean="0"/>
              <a:t>lo suficiente</a:t>
            </a:r>
            <a:endParaRPr lang="es-ES" sz="2800" dirty="0"/>
          </a:p>
          <a:p>
            <a:pPr lvl="0"/>
            <a:r>
              <a:rPr lang="es-ES" sz="2800" dirty="0"/>
              <a:t>Apoyos psicopedagógicos y entrenamientos específicos para desarrollar las funciones ejecutivas</a:t>
            </a:r>
          </a:p>
          <a:p>
            <a:pPr lvl="0"/>
            <a:r>
              <a:rPr lang="es-ES" sz="2800" dirty="0"/>
              <a:t>Estructura en casa</a:t>
            </a:r>
          </a:p>
          <a:p>
            <a:pPr lvl="0"/>
            <a:r>
              <a:rPr lang="es-ES" sz="2800" dirty="0"/>
              <a:t>Estructura en el centro escolar</a:t>
            </a:r>
          </a:p>
          <a:p>
            <a:pPr lvl="0"/>
            <a:r>
              <a:rPr lang="es-ES" sz="2800" dirty="0"/>
              <a:t>Mejorar el manejo de los estímulos ambientales</a:t>
            </a:r>
          </a:p>
          <a:p>
            <a:pPr lvl="0"/>
            <a:r>
              <a:rPr lang="es-ES" sz="2800" dirty="0"/>
              <a:t>Proveer estrategias para el control conductual cuando las situaciones son desbordantes o poco estructuradas</a:t>
            </a:r>
          </a:p>
          <a:p>
            <a:pPr>
              <a:lnSpc>
                <a:spcPct val="150000"/>
              </a:lnSpc>
            </a:pPr>
            <a:endParaRPr lang="es-ES" sz="2800" dirty="0">
              <a:latin typeface="Arial" charset="0"/>
            </a:endParaRPr>
          </a:p>
        </p:txBody>
      </p:sp>
      <p:sp>
        <p:nvSpPr>
          <p:cNvPr id="4" name="Marcador de pie de página 3"/>
          <p:cNvSpPr>
            <a:spLocks noGrp="1"/>
          </p:cNvSpPr>
          <p:nvPr>
            <p:ph type="ftr" sz="quarter" idx="11"/>
          </p:nvPr>
        </p:nvSpPr>
        <p:spPr/>
        <p:txBody>
          <a:bodyPr/>
          <a:lstStyle/>
          <a:p>
            <a:pPr>
              <a:defRPr/>
            </a:pPr>
            <a:r>
              <a:rPr lang="es-ES" altLang="en-US" dirty="0" smtClean="0"/>
              <a:t>@jralonso3</a:t>
            </a:r>
            <a:endParaRPr lang="es-ES" altLang="en-US" dirty="0"/>
          </a:p>
        </p:txBody>
      </p:sp>
    </p:spTree>
    <p:extLst>
      <p:ext uri="{BB962C8B-B14F-4D97-AF65-F5344CB8AC3E}">
        <p14:creationId xmlns:p14="http://schemas.microsoft.com/office/powerpoint/2010/main" val="437106804"/>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ítulo 1"/>
          <p:cNvSpPr>
            <a:spLocks noGrp="1"/>
          </p:cNvSpPr>
          <p:nvPr>
            <p:ph type="title"/>
          </p:nvPr>
        </p:nvSpPr>
        <p:spPr/>
        <p:txBody>
          <a:bodyPr/>
          <a:lstStyle/>
          <a:p>
            <a:r>
              <a:rPr lang="es-ES" sz="4000" b="1" dirty="0" smtClean="0">
                <a:latin typeface="Garamond" charset="0"/>
              </a:rPr>
              <a:t>La evolución de </a:t>
            </a:r>
            <a:r>
              <a:rPr lang="es-ES" sz="4000" b="1" smtClean="0">
                <a:latin typeface="Garamond" charset="0"/>
              </a:rPr>
              <a:t>un </a:t>
            </a:r>
            <a:r>
              <a:rPr lang="es-ES" sz="4000" b="1" smtClean="0">
                <a:latin typeface="Garamond" charset="0"/>
              </a:rPr>
              <a:t>muchacho con </a:t>
            </a:r>
            <a:r>
              <a:rPr lang="es-ES" sz="4000" b="1" dirty="0" smtClean="0">
                <a:latin typeface="Garamond" charset="0"/>
              </a:rPr>
              <a:t>TEA depende de:</a:t>
            </a:r>
            <a:endParaRPr lang="es-ES" sz="4000" b="1" dirty="0">
              <a:latin typeface="Garamond" charset="0"/>
            </a:endParaRPr>
          </a:p>
        </p:txBody>
      </p:sp>
      <p:sp>
        <p:nvSpPr>
          <p:cNvPr id="57346" name="Marcador de contenido 2"/>
          <p:cNvSpPr>
            <a:spLocks noGrp="1"/>
          </p:cNvSpPr>
          <p:nvPr>
            <p:ph idx="1"/>
          </p:nvPr>
        </p:nvSpPr>
        <p:spPr>
          <a:xfrm>
            <a:off x="457200" y="1700808"/>
            <a:ext cx="8229600" cy="4530725"/>
          </a:xfrm>
        </p:spPr>
        <p:txBody>
          <a:bodyPr/>
          <a:lstStyle/>
          <a:p>
            <a:pPr eaLnBrk="1" hangingPunct="1">
              <a:lnSpc>
                <a:spcPct val="130000"/>
              </a:lnSpc>
              <a:spcBef>
                <a:spcPts val="1560"/>
              </a:spcBef>
              <a:defRPr/>
            </a:pPr>
            <a:r>
              <a:rPr lang="es-ES" sz="4000" dirty="0"/>
              <a:t> </a:t>
            </a:r>
            <a:r>
              <a:rPr lang="es-ES" sz="3600" dirty="0"/>
              <a:t>La gravedad del trastorno</a:t>
            </a:r>
          </a:p>
          <a:p>
            <a:pPr eaLnBrk="1" hangingPunct="1">
              <a:lnSpc>
                <a:spcPct val="130000"/>
              </a:lnSpc>
              <a:spcBef>
                <a:spcPts val="1560"/>
              </a:spcBef>
              <a:defRPr/>
            </a:pPr>
            <a:r>
              <a:rPr lang="es-ES" sz="3600" dirty="0"/>
              <a:t> De la edad en el diagnóstico</a:t>
            </a:r>
          </a:p>
          <a:p>
            <a:pPr eaLnBrk="1" hangingPunct="1">
              <a:lnSpc>
                <a:spcPct val="130000"/>
              </a:lnSpc>
              <a:spcBef>
                <a:spcPts val="1560"/>
              </a:spcBef>
              <a:defRPr/>
            </a:pPr>
            <a:r>
              <a:rPr lang="es-ES" sz="3600" dirty="0"/>
              <a:t> Intensidad del tratamiento</a:t>
            </a:r>
          </a:p>
          <a:p>
            <a:pPr eaLnBrk="1" hangingPunct="1">
              <a:lnSpc>
                <a:spcPct val="130000"/>
              </a:lnSpc>
              <a:spcBef>
                <a:spcPts val="1560"/>
              </a:spcBef>
              <a:defRPr/>
            </a:pPr>
            <a:r>
              <a:rPr lang="es-ES" sz="3600" dirty="0"/>
              <a:t> </a:t>
            </a:r>
            <a:r>
              <a:rPr lang="es-ES" sz="3600" dirty="0" smtClean="0"/>
              <a:t>Especialización y conocimiento de </a:t>
            </a:r>
            <a:r>
              <a:rPr lang="es-ES" sz="3600" dirty="0"/>
              <a:t>los terapeutas</a:t>
            </a:r>
          </a:p>
        </p:txBody>
      </p:sp>
      <p:sp>
        <p:nvSpPr>
          <p:cNvPr id="4" name="Marcador de pie de página 3"/>
          <p:cNvSpPr>
            <a:spLocks noGrp="1"/>
          </p:cNvSpPr>
          <p:nvPr>
            <p:ph type="ftr" sz="quarter" idx="11"/>
          </p:nvPr>
        </p:nvSpPr>
        <p:spPr/>
        <p:txBody>
          <a:bodyPr/>
          <a:lstStyle/>
          <a:p>
            <a:pPr>
              <a:defRPr/>
            </a:pPr>
            <a:r>
              <a:rPr lang="es-ES" altLang="en-US" dirty="0" smtClean="0"/>
              <a:t>@jralonso3</a:t>
            </a:r>
            <a:endParaRPr lang="es-ES" altLang="en-US" dirty="0"/>
          </a:p>
        </p:txBody>
      </p:sp>
    </p:spTree>
    <p:extLst>
      <p:ext uri="{BB962C8B-B14F-4D97-AF65-F5344CB8AC3E}">
        <p14:creationId xmlns:p14="http://schemas.microsoft.com/office/powerpoint/2010/main" val="30155228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73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3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34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3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611560" y="1844824"/>
            <a:ext cx="7772400" cy="1362075"/>
          </a:xfrm>
        </p:spPr>
        <p:txBody>
          <a:bodyPr/>
          <a:lstStyle/>
          <a:p>
            <a:r>
              <a:rPr lang="es-ES" dirty="0">
                <a:latin typeface="Arial" charset="0"/>
              </a:rPr>
              <a:t>Nuestro nivel como sociedad lo marca el cómo tratamos a los que son algo diferentes.</a:t>
            </a:r>
            <a:br>
              <a:rPr lang="es-ES" dirty="0">
                <a:latin typeface="Arial" charset="0"/>
              </a:rPr>
            </a:br>
            <a:endParaRPr lang="es-ES" dirty="0"/>
          </a:p>
        </p:txBody>
      </p:sp>
      <p:sp>
        <p:nvSpPr>
          <p:cNvPr id="5" name="Marcador de pie de página 4"/>
          <p:cNvSpPr>
            <a:spLocks noGrp="1"/>
          </p:cNvSpPr>
          <p:nvPr>
            <p:ph type="ftr" sz="quarter" idx="11"/>
          </p:nvPr>
        </p:nvSpPr>
        <p:spPr/>
        <p:txBody>
          <a:bodyPr/>
          <a:lstStyle/>
          <a:p>
            <a:pPr>
              <a:defRPr/>
            </a:pPr>
            <a:r>
              <a:rPr lang="es-ES" altLang="en-US" smtClean="0"/>
              <a:t>@jralonso3</a:t>
            </a:r>
            <a:endParaRPr lang="es-ES" altLang="en-US"/>
          </a:p>
        </p:txBody>
      </p:sp>
    </p:spTree>
    <p:extLst>
      <p:ext uri="{BB962C8B-B14F-4D97-AF65-F5344CB8AC3E}">
        <p14:creationId xmlns:p14="http://schemas.microsoft.com/office/powerpoint/2010/main" val="569924093"/>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ítulo 1"/>
          <p:cNvSpPr>
            <a:spLocks noGrp="1"/>
          </p:cNvSpPr>
          <p:nvPr>
            <p:ph type="title"/>
          </p:nvPr>
        </p:nvSpPr>
        <p:spPr>
          <a:xfrm>
            <a:off x="323528" y="277813"/>
            <a:ext cx="8712968" cy="1139825"/>
          </a:xfrm>
        </p:spPr>
        <p:txBody>
          <a:bodyPr/>
          <a:lstStyle/>
          <a:p>
            <a:r>
              <a:rPr lang="es-ES" sz="3600" dirty="0" smtClean="0">
                <a:latin typeface="Garamond" charset="0"/>
              </a:rPr>
              <a:t>Los niños con TEA dentro de su grupo de edad</a:t>
            </a:r>
            <a:endParaRPr lang="es-ES" sz="3600" dirty="0">
              <a:latin typeface="Garamond" charset="0"/>
            </a:endParaRPr>
          </a:p>
        </p:txBody>
      </p:sp>
      <p:sp>
        <p:nvSpPr>
          <p:cNvPr id="93186" name="Marcador de contenido 2"/>
          <p:cNvSpPr>
            <a:spLocks noGrp="1"/>
          </p:cNvSpPr>
          <p:nvPr>
            <p:ph idx="1"/>
          </p:nvPr>
        </p:nvSpPr>
        <p:spPr>
          <a:xfrm>
            <a:off x="107504" y="1922611"/>
            <a:ext cx="9001000" cy="3954661"/>
          </a:xfrm>
        </p:spPr>
        <p:txBody>
          <a:bodyPr/>
          <a:lstStyle/>
          <a:p>
            <a:pPr>
              <a:lnSpc>
                <a:spcPct val="150000"/>
              </a:lnSpc>
            </a:pPr>
            <a:r>
              <a:rPr lang="es-ES" sz="2800" dirty="0" smtClean="0">
                <a:latin typeface="Arial" charset="0"/>
              </a:rPr>
              <a:t>Les resulta complicado iniciar la comunicación social.</a:t>
            </a:r>
          </a:p>
          <a:p>
            <a:pPr>
              <a:lnSpc>
                <a:spcPct val="150000"/>
              </a:lnSpc>
            </a:pPr>
            <a:r>
              <a:rPr lang="es-ES" sz="2800" dirty="0" smtClean="0">
                <a:latin typeface="Arial" charset="0"/>
              </a:rPr>
              <a:t>Dificultades para establecer conversación recíproca.</a:t>
            </a:r>
            <a:endParaRPr lang="es-ES" sz="2800" dirty="0">
              <a:latin typeface="Arial" charset="0"/>
            </a:endParaRPr>
          </a:p>
          <a:p>
            <a:pPr>
              <a:lnSpc>
                <a:spcPct val="150000"/>
              </a:lnSpc>
            </a:pPr>
            <a:r>
              <a:rPr lang="es-ES" sz="2800" dirty="0" smtClean="0">
                <a:latin typeface="Arial" charset="0"/>
              </a:rPr>
              <a:t>A veces no toman en cuenta el espacio personal.</a:t>
            </a:r>
            <a:endParaRPr lang="es-ES" sz="2800" dirty="0">
              <a:latin typeface="Arial" charset="0"/>
            </a:endParaRPr>
          </a:p>
          <a:p>
            <a:pPr>
              <a:lnSpc>
                <a:spcPct val="150000"/>
              </a:lnSpc>
            </a:pPr>
            <a:r>
              <a:rPr lang="es-ES" sz="2800" dirty="0" smtClean="0">
                <a:latin typeface="Arial" charset="0"/>
              </a:rPr>
              <a:t>Algunos no tienen contacto visual y su atención es deficiente.</a:t>
            </a:r>
            <a:endParaRPr lang="es-ES" sz="2800" dirty="0">
              <a:latin typeface="Arial" charset="0"/>
            </a:endParaRPr>
          </a:p>
        </p:txBody>
      </p:sp>
      <p:sp>
        <p:nvSpPr>
          <p:cNvPr id="4" name="Marcador de pie de página 3"/>
          <p:cNvSpPr>
            <a:spLocks noGrp="1"/>
          </p:cNvSpPr>
          <p:nvPr>
            <p:ph type="ftr" sz="quarter" idx="11"/>
          </p:nvPr>
        </p:nvSpPr>
        <p:spPr/>
        <p:txBody>
          <a:bodyPr/>
          <a:lstStyle/>
          <a:p>
            <a:pPr>
              <a:defRPr/>
            </a:pPr>
            <a:r>
              <a:rPr lang="es-ES" altLang="en-US" dirty="0" smtClean="0"/>
              <a:t>@jralonso3</a:t>
            </a:r>
            <a:endParaRPr lang="es-ES" altLang="en-US" dirty="0"/>
          </a:p>
        </p:txBody>
      </p:sp>
      <p:sp>
        <p:nvSpPr>
          <p:cNvPr id="2" name="CuadroTexto 1"/>
          <p:cNvSpPr txBox="1"/>
          <p:nvPr/>
        </p:nvSpPr>
        <p:spPr>
          <a:xfrm>
            <a:off x="323528" y="1124744"/>
            <a:ext cx="3011962" cy="584776"/>
          </a:xfrm>
          <a:prstGeom prst="rect">
            <a:avLst/>
          </a:prstGeom>
          <a:noFill/>
        </p:spPr>
        <p:txBody>
          <a:bodyPr wrap="none" rtlCol="0">
            <a:spAutoFit/>
          </a:bodyPr>
          <a:lstStyle/>
          <a:p>
            <a:r>
              <a:rPr lang="es-ES" sz="3200" b="1" dirty="0" smtClean="0"/>
              <a:t>Comunicación</a:t>
            </a:r>
            <a:endParaRPr lang="es-ES" sz="3200" b="1" dirty="0"/>
          </a:p>
        </p:txBody>
      </p:sp>
    </p:spTree>
    <p:extLst>
      <p:ext uri="{BB962C8B-B14F-4D97-AF65-F5344CB8AC3E}">
        <p14:creationId xmlns:p14="http://schemas.microsoft.com/office/powerpoint/2010/main" val="844001043"/>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ítulo 1"/>
          <p:cNvSpPr>
            <a:spLocks noGrp="1"/>
          </p:cNvSpPr>
          <p:nvPr>
            <p:ph type="title"/>
          </p:nvPr>
        </p:nvSpPr>
        <p:spPr>
          <a:xfrm>
            <a:off x="323528" y="277813"/>
            <a:ext cx="8712968" cy="1139825"/>
          </a:xfrm>
        </p:spPr>
        <p:txBody>
          <a:bodyPr/>
          <a:lstStyle/>
          <a:p>
            <a:r>
              <a:rPr lang="es-ES" sz="3600" dirty="0" smtClean="0">
                <a:latin typeface="Garamond" charset="0"/>
              </a:rPr>
              <a:t>Los niños con TEA dentro de su grupo de edad</a:t>
            </a:r>
            <a:endParaRPr lang="es-ES" sz="3600" dirty="0">
              <a:latin typeface="Garamond" charset="0"/>
            </a:endParaRPr>
          </a:p>
        </p:txBody>
      </p:sp>
      <p:sp>
        <p:nvSpPr>
          <p:cNvPr id="93186" name="Marcador de contenido 2"/>
          <p:cNvSpPr>
            <a:spLocks noGrp="1"/>
          </p:cNvSpPr>
          <p:nvPr>
            <p:ph idx="1"/>
          </p:nvPr>
        </p:nvSpPr>
        <p:spPr>
          <a:xfrm>
            <a:off x="107504" y="1922611"/>
            <a:ext cx="9001000" cy="3954661"/>
          </a:xfrm>
        </p:spPr>
        <p:txBody>
          <a:bodyPr/>
          <a:lstStyle/>
          <a:p>
            <a:pPr>
              <a:lnSpc>
                <a:spcPct val="150000"/>
              </a:lnSpc>
            </a:pPr>
            <a:r>
              <a:rPr lang="es-ES" sz="2800" dirty="0" smtClean="0">
                <a:latin typeface="Arial" charset="0"/>
              </a:rPr>
              <a:t>Pueden utilizar mensajes inadecuados.</a:t>
            </a:r>
          </a:p>
          <a:p>
            <a:pPr>
              <a:lnSpc>
                <a:spcPct val="150000"/>
              </a:lnSpc>
            </a:pPr>
            <a:r>
              <a:rPr lang="es-ES" sz="2800" dirty="0" smtClean="0">
                <a:latin typeface="Arial" charset="0"/>
              </a:rPr>
              <a:t>Pensamiento literal, sin matices.</a:t>
            </a:r>
            <a:endParaRPr lang="es-ES" sz="2800" dirty="0">
              <a:latin typeface="Arial" charset="0"/>
            </a:endParaRPr>
          </a:p>
          <a:p>
            <a:pPr>
              <a:lnSpc>
                <a:spcPct val="150000"/>
              </a:lnSpc>
            </a:pPr>
            <a:r>
              <a:rPr lang="es-ES" sz="2800" dirty="0" smtClean="0">
                <a:latin typeface="Arial" charset="0"/>
              </a:rPr>
              <a:t>Franqueza, sin considerar el impacto en los demás.</a:t>
            </a:r>
            <a:endParaRPr lang="es-ES" sz="2800" dirty="0">
              <a:latin typeface="Arial" charset="0"/>
            </a:endParaRPr>
          </a:p>
          <a:p>
            <a:pPr>
              <a:lnSpc>
                <a:spcPct val="150000"/>
              </a:lnSpc>
            </a:pPr>
            <a:r>
              <a:rPr lang="es-ES" sz="2800" dirty="0" smtClean="0">
                <a:latin typeface="Arial" charset="0"/>
              </a:rPr>
              <a:t>Áreas de interés: vocabulario muy avanzado.</a:t>
            </a:r>
          </a:p>
          <a:p>
            <a:pPr>
              <a:lnSpc>
                <a:spcPct val="150000"/>
              </a:lnSpc>
            </a:pPr>
            <a:r>
              <a:rPr lang="es-ES" sz="2800" dirty="0" smtClean="0">
                <a:latin typeface="Arial" charset="0"/>
              </a:rPr>
              <a:t>La competencia comunicativa puede ser muy diferente del uso de lenguaje.</a:t>
            </a:r>
            <a:endParaRPr lang="es-ES" sz="2800" dirty="0">
              <a:latin typeface="Arial" charset="0"/>
            </a:endParaRPr>
          </a:p>
        </p:txBody>
      </p:sp>
      <p:sp>
        <p:nvSpPr>
          <p:cNvPr id="4" name="Marcador de pie de página 3"/>
          <p:cNvSpPr>
            <a:spLocks noGrp="1"/>
          </p:cNvSpPr>
          <p:nvPr>
            <p:ph type="ftr" sz="quarter" idx="11"/>
          </p:nvPr>
        </p:nvSpPr>
        <p:spPr/>
        <p:txBody>
          <a:bodyPr/>
          <a:lstStyle/>
          <a:p>
            <a:pPr>
              <a:defRPr/>
            </a:pPr>
            <a:r>
              <a:rPr lang="es-ES" altLang="en-US" dirty="0" smtClean="0"/>
              <a:t>@jralonso3</a:t>
            </a:r>
            <a:endParaRPr lang="es-ES" altLang="en-US" dirty="0"/>
          </a:p>
        </p:txBody>
      </p:sp>
      <p:sp>
        <p:nvSpPr>
          <p:cNvPr id="2" name="CuadroTexto 1"/>
          <p:cNvSpPr txBox="1"/>
          <p:nvPr/>
        </p:nvSpPr>
        <p:spPr>
          <a:xfrm>
            <a:off x="323528" y="1124744"/>
            <a:ext cx="5475778" cy="584776"/>
          </a:xfrm>
          <a:prstGeom prst="rect">
            <a:avLst/>
          </a:prstGeom>
          <a:noFill/>
        </p:spPr>
        <p:txBody>
          <a:bodyPr wrap="none" rtlCol="0">
            <a:spAutoFit/>
          </a:bodyPr>
          <a:lstStyle/>
          <a:p>
            <a:r>
              <a:rPr lang="es-ES" sz="3200" b="1" dirty="0" smtClean="0"/>
              <a:t>Uso del lenguaje expresivo</a:t>
            </a:r>
            <a:endParaRPr lang="es-ES" sz="3200" b="1" dirty="0"/>
          </a:p>
        </p:txBody>
      </p:sp>
    </p:spTree>
    <p:extLst>
      <p:ext uri="{BB962C8B-B14F-4D97-AF65-F5344CB8AC3E}">
        <p14:creationId xmlns:p14="http://schemas.microsoft.com/office/powerpoint/2010/main" val="601537713"/>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ítulo 1"/>
          <p:cNvSpPr>
            <a:spLocks noGrp="1"/>
          </p:cNvSpPr>
          <p:nvPr>
            <p:ph type="title"/>
          </p:nvPr>
        </p:nvSpPr>
        <p:spPr>
          <a:xfrm>
            <a:off x="323528" y="277813"/>
            <a:ext cx="8712968" cy="1139825"/>
          </a:xfrm>
        </p:spPr>
        <p:txBody>
          <a:bodyPr/>
          <a:lstStyle/>
          <a:p>
            <a:r>
              <a:rPr lang="es-ES" sz="3600" dirty="0" smtClean="0">
                <a:latin typeface="Garamond" charset="0"/>
              </a:rPr>
              <a:t>Los niños con TEA dentro de su grupo de edad</a:t>
            </a:r>
            <a:endParaRPr lang="es-ES" sz="3600" dirty="0">
              <a:latin typeface="Garamond" charset="0"/>
            </a:endParaRPr>
          </a:p>
        </p:txBody>
      </p:sp>
      <p:sp>
        <p:nvSpPr>
          <p:cNvPr id="93186" name="Marcador de contenido 2"/>
          <p:cNvSpPr>
            <a:spLocks noGrp="1"/>
          </p:cNvSpPr>
          <p:nvPr>
            <p:ph idx="1"/>
          </p:nvPr>
        </p:nvSpPr>
        <p:spPr>
          <a:xfrm>
            <a:off x="107504" y="1922611"/>
            <a:ext cx="9001000" cy="3954661"/>
          </a:xfrm>
        </p:spPr>
        <p:txBody>
          <a:bodyPr/>
          <a:lstStyle/>
          <a:p>
            <a:pPr>
              <a:lnSpc>
                <a:spcPct val="150000"/>
              </a:lnSpc>
            </a:pPr>
            <a:r>
              <a:rPr lang="es-ES" sz="2800" dirty="0" smtClean="0">
                <a:latin typeface="Arial" charset="0"/>
              </a:rPr>
              <a:t>Pueden mostrar expresiones o gestos inadecuados.</a:t>
            </a:r>
          </a:p>
          <a:p>
            <a:pPr>
              <a:lnSpc>
                <a:spcPct val="150000"/>
              </a:lnSpc>
            </a:pPr>
            <a:r>
              <a:rPr lang="es-ES" sz="2800" dirty="0" smtClean="0">
                <a:latin typeface="Arial" charset="0"/>
              </a:rPr>
              <a:t>Dificultades en la pragmática, en el uso del lenguaje.</a:t>
            </a:r>
            <a:endParaRPr lang="es-ES" sz="2800" dirty="0">
              <a:latin typeface="Arial" charset="0"/>
            </a:endParaRPr>
          </a:p>
          <a:p>
            <a:pPr>
              <a:lnSpc>
                <a:spcPct val="150000"/>
              </a:lnSpc>
            </a:pPr>
            <a:r>
              <a:rPr lang="es-ES" sz="2800" dirty="0" smtClean="0">
                <a:latin typeface="Arial" charset="0"/>
              </a:rPr>
              <a:t>A veces el lenguaje no alcanza el nivel de su edad.</a:t>
            </a:r>
            <a:endParaRPr lang="es-ES" sz="2800" dirty="0">
              <a:latin typeface="Arial" charset="0"/>
            </a:endParaRPr>
          </a:p>
          <a:p>
            <a:pPr>
              <a:lnSpc>
                <a:spcPct val="150000"/>
              </a:lnSpc>
            </a:pPr>
            <a:r>
              <a:rPr lang="es-ES" sz="2800" dirty="0" smtClean="0">
                <a:latin typeface="Arial" charset="0"/>
              </a:rPr>
              <a:t>Tono de voz muy alto o de forma monótona.</a:t>
            </a:r>
          </a:p>
          <a:p>
            <a:pPr>
              <a:lnSpc>
                <a:spcPct val="150000"/>
              </a:lnSpc>
            </a:pPr>
            <a:r>
              <a:rPr lang="es-ES" sz="2800" dirty="0" smtClean="0">
                <a:latin typeface="Arial" charset="0"/>
              </a:rPr>
              <a:t>Errores en el uso de gestos que complementan la comunicación verbal.</a:t>
            </a:r>
            <a:endParaRPr lang="es-ES" sz="2800" dirty="0">
              <a:latin typeface="Arial" charset="0"/>
            </a:endParaRPr>
          </a:p>
        </p:txBody>
      </p:sp>
      <p:sp>
        <p:nvSpPr>
          <p:cNvPr id="4" name="Marcador de pie de página 3"/>
          <p:cNvSpPr>
            <a:spLocks noGrp="1"/>
          </p:cNvSpPr>
          <p:nvPr>
            <p:ph type="ftr" sz="quarter" idx="11"/>
          </p:nvPr>
        </p:nvSpPr>
        <p:spPr/>
        <p:txBody>
          <a:bodyPr/>
          <a:lstStyle/>
          <a:p>
            <a:pPr>
              <a:defRPr/>
            </a:pPr>
            <a:r>
              <a:rPr lang="es-ES" altLang="en-US" dirty="0" smtClean="0"/>
              <a:t>@jralonso3</a:t>
            </a:r>
            <a:endParaRPr lang="es-ES" altLang="en-US" dirty="0"/>
          </a:p>
        </p:txBody>
      </p:sp>
      <p:sp>
        <p:nvSpPr>
          <p:cNvPr id="2" name="CuadroTexto 1"/>
          <p:cNvSpPr txBox="1"/>
          <p:nvPr/>
        </p:nvSpPr>
        <p:spPr>
          <a:xfrm>
            <a:off x="323528" y="1124744"/>
            <a:ext cx="6295313" cy="584776"/>
          </a:xfrm>
          <a:prstGeom prst="rect">
            <a:avLst/>
          </a:prstGeom>
          <a:noFill/>
        </p:spPr>
        <p:txBody>
          <a:bodyPr wrap="none" rtlCol="0">
            <a:spAutoFit/>
          </a:bodyPr>
          <a:lstStyle/>
          <a:p>
            <a:r>
              <a:rPr lang="es-ES" sz="3200" b="1" dirty="0" smtClean="0"/>
              <a:t>Contenido y forma del lenguaje</a:t>
            </a:r>
            <a:endParaRPr lang="es-ES" sz="3200" b="1" dirty="0"/>
          </a:p>
        </p:txBody>
      </p:sp>
    </p:spTree>
    <p:extLst>
      <p:ext uri="{BB962C8B-B14F-4D97-AF65-F5344CB8AC3E}">
        <p14:creationId xmlns:p14="http://schemas.microsoft.com/office/powerpoint/2010/main" val="3781160905"/>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ítulo 1"/>
          <p:cNvSpPr>
            <a:spLocks noGrp="1"/>
          </p:cNvSpPr>
          <p:nvPr>
            <p:ph type="title"/>
          </p:nvPr>
        </p:nvSpPr>
        <p:spPr/>
        <p:txBody>
          <a:bodyPr/>
          <a:lstStyle/>
          <a:p>
            <a:r>
              <a:rPr lang="es-ES" sz="4000" b="1" dirty="0" smtClean="0">
                <a:latin typeface="Garamond" charset="0"/>
              </a:rPr>
              <a:t>Trabajo en el aula:</a:t>
            </a:r>
            <a:endParaRPr lang="es-ES" sz="4000" b="1" dirty="0">
              <a:latin typeface="Garamond" charset="0"/>
            </a:endParaRPr>
          </a:p>
        </p:txBody>
      </p:sp>
      <p:sp>
        <p:nvSpPr>
          <p:cNvPr id="57346" name="Marcador de contenido 2"/>
          <p:cNvSpPr>
            <a:spLocks noGrp="1"/>
          </p:cNvSpPr>
          <p:nvPr>
            <p:ph idx="1"/>
          </p:nvPr>
        </p:nvSpPr>
        <p:spPr>
          <a:xfrm>
            <a:off x="251520" y="1562571"/>
            <a:ext cx="8712968" cy="4530725"/>
          </a:xfrm>
        </p:spPr>
        <p:txBody>
          <a:bodyPr/>
          <a:lstStyle/>
          <a:p>
            <a:pPr>
              <a:spcAft>
                <a:spcPts val="600"/>
              </a:spcAft>
            </a:pPr>
            <a:r>
              <a:rPr lang="es-ES" sz="4000" dirty="0"/>
              <a:t>Ubicación </a:t>
            </a:r>
          </a:p>
          <a:p>
            <a:pPr marL="285750" indent="-285750">
              <a:lnSpc>
                <a:spcPct val="140000"/>
              </a:lnSpc>
              <a:spcAft>
                <a:spcPts val="600"/>
              </a:spcAft>
              <a:buFont typeface="Arial"/>
              <a:buChar char="•"/>
            </a:pPr>
            <a:r>
              <a:rPr lang="es-ES" sz="3200" dirty="0"/>
              <a:t>Próximo al profesor pero no aislado.</a:t>
            </a:r>
          </a:p>
          <a:p>
            <a:pPr marL="285750" indent="-285750">
              <a:lnSpc>
                <a:spcPct val="140000"/>
              </a:lnSpc>
              <a:spcAft>
                <a:spcPts val="600"/>
              </a:spcAft>
              <a:buFont typeface="Arial"/>
              <a:buChar char="•"/>
            </a:pPr>
            <a:r>
              <a:rPr lang="es-ES" sz="3200" dirty="0"/>
              <a:t>Alejado de puntos de distracción.</a:t>
            </a:r>
          </a:p>
          <a:p>
            <a:pPr marL="285750" indent="-285750">
              <a:lnSpc>
                <a:spcPct val="140000"/>
              </a:lnSpc>
              <a:spcAft>
                <a:spcPts val="600"/>
              </a:spcAft>
              <a:buFont typeface="Arial"/>
              <a:buChar char="•"/>
            </a:pPr>
            <a:r>
              <a:rPr lang="es-ES" sz="3200" dirty="0"/>
              <a:t>En un espacio de supervisión sencilla</a:t>
            </a:r>
            <a:r>
              <a:rPr lang="es-ES" sz="3200" dirty="0" smtClean="0"/>
              <a:t>.</a:t>
            </a:r>
            <a:endParaRPr lang="es-ES" sz="3200" dirty="0"/>
          </a:p>
        </p:txBody>
      </p:sp>
      <p:sp>
        <p:nvSpPr>
          <p:cNvPr id="4" name="Marcador de pie de página 3"/>
          <p:cNvSpPr>
            <a:spLocks noGrp="1"/>
          </p:cNvSpPr>
          <p:nvPr>
            <p:ph type="ftr" sz="quarter" idx="11"/>
          </p:nvPr>
        </p:nvSpPr>
        <p:spPr/>
        <p:txBody>
          <a:bodyPr/>
          <a:lstStyle/>
          <a:p>
            <a:pPr>
              <a:defRPr/>
            </a:pPr>
            <a:r>
              <a:rPr lang="es-ES" altLang="en-US" dirty="0" smtClean="0"/>
              <a:t>@jralonso3</a:t>
            </a:r>
            <a:endParaRPr lang="es-ES" altLang="en-US" dirty="0"/>
          </a:p>
        </p:txBody>
      </p:sp>
    </p:spTree>
    <p:extLst>
      <p:ext uri="{BB962C8B-B14F-4D97-AF65-F5344CB8AC3E}">
        <p14:creationId xmlns:p14="http://schemas.microsoft.com/office/powerpoint/2010/main" val="41036170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73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3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34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3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ítulo 1"/>
          <p:cNvSpPr>
            <a:spLocks noGrp="1"/>
          </p:cNvSpPr>
          <p:nvPr>
            <p:ph type="title"/>
          </p:nvPr>
        </p:nvSpPr>
        <p:spPr/>
        <p:txBody>
          <a:bodyPr/>
          <a:lstStyle/>
          <a:p>
            <a:r>
              <a:rPr lang="es-ES" sz="4000" b="1" dirty="0" smtClean="0">
                <a:latin typeface="Garamond" charset="0"/>
              </a:rPr>
              <a:t>Trabajo en el aula:</a:t>
            </a:r>
            <a:endParaRPr lang="es-ES" sz="4000" b="1" dirty="0">
              <a:latin typeface="Garamond" charset="0"/>
            </a:endParaRPr>
          </a:p>
        </p:txBody>
      </p:sp>
      <p:sp>
        <p:nvSpPr>
          <p:cNvPr id="57346" name="Marcador de contenido 2"/>
          <p:cNvSpPr>
            <a:spLocks noGrp="1"/>
          </p:cNvSpPr>
          <p:nvPr>
            <p:ph idx="1"/>
          </p:nvPr>
        </p:nvSpPr>
        <p:spPr>
          <a:xfrm>
            <a:off x="251520" y="1412776"/>
            <a:ext cx="8712968" cy="4530725"/>
          </a:xfrm>
        </p:spPr>
        <p:txBody>
          <a:bodyPr/>
          <a:lstStyle/>
          <a:p>
            <a:pPr>
              <a:spcAft>
                <a:spcPts val="600"/>
              </a:spcAft>
            </a:pPr>
            <a:r>
              <a:rPr lang="es-ES" sz="3600" dirty="0" smtClean="0"/>
              <a:t>Grupo </a:t>
            </a:r>
            <a:r>
              <a:rPr lang="es-ES" sz="3600" dirty="0"/>
              <a:t>de trabajo</a:t>
            </a:r>
          </a:p>
          <a:p>
            <a:pPr marL="285750" indent="-285750">
              <a:spcAft>
                <a:spcPts val="600"/>
              </a:spcAft>
              <a:buFont typeface="Arial"/>
              <a:buChar char="•"/>
            </a:pPr>
            <a:r>
              <a:rPr lang="es-ES" sz="2800" dirty="0"/>
              <a:t>Compañeros con buena atención pero no necesariamente de alto rendimiento.</a:t>
            </a:r>
          </a:p>
          <a:p>
            <a:pPr marL="285750" indent="-285750">
              <a:spcAft>
                <a:spcPts val="600"/>
              </a:spcAft>
              <a:buFont typeface="Arial"/>
              <a:buChar char="•"/>
            </a:pPr>
            <a:r>
              <a:rPr lang="es-ES" sz="2800" dirty="0"/>
              <a:t>Preferencia al trabajo individual o en grupos pequeños (2-3)</a:t>
            </a:r>
          </a:p>
          <a:p>
            <a:pPr marL="285750" indent="-285750">
              <a:spcAft>
                <a:spcPts val="600"/>
              </a:spcAft>
              <a:buFont typeface="Arial"/>
              <a:buChar char="•"/>
            </a:pPr>
            <a:r>
              <a:rPr lang="es-ES" sz="2800" dirty="0"/>
              <a:t>Explicar su papel, lo que se espera y aumentar la frecuencia de supervisión.</a:t>
            </a:r>
          </a:p>
          <a:p>
            <a:pPr marL="285750" indent="-285750">
              <a:spcAft>
                <a:spcPts val="600"/>
              </a:spcAft>
              <a:buFont typeface="Arial"/>
              <a:buChar char="•"/>
            </a:pPr>
            <a:r>
              <a:rPr lang="es-ES" sz="2800" dirty="0"/>
              <a:t>No juntar por afinidad sino compañeros que ayudan a regularizar su </a:t>
            </a:r>
            <a:r>
              <a:rPr lang="es-ES" sz="2800" dirty="0" smtClean="0"/>
              <a:t>conducta</a:t>
            </a:r>
            <a:r>
              <a:rPr lang="es-ES" sz="3600" dirty="0" smtClean="0"/>
              <a:t>.</a:t>
            </a:r>
            <a:endParaRPr lang="es-ES" sz="3600" dirty="0"/>
          </a:p>
        </p:txBody>
      </p:sp>
      <p:sp>
        <p:nvSpPr>
          <p:cNvPr id="4" name="Marcador de pie de página 3"/>
          <p:cNvSpPr>
            <a:spLocks noGrp="1"/>
          </p:cNvSpPr>
          <p:nvPr>
            <p:ph type="ftr" sz="quarter" idx="11"/>
          </p:nvPr>
        </p:nvSpPr>
        <p:spPr/>
        <p:txBody>
          <a:bodyPr/>
          <a:lstStyle/>
          <a:p>
            <a:pPr>
              <a:defRPr/>
            </a:pPr>
            <a:r>
              <a:rPr lang="es-ES" altLang="en-US" dirty="0" smtClean="0"/>
              <a:t>@jralonso3</a:t>
            </a:r>
            <a:endParaRPr lang="es-ES" altLang="en-US" dirty="0"/>
          </a:p>
        </p:txBody>
      </p:sp>
    </p:spTree>
    <p:extLst>
      <p:ext uri="{BB962C8B-B14F-4D97-AF65-F5344CB8AC3E}">
        <p14:creationId xmlns:p14="http://schemas.microsoft.com/office/powerpoint/2010/main" val="14713095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3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34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34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34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ítulo 1"/>
          <p:cNvSpPr>
            <a:spLocks noGrp="1"/>
          </p:cNvSpPr>
          <p:nvPr>
            <p:ph type="title"/>
          </p:nvPr>
        </p:nvSpPr>
        <p:spPr/>
        <p:txBody>
          <a:bodyPr/>
          <a:lstStyle/>
          <a:p>
            <a:r>
              <a:rPr lang="es-ES" sz="4000" b="1" dirty="0" smtClean="0">
                <a:latin typeface="Garamond" charset="0"/>
              </a:rPr>
              <a:t>Trabajo en el aula:</a:t>
            </a:r>
            <a:endParaRPr lang="es-ES" sz="4000" b="1" dirty="0">
              <a:latin typeface="Garamond" charset="0"/>
            </a:endParaRPr>
          </a:p>
        </p:txBody>
      </p:sp>
      <p:sp>
        <p:nvSpPr>
          <p:cNvPr id="57346" name="Marcador de contenido 2"/>
          <p:cNvSpPr>
            <a:spLocks noGrp="1"/>
          </p:cNvSpPr>
          <p:nvPr>
            <p:ph idx="1"/>
          </p:nvPr>
        </p:nvSpPr>
        <p:spPr>
          <a:xfrm>
            <a:off x="251520" y="1196752"/>
            <a:ext cx="8712968" cy="4530725"/>
          </a:xfrm>
        </p:spPr>
        <p:txBody>
          <a:bodyPr/>
          <a:lstStyle/>
          <a:p>
            <a:r>
              <a:rPr lang="es-ES" sz="3600" dirty="0" smtClean="0"/>
              <a:t>Instrucciones</a:t>
            </a:r>
            <a:endParaRPr lang="es-ES" sz="3600" dirty="0"/>
          </a:p>
          <a:p>
            <a:pPr marL="285750" indent="-285750">
              <a:lnSpc>
                <a:spcPct val="130000"/>
              </a:lnSpc>
              <a:buFont typeface="Arial"/>
              <a:buChar char="•"/>
            </a:pPr>
            <a:r>
              <a:rPr lang="es-ES" sz="3200" dirty="0"/>
              <a:t>Establecer contacto visual antes.</a:t>
            </a:r>
          </a:p>
          <a:p>
            <a:pPr marL="285750" indent="-285750">
              <a:lnSpc>
                <a:spcPct val="130000"/>
              </a:lnSpc>
              <a:buFont typeface="Arial"/>
              <a:buChar char="•"/>
            </a:pPr>
            <a:r>
              <a:rPr lang="es-ES" sz="3200" dirty="0"/>
              <a:t>Formular una sola instrucción cada vez.</a:t>
            </a:r>
          </a:p>
          <a:p>
            <a:pPr marL="285750" indent="-285750">
              <a:lnSpc>
                <a:spcPct val="130000"/>
              </a:lnSpc>
              <a:buFont typeface="Arial"/>
              <a:buChar char="•"/>
            </a:pPr>
            <a:r>
              <a:rPr lang="es-ES" sz="3200" dirty="0"/>
              <a:t>Después de dársela pedir que la verbalice para verificar que ha sido comprendida.</a:t>
            </a:r>
          </a:p>
          <a:p>
            <a:pPr marL="285750" indent="-285750">
              <a:lnSpc>
                <a:spcPct val="130000"/>
              </a:lnSpc>
              <a:buFont typeface="Arial"/>
              <a:buChar char="•"/>
            </a:pPr>
            <a:r>
              <a:rPr lang="es-ES" sz="3200" dirty="0"/>
              <a:t>Supervisar con frecuencia el seguimiento de la instrucción</a:t>
            </a:r>
            <a:r>
              <a:rPr lang="es-ES" sz="3200" dirty="0" smtClean="0"/>
              <a:t>.</a:t>
            </a:r>
          </a:p>
          <a:p>
            <a:pPr marL="285750" indent="-285750">
              <a:lnSpc>
                <a:spcPct val="130000"/>
              </a:lnSpc>
              <a:buFont typeface="Arial"/>
              <a:buChar char="•"/>
            </a:pPr>
            <a:r>
              <a:rPr lang="es-ES" sz="3200" dirty="0" smtClean="0"/>
              <a:t>Enseñarle a que pida ayuda.</a:t>
            </a:r>
            <a:endParaRPr lang="es-ES" sz="3200" dirty="0"/>
          </a:p>
        </p:txBody>
      </p:sp>
    </p:spTree>
    <p:extLst>
      <p:ext uri="{BB962C8B-B14F-4D97-AF65-F5344CB8AC3E}">
        <p14:creationId xmlns:p14="http://schemas.microsoft.com/office/powerpoint/2010/main" val="27533451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3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34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34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34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34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orde">
  <a:themeElements>
    <a:clrScheme name="Bord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Bord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ord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Bord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Bord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Bord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Bord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Bord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orde">
  <a:themeElements>
    <a:clrScheme name="Bord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Bord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ord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Bord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Bord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Bord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Bord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Bord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Borde">
  <a:themeElements>
    <a:clrScheme name="Bord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Bord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ord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Bord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Bord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Bord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Bord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Bord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iseño predeterminado">
  <a:themeElements>
    <a:clrScheme name="1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iseño predeterminado">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Órbita">
  <a:themeElements>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Órbit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Órbita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Órbita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Órbita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Órbita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Órbita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Órbita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Órbita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Órbita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Orbit</Template>
  <TotalTime>24449</TotalTime>
  <Words>4165</Words>
  <Application>Microsoft Macintosh PowerPoint</Application>
  <PresentationFormat>Presentación en pantalla (4:3)</PresentationFormat>
  <Paragraphs>521</Paragraphs>
  <Slides>101</Slides>
  <Notes>37</Notes>
  <HiddenSlides>0</HiddenSlides>
  <MMClips>0</MMClips>
  <ScaleCrop>false</ScaleCrop>
  <HeadingPairs>
    <vt:vector size="4" baseType="variant">
      <vt:variant>
        <vt:lpstr>Tema</vt:lpstr>
      </vt:variant>
      <vt:variant>
        <vt:i4>7</vt:i4>
      </vt:variant>
      <vt:variant>
        <vt:lpstr>Títulos de diapositiva</vt:lpstr>
      </vt:variant>
      <vt:variant>
        <vt:i4>101</vt:i4>
      </vt:variant>
    </vt:vector>
  </HeadingPairs>
  <TitlesOfParts>
    <vt:vector size="108" baseType="lpstr">
      <vt:lpstr>Diseño predeterminado</vt:lpstr>
      <vt:lpstr>Borde</vt:lpstr>
      <vt:lpstr>2_Borde</vt:lpstr>
      <vt:lpstr>2_Diseño predeterminado</vt:lpstr>
      <vt:lpstr>7_Borde</vt:lpstr>
      <vt:lpstr>3_Diseño predeterminado</vt:lpstr>
      <vt:lpstr>1_Órbita</vt:lpstr>
      <vt:lpstr>Presentación de PowerPoint</vt:lpstr>
      <vt:lpstr>Presentación de PowerPoint</vt:lpstr>
      <vt:lpstr>Presentación de PowerPoint</vt:lpstr>
      <vt:lpstr>Presentación de PowerPoint</vt:lpstr>
      <vt:lpstr>No es autista, tiene autismo</vt:lpstr>
      <vt:lpstr>Presentación de PowerPoint</vt:lpstr>
      <vt:lpstr>Presentación de PowerPoint</vt:lpstr>
      <vt:lpstr>Empecemos por las malas noticias</vt:lpstr>
      <vt:lpstr>Presentación de PowerPoint</vt:lpstr>
      <vt:lpstr>Empecemos por las malas noticias</vt:lpstr>
      <vt:lpstr>Presentación de PowerPoint</vt:lpstr>
      <vt:lpstr>Empecemos por las malas noticias</vt:lpstr>
      <vt:lpstr>Presentación de PowerPoint</vt:lpstr>
      <vt:lpstr>Presentación de PowerPoint</vt:lpstr>
      <vt:lpstr>Presentación de PowerPoint</vt:lpstr>
      <vt:lpstr>Empecemos por las malas noticias</vt:lpstr>
      <vt:lpstr>Presentación de PowerPoint</vt:lpstr>
      <vt:lpstr>Presentación de PowerPoint</vt:lpstr>
      <vt:lpstr>Baio (2012)</vt:lpstr>
      <vt:lpstr>Tres tipos de explicación:</vt:lpstr>
      <vt:lpstr>Presentación de PowerPoint</vt:lpstr>
      <vt:lpstr>Presentación de PowerPoint</vt:lpstr>
      <vt:lpstr>Presentación de PowerPoint</vt:lpstr>
      <vt:lpstr>Una nueva genética</vt:lpstr>
      <vt:lpstr>  Diferencias entre sexos</vt:lpstr>
      <vt:lpstr>Las mujeres con TEA </vt:lpstr>
      <vt:lpstr>Presentación de PowerPoint</vt:lpstr>
      <vt:lpstr>Presentación de PowerPoint</vt:lpstr>
      <vt:lpstr>Presentación de PowerPoint</vt:lpstr>
      <vt:lpstr>Presentación de PowerPoint</vt:lpstr>
      <vt:lpstr>Presentación de PowerPoint</vt:lpstr>
      <vt:lpstr>  Eliminación de la culpabilidad</vt:lpstr>
      <vt:lpstr>Presentación de PowerPoint</vt:lpstr>
      <vt:lpstr>Presentación de PowerPoint</vt:lpstr>
      <vt:lpstr>Presentación de PowerPoint</vt:lpstr>
      <vt:lpstr>Presentación de PowerPoint</vt:lpstr>
      <vt:lpstr>Presentación de PowerPoint</vt:lpstr>
      <vt:lpstr>Presentación de PowerPoint</vt:lpstr>
      <vt:lpstr>La vida de una persona con autismo no es fácil. </vt:lpstr>
      <vt:lpstr>Habilidad superior:</vt:lpstr>
      <vt:lpstr>Presentación de PowerPoint</vt:lpstr>
      <vt:lpstr>  ¿Se puede curar el autismo?</vt:lpstr>
      <vt:lpstr>Personas que abandonan el diagnóstico</vt:lpstr>
      <vt:lpstr>  Aumento del volumen cefálico</vt:lpstr>
      <vt:lpstr>Presentación de PowerPoint</vt:lpstr>
      <vt:lpstr>  Crecimiento acelerado</vt:lpstr>
      <vt:lpstr>Presentación de PowerPoint</vt:lpstr>
      <vt:lpstr>Presentación de PowerPoint</vt:lpstr>
      <vt:lpstr> Antidepresivos</vt:lpstr>
      <vt:lpstr>Presentación de PowerPoint</vt:lpstr>
      <vt:lpstr> Deficiencia vitamínica</vt:lpstr>
      <vt:lpstr>Presentación de PowerPoint</vt:lpstr>
      <vt:lpstr> Embarazos prematuros o postérmino</vt:lpstr>
      <vt:lpstr>Presentación de PowerPoint</vt:lpstr>
      <vt:lpstr>Presentación de PowerPoint</vt:lpstr>
      <vt:lpstr> Condiciones metabólicas de la madre</vt:lpstr>
      <vt:lpstr>Presentación de PowerPoint</vt:lpstr>
      <vt:lpstr> Años del padre</vt:lpstr>
      <vt:lpstr>Presentación de PowerPoint</vt:lpstr>
      <vt:lpstr> Maltrato infantil y autismo en la siguiente generación</vt:lpstr>
      <vt:lpstr>Presentación de PowerPoint</vt:lpstr>
      <vt:lpstr> Contaminación</vt:lpstr>
      <vt:lpstr>Presentación de PowerPoint</vt:lpstr>
      <vt:lpstr>Presentación de PowerPoint</vt:lpstr>
      <vt:lpstr> Nivel educativo de los padres</vt:lpstr>
      <vt:lpstr>Presentación de PowerPoint</vt:lpstr>
      <vt:lpstr> Déficits sensoriales en el autismo</vt:lpstr>
      <vt:lpstr>Presentación de PowerPoint</vt:lpstr>
      <vt:lpstr> Problemas gastrointestinales</vt:lpstr>
      <vt:lpstr>Presentación de PowerPoint</vt:lpstr>
      <vt:lpstr>Presentación de PowerPoint</vt:lpstr>
      <vt:lpstr> Diagnóstico y medicación</vt:lpstr>
      <vt:lpstr>Presentación de PowerPoint</vt:lpstr>
      <vt:lpstr> Tratamiento de la ansiedad</vt:lpstr>
      <vt:lpstr>Presentación de PowerPoint</vt:lpstr>
      <vt:lpstr> Estado físico</vt:lpstr>
      <vt:lpstr>Presentación de PowerPoint</vt:lpstr>
      <vt:lpstr> Deporte</vt:lpstr>
      <vt:lpstr>Presentación de PowerPoint</vt:lpstr>
      <vt:lpstr> La carga económica del autismo</vt:lpstr>
      <vt:lpstr>Presentación de PowerPoint</vt:lpstr>
      <vt:lpstr>Presentación de PowerPoint</vt:lpstr>
      <vt:lpstr>Presentación de PowerPoint</vt:lpstr>
      <vt:lpstr>Presentación de PowerPoint</vt:lpstr>
      <vt:lpstr>Presentación de PowerPoint</vt:lpstr>
      <vt:lpstr>Cosas para explicar a un profesor</vt:lpstr>
      <vt:lpstr>Ejemplos de adaptaciones</vt:lpstr>
      <vt:lpstr>Más cosas para explicar a un profesor</vt:lpstr>
      <vt:lpstr>Y aún más cosas para el profesor</vt:lpstr>
      <vt:lpstr>Explicar en clase lo que es un TEA</vt:lpstr>
      <vt:lpstr>Medidas de intervención</vt:lpstr>
      <vt:lpstr>La evolución de un muchacho con TEA depende de:</vt:lpstr>
      <vt:lpstr>Nuestro nivel como sociedad lo marca el cómo tratamos a los que son algo diferentes. </vt:lpstr>
      <vt:lpstr>Los niños con TEA dentro de su grupo de edad</vt:lpstr>
      <vt:lpstr>Los niños con TEA dentro de su grupo de edad</vt:lpstr>
      <vt:lpstr>Los niños con TEA dentro de su grupo de edad</vt:lpstr>
      <vt:lpstr>Trabajo en el aula:</vt:lpstr>
      <vt:lpstr>Trabajo en el aula:</vt:lpstr>
      <vt:lpstr>Trabajo en el aula:</vt:lpstr>
      <vt:lpstr>Trabajo en el aula:</vt:lpstr>
      <vt:lpstr>Trabajo en el aula:</vt:lpstr>
    </vt:vector>
  </TitlesOfParts>
  <Company>usal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Neurobiología del síndrome de Asperger</dc:title>
  <dc:creator>cuarto-oscuro</dc:creator>
  <cp:lastModifiedBy>JR</cp:lastModifiedBy>
  <cp:revision>148</cp:revision>
  <dcterms:created xsi:type="dcterms:W3CDTF">2005-06-06T10:34:27Z</dcterms:created>
  <dcterms:modified xsi:type="dcterms:W3CDTF">2018-04-11T10:30:05Z</dcterms:modified>
</cp:coreProperties>
</file>