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54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53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48.xml" ContentType="application/vnd.openxmlformats-officedocument.presentationml.slide+xml"/>
  <Override PartName="/ppt/slides/slide24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s/slide47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86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52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6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5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57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6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5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15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diagrams/drawing2.xml" ContentType="application/vnd.ms-office.drawingml.diagramDrawing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80" r:id="rId2"/>
    <p:sldMasterId id="2147483792" r:id="rId3"/>
    <p:sldMasterId id="2147483804" r:id="rId4"/>
    <p:sldMasterId id="2147483816" r:id="rId5"/>
    <p:sldMasterId id="2147483828" r:id="rId6"/>
    <p:sldMasterId id="2147483852" r:id="rId7"/>
    <p:sldMasterId id="2147483864" r:id="rId8"/>
    <p:sldMasterId id="2147483888" r:id="rId9"/>
    <p:sldMasterId id="2147483900" r:id="rId10"/>
    <p:sldMasterId id="2147483912" r:id="rId11"/>
    <p:sldMasterId id="2147483924" r:id="rId12"/>
    <p:sldMasterId id="2147483936" r:id="rId13"/>
    <p:sldMasterId id="2147483948" r:id="rId14"/>
  </p:sldMasterIdLst>
  <p:notesMasterIdLst>
    <p:notesMasterId r:id="rId72"/>
  </p:notesMasterIdLst>
  <p:sldIdLst>
    <p:sldId id="406" r:id="rId15"/>
    <p:sldId id="408" r:id="rId16"/>
    <p:sldId id="409" r:id="rId17"/>
    <p:sldId id="410" r:id="rId18"/>
    <p:sldId id="465" r:id="rId19"/>
    <p:sldId id="412" r:id="rId20"/>
    <p:sldId id="413" r:id="rId21"/>
    <p:sldId id="415" r:id="rId22"/>
    <p:sldId id="414" r:id="rId23"/>
    <p:sldId id="411" r:id="rId24"/>
    <p:sldId id="418" r:id="rId25"/>
    <p:sldId id="417" r:id="rId26"/>
    <p:sldId id="421" r:id="rId27"/>
    <p:sldId id="419" r:id="rId28"/>
    <p:sldId id="420" r:id="rId29"/>
    <p:sldId id="422" r:id="rId30"/>
    <p:sldId id="466" r:id="rId31"/>
    <p:sldId id="423" r:id="rId32"/>
    <p:sldId id="467" r:id="rId33"/>
    <p:sldId id="464" r:id="rId34"/>
    <p:sldId id="462" r:id="rId35"/>
    <p:sldId id="463" r:id="rId36"/>
    <p:sldId id="427" r:id="rId37"/>
    <p:sldId id="424" r:id="rId38"/>
    <p:sldId id="461" r:id="rId39"/>
    <p:sldId id="442" r:id="rId40"/>
    <p:sldId id="446" r:id="rId41"/>
    <p:sldId id="440" r:id="rId42"/>
    <p:sldId id="443" r:id="rId43"/>
    <p:sldId id="444" r:id="rId44"/>
    <p:sldId id="447" r:id="rId45"/>
    <p:sldId id="448" r:id="rId46"/>
    <p:sldId id="449" r:id="rId47"/>
    <p:sldId id="445" r:id="rId48"/>
    <p:sldId id="450" r:id="rId49"/>
    <p:sldId id="451" r:id="rId50"/>
    <p:sldId id="452" r:id="rId51"/>
    <p:sldId id="453" r:id="rId52"/>
    <p:sldId id="454" r:id="rId53"/>
    <p:sldId id="428" r:id="rId54"/>
    <p:sldId id="429" r:id="rId55"/>
    <p:sldId id="438" r:id="rId56"/>
    <p:sldId id="441" r:id="rId57"/>
    <p:sldId id="460" r:id="rId58"/>
    <p:sldId id="430" r:id="rId59"/>
    <p:sldId id="431" r:id="rId60"/>
    <p:sldId id="432" r:id="rId61"/>
    <p:sldId id="437" r:id="rId62"/>
    <p:sldId id="434" r:id="rId63"/>
    <p:sldId id="435" r:id="rId64"/>
    <p:sldId id="436" r:id="rId65"/>
    <p:sldId id="455" r:id="rId66"/>
    <p:sldId id="456" r:id="rId67"/>
    <p:sldId id="457" r:id="rId68"/>
    <p:sldId id="458" r:id="rId69"/>
    <p:sldId id="459" r:id="rId70"/>
    <p:sldId id="286" r:id="rId7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4" autoAdjust="0"/>
    <p:restoredTop sz="94364" autoAdjust="0"/>
  </p:normalViewPr>
  <p:slideViewPr>
    <p:cSldViewPr>
      <p:cViewPr varScale="1">
        <p:scale>
          <a:sx n="63" d="100"/>
          <a:sy n="63" d="100"/>
        </p:scale>
        <p:origin x="151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viewProps" Target="viewProps.xml"/><Relationship Id="rId79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customXml" Target="../customXml/item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presProps" Target="presProps.xml"/><Relationship Id="rId78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World%20War%201,%20Explained%20in%205%20Minutes!.mp4" TargetMode="External"/><Relationship Id="rId1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8543-2A51-4DD3-BB48-07A407CFCCAE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2904E-63FF-49E9-9B90-17FD5D70A378}">
      <dgm:prSet phldrT="[Text]" custT="1"/>
      <dgm:spPr>
        <a:solidFill>
          <a:srgbClr val="005674">
            <a:alpha val="50000"/>
          </a:srgbClr>
        </a:solidFill>
      </dgm:spPr>
      <dgm:t>
        <a:bodyPr/>
        <a:lstStyle/>
        <a:p>
          <a:r>
            <a:rPr lang="en-US" sz="3200" b="1" dirty="0" smtClean="0"/>
            <a:t>LOS 24 IDIOMAS OFICIALES</a:t>
          </a:r>
          <a:endParaRPr lang="en-US" sz="3200" b="1" dirty="0"/>
        </a:p>
      </dgm:t>
    </dgm:pt>
    <dgm:pt modelId="{E741B154-A7F6-4CBA-B60F-F2E3CC52A4DF}" type="parTrans" cxnId="{290B1463-7FDA-4554-B558-2F673542FC39}">
      <dgm:prSet/>
      <dgm:spPr/>
      <dgm:t>
        <a:bodyPr/>
        <a:lstStyle/>
        <a:p>
          <a:endParaRPr lang="en-US"/>
        </a:p>
      </dgm:t>
    </dgm:pt>
    <dgm:pt modelId="{AC7E3459-E89D-4833-BB6A-AB6D86B3D6A8}" type="sibTrans" cxnId="{290B1463-7FDA-4554-B558-2F673542FC39}">
      <dgm:prSet/>
      <dgm:spPr/>
      <dgm:t>
        <a:bodyPr/>
        <a:lstStyle/>
        <a:p>
          <a:endParaRPr lang="en-US"/>
        </a:p>
      </dgm:t>
    </dgm:pt>
    <dgm:pt modelId="{629869C1-1260-444D-AA31-696E17EEDF7E}">
      <dgm:prSet phldrT="[Text]" custT="1"/>
      <dgm:spPr/>
      <dgm:t>
        <a:bodyPr/>
        <a:lstStyle/>
        <a:p>
          <a:r>
            <a:rPr lang="es-ES" sz="1800" b="1" noProof="0" dirty="0" smtClean="0"/>
            <a:t>Eslavas:</a:t>
          </a:r>
          <a:r>
            <a:rPr lang="es-ES" sz="1800" noProof="0" dirty="0" smtClean="0"/>
            <a:t> búlgaro, checo, croata, polaco, eslovaco y esloveno</a:t>
          </a:r>
          <a:endParaRPr lang="es-ES" sz="1800" noProof="0" dirty="0"/>
        </a:p>
      </dgm:t>
    </dgm:pt>
    <dgm:pt modelId="{25E0E280-853C-493D-9CC4-CFB157DCF58B}" type="parTrans" cxnId="{06423D0F-C633-4A57-B128-2F1F8B67B4EC}">
      <dgm:prSet/>
      <dgm:spPr/>
      <dgm:t>
        <a:bodyPr/>
        <a:lstStyle/>
        <a:p>
          <a:endParaRPr lang="en-US"/>
        </a:p>
      </dgm:t>
    </dgm:pt>
    <dgm:pt modelId="{FFC0FA8A-88D3-499F-8002-8162CAFD5564}" type="sibTrans" cxnId="{06423D0F-C633-4A57-B128-2F1F8B67B4EC}">
      <dgm:prSet/>
      <dgm:spPr/>
      <dgm:t>
        <a:bodyPr/>
        <a:lstStyle/>
        <a:p>
          <a:endParaRPr lang="en-US"/>
        </a:p>
      </dgm:t>
    </dgm:pt>
    <dgm:pt modelId="{F5C09E29-FD16-4B7E-A14F-2CCC52E30343}">
      <dgm:prSet phldrT="[Text]"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es-ES" sz="1800" b="1" noProof="0" dirty="0" smtClean="0"/>
            <a:t>Germánicas:</a:t>
          </a:r>
          <a:r>
            <a:rPr lang="es-ES" sz="1800" noProof="0" dirty="0" smtClean="0"/>
            <a:t> alemán, danés, holandés, inglés, y sueco</a:t>
          </a:r>
          <a:endParaRPr lang="es-ES" sz="1800" noProof="0" dirty="0"/>
        </a:p>
      </dgm:t>
    </dgm:pt>
    <dgm:pt modelId="{EB8EB8CD-5DD0-477B-85C5-30ACE25D1402}" type="parTrans" cxnId="{D8A64EF1-7383-4156-BBDE-BFEF19C147C0}">
      <dgm:prSet/>
      <dgm:spPr/>
      <dgm:t>
        <a:bodyPr/>
        <a:lstStyle/>
        <a:p>
          <a:endParaRPr lang="en-US"/>
        </a:p>
      </dgm:t>
    </dgm:pt>
    <dgm:pt modelId="{7A79D66E-4933-4979-A670-6D383622AAE6}" type="sibTrans" cxnId="{D8A64EF1-7383-4156-BBDE-BFEF19C147C0}">
      <dgm:prSet/>
      <dgm:spPr/>
      <dgm:t>
        <a:bodyPr/>
        <a:lstStyle/>
        <a:p>
          <a:endParaRPr lang="en-US"/>
        </a:p>
      </dgm:t>
    </dgm:pt>
    <dgm:pt modelId="{572F5CBD-D895-4AAF-842A-0B8465468BD4}">
      <dgm:prSet phldrT="[Text]" custT="1"/>
      <dgm:spPr/>
      <dgm:t>
        <a:bodyPr/>
        <a:lstStyle/>
        <a:p>
          <a:r>
            <a:rPr lang="es-ES" sz="1800" b="1" noProof="0" dirty="0" smtClean="0"/>
            <a:t>Romances</a:t>
          </a:r>
          <a:r>
            <a:rPr lang="es-ES" sz="1800" noProof="0" dirty="0" smtClean="0"/>
            <a:t>: español, francés, italiano, portugués y rumano</a:t>
          </a:r>
          <a:endParaRPr lang="es-ES" sz="1800" noProof="0" dirty="0"/>
        </a:p>
      </dgm:t>
    </dgm:pt>
    <dgm:pt modelId="{6BEAA7CD-2C2F-40FF-A3F0-BBA2896D9A82}" type="parTrans" cxnId="{1E842B5A-3537-4761-BB29-507C716C3A9F}">
      <dgm:prSet/>
      <dgm:spPr/>
      <dgm:t>
        <a:bodyPr/>
        <a:lstStyle/>
        <a:p>
          <a:endParaRPr lang="en-US"/>
        </a:p>
      </dgm:t>
    </dgm:pt>
    <dgm:pt modelId="{E5C0D13C-F51D-43D7-B7DE-92E5B3E3D7B6}" type="sibTrans" cxnId="{1E842B5A-3537-4761-BB29-507C716C3A9F}">
      <dgm:prSet/>
      <dgm:spPr/>
      <dgm:t>
        <a:bodyPr/>
        <a:lstStyle/>
        <a:p>
          <a:endParaRPr lang="en-US"/>
        </a:p>
      </dgm:t>
    </dgm:pt>
    <dgm:pt modelId="{DBE77370-9D42-4A7B-A3CA-8D1218AFB214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es-ES" sz="1800" b="1" noProof="0" dirty="0" smtClean="0"/>
            <a:t>Otras: </a:t>
          </a:r>
          <a:r>
            <a:rPr lang="es-ES" sz="1800" b="0" noProof="0" dirty="0" smtClean="0"/>
            <a:t>estonio y fines, griego, irlandés, lituano y letón, húngaro, maltés. </a:t>
          </a:r>
          <a:endParaRPr lang="es-ES" sz="1800" noProof="0" dirty="0"/>
        </a:p>
      </dgm:t>
    </dgm:pt>
    <dgm:pt modelId="{429CE523-C5FC-49E6-A450-6B83AC651315}" type="parTrans" cxnId="{95C6C0A3-E2D4-4466-9B49-CCA3C3FC8E90}">
      <dgm:prSet/>
      <dgm:spPr/>
      <dgm:t>
        <a:bodyPr/>
        <a:lstStyle/>
        <a:p>
          <a:endParaRPr lang="en-US"/>
        </a:p>
      </dgm:t>
    </dgm:pt>
    <dgm:pt modelId="{C2DDAA2E-18F3-4716-9F4A-A07C95660494}" type="sibTrans" cxnId="{95C6C0A3-E2D4-4466-9B49-CCA3C3FC8E90}">
      <dgm:prSet/>
      <dgm:spPr/>
      <dgm:t>
        <a:bodyPr/>
        <a:lstStyle/>
        <a:p>
          <a:endParaRPr lang="en-US"/>
        </a:p>
      </dgm:t>
    </dgm:pt>
    <dgm:pt modelId="{A770E368-C418-4D75-8C7D-5F748FC37372}" type="pres">
      <dgm:prSet presAssocID="{546A8543-2A51-4DD3-BB48-07A407CFCCA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885BDA1-124B-4DC3-A05D-ACACDF21F510}" type="pres">
      <dgm:prSet presAssocID="{546A8543-2A51-4DD3-BB48-07A407CFCCAE}" presName="radial" presStyleCnt="0">
        <dgm:presLayoutVars>
          <dgm:animLvl val="ctr"/>
        </dgm:presLayoutVars>
      </dgm:prSet>
      <dgm:spPr/>
    </dgm:pt>
    <dgm:pt modelId="{8BEDEE8B-A512-47E2-A3C9-74492F618D4F}" type="pres">
      <dgm:prSet presAssocID="{5252904E-63FF-49E9-9B90-17FD5D70A378}" presName="centerShape" presStyleLbl="vennNode1" presStyleIdx="0" presStyleCnt="5" custScaleX="86259" custScaleY="84920"/>
      <dgm:spPr/>
      <dgm:t>
        <a:bodyPr/>
        <a:lstStyle/>
        <a:p>
          <a:endParaRPr lang="es-ES"/>
        </a:p>
      </dgm:t>
    </dgm:pt>
    <dgm:pt modelId="{529148A2-7FCD-4369-9EFC-ACFC3C7F6D7A}" type="pres">
      <dgm:prSet presAssocID="{629869C1-1260-444D-AA31-696E17EEDF7E}" presName="node" presStyleLbl="vennNode1" presStyleIdx="1" presStyleCnt="5" custScaleX="130306" custScaleY="122181" custRadScaleRad="89753" custRadScaleInc="-51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294006-4B65-442B-A0BD-25F001259F70}" type="pres">
      <dgm:prSet presAssocID="{F5C09E29-FD16-4B7E-A14F-2CCC52E30343}" presName="node" presStyleLbl="vennNode1" presStyleIdx="2" presStyleCnt="5" custScaleX="131175" custScaleY="126686" custRadScaleRad="98546" custRadScaleInc="-9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581C0B-7D92-4AD3-97E0-B4938FE73CA5}" type="pres">
      <dgm:prSet presAssocID="{572F5CBD-D895-4AAF-842A-0B8465468BD4}" presName="node" presStyleLbl="vennNode1" presStyleIdx="3" presStyleCnt="5" custScaleX="134871" custScaleY="131363" custRadScaleRad="83428" custRadScaleInc="15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2BC532-F1F3-4869-AE88-2EBED49E2E90}" type="pres">
      <dgm:prSet presAssocID="{DBE77370-9D42-4A7B-A3CA-8D1218AFB214}" presName="node" presStyleLbl="vennNode1" presStyleIdx="4" presStyleCnt="5" custScaleX="134099" custScaleY="131150" custRadScaleRad="96339" custRadScaleInc="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632ED3B-FDB1-42F4-A600-5E6812922112}" type="presOf" srcId="{F5C09E29-FD16-4B7E-A14F-2CCC52E30343}" destId="{14294006-4B65-442B-A0BD-25F001259F70}" srcOrd="0" destOrd="0" presId="urn:microsoft.com/office/officeart/2005/8/layout/radial3"/>
    <dgm:cxn modelId="{1D742CF8-D1BF-4C2D-BD65-059CAAF20605}" type="presOf" srcId="{546A8543-2A51-4DD3-BB48-07A407CFCCAE}" destId="{A770E368-C418-4D75-8C7D-5F748FC37372}" srcOrd="0" destOrd="0" presId="urn:microsoft.com/office/officeart/2005/8/layout/radial3"/>
    <dgm:cxn modelId="{DA7E5580-7A80-4949-A0CB-6E445676EBFC}" type="presOf" srcId="{DBE77370-9D42-4A7B-A3CA-8D1218AFB214}" destId="{422BC532-F1F3-4869-AE88-2EBED49E2E90}" srcOrd="0" destOrd="0" presId="urn:microsoft.com/office/officeart/2005/8/layout/radial3"/>
    <dgm:cxn modelId="{D8A64EF1-7383-4156-BBDE-BFEF19C147C0}" srcId="{5252904E-63FF-49E9-9B90-17FD5D70A378}" destId="{F5C09E29-FD16-4B7E-A14F-2CCC52E30343}" srcOrd="1" destOrd="0" parTransId="{EB8EB8CD-5DD0-477B-85C5-30ACE25D1402}" sibTransId="{7A79D66E-4933-4979-A670-6D383622AAE6}"/>
    <dgm:cxn modelId="{D6F929D0-C6C2-4CA5-81BF-B27CF3AB90C5}" type="presOf" srcId="{629869C1-1260-444D-AA31-696E17EEDF7E}" destId="{529148A2-7FCD-4369-9EFC-ACFC3C7F6D7A}" srcOrd="0" destOrd="0" presId="urn:microsoft.com/office/officeart/2005/8/layout/radial3"/>
    <dgm:cxn modelId="{06423D0F-C633-4A57-B128-2F1F8B67B4EC}" srcId="{5252904E-63FF-49E9-9B90-17FD5D70A378}" destId="{629869C1-1260-444D-AA31-696E17EEDF7E}" srcOrd="0" destOrd="0" parTransId="{25E0E280-853C-493D-9CC4-CFB157DCF58B}" sibTransId="{FFC0FA8A-88D3-499F-8002-8162CAFD5564}"/>
    <dgm:cxn modelId="{95C6C0A3-E2D4-4466-9B49-CCA3C3FC8E90}" srcId="{5252904E-63FF-49E9-9B90-17FD5D70A378}" destId="{DBE77370-9D42-4A7B-A3CA-8D1218AFB214}" srcOrd="3" destOrd="0" parTransId="{429CE523-C5FC-49E6-A450-6B83AC651315}" sibTransId="{C2DDAA2E-18F3-4716-9F4A-A07C95660494}"/>
    <dgm:cxn modelId="{ABFA7AAB-04F0-4879-8A9D-056CC2A04FDE}" type="presOf" srcId="{572F5CBD-D895-4AAF-842A-0B8465468BD4}" destId="{E5581C0B-7D92-4AD3-97E0-B4938FE73CA5}" srcOrd="0" destOrd="0" presId="urn:microsoft.com/office/officeart/2005/8/layout/radial3"/>
    <dgm:cxn modelId="{290B1463-7FDA-4554-B558-2F673542FC39}" srcId="{546A8543-2A51-4DD3-BB48-07A407CFCCAE}" destId="{5252904E-63FF-49E9-9B90-17FD5D70A378}" srcOrd="0" destOrd="0" parTransId="{E741B154-A7F6-4CBA-B60F-F2E3CC52A4DF}" sibTransId="{AC7E3459-E89D-4833-BB6A-AB6D86B3D6A8}"/>
    <dgm:cxn modelId="{1E842B5A-3537-4761-BB29-507C716C3A9F}" srcId="{5252904E-63FF-49E9-9B90-17FD5D70A378}" destId="{572F5CBD-D895-4AAF-842A-0B8465468BD4}" srcOrd="2" destOrd="0" parTransId="{6BEAA7CD-2C2F-40FF-A3F0-BBA2896D9A82}" sibTransId="{E5C0D13C-F51D-43D7-B7DE-92E5B3E3D7B6}"/>
    <dgm:cxn modelId="{7D6AABDE-7985-40FE-948B-A9F7E77B5F8B}" type="presOf" srcId="{5252904E-63FF-49E9-9B90-17FD5D70A378}" destId="{8BEDEE8B-A512-47E2-A3C9-74492F618D4F}" srcOrd="0" destOrd="0" presId="urn:microsoft.com/office/officeart/2005/8/layout/radial3"/>
    <dgm:cxn modelId="{E7C5EA66-FB68-4499-9ECC-D05E6154E573}" type="presParOf" srcId="{A770E368-C418-4D75-8C7D-5F748FC37372}" destId="{1885BDA1-124B-4DC3-A05D-ACACDF21F510}" srcOrd="0" destOrd="0" presId="urn:microsoft.com/office/officeart/2005/8/layout/radial3"/>
    <dgm:cxn modelId="{CC8E7EA1-83A0-4736-955F-67ADBE447842}" type="presParOf" srcId="{1885BDA1-124B-4DC3-A05D-ACACDF21F510}" destId="{8BEDEE8B-A512-47E2-A3C9-74492F618D4F}" srcOrd="0" destOrd="0" presId="urn:microsoft.com/office/officeart/2005/8/layout/radial3"/>
    <dgm:cxn modelId="{7D5676D0-6286-44AF-8ECF-D2C6AFF7AF43}" type="presParOf" srcId="{1885BDA1-124B-4DC3-A05D-ACACDF21F510}" destId="{529148A2-7FCD-4369-9EFC-ACFC3C7F6D7A}" srcOrd="1" destOrd="0" presId="urn:microsoft.com/office/officeart/2005/8/layout/radial3"/>
    <dgm:cxn modelId="{13B26301-E6E6-40E1-A6E1-C2EDB0859E12}" type="presParOf" srcId="{1885BDA1-124B-4DC3-A05D-ACACDF21F510}" destId="{14294006-4B65-442B-A0BD-25F001259F70}" srcOrd="2" destOrd="0" presId="urn:microsoft.com/office/officeart/2005/8/layout/radial3"/>
    <dgm:cxn modelId="{1D78EE11-B2A8-4B9B-ADA0-5C3B7164204F}" type="presParOf" srcId="{1885BDA1-124B-4DC3-A05D-ACACDF21F510}" destId="{E5581C0B-7D92-4AD3-97E0-B4938FE73CA5}" srcOrd="3" destOrd="0" presId="urn:microsoft.com/office/officeart/2005/8/layout/radial3"/>
    <dgm:cxn modelId="{949C9112-8C66-43B2-8842-060B25EE1B14}" type="presParOf" srcId="{1885BDA1-124B-4DC3-A05D-ACACDF21F510}" destId="{422BC532-F1F3-4869-AE88-2EBED49E2E9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3534B-F753-46E6-AB22-4DD74C74A10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95EA1-916C-470D-9740-AB0F64907A0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1914</a:t>
          </a:r>
        </a:p>
      </dgm:t>
    </dgm:pt>
    <dgm:pt modelId="{B54F9AFF-5AF2-4557-BA3B-BF6099CE37E9}" type="parTrans" cxnId="{1134B8A9-6FD2-42EF-9EDE-F6DD28DBA47E}">
      <dgm:prSet/>
      <dgm:spPr/>
      <dgm:t>
        <a:bodyPr/>
        <a:lstStyle/>
        <a:p>
          <a:endParaRPr lang="en-US"/>
        </a:p>
      </dgm:t>
    </dgm:pt>
    <dgm:pt modelId="{A0D0EB9E-2133-457F-AF84-CB77FAB0884F}" type="sibTrans" cxnId="{1134B8A9-6FD2-42EF-9EDE-F6DD28DBA47E}">
      <dgm:prSet/>
      <dgm:spPr/>
      <dgm:t>
        <a:bodyPr/>
        <a:lstStyle/>
        <a:p>
          <a:endParaRPr lang="en-US"/>
        </a:p>
      </dgm:t>
    </dgm:pt>
    <dgm:pt modelId="{ED45E002-A715-43CA-9906-BEB7F91733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1918</a:t>
          </a:r>
        </a:p>
      </dgm:t>
    </dgm:pt>
    <dgm:pt modelId="{B2988112-4D61-48E2-A200-FDE8475ECA8F}" type="parTrans" cxnId="{24E4E4AF-3458-487B-AABD-79A386F9685E}">
      <dgm:prSet/>
      <dgm:spPr/>
      <dgm:t>
        <a:bodyPr/>
        <a:lstStyle/>
        <a:p>
          <a:endParaRPr lang="en-US"/>
        </a:p>
      </dgm:t>
    </dgm:pt>
    <dgm:pt modelId="{B616F2B6-CE0E-481A-BDA5-AD1938C0B75B}" type="sibTrans" cxnId="{24E4E4AF-3458-487B-AABD-79A386F9685E}">
      <dgm:prSet/>
      <dgm:spPr/>
      <dgm:t>
        <a:bodyPr/>
        <a:lstStyle/>
        <a:p>
          <a:endParaRPr lang="en-US"/>
        </a:p>
      </dgm:t>
    </dgm:pt>
    <dgm:pt modelId="{2062EC86-304E-4805-896A-A040C6B0EEF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1939</a:t>
          </a:r>
        </a:p>
      </dgm:t>
    </dgm:pt>
    <dgm:pt modelId="{A7C4B986-E7D5-47B6-8DC6-F49978AE0277}" type="parTrans" cxnId="{45C58CEF-4BA5-4E16-9151-D6C05BA21216}">
      <dgm:prSet/>
      <dgm:spPr/>
      <dgm:t>
        <a:bodyPr/>
        <a:lstStyle/>
        <a:p>
          <a:endParaRPr lang="en-US"/>
        </a:p>
      </dgm:t>
    </dgm:pt>
    <dgm:pt modelId="{C7F9AC5C-2537-4327-9E9C-2A10249BFCA0}" type="sibTrans" cxnId="{45C58CEF-4BA5-4E16-9151-D6C05BA21216}">
      <dgm:prSet/>
      <dgm:spPr/>
      <dgm:t>
        <a:bodyPr/>
        <a:lstStyle/>
        <a:p>
          <a:endParaRPr lang="en-US"/>
        </a:p>
      </dgm:t>
    </dgm:pt>
    <dgm:pt modelId="{586FE3DA-BA79-4CA3-B39A-B63FCFFAA0F9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1945</a:t>
          </a:r>
        </a:p>
      </dgm:t>
    </dgm:pt>
    <dgm:pt modelId="{D89B398D-BF71-42D4-8E05-925D037D8C8C}" type="parTrans" cxnId="{BA8874EE-24D6-449D-B887-124B36B2CB95}">
      <dgm:prSet/>
      <dgm:spPr/>
      <dgm:t>
        <a:bodyPr/>
        <a:lstStyle/>
        <a:p>
          <a:endParaRPr lang="en-US"/>
        </a:p>
      </dgm:t>
    </dgm:pt>
    <dgm:pt modelId="{53715810-AB68-4120-A0A1-BF20894EAB82}" type="sibTrans" cxnId="{BA8874EE-24D6-449D-B887-124B36B2CB95}">
      <dgm:prSet/>
      <dgm:spPr/>
      <dgm:t>
        <a:bodyPr/>
        <a:lstStyle/>
        <a:p>
          <a:endParaRPr lang="en-US"/>
        </a:p>
      </dgm:t>
    </dgm:pt>
    <dgm:pt modelId="{8966FE07-2D8C-4F5E-B531-4ED076AF5D27}" type="pres">
      <dgm:prSet presAssocID="{A1B3534B-F753-46E6-AB22-4DD74C74A100}" presName="diagram" presStyleCnt="0">
        <dgm:presLayoutVars>
          <dgm:dir/>
        </dgm:presLayoutVars>
      </dgm:prSet>
      <dgm:spPr/>
      <dgm:t>
        <a:bodyPr/>
        <a:lstStyle/>
        <a:p>
          <a:endParaRPr lang="es-ES"/>
        </a:p>
      </dgm:t>
    </dgm:pt>
    <dgm:pt modelId="{F473A85D-CA76-4E3A-BCAD-ACD51AE56F97}" type="pres">
      <dgm:prSet presAssocID="{04F95EA1-916C-470D-9740-AB0F64907A0B}" presName="composite" presStyleCnt="0"/>
      <dgm:spPr/>
    </dgm:pt>
    <dgm:pt modelId="{D60FE816-3E39-4346-9541-DE9013C0CD7F}" type="pres">
      <dgm:prSet presAssocID="{04F95EA1-916C-470D-9740-AB0F64907A0B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file"/>
          </dgm14:cNvPr>
        </a:ext>
      </dgm:extLst>
    </dgm:pt>
    <dgm:pt modelId="{661DA055-562D-474C-89A4-8490B75CEAA8}" type="pres">
      <dgm:prSet presAssocID="{04F95EA1-916C-470D-9740-AB0F64907A0B}" presName="Parent" presStyleLbl="node0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264CFE-CFDC-4E75-AD2B-108E948158E2}" type="pres">
      <dgm:prSet presAssocID="{A0D0EB9E-2133-457F-AF84-CB77FAB0884F}" presName="sibTrans" presStyleCnt="0"/>
      <dgm:spPr/>
    </dgm:pt>
    <dgm:pt modelId="{E75785FC-FA01-4CCE-9731-5F62EEC62978}" type="pres">
      <dgm:prSet presAssocID="{ED45E002-A715-43CA-9906-BEB7F91733D6}" presName="composite" presStyleCnt="0"/>
      <dgm:spPr/>
    </dgm:pt>
    <dgm:pt modelId="{88BD178F-D8A5-4038-AB32-EB171CB24442}" type="pres">
      <dgm:prSet presAssocID="{ED45E002-A715-43CA-9906-BEB7F91733D6}" presName="Image" presStyleLbl="bgShp" presStyleIdx="1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3E45C0E-9B95-4125-8000-06B30E5FC073}" type="pres">
      <dgm:prSet presAssocID="{ED45E002-A715-43CA-9906-BEB7F91733D6}" presName="Parent" presStyleLbl="node0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F5AA3E-9235-4465-87DD-787367D0AE7E}" type="pres">
      <dgm:prSet presAssocID="{B616F2B6-CE0E-481A-BDA5-AD1938C0B75B}" presName="sibTrans" presStyleCnt="0"/>
      <dgm:spPr/>
    </dgm:pt>
    <dgm:pt modelId="{7BF6BB17-4188-49D5-85DA-EE0E9910342F}" type="pres">
      <dgm:prSet presAssocID="{2062EC86-304E-4805-896A-A040C6B0EEFB}" presName="composite" presStyleCnt="0"/>
      <dgm:spPr/>
    </dgm:pt>
    <dgm:pt modelId="{3950F79D-9A6C-40C2-BCB4-208FB67CFEF2}" type="pres">
      <dgm:prSet presAssocID="{2062EC86-304E-4805-896A-A040C6B0EEFB}" presName="Image" presStyleLbl="bgShp" presStyleIdx="2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82532F62-78F8-4353-B5D9-71F96297137D}" type="pres">
      <dgm:prSet presAssocID="{2062EC86-304E-4805-896A-A040C6B0EEFB}" presName="Parent" presStyleLbl="node0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1BD5DB-BCB6-4F73-BA2C-3A4A9A751668}" type="pres">
      <dgm:prSet presAssocID="{C7F9AC5C-2537-4327-9E9C-2A10249BFCA0}" presName="sibTrans" presStyleCnt="0"/>
      <dgm:spPr/>
    </dgm:pt>
    <dgm:pt modelId="{667D435D-9591-4C76-8267-601280F6DBC0}" type="pres">
      <dgm:prSet presAssocID="{586FE3DA-BA79-4CA3-B39A-B63FCFFAA0F9}" presName="composite" presStyleCnt="0"/>
      <dgm:spPr/>
    </dgm:pt>
    <dgm:pt modelId="{8843B5AF-756E-43EC-B20E-8E43EE9C1DE7}" type="pres">
      <dgm:prSet presAssocID="{586FE3DA-BA79-4CA3-B39A-B63FCFFAA0F9}" presName="Image" presStyleLbl="bgShp" presStyleIdx="3" presStyleCnt="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F0F2D078-F01C-4212-853D-AED86D2D1B66}" type="pres">
      <dgm:prSet presAssocID="{586FE3DA-BA79-4CA3-B39A-B63FCFFAA0F9}" presName="Parent" presStyleLbl="node0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4E4E4AF-3458-487B-AABD-79A386F9685E}" srcId="{A1B3534B-F753-46E6-AB22-4DD74C74A100}" destId="{ED45E002-A715-43CA-9906-BEB7F91733D6}" srcOrd="1" destOrd="0" parTransId="{B2988112-4D61-48E2-A200-FDE8475ECA8F}" sibTransId="{B616F2B6-CE0E-481A-BDA5-AD1938C0B75B}"/>
    <dgm:cxn modelId="{F5A09045-621B-4DDE-8625-B143BCB1E235}" type="presOf" srcId="{A1B3534B-F753-46E6-AB22-4DD74C74A100}" destId="{8966FE07-2D8C-4F5E-B531-4ED076AF5D27}" srcOrd="0" destOrd="0" presId="urn:microsoft.com/office/officeart/2008/layout/BendingPictureCaption"/>
    <dgm:cxn modelId="{45C58CEF-4BA5-4E16-9151-D6C05BA21216}" srcId="{A1B3534B-F753-46E6-AB22-4DD74C74A100}" destId="{2062EC86-304E-4805-896A-A040C6B0EEFB}" srcOrd="2" destOrd="0" parTransId="{A7C4B986-E7D5-47B6-8DC6-F49978AE0277}" sibTransId="{C7F9AC5C-2537-4327-9E9C-2A10249BFCA0}"/>
    <dgm:cxn modelId="{972B1388-DAD1-4CFE-9729-DAB87BE865FD}" type="presOf" srcId="{2062EC86-304E-4805-896A-A040C6B0EEFB}" destId="{82532F62-78F8-4353-B5D9-71F96297137D}" srcOrd="0" destOrd="0" presId="urn:microsoft.com/office/officeart/2008/layout/BendingPictureCaption"/>
    <dgm:cxn modelId="{1134B8A9-6FD2-42EF-9EDE-F6DD28DBA47E}" srcId="{A1B3534B-F753-46E6-AB22-4DD74C74A100}" destId="{04F95EA1-916C-470D-9740-AB0F64907A0B}" srcOrd="0" destOrd="0" parTransId="{B54F9AFF-5AF2-4557-BA3B-BF6099CE37E9}" sibTransId="{A0D0EB9E-2133-457F-AF84-CB77FAB0884F}"/>
    <dgm:cxn modelId="{BA8874EE-24D6-449D-B887-124B36B2CB95}" srcId="{A1B3534B-F753-46E6-AB22-4DD74C74A100}" destId="{586FE3DA-BA79-4CA3-B39A-B63FCFFAA0F9}" srcOrd="3" destOrd="0" parTransId="{D89B398D-BF71-42D4-8E05-925D037D8C8C}" sibTransId="{53715810-AB68-4120-A0A1-BF20894EAB82}"/>
    <dgm:cxn modelId="{303B28DF-D329-4DF2-B1B0-152165846CE0}" type="presOf" srcId="{586FE3DA-BA79-4CA3-B39A-B63FCFFAA0F9}" destId="{F0F2D078-F01C-4212-853D-AED86D2D1B66}" srcOrd="0" destOrd="0" presId="urn:microsoft.com/office/officeart/2008/layout/BendingPictureCaption"/>
    <dgm:cxn modelId="{2F42FAE0-B277-44DE-AE30-A17D6B809871}" type="presOf" srcId="{ED45E002-A715-43CA-9906-BEB7F91733D6}" destId="{43E45C0E-9B95-4125-8000-06B30E5FC073}" srcOrd="0" destOrd="0" presId="urn:microsoft.com/office/officeart/2008/layout/BendingPictureCaption"/>
    <dgm:cxn modelId="{D18363E6-8F97-499B-982F-14303D961060}" type="presOf" srcId="{04F95EA1-916C-470D-9740-AB0F64907A0B}" destId="{661DA055-562D-474C-89A4-8490B75CEAA8}" srcOrd="0" destOrd="0" presId="urn:microsoft.com/office/officeart/2008/layout/BendingPictureCaption"/>
    <dgm:cxn modelId="{D87FA33F-46F9-4D74-B235-67B69CCE2BF3}" type="presParOf" srcId="{8966FE07-2D8C-4F5E-B531-4ED076AF5D27}" destId="{F473A85D-CA76-4E3A-BCAD-ACD51AE56F97}" srcOrd="0" destOrd="0" presId="urn:microsoft.com/office/officeart/2008/layout/BendingPictureCaption"/>
    <dgm:cxn modelId="{A9ECAC5A-97F7-403C-9DAE-F7868414B737}" type="presParOf" srcId="{F473A85D-CA76-4E3A-BCAD-ACD51AE56F97}" destId="{D60FE816-3E39-4346-9541-DE9013C0CD7F}" srcOrd="0" destOrd="0" presId="urn:microsoft.com/office/officeart/2008/layout/BendingPictureCaption"/>
    <dgm:cxn modelId="{B0632BC1-B478-49B6-94B0-927ED081772C}" type="presParOf" srcId="{F473A85D-CA76-4E3A-BCAD-ACD51AE56F97}" destId="{661DA055-562D-474C-89A4-8490B75CEAA8}" srcOrd="1" destOrd="0" presId="urn:microsoft.com/office/officeart/2008/layout/BendingPictureCaption"/>
    <dgm:cxn modelId="{11E39378-43C6-45BB-AB60-DBCAFB0CF3D6}" type="presParOf" srcId="{8966FE07-2D8C-4F5E-B531-4ED076AF5D27}" destId="{41264CFE-CFDC-4E75-AD2B-108E948158E2}" srcOrd="1" destOrd="0" presId="urn:microsoft.com/office/officeart/2008/layout/BendingPictureCaption"/>
    <dgm:cxn modelId="{6F2CE0F8-A292-4543-A564-784F88E1F70C}" type="presParOf" srcId="{8966FE07-2D8C-4F5E-B531-4ED076AF5D27}" destId="{E75785FC-FA01-4CCE-9731-5F62EEC62978}" srcOrd="2" destOrd="0" presId="urn:microsoft.com/office/officeart/2008/layout/BendingPictureCaption"/>
    <dgm:cxn modelId="{7BB4768C-EEF5-4D24-A440-B7803EE61553}" type="presParOf" srcId="{E75785FC-FA01-4CCE-9731-5F62EEC62978}" destId="{88BD178F-D8A5-4038-AB32-EB171CB24442}" srcOrd="0" destOrd="0" presId="urn:microsoft.com/office/officeart/2008/layout/BendingPictureCaption"/>
    <dgm:cxn modelId="{B0DDA2BB-99ED-461E-954F-FDE8C6BB2281}" type="presParOf" srcId="{E75785FC-FA01-4CCE-9731-5F62EEC62978}" destId="{43E45C0E-9B95-4125-8000-06B30E5FC073}" srcOrd="1" destOrd="0" presId="urn:microsoft.com/office/officeart/2008/layout/BendingPictureCaption"/>
    <dgm:cxn modelId="{35BDE300-37EB-44BC-8E5C-BF2BF24B9FCB}" type="presParOf" srcId="{8966FE07-2D8C-4F5E-B531-4ED076AF5D27}" destId="{68F5AA3E-9235-4465-87DD-787367D0AE7E}" srcOrd="3" destOrd="0" presId="urn:microsoft.com/office/officeart/2008/layout/BendingPictureCaption"/>
    <dgm:cxn modelId="{A0B9BD18-F421-4167-85D4-31117D4E5BBF}" type="presParOf" srcId="{8966FE07-2D8C-4F5E-B531-4ED076AF5D27}" destId="{7BF6BB17-4188-49D5-85DA-EE0E9910342F}" srcOrd="4" destOrd="0" presId="urn:microsoft.com/office/officeart/2008/layout/BendingPictureCaption"/>
    <dgm:cxn modelId="{4253D3F8-C5EC-4DCF-B237-2D98E2E5CB22}" type="presParOf" srcId="{7BF6BB17-4188-49D5-85DA-EE0E9910342F}" destId="{3950F79D-9A6C-40C2-BCB4-208FB67CFEF2}" srcOrd="0" destOrd="0" presId="urn:microsoft.com/office/officeart/2008/layout/BendingPictureCaption"/>
    <dgm:cxn modelId="{2F0FF8A5-8BBF-4FBB-BD14-6F4BE472A909}" type="presParOf" srcId="{7BF6BB17-4188-49D5-85DA-EE0E9910342F}" destId="{82532F62-78F8-4353-B5D9-71F96297137D}" srcOrd="1" destOrd="0" presId="urn:microsoft.com/office/officeart/2008/layout/BendingPictureCaption"/>
    <dgm:cxn modelId="{923513BB-119B-48F8-BBFE-C920D755D91D}" type="presParOf" srcId="{8966FE07-2D8C-4F5E-B531-4ED076AF5D27}" destId="{5E1BD5DB-BCB6-4F73-BA2C-3A4A9A751668}" srcOrd="5" destOrd="0" presId="urn:microsoft.com/office/officeart/2008/layout/BendingPictureCaption"/>
    <dgm:cxn modelId="{F78A41D3-8CD3-4705-9042-BD015715DBDC}" type="presParOf" srcId="{8966FE07-2D8C-4F5E-B531-4ED076AF5D27}" destId="{667D435D-9591-4C76-8267-601280F6DBC0}" srcOrd="6" destOrd="0" presId="urn:microsoft.com/office/officeart/2008/layout/BendingPictureCaption"/>
    <dgm:cxn modelId="{9AF9ACD2-3EA9-4D08-94B6-3885C8C031DF}" type="presParOf" srcId="{667D435D-9591-4C76-8267-601280F6DBC0}" destId="{8843B5AF-756E-43EC-B20E-8E43EE9C1DE7}" srcOrd="0" destOrd="0" presId="urn:microsoft.com/office/officeart/2008/layout/BendingPictureCaption"/>
    <dgm:cxn modelId="{763F2FED-6882-4A6E-ABFD-0D509D440595}" type="presParOf" srcId="{667D435D-9591-4C76-8267-601280F6DBC0}" destId="{F0F2D078-F01C-4212-853D-AED86D2D1B6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DEE8B-A512-47E2-A3C9-74492F618D4F}">
      <dsp:nvSpPr>
        <dsp:cNvPr id="0" name=""/>
        <dsp:cNvSpPr/>
      </dsp:nvSpPr>
      <dsp:spPr>
        <a:xfrm>
          <a:off x="3073223" y="1496912"/>
          <a:ext cx="2774846" cy="2731772"/>
        </a:xfrm>
        <a:prstGeom prst="ellipse">
          <a:avLst/>
        </a:prstGeom>
        <a:solidFill>
          <a:srgbClr val="005674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LOS 24 IDIOMAS OFICIALES</a:t>
          </a:r>
          <a:endParaRPr lang="en-US" sz="3200" b="1" kern="1200" dirty="0"/>
        </a:p>
      </dsp:txBody>
      <dsp:txXfrm>
        <a:off x="3479590" y="1896971"/>
        <a:ext cx="1962112" cy="1931654"/>
      </dsp:txXfrm>
    </dsp:sp>
    <dsp:sp modelId="{529148A2-7FCD-4369-9EFC-ACFC3C7F6D7A}">
      <dsp:nvSpPr>
        <dsp:cNvPr id="0" name=""/>
        <dsp:cNvSpPr/>
      </dsp:nvSpPr>
      <dsp:spPr>
        <a:xfrm>
          <a:off x="3397372" y="-1"/>
          <a:ext cx="2095892" cy="1965206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noProof="0" dirty="0" smtClean="0"/>
            <a:t>Eslavas:</a:t>
          </a:r>
          <a:r>
            <a:rPr lang="es-ES" sz="1800" kern="1200" noProof="0" dirty="0" smtClean="0"/>
            <a:t> búlgaro, checo, croata, polaco, eslovaco y esloveno</a:t>
          </a:r>
          <a:endParaRPr lang="es-ES" sz="1800" kern="1200" noProof="0" dirty="0"/>
        </a:p>
      </dsp:txBody>
      <dsp:txXfrm>
        <a:off x="3704308" y="287797"/>
        <a:ext cx="1482020" cy="1389610"/>
      </dsp:txXfrm>
    </dsp:sp>
    <dsp:sp modelId="{14294006-4B65-442B-A0BD-25F001259F70}">
      <dsp:nvSpPr>
        <dsp:cNvPr id="0" name=""/>
        <dsp:cNvSpPr/>
      </dsp:nvSpPr>
      <dsp:spPr>
        <a:xfrm>
          <a:off x="5469950" y="1813289"/>
          <a:ext cx="2109869" cy="2037666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noProof="0" dirty="0" smtClean="0"/>
            <a:t>Germánicas:</a:t>
          </a:r>
          <a:r>
            <a:rPr lang="es-ES" sz="1800" kern="1200" noProof="0" dirty="0" smtClean="0"/>
            <a:t> alemán, danés, holandés, inglés, y sueco</a:t>
          </a:r>
          <a:endParaRPr lang="es-ES" sz="1800" kern="1200" noProof="0" dirty="0"/>
        </a:p>
      </dsp:txBody>
      <dsp:txXfrm>
        <a:off x="5778933" y="2111698"/>
        <a:ext cx="1491903" cy="1440848"/>
      </dsp:txXfrm>
    </dsp:sp>
    <dsp:sp modelId="{E5581C0B-7D92-4AD3-97E0-B4938FE73CA5}">
      <dsp:nvSpPr>
        <dsp:cNvPr id="0" name=""/>
        <dsp:cNvSpPr/>
      </dsp:nvSpPr>
      <dsp:spPr>
        <a:xfrm>
          <a:off x="3333082" y="3553581"/>
          <a:ext cx="2169317" cy="2112893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noProof="0" dirty="0" smtClean="0"/>
            <a:t>Romances</a:t>
          </a:r>
          <a:r>
            <a:rPr lang="es-ES" sz="1800" kern="1200" noProof="0" dirty="0" smtClean="0"/>
            <a:t>: español, francés, italiano, portugués y rumano</a:t>
          </a:r>
          <a:endParaRPr lang="es-ES" sz="1800" kern="1200" noProof="0" dirty="0"/>
        </a:p>
      </dsp:txBody>
      <dsp:txXfrm>
        <a:off x="3650771" y="3863007"/>
        <a:ext cx="1533939" cy="1494041"/>
      </dsp:txXfrm>
    </dsp:sp>
    <dsp:sp modelId="{422BC532-F1F3-4869-AE88-2EBED49E2E90}">
      <dsp:nvSpPr>
        <dsp:cNvPr id="0" name=""/>
        <dsp:cNvSpPr/>
      </dsp:nvSpPr>
      <dsp:spPr>
        <a:xfrm>
          <a:off x="1363964" y="1808065"/>
          <a:ext cx="2156900" cy="2109467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noProof="0" dirty="0" smtClean="0"/>
            <a:t>Otras: </a:t>
          </a:r>
          <a:r>
            <a:rPr lang="es-ES" sz="1800" b="0" kern="1200" noProof="0" dirty="0" smtClean="0"/>
            <a:t>estonio y fines, griego, irlandés, lituano y letón, húngaro, maltés. </a:t>
          </a:r>
          <a:endParaRPr lang="es-ES" sz="1800" kern="1200" noProof="0" dirty="0"/>
        </a:p>
      </dsp:txBody>
      <dsp:txXfrm>
        <a:off x="1679835" y="2116989"/>
        <a:ext cx="1525158" cy="14916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FE816-3E39-4346-9541-DE9013C0CD7F}">
      <dsp:nvSpPr>
        <dsp:cNvPr id="0" name=""/>
        <dsp:cNvSpPr/>
      </dsp:nvSpPr>
      <dsp:spPr>
        <a:xfrm>
          <a:off x="622619" y="26376"/>
          <a:ext cx="3206300" cy="236944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A055-562D-474C-89A4-8490B75CEAA8}">
      <dsp:nvSpPr>
        <dsp:cNvPr id="0" name=""/>
        <dsp:cNvSpPr/>
      </dsp:nvSpPr>
      <dsp:spPr>
        <a:xfrm>
          <a:off x="1270701" y="1966196"/>
          <a:ext cx="2762875" cy="66396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400" b="1" kern="1200" dirty="0">
              <a:solidFill>
                <a:schemeClr val="tx1"/>
              </a:solidFill>
            </a:rPr>
            <a:t>1914</a:t>
          </a:r>
        </a:p>
      </dsp:txBody>
      <dsp:txXfrm>
        <a:off x="1270701" y="1966196"/>
        <a:ext cx="2762875" cy="663965"/>
      </dsp:txXfrm>
    </dsp:sp>
    <dsp:sp modelId="{88BD178F-D8A5-4038-AB32-EB171CB24442}">
      <dsp:nvSpPr>
        <dsp:cNvPr id="0" name=""/>
        <dsp:cNvSpPr/>
      </dsp:nvSpPr>
      <dsp:spPr>
        <a:xfrm>
          <a:off x="4426854" y="26376"/>
          <a:ext cx="3206300" cy="236944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45C0E-9B95-4125-8000-06B30E5FC073}">
      <dsp:nvSpPr>
        <dsp:cNvPr id="0" name=""/>
        <dsp:cNvSpPr/>
      </dsp:nvSpPr>
      <dsp:spPr>
        <a:xfrm>
          <a:off x="5074936" y="1966196"/>
          <a:ext cx="2762875" cy="66396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400" b="1" kern="1200" dirty="0">
              <a:solidFill>
                <a:schemeClr val="tx1"/>
              </a:solidFill>
            </a:rPr>
            <a:t>1918</a:t>
          </a:r>
        </a:p>
      </dsp:txBody>
      <dsp:txXfrm>
        <a:off x="5074936" y="1966196"/>
        <a:ext cx="2762875" cy="663965"/>
      </dsp:txXfrm>
    </dsp:sp>
    <dsp:sp modelId="{3950F79D-9A6C-40C2-BCB4-208FB67CFEF2}">
      <dsp:nvSpPr>
        <dsp:cNvPr id="0" name=""/>
        <dsp:cNvSpPr/>
      </dsp:nvSpPr>
      <dsp:spPr>
        <a:xfrm>
          <a:off x="622619" y="2971257"/>
          <a:ext cx="3206300" cy="236944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32F62-78F8-4353-B5D9-71F96297137D}">
      <dsp:nvSpPr>
        <dsp:cNvPr id="0" name=""/>
        <dsp:cNvSpPr/>
      </dsp:nvSpPr>
      <dsp:spPr>
        <a:xfrm>
          <a:off x="1270701" y="4911076"/>
          <a:ext cx="2762875" cy="66396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400" b="1" kern="1200" dirty="0">
              <a:solidFill>
                <a:schemeClr val="tx1"/>
              </a:solidFill>
            </a:rPr>
            <a:t>1939</a:t>
          </a:r>
        </a:p>
      </dsp:txBody>
      <dsp:txXfrm>
        <a:off x="1270701" y="4911076"/>
        <a:ext cx="2762875" cy="663965"/>
      </dsp:txXfrm>
    </dsp:sp>
    <dsp:sp modelId="{8843B5AF-756E-43EC-B20E-8E43EE9C1DE7}">
      <dsp:nvSpPr>
        <dsp:cNvPr id="0" name=""/>
        <dsp:cNvSpPr/>
      </dsp:nvSpPr>
      <dsp:spPr>
        <a:xfrm>
          <a:off x="4426854" y="2971257"/>
          <a:ext cx="3206300" cy="236944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2D078-F01C-4212-853D-AED86D2D1B66}">
      <dsp:nvSpPr>
        <dsp:cNvPr id="0" name=""/>
        <dsp:cNvSpPr/>
      </dsp:nvSpPr>
      <dsp:spPr>
        <a:xfrm>
          <a:off x="5074936" y="4911076"/>
          <a:ext cx="2762875" cy="663965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2400" b="1" kern="1200" dirty="0">
              <a:solidFill>
                <a:schemeClr val="tx1"/>
              </a:solidFill>
            </a:rPr>
            <a:t>1945</a:t>
          </a:r>
        </a:p>
      </dsp:txBody>
      <dsp:txXfrm>
        <a:off x="5074936" y="4911076"/>
        <a:ext cx="2762875" cy="663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77D86-E2AB-4CDA-9512-B54E7EA85266}" type="datetimeFigureOut">
              <a:rPr lang="es-ES" smtClean="0"/>
              <a:t>10/03/2024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031E1-8EE1-46A8-9351-A964EA41A17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016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951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074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66909" y="4693919"/>
            <a:ext cx="5335270" cy="4711339"/>
          </a:xfrm>
        </p:spPr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602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86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370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543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397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274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36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1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579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milestones in the creation of modern Europe include: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founding of Ancient Rome and Ancient Greece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helped Europe create democracy, government and culture.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Reformation,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16th and 17th centuries, which changed Europe’s approach to religion.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Enlightenment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 intellectual, political and ideological movement of the 18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century,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stressed the importance of logic and reason, and set out the basic rules for modern science and politics.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invention of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Parliamentarism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now forms the bedrock of modern European government.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development of social rights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19th and 20th centuries, which now protect the lives and work of European citizens.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13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77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0ECAE-CA41-48EF-982D-215C8833C3FA}" type="datetimeFigureOut">
              <a:rPr lang="es-ES" smtClean="0"/>
              <a:t>10/03/2024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BEB5-BBF3-4AD2-9556-E45AF2AFDB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80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0ECAE-CA41-48EF-982D-215C8833C3FA}" type="datetimeFigureOut">
              <a:rPr lang="es-ES" smtClean="0"/>
              <a:t>10/03/2024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BEB5-BBF3-4AD2-9556-E45AF2AFDB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9908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672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770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6235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4115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9212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976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2712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4846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83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163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0ECAE-CA41-48EF-982D-215C8833C3FA}" type="datetimeFigureOut">
              <a:rPr lang="es-ES" smtClean="0"/>
              <a:t>10/03/2024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BEB5-BBF3-4AD2-9556-E45AF2AFDB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0721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2989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7422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8121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5760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4050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9562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7228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8064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169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627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0ECAE-CA41-48EF-982D-215C8833C3F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9BEB5-BBF3-4AD2-9556-E45AF2AFDB0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2816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4202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6598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4468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2718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2735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6714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2324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4277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0986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142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0ECAE-CA41-48EF-982D-215C8833C3F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9BEB5-BBF3-4AD2-9556-E45AF2AFDB0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5349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4231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5412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405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6550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6470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7719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2694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4986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2883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312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0ECAE-CA41-48EF-982D-215C8833C3F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9BEB5-BBF3-4AD2-9556-E45AF2AFDB0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7034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125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0369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5081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1610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523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19864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4807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5451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63845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066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0ECAE-CA41-48EF-982D-215C8833C3F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9BEB5-BBF3-4AD2-9556-E45AF2AFDB0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17445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9910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77422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469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8067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298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0ECAE-CA41-48EF-982D-215C8833C3F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9BEB5-BBF3-4AD2-9556-E45AF2AFDB0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505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0ECAE-CA41-48EF-982D-215C8833C3F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9BEB5-BBF3-4AD2-9556-E45AF2AFDB0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874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0ECAE-CA41-48EF-982D-215C8833C3F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9BEB5-BBF3-4AD2-9556-E45AF2AFDB0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684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0ECAE-CA41-48EF-982D-215C8833C3F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9BEB5-BBF3-4AD2-9556-E45AF2AFDB0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15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0ECAE-CA41-48EF-982D-215C8833C3FA}" type="datetimeFigureOut">
              <a:rPr lang="es-ES" smtClean="0"/>
              <a:t>10/03/2024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BEB5-BBF3-4AD2-9556-E45AF2AFDB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667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0ECAE-CA41-48EF-982D-215C8833C3F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9BEB5-BBF3-4AD2-9556-E45AF2AFDB0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970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0ECAE-CA41-48EF-982D-215C8833C3F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9BEB5-BBF3-4AD2-9556-E45AF2AFDB0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034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0ECAE-CA41-48EF-982D-215C8833C3F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9BEB5-BBF3-4AD2-9556-E45AF2AFDB0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432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444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678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337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341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530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521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012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0ECAE-CA41-48EF-982D-215C8833C3FA}" type="datetimeFigureOut">
              <a:rPr lang="es-ES" smtClean="0"/>
              <a:t>10/03/2024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BEB5-BBF3-4AD2-9556-E45AF2AFDB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46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716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57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123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029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903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2829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953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6931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259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6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0ECAE-CA41-48EF-982D-215C8833C3FA}" type="datetimeFigureOut">
              <a:rPr lang="es-ES" smtClean="0"/>
              <a:t>10/03/2024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BEB5-BBF3-4AD2-9556-E45AF2AFDB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725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7011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349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490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9160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7377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297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5614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504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829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753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0ECAE-CA41-48EF-982D-215C8833C3FA}" type="datetimeFigureOut">
              <a:rPr lang="es-ES" smtClean="0"/>
              <a:t>10/03/2024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BEB5-BBF3-4AD2-9556-E45AF2AFDB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65934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001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8700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9074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7476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550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7899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4204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1405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806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828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0ECAE-CA41-48EF-982D-215C8833C3FA}" type="datetimeFigureOut">
              <a:rPr lang="es-ES" smtClean="0"/>
              <a:t>10/03/2024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BEB5-BBF3-4AD2-9556-E45AF2AFDB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92446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2044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4436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5457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8373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4382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5359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450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17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6554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72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0ECAE-CA41-48EF-982D-215C8833C3FA}" type="datetimeFigureOut">
              <a:rPr lang="es-ES" smtClean="0"/>
              <a:t>10/03/2024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BEB5-BBF3-4AD2-9556-E45AF2AFDB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42498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2981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4884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7374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8350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9772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7455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1362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16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1812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30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0ECAE-CA41-48EF-982D-215C8833C3FA}" type="datetimeFigureOut">
              <a:rPr lang="es-ES" smtClean="0"/>
              <a:t>10/03/2024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BEB5-BBF3-4AD2-9556-E45AF2AFDB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24314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5313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577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9273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6061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403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4807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2111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4242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4876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56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0ECAE-CA41-48EF-982D-215C8833C3FA}" type="datetimeFigureOut">
              <a:rPr lang="es-ES" smtClean="0"/>
              <a:t>10/03/2024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9BEB5-BBF3-4AD2-9556-E45AF2AFDB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6216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558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4324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439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9704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2528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6400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8948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7939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875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108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0ECAE-CA41-48EF-982D-215C8833C3FA}" type="datetimeFigureOut">
              <a:rPr lang="es-ES" smtClean="0"/>
              <a:t>10/03/2024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9BEB5-BBF3-4AD2-9556-E45AF2AFDB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876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13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0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81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26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88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0ECAE-CA41-48EF-982D-215C8833C3FA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9BEB5-BBF3-4AD2-9556-E45AF2AFDB0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8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05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30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2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26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5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03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A8FDF-3DAB-064F-ACC4-ED7A67D18D26}" type="datetimeFigureOut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10/03/2024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9E056-FA89-C94B-A55B-0D06588B2422}" type="slidenum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42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ist&#243;ria%20da%20Europa.mp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512167"/>
          </a:xfrm>
        </p:spPr>
        <p:txBody>
          <a:bodyPr>
            <a:noAutofit/>
          </a:bodyPr>
          <a:lstStyle/>
          <a:p>
            <a:r>
              <a:rPr lang="es-ES" sz="3200" b="1" dirty="0">
                <a:solidFill>
                  <a:srgbClr val="B8940E"/>
                </a:solidFill>
                <a:latin typeface="Arial" panose="020B0604020202020204" pitchFamily="34" charset="0"/>
              </a:rPr>
              <a:t>PROMOVAMOS LA CIUDADANÍA EUROPEA Y LOS VALORES</a:t>
            </a:r>
            <a:br>
              <a:rPr lang="es-ES" sz="3200" b="1" dirty="0">
                <a:solidFill>
                  <a:srgbClr val="B8940E"/>
                </a:solidFill>
                <a:latin typeface="Arial" panose="020B0604020202020204" pitchFamily="34" charset="0"/>
              </a:rPr>
            </a:br>
            <a:r>
              <a:rPr lang="es-ES" sz="3200" b="1" dirty="0">
                <a:solidFill>
                  <a:srgbClr val="B8940E"/>
                </a:solidFill>
                <a:latin typeface="Arial" panose="020B0604020202020204" pitchFamily="34" charset="0"/>
              </a:rPr>
              <a:t>EUROPEOS EN NUESTROS CENTROS</a:t>
            </a:r>
            <a:endParaRPr lang="es-ES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04" y="1628800"/>
            <a:ext cx="8640960" cy="4536504"/>
          </a:xfrm>
        </p:spPr>
        <p:txBody>
          <a:bodyPr>
            <a:normAutofit/>
          </a:bodyPr>
          <a:lstStyle/>
          <a:p>
            <a:pPr marR="45720" lvl="0" algn="l">
              <a:buClr>
                <a:srgbClr val="0BD0D9"/>
              </a:buClr>
              <a:buSzPct val="95000"/>
            </a:pPr>
            <a:endParaRPr lang="es-E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R="45720" lvl="0" algn="l">
              <a:buClr>
                <a:srgbClr val="0BD0D9"/>
              </a:buClr>
              <a:buSzPct val="95000"/>
            </a:pP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Panagiotis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Rigas</a:t>
            </a:r>
            <a:r>
              <a:rPr lang="es-E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R="45720" lvl="0" algn="l">
              <a:buClr>
                <a:srgbClr val="0BD0D9"/>
              </a:buClr>
              <a:buSzPct val="95000"/>
            </a:pPr>
            <a:endParaRPr lang="es-ES" sz="2400" dirty="0" smtClean="0"/>
          </a:p>
          <a:p>
            <a:pPr marR="45720" lvl="0" algn="l">
              <a:buClr>
                <a:srgbClr val="0BD0D9"/>
              </a:buClr>
              <a:buSzPct val="95000"/>
            </a:pPr>
            <a:endParaRPr lang="es-ES" sz="2400" dirty="0"/>
          </a:p>
          <a:p>
            <a:pPr marR="45720" lvl="0" algn="l">
              <a:buClr>
                <a:srgbClr val="0BD0D9"/>
              </a:buClr>
              <a:buSzPct val="95000"/>
            </a:pPr>
            <a:endParaRPr lang="es-ES" sz="2400" dirty="0" smtClean="0"/>
          </a:p>
          <a:p>
            <a:pPr marR="45720" lvl="0" algn="l">
              <a:buClr>
                <a:srgbClr val="0BD0D9"/>
              </a:buClr>
              <a:buSzPct val="95000"/>
            </a:pPr>
            <a:endParaRPr lang="es-ES" sz="2400" dirty="0" smtClean="0"/>
          </a:p>
          <a:p>
            <a:pPr marR="45720" lvl="0" algn="l">
              <a:buClr>
                <a:srgbClr val="0BD0D9"/>
              </a:buClr>
              <a:buSzPct val="95000"/>
            </a:pPr>
            <a:r>
              <a:rPr lang="es-ES" sz="2400" b="1" dirty="0" smtClean="0">
                <a:solidFill>
                  <a:schemeClr val="accent2">
                    <a:lumMod val="50000"/>
                  </a:schemeClr>
                </a:solidFill>
              </a:rPr>
              <a:t>CFIE </a:t>
            </a:r>
            <a:r>
              <a:rPr lang="es-ES" sz="2400" b="1" smtClean="0">
                <a:solidFill>
                  <a:schemeClr val="accent2">
                    <a:lumMod val="50000"/>
                  </a:schemeClr>
                </a:solidFill>
              </a:rPr>
              <a:t>de Soria</a:t>
            </a:r>
            <a:endParaRPr lang="es-E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493" y="3140967"/>
            <a:ext cx="6115842" cy="370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5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 flipV="1">
            <a:off x="9936838" y="6273074"/>
            <a:ext cx="215540" cy="1440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srgbClr val="2A459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01998" y="361489"/>
            <a:ext cx="3820511" cy="584775"/>
          </a:xfrm>
          <a:prstGeom prst="rect">
            <a:avLst/>
          </a:prstGeom>
          <a:solidFill>
            <a:srgbClr val="F0F4F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 smtClean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CULTURA EUROPEA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2A459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85155" y="667333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7944" y="4437112"/>
            <a:ext cx="4968552" cy="2236222"/>
          </a:xfrm>
          <a:prstGeom prst="rect">
            <a:avLst/>
          </a:prstGeom>
          <a:solidFill>
            <a:srgbClr val="F0F4FA">
              <a:alpha val="90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La</a:t>
            </a:r>
            <a:r>
              <a:rPr kumimoji="0" lang="es-ES" sz="2000" b="1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 cultura y diversidad europea tiene sus raíces en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:</a:t>
            </a:r>
          </a:p>
          <a:p>
            <a:pPr marL="46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La Antigua Grecia y Roma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  <a:p>
            <a:pPr marL="46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La ilustración y el liberalismo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  <a:p>
            <a:pPr marL="46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b="1" dirty="0" smtClean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Los derechos sociales</a:t>
            </a: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1800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arme 8"/>
          <p:cNvSpPr/>
          <p:nvPr/>
        </p:nvSpPr>
        <p:spPr>
          <a:xfrm rot="5400000">
            <a:off x="250698" y="27710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0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72008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defRPr/>
            </a:pPr>
            <a:r>
              <a:rPr lang="fr-FR" sz="1800" b="1" dirty="0">
                <a:solidFill>
                  <a:prstClr val="white"/>
                </a:solidFill>
                <a:ea typeface="+mn-ea"/>
                <a:cs typeface="+mn-cs"/>
              </a:rPr>
              <a:t/>
            </a:r>
            <a:br>
              <a:rPr lang="fr-FR" sz="1800" b="1" dirty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EL </a:t>
            </a:r>
            <a:r>
              <a:rPr lang="fr-FR" sz="4800" b="1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PROYECTO 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EUROPEO</a:t>
            </a:r>
            <a:br>
              <a:rPr lang="fr-FR" sz="4800" b="1" dirty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</a:b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LOS </a:t>
            </a:r>
            <a:r>
              <a:rPr lang="fr-FR" sz="4800" b="1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ANTECEDENTES</a:t>
            </a:r>
            <a:endParaRPr lang="es-E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420888"/>
            <a:ext cx="6400800" cy="4104456"/>
          </a:xfrm>
        </p:spPr>
        <p:txBody>
          <a:bodyPr>
            <a:normAutofit/>
          </a:bodyPr>
          <a:lstStyle/>
          <a:p>
            <a:pPr marR="45720" lvl="0" algn="l">
              <a:buClr>
                <a:srgbClr val="0BD0D9"/>
              </a:buClr>
              <a:buSzPct val="95000"/>
            </a:pPr>
            <a:endParaRPr lang="es-E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R="45720" lvl="0" algn="l">
              <a:buClr>
                <a:srgbClr val="0BD0D9"/>
              </a:buClr>
              <a:buSzPct val="95000"/>
            </a:pPr>
            <a:r>
              <a:rPr lang="es-ES" sz="2800" b="1" dirty="0" smtClean="0">
                <a:solidFill>
                  <a:srgbClr val="0070C0"/>
                </a:solidFill>
              </a:rPr>
              <a:t>La revolución industrial</a:t>
            </a:r>
          </a:p>
          <a:p>
            <a:pPr marR="45720" lvl="0" algn="l">
              <a:buClr>
                <a:srgbClr val="0BD0D9"/>
              </a:buClr>
              <a:buSzPct val="95000"/>
            </a:pPr>
            <a:r>
              <a:rPr lang="es-ES" sz="2800" b="1" dirty="0" smtClean="0">
                <a:solidFill>
                  <a:srgbClr val="0070C0"/>
                </a:solidFill>
              </a:rPr>
              <a:t>La unión aduanera alemana</a:t>
            </a:r>
          </a:p>
          <a:p>
            <a:pPr marR="45720" lvl="0" algn="l">
              <a:buClr>
                <a:srgbClr val="0BD0D9"/>
              </a:buClr>
              <a:buSzPct val="95000"/>
            </a:pPr>
            <a:r>
              <a:rPr lang="es-ES" sz="2800" b="1" dirty="0" smtClean="0">
                <a:solidFill>
                  <a:srgbClr val="0070C0"/>
                </a:solidFill>
              </a:rPr>
              <a:t>La unificación alemana </a:t>
            </a:r>
          </a:p>
          <a:p>
            <a:pPr marR="45720" lvl="0" algn="l">
              <a:buClr>
                <a:srgbClr val="0BD0D9"/>
              </a:buClr>
              <a:buSzPct val="95000"/>
            </a:pPr>
            <a:r>
              <a:rPr lang="es-ES" sz="2800" b="1" dirty="0" smtClean="0">
                <a:solidFill>
                  <a:srgbClr val="0070C0"/>
                </a:solidFill>
              </a:rPr>
              <a:t>La Paz armada</a:t>
            </a:r>
          </a:p>
          <a:p>
            <a:pPr marR="45720" lvl="0" algn="l">
              <a:buClr>
                <a:srgbClr val="0BD0D9"/>
              </a:buClr>
              <a:buSzPct val="95000"/>
            </a:pPr>
            <a:r>
              <a:rPr lang="es-ES" sz="2800" b="1" dirty="0" smtClean="0">
                <a:solidFill>
                  <a:srgbClr val="0070C0"/>
                </a:solidFill>
              </a:rPr>
              <a:t>1ª Guerra mundial</a:t>
            </a:r>
          </a:p>
          <a:p>
            <a:pPr marR="45720" lvl="0" algn="l">
              <a:buClr>
                <a:srgbClr val="0BD0D9"/>
              </a:buClr>
              <a:buSzPct val="95000"/>
            </a:pPr>
            <a:r>
              <a:rPr lang="es-ES" sz="2800" b="1" dirty="0" smtClean="0">
                <a:solidFill>
                  <a:srgbClr val="0070C0"/>
                </a:solidFill>
              </a:rPr>
              <a:t>2ª Guerra mundial</a:t>
            </a:r>
          </a:p>
          <a:p>
            <a:pPr marR="45720" lvl="0" algn="l">
              <a:buClr>
                <a:srgbClr val="0BD0D9"/>
              </a:buClr>
              <a:buSzPct val="95000"/>
            </a:pPr>
            <a:endParaRPr lang="es-ES" sz="2400" dirty="0"/>
          </a:p>
          <a:p>
            <a:pPr marR="45720" lvl="0" algn="l">
              <a:buClr>
                <a:srgbClr val="0BD0D9"/>
              </a:buClr>
              <a:buSzPct val="95000"/>
            </a:pPr>
            <a:endParaRPr lang="es-ES" sz="2400" dirty="0" smtClean="0"/>
          </a:p>
          <a:p>
            <a:pPr marR="45720" lvl="0" algn="l">
              <a:buClr>
                <a:srgbClr val="0BD0D9"/>
              </a:buClr>
              <a:buSzPct val="95000"/>
            </a:pPr>
            <a:endParaRPr lang="es-ES" sz="2400" dirty="0" smtClean="0"/>
          </a:p>
        </p:txBody>
      </p:sp>
      <p:pic>
        <p:nvPicPr>
          <p:cNvPr id="5" name="Image 7">
            <a:extLst>
              <a:ext uri="{FF2B5EF4-FFF2-40B4-BE49-F238E27FC236}">
                <a16:creationId xmlns:a16="http://schemas.microsoft.com/office/drawing/2014/main" id="{D2C76B6E-A0BE-0D49-8BC6-D9B63911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163" y="5445224"/>
            <a:ext cx="2690474" cy="1224137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04858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F7AEE6C-157C-7063-3322-430EB1D7E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388" y="451820"/>
            <a:ext cx="2324100" cy="22002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" y="0"/>
            <a:ext cx="6514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1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1763"/>
            <a:ext cx="4972050" cy="792162"/>
          </a:xfrm>
        </p:spPr>
        <p:txBody>
          <a:bodyPr>
            <a:noAutofit/>
          </a:bodyPr>
          <a:lstStyle/>
          <a:p>
            <a:r>
              <a:rPr lang="en-IE" sz="3200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IE" sz="3200" b="1" dirty="0" smtClean="0">
                <a:solidFill>
                  <a:srgbClr val="00B0F0"/>
                </a:solidFill>
                <a:latin typeface="+mn-lt"/>
              </a:rPr>
              <a:t>LAS GUERRAS</a:t>
            </a:r>
            <a:endParaRPr lang="en-IE" sz="32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8" name="Larme 12"/>
          <p:cNvSpPr/>
          <p:nvPr/>
        </p:nvSpPr>
        <p:spPr>
          <a:xfrm rot="5400000">
            <a:off x="87274" y="130447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54C6F1"/>
              </a:solidFill>
              <a:effectLst/>
              <a:highlight>
                <a:srgbClr val="54C6F1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0160" y="5015791"/>
            <a:ext cx="243840" cy="184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" name="Connecteur droit 12"/>
          <p:cNvCxnSpPr/>
          <p:nvPr/>
        </p:nvCxnSpPr>
        <p:spPr>
          <a:xfrm>
            <a:off x="8900160" y="5015791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975362285"/>
              </p:ext>
            </p:extLst>
          </p:nvPr>
        </p:nvGraphicFramePr>
        <p:xfrm>
          <a:off x="0" y="923925"/>
          <a:ext cx="8460432" cy="56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32431" y="13969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DOMAIN</a:t>
            </a:r>
            <a:endParaRPr kumimoji="0" lang="en-I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7786" y="1397000"/>
            <a:ext cx="125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DOMAIN</a:t>
            </a:r>
            <a:endParaRPr kumimoji="0" lang="en-IE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32430" y="35571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DOMAIN</a:t>
            </a:r>
            <a:endParaRPr kumimoji="0" lang="en-I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67786" y="3557200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DOMAIN</a:t>
            </a:r>
            <a:endParaRPr kumimoji="0" lang="en-I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38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63408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La Primera Guerra Mundial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 flipV="1">
            <a:off x="0" y="6524625"/>
            <a:ext cx="46038" cy="46038"/>
          </a:xfrm>
        </p:spPr>
        <p:txBody>
          <a:bodyPr>
            <a:normAutofit fontScale="25000" lnSpcReduction="20000"/>
          </a:bodyPr>
          <a:lstStyle/>
          <a:p>
            <a:pPr marR="45720" lvl="0" algn="l">
              <a:buClr>
                <a:srgbClr val="0BD0D9"/>
              </a:buClr>
              <a:buSzPct val="95000"/>
            </a:pPr>
            <a:endParaRPr lang="es-ES" sz="2800" b="1" dirty="0" smtClean="0">
              <a:solidFill>
                <a:srgbClr val="0070C0"/>
              </a:solidFill>
            </a:endParaRPr>
          </a:p>
          <a:p>
            <a:pPr marR="45720" lvl="0" algn="l">
              <a:buClr>
                <a:srgbClr val="0BD0D9"/>
              </a:buClr>
              <a:buSzPct val="95000"/>
            </a:pPr>
            <a:endParaRPr lang="es-ES" sz="2400" dirty="0"/>
          </a:p>
          <a:p>
            <a:pPr marR="45720" lvl="0" algn="l">
              <a:buClr>
                <a:srgbClr val="0BD0D9"/>
              </a:buClr>
              <a:buSzPct val="95000"/>
            </a:pPr>
            <a:endParaRPr lang="es-ES" sz="2400" dirty="0" smtClean="0"/>
          </a:p>
          <a:p>
            <a:pPr marR="45720" lvl="0" algn="l">
              <a:buClr>
                <a:srgbClr val="0BD0D9"/>
              </a:buClr>
              <a:buSzPct val="95000"/>
            </a:pPr>
            <a:endParaRPr lang="es-ES" sz="2400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" y="1124744"/>
            <a:ext cx="9098281" cy="573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1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 flipV="1">
            <a:off x="0" y="6524625"/>
            <a:ext cx="46038" cy="46038"/>
          </a:xfrm>
        </p:spPr>
        <p:txBody>
          <a:bodyPr>
            <a:normAutofit fontScale="25000" lnSpcReduction="20000"/>
          </a:bodyPr>
          <a:lstStyle/>
          <a:p>
            <a:pPr marR="45720" lvl="0" algn="l">
              <a:buClr>
                <a:srgbClr val="0BD0D9"/>
              </a:buClr>
              <a:buSzPct val="95000"/>
            </a:pPr>
            <a:endParaRPr lang="es-ES" sz="2800" b="1" dirty="0" smtClean="0">
              <a:solidFill>
                <a:srgbClr val="0070C0"/>
              </a:solidFill>
            </a:endParaRPr>
          </a:p>
          <a:p>
            <a:pPr marR="45720" lvl="0" algn="l">
              <a:buClr>
                <a:srgbClr val="0BD0D9"/>
              </a:buClr>
              <a:buSzPct val="95000"/>
            </a:pPr>
            <a:endParaRPr lang="es-ES" sz="2400" dirty="0"/>
          </a:p>
          <a:p>
            <a:pPr marR="45720" lvl="0" algn="l">
              <a:buClr>
                <a:srgbClr val="0BD0D9"/>
              </a:buClr>
              <a:buSzPct val="95000"/>
            </a:pPr>
            <a:endParaRPr lang="es-ES" sz="2400" dirty="0" smtClean="0"/>
          </a:p>
          <a:p>
            <a:pPr marR="45720" lvl="0" algn="l">
              <a:buClr>
                <a:srgbClr val="0BD0D9"/>
              </a:buClr>
              <a:buSzPct val="95000"/>
            </a:pPr>
            <a:endParaRPr lang="es-ES" sz="2400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0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4639733" cy="78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3200" b="1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EL DESEO DE PAZ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6012160" y="0"/>
            <a:ext cx="3240359" cy="3284984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noProof="0" dirty="0" smtClean="0">
                <a:solidFill>
                  <a:srgbClr val="00B0F0"/>
                </a:solidFill>
                <a:latin typeface="Calibri" panose="020F0502020204030204"/>
              </a:rPr>
              <a:t>La paz será el objetivo principal para la creación de la Unión europea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 smtClean="0">
                <a:solidFill>
                  <a:srgbClr val="00B0F0"/>
                </a:solidFill>
                <a:latin typeface="Calibri" panose="020F0502020204030204"/>
              </a:rPr>
              <a:t>La UE recibió el premio Nobel de paz en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 2012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54C6F1"/>
              </a:solidFill>
              <a:effectLst/>
              <a:highlight>
                <a:srgbClr val="54C6F1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9279" y="-3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4618" y="4958568"/>
            <a:ext cx="27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25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01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/>
          <p:cNvCxnSpPr/>
          <p:nvPr/>
        </p:nvCxnSpPr>
        <p:spPr>
          <a:xfrm>
            <a:off x="8897779" y="5015791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evron 4"/>
          <p:cNvSpPr/>
          <p:nvPr/>
        </p:nvSpPr>
        <p:spPr>
          <a:xfrm>
            <a:off x="2335077" y="3210426"/>
            <a:ext cx="1174296" cy="408457"/>
          </a:xfrm>
          <a:prstGeom prst="chevron">
            <a:avLst/>
          </a:prstGeom>
          <a:solidFill>
            <a:srgbClr val="00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678561" y="3210426"/>
            <a:ext cx="992120" cy="408457"/>
          </a:xfrm>
          <a:prstGeom prst="chevron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5084" y="887258"/>
            <a:ext cx="65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952" y="1121737"/>
            <a:ext cx="194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 smtClean="0">
                <a:solidFill>
                  <a:prstClr val="black"/>
                </a:solidFill>
                <a:latin typeface="Calibri" panose="020F0502020204030204"/>
              </a:rPr>
              <a:t>CECA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4254" y="4038732"/>
            <a:ext cx="73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1950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1925" y="4290188"/>
            <a:ext cx="139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Declaración</a:t>
            </a:r>
            <a:r>
              <a:rPr kumimoji="0" lang="fr-BE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Schuma</a:t>
            </a: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39323" y="3696528"/>
            <a:ext cx="1404677" cy="1148316"/>
          </a:xfrm>
          <a:prstGeom prst="rect">
            <a:avLst/>
          </a:prstGeom>
          <a:solidFill>
            <a:srgbClr val="F7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3087017" y="3212601"/>
            <a:ext cx="988259" cy="406282"/>
          </a:xfrm>
          <a:prstGeom prst="chevron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4632835" y="3210427"/>
            <a:ext cx="1024723" cy="40845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802744" y="3212601"/>
            <a:ext cx="1032476" cy="406282"/>
          </a:xfrm>
          <a:prstGeom prst="chevron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458458" y="3210427"/>
            <a:ext cx="958893" cy="408456"/>
          </a:xfrm>
          <a:prstGeom prst="chevron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213775" y="3212573"/>
            <a:ext cx="908288" cy="406310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7589237" y="3212601"/>
            <a:ext cx="935986" cy="405215"/>
          </a:xfrm>
          <a:prstGeom prst="chevron">
            <a:avLst/>
          </a:prstGeom>
          <a:solidFill>
            <a:srgbClr val="CD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906684" y="3210425"/>
            <a:ext cx="904126" cy="408457"/>
          </a:xfrm>
          <a:prstGeom prst="chevron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8964" y="4755838"/>
            <a:ext cx="152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 smtClean="0">
                <a:solidFill>
                  <a:prstClr val="black"/>
                </a:solidFill>
                <a:latin typeface="Calibri" panose="020F0502020204030204"/>
              </a:rPr>
              <a:t>Tratado de Roma</a:t>
            </a: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94241" y="4470868"/>
            <a:ext cx="174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47983" y="1914702"/>
            <a:ext cx="67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11939" y="2179688"/>
            <a:ext cx="15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Tratado de Maastricht 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712983" y="4038732"/>
            <a:ext cx="1218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 smtClean="0">
                <a:solidFill>
                  <a:prstClr val="black"/>
                </a:solidFill>
                <a:latin typeface="Calibri" panose="020F0502020204030204"/>
              </a:rPr>
              <a:t>Mercado Común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32303" y="1025309"/>
            <a:ext cx="142482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Acuerdo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Schengen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33681" y="1839867"/>
            <a:ext cx="70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973"/>
            <a:ext cx="8163722" cy="75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srgbClr val="0082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fr-B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2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FORMACIÓN</a:t>
            </a:r>
            <a:r>
              <a:rPr kumimoji="0" lang="fr-BE" sz="3200" b="1" i="0" u="none" strike="noStrike" kern="1200" cap="none" spc="0" normalizeH="0" noProof="0" dirty="0" smtClean="0">
                <a:ln>
                  <a:noFill/>
                </a:ln>
                <a:solidFill>
                  <a:srgbClr val="0082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LA UNIÓN EUROPEA</a:t>
            </a:r>
            <a:endParaRPr kumimoji="0" lang="fr-BE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Larme 12"/>
          <p:cNvSpPr/>
          <p:nvPr/>
        </p:nvSpPr>
        <p:spPr>
          <a:xfrm rot="5400000">
            <a:off x="21677" y="71060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54C6F1"/>
              </a:solidFill>
              <a:effectLst/>
              <a:highlight>
                <a:srgbClr val="54C6F1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4192" y="4736448"/>
            <a:ext cx="10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688" y="2085759"/>
            <a:ext cx="137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 smtClean="0">
                <a:solidFill>
                  <a:prstClr val="black"/>
                </a:solidFill>
                <a:latin typeface="Calibri" panose="020F0502020204030204"/>
              </a:rPr>
              <a:t>Ampliación hacie el Este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05391" y="28021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 flipH="1">
            <a:off x="2150227" y="2045067"/>
            <a:ext cx="1" cy="1087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424714" y="4461796"/>
            <a:ext cx="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25296" y="3979450"/>
            <a:ext cx="126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Tratado de Lisboa </a:t>
            </a:r>
            <a:endParaRPr kumimoji="0" lang="es-ES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1358531" y="36856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145196" y="2042440"/>
            <a:ext cx="0" cy="1137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875322" y="3685933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7" idx="2"/>
          </p:cNvCxnSpPr>
          <p:nvPr/>
        </p:nvCxnSpPr>
        <p:spPr>
          <a:xfrm flipH="1">
            <a:off x="8056051" y="1979416"/>
            <a:ext cx="1178" cy="12310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91797" y="1056086"/>
            <a:ext cx="1730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  <a:endParaRPr kumimoji="0" lang="en-IE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err="1" smtClean="0">
                <a:solidFill>
                  <a:prstClr val="black"/>
                </a:solidFill>
                <a:latin typeface="Calibri" panose="020F0502020204030204"/>
              </a:rPr>
              <a:t>Brexit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Chevron 48"/>
          <p:cNvSpPr/>
          <p:nvPr/>
        </p:nvSpPr>
        <p:spPr>
          <a:xfrm>
            <a:off x="273564" y="3212601"/>
            <a:ext cx="948891" cy="405215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1008782" y="3210426"/>
            <a:ext cx="945860" cy="408457"/>
          </a:xfrm>
          <a:prstGeom prst="chevron">
            <a:avLst/>
          </a:prstGeom>
          <a:solidFill>
            <a:srgbClr val="00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981" y="2070474"/>
            <a:ext cx="1373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1945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 smtClean="0">
                <a:solidFill>
                  <a:prstClr val="black"/>
                </a:solidFill>
                <a:latin typeface="Calibri" panose="020F0502020204030204"/>
              </a:rPr>
              <a:t>Fin de la Guerra</a:t>
            </a: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2755447" y="3685694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84016" y="285942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93453" y="374900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483228" y="2777193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58747" y="366178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52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s-ES" b="1" dirty="0" smtClean="0">
                <a:solidFill>
                  <a:schemeClr val="tx2"/>
                </a:solidFill>
              </a:rPr>
              <a:t>Los padres fundadores</a:t>
            </a:r>
            <a:endParaRPr lang="es-ES" b="1" dirty="0">
              <a:solidFill>
                <a:schemeClr val="tx2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4" y="861120"/>
            <a:ext cx="2529488" cy="16472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2" y="3011427"/>
            <a:ext cx="2588361" cy="18001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312" y="2980555"/>
            <a:ext cx="2448272" cy="18001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36712"/>
            <a:ext cx="2592288" cy="16472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40" y="5043418"/>
            <a:ext cx="2376263" cy="171371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62" y="3011426"/>
            <a:ext cx="2337625" cy="17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39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 rot="21415103">
            <a:off x="1760100" y="1497039"/>
            <a:ext cx="3503193" cy="3068872"/>
          </a:xfrm>
          <a:prstGeom prst="foldedCorner">
            <a:avLst/>
          </a:prstGeom>
          <a:solidFill>
            <a:srgbClr val="FF0000">
              <a:alpha val="91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1194" y="1877313"/>
            <a:ext cx="2975882" cy="1323439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Pasado y presente</a:t>
            </a:r>
            <a:endParaRPr kumimoji="0" lang="fr-B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78631" y="1920752"/>
            <a:ext cx="145126" cy="4228910"/>
          </a:xfrm>
          <a:prstGeom prst="line">
            <a:avLst/>
          </a:prstGeom>
          <a:ln w="38100" cap="sq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6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64"/>
            <a:ext cx="8316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46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4632" cy="1916831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tx2"/>
                </a:solidFill>
              </a:rPr>
              <a:t>Regiones ultraperiféricas y países y territorios de ultramar</a:t>
            </a:r>
            <a:endParaRPr lang="es-ES" b="1" dirty="0">
              <a:solidFill>
                <a:schemeClr val="tx2"/>
              </a:solidFill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0" y="2060848"/>
            <a:ext cx="9144000" cy="4797152"/>
          </a:xfrm>
        </p:spPr>
        <p:txBody>
          <a:bodyPr>
            <a:normAutofit lnSpcReduction="10000"/>
          </a:bodyPr>
          <a:lstStyle/>
          <a:p>
            <a:pPr algn="l"/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Regiones ultraperiféricas:</a:t>
            </a:r>
            <a:r>
              <a:rPr lang="es-ES" dirty="0" smtClean="0"/>
              <a:t> </a:t>
            </a:r>
            <a:r>
              <a:rPr lang="es-ES" dirty="0" smtClean="0">
                <a:solidFill>
                  <a:schemeClr val="tx1"/>
                </a:solidFill>
              </a:rPr>
              <a:t>Forman parte integral del territorio de la UE (mismas leyes y directrices)</a:t>
            </a:r>
          </a:p>
          <a:p>
            <a:pPr algn="l"/>
            <a:r>
              <a:rPr lang="es-ES" dirty="0" smtClean="0"/>
              <a:t>Francia: Guadalupe, Guayana, Martinica, Reunión,  Mayotte Y San Martín</a:t>
            </a:r>
          </a:p>
          <a:p>
            <a:pPr algn="l"/>
            <a:r>
              <a:rPr lang="es-ES" dirty="0" smtClean="0"/>
              <a:t>España: Canarias </a:t>
            </a:r>
          </a:p>
          <a:p>
            <a:pPr algn="l"/>
            <a:r>
              <a:rPr lang="es-ES" dirty="0" smtClean="0"/>
              <a:t>Portugal: Azores y Madeira</a:t>
            </a:r>
            <a:endParaRPr lang="es-ES" dirty="0"/>
          </a:p>
          <a:p>
            <a:pPr algn="l"/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Países y territorios de ultramar:</a:t>
            </a:r>
            <a:r>
              <a:rPr lang="es-ES" dirty="0"/>
              <a:t>  </a:t>
            </a:r>
            <a:r>
              <a:rPr lang="es-ES" dirty="0">
                <a:solidFill>
                  <a:schemeClr val="tx1"/>
                </a:solidFill>
              </a:rPr>
              <a:t>no forman parte del territorio </a:t>
            </a:r>
            <a:r>
              <a:rPr lang="es-ES" dirty="0" smtClean="0">
                <a:solidFill>
                  <a:schemeClr val="tx1"/>
                </a:solidFill>
              </a:rPr>
              <a:t>comunitario, pero </a:t>
            </a:r>
            <a:r>
              <a:rPr lang="es-ES" dirty="0">
                <a:solidFill>
                  <a:schemeClr val="tx1"/>
                </a:solidFill>
              </a:rPr>
              <a:t>tienen un estatus especial con la </a:t>
            </a:r>
            <a:r>
              <a:rPr lang="es-ES" dirty="0" smtClean="0">
                <a:solidFill>
                  <a:schemeClr val="tx1"/>
                </a:solidFill>
              </a:rPr>
              <a:t>UE.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1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56207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8156"/>
            <a:ext cx="5439534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5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B897CEA-657A-F065-7290-3B5BCD2F7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1" t="15416" r="4374"/>
          <a:stretch/>
        </p:blipFill>
        <p:spPr>
          <a:xfrm>
            <a:off x="0" y="856489"/>
            <a:ext cx="7739363" cy="54878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84" y="4550525"/>
            <a:ext cx="913808" cy="898436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7CBA8065-995C-B140-930A-BB060328E2DF}"/>
              </a:ext>
            </a:extLst>
          </p:cNvPr>
          <p:cNvSpPr/>
          <p:nvPr/>
        </p:nvSpPr>
        <p:spPr>
          <a:xfrm>
            <a:off x="897750" y="2366975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A0997-57C4-E045-96CF-E5BA10AD43D3}"/>
              </a:ext>
            </a:extLst>
          </p:cNvPr>
          <p:cNvSpPr txBox="1"/>
          <p:nvPr/>
        </p:nvSpPr>
        <p:spPr>
          <a:xfrm>
            <a:off x="3799109" y="6344336"/>
            <a:ext cx="4877347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b="1" dirty="0" smtClean="0">
                <a:solidFill>
                  <a:prstClr val="black"/>
                </a:solidFill>
                <a:latin typeface="Calibri" panose="020F0502020204030204"/>
              </a:rPr>
              <a:t>Países miembros de la UE que no han adoptado el Euro </a:t>
            </a:r>
            <a:endParaRPr kumimoji="0" lang="es-ES" sz="16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10B4BB-D05A-8743-B906-AD2B7E937A3B}"/>
              </a:ext>
            </a:extLst>
          </p:cNvPr>
          <p:cNvSpPr txBox="1"/>
          <p:nvPr/>
        </p:nvSpPr>
        <p:spPr>
          <a:xfrm>
            <a:off x="179512" y="6361327"/>
            <a:ext cx="3600400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b="1" dirty="0" smtClean="0">
                <a:solidFill>
                  <a:prstClr val="black"/>
                </a:solidFill>
                <a:latin typeface="Calibri" panose="020F0502020204030204"/>
              </a:rPr>
              <a:t>Países que utilizan el </a:t>
            </a:r>
            <a:r>
              <a:rPr kumimoji="0" lang="es-ES" sz="16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Euro </a:t>
            </a:r>
            <a:endParaRPr kumimoji="0" lang="es-ES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2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54C6F1"/>
              </a:solidFill>
              <a:effectLst/>
              <a:highlight>
                <a:srgbClr val="54C6F1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5342" y="1295"/>
            <a:ext cx="290795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EUROZONA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6444208" y="260648"/>
            <a:ext cx="2721057" cy="2473043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20 </a:t>
            </a:r>
            <a:r>
              <a:rPr lang="es-ES" sz="2000" b="1" dirty="0" smtClean="0">
                <a:solidFill>
                  <a:prstClr val="black"/>
                </a:solidFill>
                <a:latin typeface="Calibri" panose="020F0502020204030204"/>
              </a:rPr>
              <a:t>países de la UE usan el euro como su moneda oficial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883AB-BD2B-0425-3CC0-F37F7C7C03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84" y="4550525"/>
            <a:ext cx="913808" cy="8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4EA9B930-9683-18F3-DBE7-9E750D3976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25" t="4749" r="12039" b="-713"/>
          <a:stretch/>
        </p:blipFill>
        <p:spPr>
          <a:xfrm>
            <a:off x="583070" y="764705"/>
            <a:ext cx="7013266" cy="5453700"/>
          </a:xfrm>
          <a:prstGeom prst="rect">
            <a:avLst/>
          </a:prstGeom>
        </p:spPr>
      </p:pic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D23D049-342E-3149-902A-53E0A910D6BA}"/>
              </a:ext>
            </a:extLst>
          </p:cNvPr>
          <p:cNvSpPr txBox="1"/>
          <p:nvPr/>
        </p:nvSpPr>
        <p:spPr>
          <a:xfrm>
            <a:off x="946578" y="6218404"/>
            <a:ext cx="3337390" cy="584775"/>
          </a:xfrm>
          <a:prstGeom prst="rect">
            <a:avLst/>
          </a:prstGeom>
          <a:solidFill>
            <a:srgbClr val="0085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dirty="0" smtClean="0">
                <a:solidFill>
                  <a:prstClr val="white"/>
                </a:solidFill>
                <a:latin typeface="Calibri" panose="020F0502020204030204"/>
              </a:rPr>
              <a:t>Países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Schengen </a:t>
            </a:r>
            <a:r>
              <a:rPr lang="es-ES" sz="1600" dirty="0" smtClean="0">
                <a:solidFill>
                  <a:prstClr val="white"/>
                </a:solidFill>
                <a:latin typeface="Calibri" panose="020F0502020204030204"/>
              </a:rPr>
              <a:t>: Islandia, Noruega, Liechtenstein, Suiza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30162E-2BF7-9445-907A-53C52ADD20D8}"/>
              </a:ext>
            </a:extLst>
          </p:cNvPr>
          <p:cNvSpPr txBox="1"/>
          <p:nvPr/>
        </p:nvSpPr>
        <p:spPr>
          <a:xfrm>
            <a:off x="4572000" y="6218404"/>
            <a:ext cx="3888432" cy="584775"/>
          </a:xfrm>
          <a:prstGeom prst="rect">
            <a:avLst/>
          </a:prstGeom>
          <a:solidFill>
            <a:srgbClr val="31C5F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dirty="0" smtClean="0">
                <a:solidFill>
                  <a:prstClr val="black"/>
                </a:solidFill>
                <a:latin typeface="Calibri" panose="020F0502020204030204"/>
              </a:rPr>
              <a:t>Países de la UE que no están en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Schengen: Chipre, Irlanda, (Rumanía,</a:t>
            </a:r>
            <a:r>
              <a:rPr kumimoji="0" lang="es-E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Bulgaria)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71" y="-1218"/>
            <a:ext cx="370284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ZONA SCHENGEN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6036290" y="1846305"/>
            <a:ext cx="2863557" cy="2735494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 smtClean="0">
                <a:solidFill>
                  <a:prstClr val="white"/>
                </a:solidFill>
                <a:latin typeface="Calibri" panose="020F0502020204030204"/>
              </a:rPr>
              <a:t>Se puede viajar entre los 27 países Schengen sin control fronterizo. Hay 4 países extracomunitarios en la zona Schengen</a:t>
            </a:r>
            <a:endParaRPr kumimoji="0" lang="es-ES" sz="18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54C6F1"/>
              </a:solidFill>
              <a:effectLst/>
              <a:highlight>
                <a:srgbClr val="54C6F1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66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9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152127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La UE como unión de valores 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8820472" cy="5661248"/>
          </a:xfrm>
        </p:spPr>
        <p:txBody>
          <a:bodyPr>
            <a:noAutofit/>
          </a:bodyPr>
          <a:lstStyle/>
          <a:p>
            <a:pPr marL="457200" indent="-457200" algn="l">
              <a:buFontTx/>
              <a:buChar char="-"/>
            </a:pPr>
            <a:r>
              <a:rPr lang="es-ES" sz="2800" dirty="0" smtClean="0">
                <a:solidFill>
                  <a:schemeClr val="tx1"/>
                </a:solidFill>
              </a:rPr>
              <a:t>Unión de Estados</a:t>
            </a:r>
          </a:p>
          <a:p>
            <a:pPr marL="457200" indent="-457200" algn="l">
              <a:buFontTx/>
              <a:buChar char="-"/>
            </a:pPr>
            <a:r>
              <a:rPr lang="es-ES" sz="2800" dirty="0" smtClean="0">
                <a:solidFill>
                  <a:schemeClr val="tx1"/>
                </a:solidFill>
              </a:rPr>
              <a:t>No sólo unión de intereses sino una unión de valores</a:t>
            </a:r>
          </a:p>
          <a:p>
            <a:pPr marL="457200" indent="-457200" algn="l">
              <a:buFontTx/>
              <a:buChar char="-"/>
            </a:pPr>
            <a:r>
              <a:rPr lang="es-ES" sz="2800" dirty="0" smtClean="0">
                <a:solidFill>
                  <a:schemeClr val="tx1"/>
                </a:solidFill>
              </a:rPr>
              <a:t>La utopía de la federación de Estados europeos: “Estados Unidos de Europa”</a:t>
            </a:r>
          </a:p>
          <a:p>
            <a:pPr marL="457200" indent="-457200" algn="l">
              <a:buFontTx/>
              <a:buChar char="-"/>
            </a:pPr>
            <a:r>
              <a:rPr lang="es-ES" sz="2800" dirty="0" smtClean="0">
                <a:solidFill>
                  <a:schemeClr val="tx1"/>
                </a:solidFill>
              </a:rPr>
              <a:t>Unión “supranacional” de Estados</a:t>
            </a:r>
          </a:p>
          <a:p>
            <a:pPr marL="457200" indent="-457200" algn="l">
              <a:buFontTx/>
              <a:buChar char="-"/>
            </a:pPr>
            <a:r>
              <a:rPr lang="es-ES" sz="2800" dirty="0" smtClean="0">
                <a:solidFill>
                  <a:schemeClr val="tx1"/>
                </a:solidFill>
              </a:rPr>
              <a:t>Transferencia parcial de la soberanía a la UE</a:t>
            </a:r>
          </a:p>
          <a:p>
            <a:pPr marL="457200" indent="-457200" algn="l">
              <a:buFontTx/>
              <a:buChar char="-"/>
            </a:pPr>
            <a:r>
              <a:rPr lang="es-ES" sz="2800" dirty="0" smtClean="0">
                <a:solidFill>
                  <a:schemeClr val="tx1"/>
                </a:solidFill>
              </a:rPr>
              <a:t>El Tratado de la Unión Europea (TUE) - Maastricht 1992</a:t>
            </a:r>
          </a:p>
          <a:p>
            <a:pPr marL="457200" indent="-457200" algn="l">
              <a:buFontTx/>
              <a:buChar char="-"/>
            </a:pPr>
            <a:r>
              <a:rPr lang="es-ES" sz="2800" dirty="0" smtClean="0">
                <a:solidFill>
                  <a:schemeClr val="tx1"/>
                </a:solidFill>
              </a:rPr>
              <a:t>Revisiones (</a:t>
            </a:r>
            <a:r>
              <a:rPr lang="es-ES" sz="2800" dirty="0">
                <a:solidFill>
                  <a:schemeClr val="tx1"/>
                </a:solidFill>
              </a:rPr>
              <a:t>A</a:t>
            </a:r>
            <a:r>
              <a:rPr lang="es-ES" sz="2800" dirty="0" smtClean="0">
                <a:solidFill>
                  <a:schemeClr val="tx1"/>
                </a:solidFill>
              </a:rPr>
              <a:t>msterdam 1997, Niza 2001, Lisboa 2007)</a:t>
            </a:r>
            <a:endParaRPr lang="es-ES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verdecora.es/1263311-large_default/naranjo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04696"/>
            <a:ext cx="1539552" cy="153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va_unid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304696"/>
            <a:ext cx="2256185" cy="150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29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68759"/>
          </a:xfrm>
        </p:spPr>
        <p:txBody>
          <a:bodyPr/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Los tres pilares de la UE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628774"/>
            <a:ext cx="3491880" cy="5229225"/>
          </a:xfrm>
        </p:spPr>
        <p:txBody>
          <a:bodyPr>
            <a:normAutofit lnSpcReduction="10000"/>
          </a:bodyPr>
          <a:lstStyle/>
          <a:p>
            <a:pPr algn="l"/>
            <a:r>
              <a:rPr lang="es-ES" dirty="0" smtClean="0">
                <a:solidFill>
                  <a:schemeClr val="tx1"/>
                </a:solidFill>
              </a:rPr>
              <a:t>El Tratado de Maastricht añade a los tres Tratados preexistentes (CECA, CEE, Euratom) que forman el 1er pilar, dos pilares más: PESC (2º pilar) y Justicia e Interior (3er pilar)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887788" y="1628775"/>
            <a:ext cx="5256212" cy="501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7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cademiamgh.files.wordpress.com/2008/10/fs-03-esq-los-tres-pilares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86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/>
          <a:lstStyle/>
          <a:p>
            <a:pPr algn="l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Artículo 2 del TUE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908720"/>
            <a:ext cx="7772400" cy="6120680"/>
          </a:xfrm>
        </p:spPr>
        <p:txBody>
          <a:bodyPr>
            <a:normAutofit/>
          </a:bodyPr>
          <a:lstStyle/>
          <a:p>
            <a:pPr algn="l"/>
            <a:r>
              <a:rPr lang="es-ES" sz="2800" dirty="0" smtClean="0">
                <a:solidFill>
                  <a:schemeClr val="tx1"/>
                </a:solidFill>
              </a:rPr>
              <a:t>La Unión se fundamenta en los valores de </a:t>
            </a:r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respeto de la dignidad humana</a:t>
            </a:r>
            <a:r>
              <a:rPr lang="es-ES" sz="2800" dirty="0" smtClean="0"/>
              <a:t>, </a:t>
            </a:r>
            <a:r>
              <a:rPr lang="es-ES" sz="2800" b="1" dirty="0" smtClean="0">
                <a:solidFill>
                  <a:schemeClr val="accent6">
                    <a:lumMod val="75000"/>
                  </a:schemeClr>
                </a:solidFill>
              </a:rPr>
              <a:t>libertad, democracia, igualdad, Estado de Derecho y respeto de los derechos humanos</a:t>
            </a:r>
            <a:r>
              <a:rPr lang="es-ES" sz="2800" dirty="0" smtClean="0"/>
              <a:t>, </a:t>
            </a:r>
            <a:r>
              <a:rPr lang="es-ES" sz="2800" dirty="0" smtClean="0">
                <a:solidFill>
                  <a:schemeClr val="tx1"/>
                </a:solidFill>
              </a:rPr>
              <a:t>incluidos los derechos de las personas pertenecientes en minorías</a:t>
            </a:r>
          </a:p>
          <a:p>
            <a:pPr algn="l"/>
            <a:endParaRPr lang="es-ES" sz="2800" dirty="0">
              <a:solidFill>
                <a:schemeClr val="tx1"/>
              </a:solidFill>
            </a:endParaRPr>
          </a:p>
          <a:p>
            <a:pPr algn="l"/>
            <a:r>
              <a:rPr lang="es-ES" sz="4400" b="1" dirty="0" smtClean="0">
                <a:solidFill>
                  <a:srgbClr val="4F81BD">
                    <a:lumMod val="75000"/>
                  </a:srgbClr>
                </a:solidFill>
                <a:ea typeface="+mj-ea"/>
                <a:cs typeface="+mj-cs"/>
              </a:rPr>
              <a:t>Artículo 49 </a:t>
            </a:r>
            <a:r>
              <a:rPr lang="es-ES" sz="4400" b="1" dirty="0">
                <a:solidFill>
                  <a:srgbClr val="4F81BD">
                    <a:lumMod val="75000"/>
                  </a:srgbClr>
                </a:solidFill>
                <a:ea typeface="+mj-ea"/>
                <a:cs typeface="+mj-cs"/>
              </a:rPr>
              <a:t>del </a:t>
            </a:r>
            <a:r>
              <a:rPr lang="es-ES" sz="4400" b="1" dirty="0" smtClean="0">
                <a:solidFill>
                  <a:srgbClr val="4F81BD">
                    <a:lumMod val="75000"/>
                  </a:srgbClr>
                </a:solidFill>
                <a:ea typeface="+mj-ea"/>
                <a:cs typeface="+mj-cs"/>
              </a:rPr>
              <a:t>TUE</a:t>
            </a:r>
          </a:p>
          <a:p>
            <a:pPr algn="l"/>
            <a:r>
              <a:rPr lang="es-ES" sz="2800" dirty="0" smtClean="0">
                <a:solidFill>
                  <a:schemeClr val="tx1"/>
                </a:solidFill>
                <a:ea typeface="+mj-ea"/>
                <a:cs typeface="+mj-cs"/>
              </a:rPr>
              <a:t>Para ser miembro de la UE es </a:t>
            </a:r>
          </a:p>
          <a:p>
            <a:pPr algn="l"/>
            <a:r>
              <a:rPr lang="es-ES" sz="2800" dirty="0" smtClean="0">
                <a:solidFill>
                  <a:schemeClr val="tx1"/>
                </a:solidFill>
              </a:rPr>
              <a:t>necesario respetar estos valores y</a:t>
            </a:r>
          </a:p>
          <a:p>
            <a:pPr algn="l"/>
            <a:r>
              <a:rPr lang="es-ES" sz="2800" dirty="0">
                <a:solidFill>
                  <a:schemeClr val="tx1"/>
                </a:solidFill>
              </a:rPr>
              <a:t>c</a:t>
            </a:r>
            <a:r>
              <a:rPr lang="es-ES" sz="2800" dirty="0" smtClean="0">
                <a:solidFill>
                  <a:schemeClr val="tx1"/>
                </a:solidFill>
              </a:rPr>
              <a:t>omprometerse a promoverlos</a:t>
            </a:r>
            <a:endParaRPr lang="es-ES" sz="28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04" y="3140968"/>
            <a:ext cx="3471396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7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541" y="-1158107"/>
            <a:ext cx="633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TABLE OF CONTENTS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AE386F-D338-8640-B9CD-E269E5221BDE}"/>
              </a:ext>
            </a:extLst>
          </p:cNvPr>
          <p:cNvSpPr/>
          <p:nvPr/>
        </p:nvSpPr>
        <p:spPr>
          <a:xfrm>
            <a:off x="6741829" y="28886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646776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DOMAIN</a:t>
            </a:r>
          </a:p>
        </p:txBody>
      </p:sp>
    </p:spTree>
    <p:extLst>
      <p:ext uri="{BB962C8B-B14F-4D97-AF65-F5344CB8AC3E}">
        <p14:creationId xmlns:p14="http://schemas.microsoft.com/office/powerpoint/2010/main" val="113555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1484784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El respeto de la dignidad humana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0" y="2204864"/>
            <a:ext cx="4644008" cy="4226024"/>
          </a:xfrm>
        </p:spPr>
        <p:txBody>
          <a:bodyPr/>
          <a:lstStyle/>
          <a:p>
            <a:pPr algn="l"/>
            <a:r>
              <a:rPr lang="es-ES" dirty="0" smtClean="0">
                <a:solidFill>
                  <a:schemeClr val="tx1"/>
                </a:solidFill>
              </a:rPr>
              <a:t>Todo ser humano, mas allá de sus características, sus </a:t>
            </a:r>
          </a:p>
          <a:p>
            <a:pPr algn="l"/>
            <a:r>
              <a:rPr lang="es-ES" dirty="0">
                <a:solidFill>
                  <a:schemeClr val="tx1"/>
                </a:solidFill>
              </a:rPr>
              <a:t>c</a:t>
            </a:r>
            <a:r>
              <a:rPr lang="es-ES" dirty="0" smtClean="0">
                <a:solidFill>
                  <a:schemeClr val="tx1"/>
                </a:solidFill>
              </a:rPr>
              <a:t>apacidades,  de su edad, su salud o enfermedad debe ser respetado por el mero hecho de ser una persona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026" name="Picture 2" descr="Tema 1. La dignidad humana – Recursos de filosofí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90676"/>
            <a:ext cx="4499992" cy="355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92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1484784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La libertad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0" y="1268760"/>
            <a:ext cx="9144000" cy="5589240"/>
          </a:xfrm>
        </p:spPr>
        <p:txBody>
          <a:bodyPr>
            <a:normAutofit fontScale="92500"/>
          </a:bodyPr>
          <a:lstStyle/>
          <a:p>
            <a:pPr marL="457200" indent="-457200" algn="l">
              <a:buFontTx/>
              <a:buChar char="-"/>
            </a:pPr>
            <a:r>
              <a:rPr lang="es-ES" dirty="0">
                <a:solidFill>
                  <a:schemeClr val="tx1"/>
                </a:solidFill>
              </a:rPr>
              <a:t>D</a:t>
            </a:r>
            <a:r>
              <a:rPr lang="es-ES" dirty="0" smtClean="0">
                <a:solidFill>
                  <a:schemeClr val="tx1"/>
                </a:solidFill>
              </a:rPr>
              <a:t>erecho a la libertad y la seguridad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Respeto de la vida familiar y privada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La protección de datos de carácter personal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Derecho a contraer matrimonio y formar una familia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Libertad de pensamiento, de conciencia y de religión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Libertad de expresión y de información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Libertad de reunión y de asociación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Libertad profesional y derecho a trabajar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Libertad de empresa, derecho a la propiedad</a:t>
            </a:r>
          </a:p>
          <a:p>
            <a:pPr marL="457200" indent="-457200" algn="l">
              <a:buFontTx/>
              <a:buChar char="-"/>
            </a:pPr>
            <a:r>
              <a:rPr lang="es-ES" dirty="0">
                <a:solidFill>
                  <a:schemeClr val="tx1"/>
                </a:solidFill>
              </a:rPr>
              <a:t>D</a:t>
            </a:r>
            <a:r>
              <a:rPr lang="es-ES" dirty="0" smtClean="0">
                <a:solidFill>
                  <a:schemeClr val="tx1"/>
                </a:solidFill>
              </a:rPr>
              <a:t>erecho de asilo</a:t>
            </a:r>
          </a:p>
          <a:p>
            <a:pPr marL="457200" indent="-457200" algn="l">
              <a:buFontTx/>
              <a:buChar char="-"/>
            </a:pPr>
            <a:endParaRPr lang="es-ES" dirty="0" smtClean="0"/>
          </a:p>
          <a:p>
            <a:pPr algn="l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272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1484784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La democracia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9144000" cy="5661248"/>
          </a:xfrm>
        </p:spPr>
        <p:txBody>
          <a:bodyPr/>
          <a:lstStyle/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Democracia representativa: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Ciudadanos representados a través del Parlamento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Estados representados en el Consejo Europeo (jefe gobierno) y el Consejo de la UE (gobierno)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Democracia participativa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Iniciativa ciudadana en el procedimiento legislativo</a:t>
            </a:r>
          </a:p>
          <a:p>
            <a:pPr algn="l"/>
            <a:r>
              <a:rPr lang="es-ES" dirty="0" smtClean="0">
                <a:solidFill>
                  <a:schemeClr val="tx1"/>
                </a:solidFill>
              </a:rPr>
              <a:t>(condición: un millón de firmas y representar varios estados)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6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836712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La igualdad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0" y="2708920"/>
            <a:ext cx="9144000" cy="4320480"/>
          </a:xfrm>
        </p:spPr>
        <p:txBody>
          <a:bodyPr/>
          <a:lstStyle/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Igualdad ante la ley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No discriminación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Diversidad cultural, religiosa y lingüística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Igualdad entre hombres y mujeres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Derechos del menor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Derechos de las personas mayores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Integración de las personas con discapacidad</a:t>
            </a:r>
          </a:p>
          <a:p>
            <a:pPr marL="457200" indent="-457200" algn="l">
              <a:buFontTx/>
              <a:buChar char="-"/>
            </a:pP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1124744"/>
            <a:ext cx="511256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2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296143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El Estado de Derecho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584296"/>
            <a:ext cx="8276456" cy="5256584"/>
          </a:xfrm>
        </p:spPr>
        <p:txBody>
          <a:bodyPr>
            <a:noAutofit/>
          </a:bodyPr>
          <a:lstStyle/>
          <a:p>
            <a:pPr algn="l"/>
            <a:r>
              <a:rPr lang="es-ES" sz="2800" dirty="0" smtClean="0">
                <a:solidFill>
                  <a:schemeClr val="tx1"/>
                </a:solidFill>
              </a:rPr>
              <a:t>Todos los poderes públicos actúan siempre dentro de los límites fijados por la ley</a:t>
            </a:r>
          </a:p>
          <a:p>
            <a:pPr algn="l"/>
            <a:endParaRPr lang="es-ES" sz="2800" dirty="0">
              <a:solidFill>
                <a:schemeClr val="tx1"/>
              </a:solidFill>
            </a:endParaRPr>
          </a:p>
          <a:p>
            <a:pPr algn="l"/>
            <a:r>
              <a:rPr lang="es-ES" sz="2800" dirty="0" smtClean="0">
                <a:solidFill>
                  <a:schemeClr val="tx1"/>
                </a:solidFill>
              </a:rPr>
              <a:t>Engloba los siguientes </a:t>
            </a:r>
            <a:r>
              <a:rPr lang="es-ES" sz="2800" b="1" dirty="0" smtClean="0">
                <a:solidFill>
                  <a:schemeClr val="tx1"/>
                </a:solidFill>
              </a:rPr>
              <a:t>principios</a:t>
            </a:r>
            <a:r>
              <a:rPr lang="es-ES" sz="2800" dirty="0" smtClean="0">
                <a:solidFill>
                  <a:schemeClr val="tx1"/>
                </a:solidFill>
              </a:rPr>
              <a:t>:</a:t>
            </a:r>
          </a:p>
          <a:p>
            <a:pPr marL="457200" indent="-457200" algn="l">
              <a:buFontTx/>
              <a:buChar char="-"/>
            </a:pPr>
            <a:r>
              <a:rPr lang="es-ES" sz="2800" b="1" dirty="0" smtClean="0">
                <a:solidFill>
                  <a:schemeClr val="accent3">
                    <a:lumMod val="75000"/>
                  </a:schemeClr>
                </a:solidFill>
              </a:rPr>
              <a:t>Legalidad</a:t>
            </a:r>
          </a:p>
          <a:p>
            <a:pPr marL="457200" indent="-457200" algn="l">
              <a:buFontTx/>
              <a:buChar char="-"/>
            </a:pPr>
            <a:r>
              <a:rPr lang="es-ES" sz="2800" b="1" dirty="0" smtClean="0">
                <a:solidFill>
                  <a:schemeClr val="accent3">
                    <a:lumMod val="75000"/>
                  </a:schemeClr>
                </a:solidFill>
              </a:rPr>
              <a:t>Seguridad jurídica</a:t>
            </a:r>
          </a:p>
          <a:p>
            <a:pPr marL="457200" indent="-457200" algn="l">
              <a:buFontTx/>
              <a:buChar char="-"/>
            </a:pPr>
            <a:r>
              <a:rPr lang="es-ES" sz="2800" b="1" dirty="0" smtClean="0">
                <a:solidFill>
                  <a:schemeClr val="accent3">
                    <a:lumMod val="75000"/>
                  </a:schemeClr>
                </a:solidFill>
              </a:rPr>
              <a:t>Tutela judicial efectiva</a:t>
            </a:r>
          </a:p>
          <a:p>
            <a:pPr marL="457200" indent="-457200" algn="l">
              <a:buFontTx/>
              <a:buChar char="-"/>
            </a:pPr>
            <a:r>
              <a:rPr lang="es-ES" sz="2800" b="1" dirty="0" smtClean="0">
                <a:solidFill>
                  <a:schemeClr val="accent3">
                    <a:lumMod val="75000"/>
                  </a:schemeClr>
                </a:solidFill>
              </a:rPr>
              <a:t>Control judicial efectivo</a:t>
            </a:r>
          </a:p>
          <a:p>
            <a:pPr marL="457200" indent="-457200" algn="l">
              <a:buFontTx/>
              <a:buChar char="-"/>
            </a:pPr>
            <a:r>
              <a:rPr lang="es-ES" sz="2800" b="1" dirty="0" smtClean="0">
                <a:solidFill>
                  <a:schemeClr val="accent3">
                    <a:lumMod val="75000"/>
                  </a:schemeClr>
                </a:solidFill>
              </a:rPr>
              <a:t>Separación de poderes</a:t>
            </a:r>
          </a:p>
          <a:p>
            <a:pPr marL="457200" indent="-457200" algn="l">
              <a:buFontTx/>
              <a:buChar char="-"/>
            </a:pPr>
            <a:r>
              <a:rPr lang="es-ES" sz="2800" b="1" dirty="0" smtClean="0">
                <a:solidFill>
                  <a:schemeClr val="accent3">
                    <a:lumMod val="75000"/>
                  </a:schemeClr>
                </a:solidFill>
              </a:rPr>
              <a:t>Igualdad ante la ley</a:t>
            </a:r>
          </a:p>
          <a:p>
            <a:pPr marL="457200" indent="-457200" algn="l">
              <a:buFontTx/>
              <a:buChar char="-"/>
            </a:pPr>
            <a:endParaRPr lang="es-ES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719" y="3594251"/>
            <a:ext cx="4823945" cy="32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1484784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El respeto de los derechos humanos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251520" y="1484784"/>
            <a:ext cx="8712968" cy="5373216"/>
          </a:xfrm>
        </p:spPr>
        <p:txBody>
          <a:bodyPr/>
          <a:lstStyle/>
          <a:p>
            <a:pPr algn="l"/>
            <a:endParaRPr lang="es-ES" dirty="0" smtClean="0"/>
          </a:p>
          <a:p>
            <a:pPr algn="l"/>
            <a:endParaRPr lang="es-ES" dirty="0"/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La Carta de los Derechos Fundamentales de la UE</a:t>
            </a:r>
          </a:p>
          <a:p>
            <a:pPr algn="l"/>
            <a:r>
              <a:rPr lang="es-ES" dirty="0" smtClean="0">
                <a:solidFill>
                  <a:schemeClr val="tx1"/>
                </a:solidFill>
              </a:rPr>
              <a:t>Documento en el que se recogen todos los derechos civiles, políticos, económicos y sociales de los ciudadanos europeos</a:t>
            </a:r>
          </a:p>
          <a:p>
            <a:pPr marL="457200" indent="-457200" algn="l">
              <a:buFontTx/>
              <a:buChar char="-"/>
            </a:pPr>
            <a:endParaRPr lang="es-ES" dirty="0">
              <a:solidFill>
                <a:schemeClr val="tx1"/>
              </a:solidFill>
            </a:endParaRPr>
          </a:p>
          <a:p>
            <a:pPr algn="l"/>
            <a:r>
              <a:rPr lang="es-ES" dirty="0" smtClean="0">
                <a:solidFill>
                  <a:schemeClr val="tx1"/>
                </a:solidFill>
              </a:rPr>
              <a:t>Aprobada en el Consejo europeo de Colonia (1999)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Flecha abajo 2"/>
          <p:cNvSpPr/>
          <p:nvPr/>
        </p:nvSpPr>
        <p:spPr>
          <a:xfrm>
            <a:off x="4406320" y="1489368"/>
            <a:ext cx="484632" cy="11407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 abajo 4"/>
          <p:cNvSpPr/>
          <p:nvPr/>
        </p:nvSpPr>
        <p:spPr>
          <a:xfrm>
            <a:off x="4211960" y="4797152"/>
            <a:ext cx="43667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806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8458200" cy="1224135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¿Cómo se garantizan estos derechos?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9144000" cy="5445224"/>
          </a:xfrm>
        </p:spPr>
        <p:txBody>
          <a:bodyPr/>
          <a:lstStyle/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Mecanismo de Condicionalidad del Estado de Derecho (enero 2021)</a:t>
            </a:r>
          </a:p>
          <a:p>
            <a:pPr algn="l"/>
            <a:r>
              <a:rPr lang="es-ES" dirty="0"/>
              <a:t> </a:t>
            </a:r>
            <a:r>
              <a:rPr lang="es-ES" dirty="0" smtClean="0"/>
              <a:t>                                    </a:t>
            </a:r>
          </a:p>
          <a:p>
            <a:pPr algn="l"/>
            <a:r>
              <a:rPr lang="es-ES" dirty="0" smtClean="0">
                <a:solidFill>
                  <a:schemeClr val="tx1"/>
                </a:solidFill>
              </a:rPr>
              <a:t>Permite suspender los fondos europeos a aquellos países que violen los principios del Estado de Derecho y no se alinean con los valores fundacionales recogidos en el  artículo 2 del TUE.  </a:t>
            </a:r>
          </a:p>
          <a:p>
            <a:pPr algn="l"/>
            <a:endParaRPr lang="es-ES" dirty="0" smtClean="0">
              <a:solidFill>
                <a:schemeClr val="tx1"/>
              </a:solidFill>
            </a:endParaRPr>
          </a:p>
          <a:p>
            <a:pPr algn="l"/>
            <a:r>
              <a:rPr lang="es-ES" dirty="0" smtClean="0">
                <a:solidFill>
                  <a:schemeClr val="tx1"/>
                </a:solidFill>
              </a:rPr>
              <a:t>Procedimiento largo, complejo y garantista                           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Flecha abajo 3"/>
          <p:cNvSpPr/>
          <p:nvPr/>
        </p:nvSpPr>
        <p:spPr>
          <a:xfrm>
            <a:off x="3491880" y="2492896"/>
            <a:ext cx="504056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 abajo 4"/>
          <p:cNvSpPr/>
          <p:nvPr/>
        </p:nvSpPr>
        <p:spPr>
          <a:xfrm>
            <a:off x="3491880" y="5229200"/>
            <a:ext cx="50405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469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052735"/>
          </a:xfrm>
        </p:spPr>
        <p:txBody>
          <a:bodyPr/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¿Se ha aplicado?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04" y="1052736"/>
            <a:ext cx="8928992" cy="5805264"/>
          </a:xfrm>
        </p:spPr>
        <p:txBody>
          <a:bodyPr/>
          <a:lstStyle/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Hungría 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calificada como “autocracia electoral” por el Parlamento Europeo 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interferencias en el poder judicial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Polonia </a:t>
            </a:r>
          </a:p>
          <a:p>
            <a:pPr marL="457200" indent="-457200" algn="l">
              <a:buFontTx/>
              <a:buChar char="-"/>
            </a:pPr>
            <a:r>
              <a:rPr lang="es-ES" dirty="0">
                <a:solidFill>
                  <a:schemeClr val="tx1"/>
                </a:solidFill>
              </a:rPr>
              <a:t>n</a:t>
            </a:r>
            <a:r>
              <a:rPr lang="es-ES" dirty="0" smtClean="0">
                <a:solidFill>
                  <a:schemeClr val="tx1"/>
                </a:solidFill>
              </a:rPr>
              <a:t>o garantizar la independencia del poder judicial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retroceso de derechos sexuales y reproductivos 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zonas libres de ideología LGTBI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Restricción del derecho de aborto</a:t>
            </a:r>
          </a:p>
          <a:p>
            <a:pPr algn="l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523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936103"/>
          </a:xfrm>
        </p:spPr>
        <p:txBody>
          <a:bodyPr/>
          <a:lstStyle/>
          <a:p>
            <a:pPr algn="l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¿Es un mecanismo efectivo?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340768"/>
            <a:ext cx="7164288" cy="5517232"/>
          </a:xfrm>
        </p:spPr>
        <p:txBody>
          <a:bodyPr/>
          <a:lstStyle/>
          <a:p>
            <a:pPr algn="l"/>
            <a:r>
              <a:rPr lang="es-ES" dirty="0" smtClean="0">
                <a:solidFill>
                  <a:schemeClr val="tx1"/>
                </a:solidFill>
              </a:rPr>
              <a:t>¿Contribuyó al resultado electoral de Polonia?</a:t>
            </a:r>
          </a:p>
          <a:p>
            <a:pPr algn="l"/>
            <a:r>
              <a:rPr lang="es-ES" dirty="0" smtClean="0">
                <a:solidFill>
                  <a:schemeClr val="tx1"/>
                </a:solidFill>
              </a:rPr>
              <a:t> Derrota del Partido Ley y Justicia</a:t>
            </a:r>
          </a:p>
          <a:p>
            <a:pPr algn="l"/>
            <a:endParaRPr lang="es-ES" dirty="0">
              <a:solidFill>
                <a:schemeClr val="tx1"/>
              </a:solidFill>
            </a:endParaRPr>
          </a:p>
          <a:p>
            <a:pPr algn="l"/>
            <a:endParaRPr lang="es-ES" sz="4400" b="1" dirty="0" smtClean="0">
              <a:solidFill>
                <a:srgbClr val="4F81BD">
                  <a:lumMod val="75000"/>
                </a:srgbClr>
              </a:solidFill>
              <a:ea typeface="+mj-ea"/>
              <a:cs typeface="+mj-cs"/>
            </a:endParaRPr>
          </a:p>
          <a:p>
            <a:pPr algn="l"/>
            <a:r>
              <a:rPr lang="es-ES" sz="4400" b="1" dirty="0" smtClean="0">
                <a:solidFill>
                  <a:srgbClr val="4F81BD">
                    <a:lumMod val="75000"/>
                  </a:srgbClr>
                </a:solidFill>
                <a:ea typeface="+mj-ea"/>
                <a:cs typeface="+mj-cs"/>
              </a:rPr>
              <a:t>¿Sería efectivo con un país grande y no receptor de fondos?</a:t>
            </a:r>
          </a:p>
          <a:p>
            <a:endParaRPr lang="es-ES" sz="4400" dirty="0" smtClean="0">
              <a:solidFill>
                <a:schemeClr val="tx1"/>
              </a:solidFill>
            </a:endParaRPr>
          </a:p>
        </p:txBody>
      </p:sp>
      <p:sp>
        <p:nvSpPr>
          <p:cNvPr id="4" name="Flecha abajo 3"/>
          <p:cNvSpPr/>
          <p:nvPr/>
        </p:nvSpPr>
        <p:spPr>
          <a:xfrm>
            <a:off x="3851920" y="1952836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356992"/>
            <a:ext cx="2653020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8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368152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¿Es un mecanismo ideológicamente sesgado?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528" y="2420888"/>
            <a:ext cx="8424936" cy="4437112"/>
          </a:xfrm>
        </p:spPr>
        <p:txBody>
          <a:bodyPr/>
          <a:lstStyle/>
          <a:p>
            <a:pPr algn="l"/>
            <a:r>
              <a:rPr lang="es-ES" dirty="0" smtClean="0">
                <a:solidFill>
                  <a:schemeClr val="tx1"/>
                </a:solidFill>
              </a:rPr>
              <a:t>“La UE no funciona a la carta, no se pueden conservar los derechos sin respetar los deberes”</a:t>
            </a:r>
          </a:p>
          <a:p>
            <a:pPr algn="l"/>
            <a:endParaRPr lang="es-ES" dirty="0">
              <a:solidFill>
                <a:schemeClr val="tx1"/>
              </a:solidFill>
            </a:endParaRPr>
          </a:p>
          <a:p>
            <a:pPr algn="l"/>
            <a:r>
              <a:rPr lang="es-ES" dirty="0" smtClean="0">
                <a:solidFill>
                  <a:schemeClr val="tx1"/>
                </a:solidFill>
              </a:rPr>
              <a:t>Todos los países firmaron el artículo 2 del TUE</a:t>
            </a:r>
          </a:p>
          <a:p>
            <a:pPr algn="l"/>
            <a:endParaRPr lang="es-ES" dirty="0">
              <a:solidFill>
                <a:schemeClr val="tx1"/>
              </a:solidFill>
            </a:endParaRPr>
          </a:p>
          <a:p>
            <a:pPr algn="l"/>
            <a:r>
              <a:rPr lang="es-ES" dirty="0" smtClean="0">
                <a:solidFill>
                  <a:schemeClr val="tx1"/>
                </a:solidFill>
              </a:rPr>
              <a:t>Todos los países firmaron la declaración Universal de Derechos Humanos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6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1043607" y="154370"/>
            <a:ext cx="5556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 smtClean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Distingamos entre Europa y EU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2A459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600483" y="627390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55238" y="1584901"/>
            <a:ext cx="155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447 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milliones</a:t>
            </a:r>
            <a:endParaRPr kumimoji="0" lang="fr-BE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830" y="1308065"/>
            <a:ext cx="127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b="1" dirty="0" smtClean="0">
                <a:solidFill>
                  <a:srgbClr val="002060"/>
                </a:solidFill>
                <a:latin typeface="Calibri" panose="020F0502020204030204"/>
              </a:rPr>
              <a:t>UE</a:t>
            </a:r>
            <a:r>
              <a:rPr kumimoji="0" lang="fr-B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fr-BE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784978" y="1054104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EUROPA:</a:t>
            </a:r>
            <a:endParaRPr kumimoji="0" lang="fr-BE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10,5</a:t>
            </a:r>
            <a:r>
              <a:rPr kumimoji="0" lang="fr-BE" sz="1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millones de Km2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lowchart: Connector 23"/>
          <p:cNvSpPr/>
          <p:nvPr/>
        </p:nvSpPr>
        <p:spPr>
          <a:xfrm>
            <a:off x="784978" y="4334325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EUROPA:</a:t>
            </a:r>
            <a:r>
              <a:rPr lang="fr-BE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fr-BE" b="1" dirty="0" smtClean="0">
                <a:solidFill>
                  <a:srgbClr val="002060"/>
                </a:solidFill>
                <a:latin typeface="Calibri" panose="020F0502020204030204"/>
              </a:rPr>
              <a:t>Unas 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739 milliones de personas 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3974991" y="3417660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EUROPA:</a:t>
            </a:r>
            <a:endParaRPr kumimoji="0" lang="fr-BE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44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países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6483566" y="3797348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03932" y="4554163"/>
            <a:ext cx="120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b="1" dirty="0" smtClean="0">
                <a:solidFill>
                  <a:srgbClr val="002060"/>
                </a:solidFill>
                <a:latin typeface="Calibri" panose="020F0502020204030204"/>
              </a:rPr>
              <a:t>UE</a:t>
            </a:r>
            <a:r>
              <a:rPr kumimoji="0" lang="en-I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IE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 </a:t>
            </a:r>
            <a:r>
              <a:rPr lang="es-ES" b="1" dirty="0" smtClean="0">
                <a:solidFill>
                  <a:srgbClr val="002060"/>
                </a:solidFill>
                <a:latin typeface="Calibri" panose="020F0502020204030204"/>
              </a:rPr>
              <a:t>países</a:t>
            </a:r>
            <a:endParaRPr kumimoji="0" lang="es-ES" sz="18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1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10" grpId="0"/>
      <p:bldP spid="6" grpId="0" animBg="1"/>
      <p:bldP spid="24" grpId="0" uiExpand="1" build="allAtOnce" animBg="1"/>
      <p:bldP spid="25" grpId="0" animBg="1"/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332657"/>
            <a:ext cx="8568952" cy="1440159"/>
          </a:xfrm>
        </p:spPr>
        <p:txBody>
          <a:bodyPr/>
          <a:lstStyle/>
          <a:p>
            <a:r>
              <a:rPr lang="es-ES" b="1" dirty="0" smtClean="0">
                <a:solidFill>
                  <a:schemeClr val="tx2">
                    <a:lumMod val="50000"/>
                  </a:schemeClr>
                </a:solidFill>
              </a:rPr>
              <a:t>Las principales instituciones europeas</a:t>
            </a:r>
            <a:endParaRPr lang="es-E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528" y="2348880"/>
            <a:ext cx="7448872" cy="4509120"/>
          </a:xfrm>
        </p:spPr>
        <p:txBody>
          <a:bodyPr>
            <a:normAutofit lnSpcReduction="10000"/>
          </a:bodyPr>
          <a:lstStyle/>
          <a:p>
            <a:pPr marL="514350" indent="-514350" algn="l">
              <a:buAutoNum type="arabicPeriod"/>
            </a:pPr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El Parlamento Europeo</a:t>
            </a:r>
          </a:p>
          <a:p>
            <a:pPr marL="514350" indent="-514350" algn="l">
              <a:buAutoNum type="arabicPeriod"/>
            </a:pPr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El Consejo Europeo</a:t>
            </a:r>
          </a:p>
          <a:p>
            <a:pPr marL="514350" indent="-514350" algn="l">
              <a:buAutoNum type="arabicPeriod"/>
            </a:pPr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El Consejo de la Unión Europea</a:t>
            </a:r>
          </a:p>
          <a:p>
            <a:pPr marL="514350" indent="-514350" algn="l">
              <a:buAutoNum type="arabicPeriod"/>
            </a:pPr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La Comisión Europea</a:t>
            </a:r>
          </a:p>
          <a:p>
            <a:pPr marL="514350" indent="-514350" algn="l">
              <a:buAutoNum type="arabicPeriod"/>
            </a:pPr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El Tribunal de Justicia de la Unión Europea</a:t>
            </a:r>
          </a:p>
          <a:p>
            <a:pPr marL="514350" indent="-514350" algn="l">
              <a:buAutoNum type="arabicPeriod"/>
            </a:pPr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El Banco Central Europeo</a:t>
            </a:r>
          </a:p>
          <a:p>
            <a:pPr marL="514350" indent="-514350" algn="l">
              <a:buAutoNum type="arabicPeriod"/>
            </a:pPr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El Tribunal de Cuentas</a:t>
            </a:r>
          </a:p>
          <a:p>
            <a:pPr marL="514350" indent="-514350" algn="l">
              <a:buAutoNum type="arabicPeriod"/>
            </a:pPr>
            <a:endParaRPr lang="es-E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332657"/>
            <a:ext cx="6624736" cy="1224135"/>
          </a:xfrm>
        </p:spPr>
        <p:txBody>
          <a:bodyPr/>
          <a:lstStyle/>
          <a:p>
            <a:pPr algn="l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El parlamento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04" y="3113899"/>
            <a:ext cx="8568952" cy="3744101"/>
          </a:xfrm>
        </p:spPr>
        <p:txBody>
          <a:bodyPr/>
          <a:lstStyle/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Sede :</a:t>
            </a:r>
            <a:r>
              <a:rPr lang="es-ES" dirty="0" smtClean="0"/>
              <a:t> </a:t>
            </a:r>
            <a:r>
              <a:rPr lang="es-ES" dirty="0" smtClean="0">
                <a:solidFill>
                  <a:schemeClr val="tx1"/>
                </a:solidFill>
              </a:rPr>
              <a:t>Estrasburgo, Bruselas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Composición: </a:t>
            </a:r>
            <a:r>
              <a:rPr lang="es-ES" dirty="0" smtClean="0">
                <a:solidFill>
                  <a:schemeClr val="tx1"/>
                </a:solidFill>
              </a:rPr>
              <a:t>705 europarlamentarios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Funciones: 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Aprueba la legislación de la UE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Supervisa y controla las instituciones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Aprueba los presupuestos</a:t>
            </a:r>
          </a:p>
          <a:p>
            <a:pPr algn="l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96" y="332657"/>
            <a:ext cx="4924004" cy="278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9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europarl.europa.eu/resources/library/images/20230216PHT75604/20230216PHT75604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828"/>
            <a:ext cx="9144000" cy="67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77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3563888" cy="2232248"/>
          </a:xfrm>
        </p:spPr>
        <p:txBody>
          <a:bodyPr>
            <a:normAutofit/>
          </a:bodyPr>
          <a:lstStyle/>
          <a:p>
            <a:pPr algn="l"/>
            <a:r>
              <a:rPr lang="es-ES" sz="4000" b="1" dirty="0" smtClean="0">
                <a:solidFill>
                  <a:schemeClr val="accent1">
                    <a:lumMod val="75000"/>
                  </a:schemeClr>
                </a:solidFill>
              </a:rPr>
              <a:t>Número de escaños por país (2019)</a:t>
            </a:r>
            <a:endParaRPr lang="es-E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6632"/>
            <a:ext cx="558011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4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528" y="0"/>
            <a:ext cx="7992888" cy="476672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2"/>
                </a:solidFill>
              </a:rPr>
              <a:t>Número escaños junio 2024 (720)</a:t>
            </a:r>
            <a:endParaRPr lang="es-ES" b="1" dirty="0">
              <a:solidFill>
                <a:schemeClr val="tx2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6" y="574884"/>
            <a:ext cx="8856984" cy="62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37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"/>
            <a:ext cx="6982544" cy="836712"/>
          </a:xfrm>
        </p:spPr>
        <p:txBody>
          <a:bodyPr>
            <a:normAutofit/>
          </a:bodyPr>
          <a:lstStyle/>
          <a:p>
            <a:pPr algn="l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El consejo Europeo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700808"/>
            <a:ext cx="8964488" cy="5328592"/>
          </a:xfrm>
        </p:spPr>
        <p:txBody>
          <a:bodyPr/>
          <a:lstStyle/>
          <a:p>
            <a:pPr algn="l"/>
            <a:endParaRPr lang="es-ES" dirty="0" smtClean="0"/>
          </a:p>
          <a:p>
            <a:pPr algn="l"/>
            <a:endParaRPr lang="es-ES" dirty="0"/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Sede: </a:t>
            </a:r>
            <a:r>
              <a:rPr lang="es-ES" dirty="0" smtClean="0">
                <a:solidFill>
                  <a:schemeClr val="tx1"/>
                </a:solidFill>
              </a:rPr>
              <a:t>Bruselas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Composición: </a:t>
            </a:r>
            <a:r>
              <a:rPr lang="es-ES" dirty="0" smtClean="0">
                <a:solidFill>
                  <a:schemeClr val="tx1"/>
                </a:solidFill>
              </a:rPr>
              <a:t>Jefes de Estado y de gobierno (27+2)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Funciones: 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Decide la orientación y las prioridades políticas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Se ocupa de las cuestiones de mayor importancia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Establece la política exterior y de seguridad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44" y="692696"/>
            <a:ext cx="4634880" cy="281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16632"/>
            <a:ext cx="6876256" cy="783730"/>
          </a:xfrm>
        </p:spPr>
        <p:txBody>
          <a:bodyPr>
            <a:normAutofit fontScale="90000"/>
          </a:bodyPr>
          <a:lstStyle/>
          <a:p>
            <a:pPr algn="l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El Consejo de la Unión Europea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2420888"/>
            <a:ext cx="9073008" cy="4437112"/>
          </a:xfrm>
        </p:spPr>
        <p:txBody>
          <a:bodyPr>
            <a:normAutofit lnSpcReduction="10000"/>
          </a:bodyPr>
          <a:lstStyle/>
          <a:p>
            <a:pPr algn="l"/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Sede</a:t>
            </a:r>
            <a:r>
              <a:rPr lang="es-ES" dirty="0" smtClean="0"/>
              <a:t>: </a:t>
            </a:r>
            <a:r>
              <a:rPr lang="es-ES" dirty="0" smtClean="0">
                <a:solidFill>
                  <a:schemeClr val="tx1"/>
                </a:solidFill>
              </a:rPr>
              <a:t>Bruselas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Composición: </a:t>
            </a:r>
            <a:r>
              <a:rPr lang="es-ES" dirty="0" smtClean="0">
                <a:solidFill>
                  <a:schemeClr val="tx1"/>
                </a:solidFill>
              </a:rPr>
              <a:t>Ministros de cada Estado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Funciones: 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Negocia y adopta la legislación de la UE (junto con el Parlamento)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Desarrolla la política exterior y de seguridad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Celebra acuerdos entre la UE y otros países/organizaciones internacionales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786955"/>
            <a:ext cx="3419872" cy="227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3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9512" y="116633"/>
            <a:ext cx="7344816" cy="740125"/>
          </a:xfrm>
        </p:spPr>
        <p:txBody>
          <a:bodyPr>
            <a:normAutofit fontScale="90000"/>
          </a:bodyPr>
          <a:lstStyle/>
          <a:p>
            <a:pPr algn="l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La Comisión Europea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1988840"/>
            <a:ext cx="7592888" cy="4680520"/>
          </a:xfrm>
        </p:spPr>
        <p:txBody>
          <a:bodyPr/>
          <a:lstStyle/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Sede: </a:t>
            </a:r>
            <a:r>
              <a:rPr lang="es-ES" dirty="0" smtClean="0">
                <a:solidFill>
                  <a:schemeClr val="tx1"/>
                </a:solidFill>
              </a:rPr>
              <a:t>Bruselas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Composición: </a:t>
            </a:r>
            <a:r>
              <a:rPr lang="es-ES" dirty="0" smtClean="0">
                <a:solidFill>
                  <a:schemeClr val="tx1"/>
                </a:solidFill>
              </a:rPr>
              <a:t>27 comisarios, uno por cada estado miembro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Funciones: 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Propone leyes al Parlamento y el Consejo Europeo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Gestiona las políticas europeas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Representa la UE en el mundo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026" name="Picture 2" descr="Comisión Europ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783" y="-14848"/>
            <a:ext cx="3912369" cy="260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61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7"/>
            <a:ext cx="9036496" cy="5085184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</a:bodyPr>
          <a:lstStyle/>
          <a:p>
            <a:pPr algn="l"/>
            <a:r>
              <a:rPr lang="es-ES" b="1" dirty="0" smtClean="0">
                <a:solidFill>
                  <a:schemeClr val="tx2">
                    <a:lumMod val="75000"/>
                  </a:schemeClr>
                </a:solidFill>
              </a:rPr>
              <a:t>La complejidad de la UE: </a:t>
            </a:r>
            <a:r>
              <a:rPr lang="es-ES" sz="3600" dirty="0" smtClean="0"/>
              <a:t>a medio camino entre una organización internacional y un estado soberano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80067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296143"/>
          </a:xfrm>
        </p:spPr>
        <p:txBody>
          <a:bodyPr/>
          <a:lstStyle/>
          <a:p>
            <a:r>
              <a:rPr lang="es-ES" b="1" dirty="0" smtClean="0">
                <a:solidFill>
                  <a:schemeClr val="tx2">
                    <a:lumMod val="75000"/>
                  </a:schemeClr>
                </a:solidFill>
              </a:rPr>
              <a:t>El tribunal de Justicia (TJEU)</a:t>
            </a:r>
            <a:endParaRPr lang="es-E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772816"/>
            <a:ext cx="7520880" cy="5256584"/>
          </a:xfrm>
        </p:spPr>
        <p:txBody>
          <a:bodyPr/>
          <a:lstStyle/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Sede: </a:t>
            </a:r>
            <a:r>
              <a:rPr lang="es-ES" dirty="0" smtClean="0">
                <a:solidFill>
                  <a:schemeClr val="tx1"/>
                </a:solidFill>
              </a:rPr>
              <a:t>Luxemburgo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Composición: </a:t>
            </a:r>
            <a:r>
              <a:rPr lang="es-ES" dirty="0" smtClean="0">
                <a:solidFill>
                  <a:schemeClr val="tx1"/>
                </a:solidFill>
              </a:rPr>
              <a:t>Un juez por país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Funciones: 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Interpreta la legislación europea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Anula normas europeas si contravienen los tratados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Sanciona a las instituciones europeas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052" name="Picture 4" descr="Tribunal de Justicia de la Unión Europea | Unión Europ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7" y="1412776"/>
            <a:ext cx="259228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71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0727"/>
          </a:xfrm>
        </p:spPr>
        <p:txBody>
          <a:bodyPr/>
          <a:lstStyle/>
          <a:p>
            <a:r>
              <a:rPr lang="es-ES" b="1" dirty="0" smtClean="0">
                <a:solidFill>
                  <a:schemeClr val="tx2"/>
                </a:solidFill>
              </a:rPr>
              <a:t>Los símbolos</a:t>
            </a:r>
            <a:endParaRPr lang="es-ES" b="1" dirty="0">
              <a:solidFill>
                <a:schemeClr val="tx2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8964488" cy="6048672"/>
          </a:xfrm>
        </p:spPr>
        <p:txBody>
          <a:bodyPr/>
          <a:lstStyle/>
          <a:p>
            <a:pPr algn="l"/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Bandera</a:t>
            </a:r>
          </a:p>
          <a:p>
            <a:pPr algn="l"/>
            <a:endParaRPr lang="es-ES" dirty="0" smtClean="0">
              <a:solidFill>
                <a:schemeClr val="tx1"/>
              </a:solidFill>
            </a:endParaRPr>
          </a:p>
          <a:p>
            <a:pPr algn="l"/>
            <a:endParaRPr lang="es-ES" dirty="0" smtClean="0">
              <a:solidFill>
                <a:schemeClr val="tx1"/>
              </a:solidFill>
            </a:endParaRPr>
          </a:p>
          <a:p>
            <a:pPr algn="l"/>
            <a:endParaRPr lang="es-ES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Lema: </a:t>
            </a:r>
            <a:r>
              <a:rPr lang="es-ES" dirty="0" smtClean="0">
                <a:solidFill>
                  <a:schemeClr val="tx1"/>
                </a:solidFill>
              </a:rPr>
              <a:t>Unida en la diversidad</a:t>
            </a:r>
          </a:p>
          <a:p>
            <a:pPr algn="l"/>
            <a:endParaRPr lang="es-ES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Himno: </a:t>
            </a:r>
            <a:r>
              <a:rPr lang="es-ES" dirty="0" smtClean="0">
                <a:solidFill>
                  <a:schemeClr val="tx1"/>
                </a:solidFill>
              </a:rPr>
              <a:t>Oda a la </a:t>
            </a:r>
            <a:r>
              <a:rPr lang="es-ES" dirty="0" smtClean="0">
                <a:solidFill>
                  <a:schemeClr val="tx1"/>
                </a:solidFill>
              </a:rPr>
              <a:t>Alegría (Schiller, Beethoven)</a:t>
            </a:r>
            <a:endParaRPr lang="es-ES" dirty="0" smtClean="0">
              <a:solidFill>
                <a:schemeClr val="tx1"/>
              </a:solidFill>
            </a:endParaRPr>
          </a:p>
          <a:p>
            <a:pPr algn="l"/>
            <a:endParaRPr lang="es-ES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El día de Europa: </a:t>
            </a:r>
            <a:r>
              <a:rPr lang="es-ES" dirty="0" smtClean="0">
                <a:solidFill>
                  <a:schemeClr val="tx1"/>
                </a:solidFill>
              </a:rPr>
              <a:t>9 de mayo</a:t>
            </a:r>
          </a:p>
          <a:p>
            <a:pPr algn="l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12776"/>
            <a:ext cx="2876951" cy="1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6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504" y="1"/>
            <a:ext cx="8350696" cy="1412776"/>
          </a:xfrm>
        </p:spPr>
        <p:txBody>
          <a:bodyPr/>
          <a:lstStyle/>
          <a:p>
            <a:pPr algn="l"/>
            <a:r>
              <a:rPr lang="es-ES" b="1" dirty="0" smtClean="0">
                <a:solidFill>
                  <a:schemeClr val="tx2">
                    <a:lumMod val="75000"/>
                  </a:schemeClr>
                </a:solidFill>
              </a:rPr>
              <a:t>El Banco Central Europeo</a:t>
            </a:r>
            <a:endParaRPr lang="es-E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04" y="1556792"/>
            <a:ext cx="7664896" cy="5184576"/>
          </a:xfrm>
        </p:spPr>
        <p:txBody>
          <a:bodyPr/>
          <a:lstStyle/>
          <a:p>
            <a:pPr algn="l"/>
            <a:endParaRPr lang="es-ES" dirty="0" smtClean="0"/>
          </a:p>
          <a:p>
            <a:pPr algn="l"/>
            <a:endParaRPr lang="es-ES" dirty="0"/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Sede: </a:t>
            </a:r>
            <a:r>
              <a:rPr lang="es-ES" dirty="0" smtClean="0">
                <a:solidFill>
                  <a:schemeClr val="tx1"/>
                </a:solidFill>
              </a:rPr>
              <a:t>Fráncfort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Composición: </a:t>
            </a:r>
            <a:r>
              <a:rPr lang="es-ES" dirty="0" smtClean="0">
                <a:solidFill>
                  <a:schemeClr val="tx1"/>
                </a:solidFill>
              </a:rPr>
              <a:t>Gobernadores de los bancos centrales (27+2)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Funciones: 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Vigila la inflación y fija los tipos de interés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Supervisa mercados y bancos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Garantiza la solidez del sistema bancario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2656"/>
            <a:ext cx="3419872" cy="285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2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"/>
            <a:ext cx="7884368" cy="908720"/>
          </a:xfrm>
        </p:spPr>
        <p:txBody>
          <a:bodyPr>
            <a:normAutofit/>
          </a:bodyPr>
          <a:lstStyle/>
          <a:p>
            <a:pPr algn="l"/>
            <a:r>
              <a:rPr lang="es-ES" b="1" dirty="0" smtClean="0">
                <a:solidFill>
                  <a:schemeClr val="tx2">
                    <a:lumMod val="75000"/>
                  </a:schemeClr>
                </a:solidFill>
              </a:rPr>
              <a:t>El Tribunal de cuentas</a:t>
            </a:r>
            <a:endParaRPr lang="es-E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04" y="1772816"/>
            <a:ext cx="7664896" cy="5085184"/>
          </a:xfrm>
        </p:spPr>
        <p:txBody>
          <a:bodyPr>
            <a:normAutofit lnSpcReduction="10000"/>
          </a:bodyPr>
          <a:lstStyle/>
          <a:p>
            <a:pPr algn="l"/>
            <a:endParaRPr lang="es-ES" dirty="0" smtClean="0"/>
          </a:p>
          <a:p>
            <a:pPr algn="l"/>
            <a:endParaRPr lang="es-ES" dirty="0"/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Sede: </a:t>
            </a:r>
            <a:r>
              <a:rPr lang="es-ES" dirty="0" smtClean="0">
                <a:solidFill>
                  <a:schemeClr val="tx1"/>
                </a:solidFill>
              </a:rPr>
              <a:t>Luxemburgo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Composición: </a:t>
            </a:r>
            <a:r>
              <a:rPr lang="es-ES" dirty="0" smtClean="0">
                <a:solidFill>
                  <a:schemeClr val="tx1"/>
                </a:solidFill>
              </a:rPr>
              <a:t>Un auditor por país miembro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Funciones: </a:t>
            </a:r>
          </a:p>
          <a:p>
            <a:pPr algn="l"/>
            <a:r>
              <a:rPr lang="es-ES" dirty="0" smtClean="0">
                <a:solidFill>
                  <a:schemeClr val="tx1"/>
                </a:solidFill>
              </a:rPr>
              <a:t>-    Audita los ingresos y los gastos de la UE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Supervisa la administración de los fondos europeos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Elabora conclusiones y recomendaciones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16" y="117986"/>
            <a:ext cx="3195074" cy="316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296143"/>
          </a:xfrm>
        </p:spPr>
        <p:txBody>
          <a:bodyPr/>
          <a:lstStyle/>
          <a:p>
            <a:r>
              <a:rPr lang="es-ES" b="1" dirty="0" smtClean="0">
                <a:solidFill>
                  <a:schemeClr val="tx2"/>
                </a:solidFill>
              </a:rPr>
              <a:t>Otras instituciones y órganos</a:t>
            </a:r>
            <a:endParaRPr lang="es-ES" b="1" dirty="0">
              <a:solidFill>
                <a:schemeClr val="tx2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856" y="1784103"/>
            <a:ext cx="9036496" cy="5112568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El Comité Económico y Social Europeo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El Comité de las Regiones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El Banco Europeo de Inversiones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3">
                    <a:lumMod val="50000"/>
                  </a:schemeClr>
                </a:solidFill>
              </a:rPr>
              <a:t>El Defensor del Pueblo Europeo</a:t>
            </a:r>
          </a:p>
          <a:p>
            <a:pPr algn="l"/>
            <a:endParaRPr lang="es-ES" dirty="0"/>
          </a:p>
        </p:txBody>
      </p:sp>
      <p:pic>
        <p:nvPicPr>
          <p:cNvPr id="1026" name="Picture 2" descr="https://www.hacienda.gob.es/es-ES/Areas%20Tematicas/Internacional/Union%20Europea/PublishingImages/comitedelasregion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564904"/>
            <a:ext cx="2332112" cy="185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01" y="4724958"/>
            <a:ext cx="2601735" cy="18797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208" y="4610246"/>
            <a:ext cx="2220519" cy="20237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703" y="4883774"/>
            <a:ext cx="3313409" cy="17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1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036496" cy="1484783"/>
          </a:xfrm>
        </p:spPr>
        <p:txBody>
          <a:bodyPr>
            <a:normAutofit/>
          </a:bodyPr>
          <a:lstStyle/>
          <a:p>
            <a:pPr algn="l"/>
            <a:r>
              <a:rPr lang="es-ES" b="1" dirty="0" smtClean="0">
                <a:solidFill>
                  <a:schemeClr val="tx2">
                    <a:lumMod val="75000"/>
                  </a:schemeClr>
                </a:solidFill>
              </a:rPr>
              <a:t>El Comité Económico y Social Europeo</a:t>
            </a:r>
            <a:endParaRPr lang="es-E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04" y="1772816"/>
            <a:ext cx="8928992" cy="5085184"/>
          </a:xfrm>
        </p:spPr>
        <p:txBody>
          <a:bodyPr>
            <a:normAutofit fontScale="92500" lnSpcReduction="20000"/>
          </a:bodyPr>
          <a:lstStyle/>
          <a:p>
            <a:pPr algn="l"/>
            <a:endParaRPr lang="es-ES" dirty="0" smtClean="0"/>
          </a:p>
          <a:p>
            <a:pPr algn="l"/>
            <a:endParaRPr lang="es-ES" dirty="0"/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Sede: </a:t>
            </a:r>
            <a:r>
              <a:rPr lang="es-ES" dirty="0" smtClean="0">
                <a:solidFill>
                  <a:schemeClr val="tx1"/>
                </a:solidFill>
              </a:rPr>
              <a:t>Bruselas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Composición: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329 miembros (reparto entre estados miembros según población)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Sus miembros pertenecen a uno de los tres grupos: empresarios, trabajadores, diversidad Europa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Funciones: </a:t>
            </a:r>
          </a:p>
          <a:p>
            <a:pPr algn="l"/>
            <a:r>
              <a:rPr lang="es-ES" dirty="0" smtClean="0">
                <a:solidFill>
                  <a:schemeClr val="tx1"/>
                </a:solidFill>
              </a:rPr>
              <a:t>-    Es un órgano </a:t>
            </a:r>
            <a:r>
              <a:rPr lang="es-ES" b="1" dirty="0" smtClean="0">
                <a:solidFill>
                  <a:schemeClr val="tx1"/>
                </a:solidFill>
              </a:rPr>
              <a:t>consultivo</a:t>
            </a:r>
            <a:r>
              <a:rPr lang="es-ES" dirty="0" smtClean="0">
                <a:solidFill>
                  <a:schemeClr val="tx1"/>
                </a:solidFill>
              </a:rPr>
              <a:t> de la UE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Emite dictámenes</a:t>
            </a:r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322" y="1268761"/>
            <a:ext cx="3646174" cy="221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79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036496" cy="1484783"/>
          </a:xfrm>
        </p:spPr>
        <p:txBody>
          <a:bodyPr>
            <a:normAutofit/>
          </a:bodyPr>
          <a:lstStyle/>
          <a:p>
            <a:pPr algn="l"/>
            <a:r>
              <a:rPr lang="es-ES" b="1" dirty="0" smtClean="0">
                <a:solidFill>
                  <a:schemeClr val="tx2">
                    <a:lumMod val="75000"/>
                  </a:schemeClr>
                </a:solidFill>
              </a:rPr>
              <a:t>El Comité de las Regiones</a:t>
            </a:r>
            <a:endParaRPr lang="es-E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04" y="1772816"/>
            <a:ext cx="8928992" cy="5085184"/>
          </a:xfrm>
        </p:spPr>
        <p:txBody>
          <a:bodyPr>
            <a:normAutofit fontScale="85000" lnSpcReduction="20000"/>
          </a:bodyPr>
          <a:lstStyle/>
          <a:p>
            <a:pPr algn="l"/>
            <a:endParaRPr lang="es-ES" dirty="0" smtClean="0"/>
          </a:p>
          <a:p>
            <a:pPr algn="l"/>
            <a:endParaRPr lang="es-ES" dirty="0"/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Sede: </a:t>
            </a:r>
            <a:r>
              <a:rPr lang="es-ES" dirty="0" smtClean="0">
                <a:solidFill>
                  <a:schemeClr val="tx1"/>
                </a:solidFill>
              </a:rPr>
              <a:t>Bruselas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Composición: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329 miembros (reparto entre estados miembros según población- España tiene 21 miembros: 17 representan las Com. Autónomas y 4 entidades locales)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Sus miembros deben ser titulares de un mandato electoral en una entidad regional o local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Funciones: </a:t>
            </a:r>
          </a:p>
          <a:p>
            <a:pPr algn="l"/>
            <a:r>
              <a:rPr lang="es-ES" dirty="0" smtClean="0">
                <a:solidFill>
                  <a:schemeClr val="tx1"/>
                </a:solidFill>
              </a:rPr>
              <a:t>-    Es un órgano </a:t>
            </a:r>
            <a:r>
              <a:rPr lang="es-ES" b="1" dirty="0" smtClean="0">
                <a:solidFill>
                  <a:schemeClr val="tx1"/>
                </a:solidFill>
              </a:rPr>
              <a:t>consultivo</a:t>
            </a:r>
            <a:r>
              <a:rPr lang="es-ES" dirty="0" smtClean="0">
                <a:solidFill>
                  <a:schemeClr val="tx1"/>
                </a:solidFill>
              </a:rPr>
              <a:t> de la UE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Emite dictámenes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052736"/>
            <a:ext cx="32004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1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036496" cy="1484783"/>
          </a:xfrm>
        </p:spPr>
        <p:txBody>
          <a:bodyPr>
            <a:normAutofit/>
          </a:bodyPr>
          <a:lstStyle/>
          <a:p>
            <a:pPr algn="l"/>
            <a:r>
              <a:rPr lang="es-ES" b="1" dirty="0" smtClean="0">
                <a:solidFill>
                  <a:schemeClr val="tx2">
                    <a:lumMod val="75000"/>
                  </a:schemeClr>
                </a:solidFill>
              </a:rPr>
              <a:t>El Banco Europeo de Inversiones</a:t>
            </a:r>
            <a:endParaRPr lang="es-E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04" y="1772816"/>
            <a:ext cx="8928992" cy="5085184"/>
          </a:xfrm>
        </p:spPr>
        <p:txBody>
          <a:bodyPr>
            <a:normAutofit lnSpcReduction="10000"/>
          </a:bodyPr>
          <a:lstStyle/>
          <a:p>
            <a:pPr algn="l"/>
            <a:endParaRPr lang="es-ES" dirty="0" smtClean="0"/>
          </a:p>
          <a:p>
            <a:pPr algn="l"/>
            <a:endParaRPr lang="es-ES" dirty="0"/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Sede: </a:t>
            </a:r>
            <a:r>
              <a:rPr lang="es-ES" dirty="0" smtClean="0">
                <a:solidFill>
                  <a:schemeClr val="tx1"/>
                </a:solidFill>
              </a:rPr>
              <a:t>Luxemburgo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Composición: </a:t>
            </a:r>
            <a:r>
              <a:rPr lang="es-ES" dirty="0" smtClean="0">
                <a:solidFill>
                  <a:schemeClr val="tx1"/>
                </a:solidFill>
              </a:rPr>
              <a:t>Sus accionistas son los </a:t>
            </a:r>
            <a:r>
              <a:rPr lang="es-ES" dirty="0">
                <a:solidFill>
                  <a:schemeClr val="tx1"/>
                </a:solidFill>
              </a:rPr>
              <a:t>27 Estados </a:t>
            </a:r>
            <a:r>
              <a:rPr lang="es-ES" dirty="0" smtClean="0">
                <a:solidFill>
                  <a:schemeClr val="tx1"/>
                </a:solidFill>
              </a:rPr>
              <a:t>miembros (presidenta Nadia Calviño)</a:t>
            </a:r>
            <a:endParaRPr lang="es-ES" b="1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Funciones: 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Financiación de proyectos a largo plazo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Concesión de garantías</a:t>
            </a:r>
          </a:p>
          <a:p>
            <a:pPr marL="457200" indent="-457200" algn="l">
              <a:buFontTx/>
              <a:buChar char="-"/>
            </a:pPr>
            <a:r>
              <a:rPr lang="es-ES" dirty="0" smtClean="0">
                <a:solidFill>
                  <a:schemeClr val="tx1"/>
                </a:solidFill>
              </a:rPr>
              <a:t>Prestación de asesoramiento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510" y="1124744"/>
            <a:ext cx="531792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3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036496" cy="1484783"/>
          </a:xfrm>
        </p:spPr>
        <p:txBody>
          <a:bodyPr>
            <a:normAutofit/>
          </a:bodyPr>
          <a:lstStyle/>
          <a:p>
            <a:pPr algn="l"/>
            <a:r>
              <a:rPr lang="es-ES" b="1" dirty="0" smtClean="0">
                <a:solidFill>
                  <a:schemeClr val="tx2">
                    <a:lumMod val="75000"/>
                  </a:schemeClr>
                </a:solidFill>
              </a:rPr>
              <a:t>El Defensor del Pueblo Europeo </a:t>
            </a:r>
            <a:endParaRPr lang="es-E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04" y="1772816"/>
            <a:ext cx="8928992" cy="5085184"/>
          </a:xfrm>
        </p:spPr>
        <p:txBody>
          <a:bodyPr>
            <a:normAutofit/>
          </a:bodyPr>
          <a:lstStyle/>
          <a:p>
            <a:pPr algn="l"/>
            <a:endParaRPr lang="es-ES" dirty="0" smtClean="0"/>
          </a:p>
          <a:p>
            <a:pPr algn="l"/>
            <a:endParaRPr lang="es-ES" dirty="0"/>
          </a:p>
          <a:p>
            <a:pPr algn="l"/>
            <a:endParaRPr lang="es-ES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Sede: </a:t>
            </a:r>
            <a:r>
              <a:rPr lang="es-ES" dirty="0" smtClean="0">
                <a:solidFill>
                  <a:schemeClr val="tx1"/>
                </a:solidFill>
              </a:rPr>
              <a:t>Estrasburgo                            </a:t>
            </a: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Defensora del pueblo:  </a:t>
            </a:r>
            <a:r>
              <a:rPr lang="es-ES" dirty="0">
                <a:solidFill>
                  <a:schemeClr val="tx1"/>
                </a:solidFill>
              </a:rPr>
              <a:t>Emily </a:t>
            </a:r>
            <a:r>
              <a:rPr lang="es-ES" dirty="0" err="1">
                <a:solidFill>
                  <a:schemeClr val="tx1"/>
                </a:solidFill>
              </a:rPr>
              <a:t>O'Reilly</a:t>
            </a:r>
            <a:endParaRPr lang="es-ES" b="1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Funciones: </a:t>
            </a:r>
          </a:p>
          <a:p>
            <a:pPr algn="l"/>
            <a:r>
              <a:rPr lang="es-ES" dirty="0">
                <a:solidFill>
                  <a:schemeClr val="tx1"/>
                </a:solidFill>
              </a:rPr>
              <a:t>investiga las reclamaciones contra las instituciones, organismos, oficinas y agencias de la UE.</a:t>
            </a:r>
            <a:endParaRPr lang="es-ES" dirty="0" smtClean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024" y="1124744"/>
            <a:ext cx="4104456" cy="367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5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Tiempo para el debate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060848"/>
            <a:ext cx="785921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1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9"/>
          <p:cNvSpPr txBox="1"/>
          <p:nvPr/>
        </p:nvSpPr>
        <p:spPr>
          <a:xfrm>
            <a:off x="934523" y="154370"/>
            <a:ext cx="5290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 smtClean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LOS VALORES EUROPEOS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2A459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23" y="1736627"/>
            <a:ext cx="1919499" cy="2587094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0" y="1736627"/>
            <a:ext cx="1919499" cy="256032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529" y="4901874"/>
            <a:ext cx="4033745" cy="169399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02469" y="413905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DOMAIN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2505" y="413905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2811602" y="1190019"/>
            <a:ext cx="3657600" cy="3554730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noProof="0" dirty="0" smtClean="0">
                <a:solidFill>
                  <a:prstClr val="black"/>
                </a:solidFill>
                <a:latin typeface="Calibri" panose="020F0502020204030204"/>
              </a:rPr>
              <a:t>Dignidad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 smtClean="0">
                <a:solidFill>
                  <a:prstClr val="black"/>
                </a:solidFill>
                <a:latin typeface="Calibri" panose="020F0502020204030204"/>
              </a:rPr>
              <a:t>Libertad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Democracia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 smtClean="0">
                <a:solidFill>
                  <a:prstClr val="black"/>
                </a:solidFill>
                <a:latin typeface="Calibri" panose="020F0502020204030204"/>
              </a:rPr>
              <a:t>Igualdad</a:t>
            </a: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 smtClean="0">
                <a:solidFill>
                  <a:prstClr val="black"/>
                </a:solidFill>
                <a:latin typeface="Calibri" panose="020F0502020204030204"/>
              </a:rPr>
              <a:t>Estado de derecho</a:t>
            </a:r>
            <a:endParaRPr kumimoji="0" lang="es-ES" sz="24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 smtClean="0">
                <a:solidFill>
                  <a:prstClr val="black"/>
                </a:solidFill>
                <a:latin typeface="Calibri" panose="020F0502020204030204"/>
              </a:rPr>
              <a:t>Derechos humanos</a:t>
            </a:r>
            <a:endParaRPr kumimoji="0" lang="es-E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01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8335" y="1767840"/>
            <a:ext cx="6822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887" y="885765"/>
            <a:ext cx="6385560" cy="5669558"/>
          </a:xfrm>
          <a:prstGeom prst="rect">
            <a:avLst/>
          </a:prstGeom>
          <a:ln w="3175" cap="sq">
            <a:solidFill>
              <a:srgbClr val="00329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68680" y="304800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3200" b="1" dirty="0" smtClean="0">
                <a:solidFill>
                  <a:srgbClr val="003296"/>
                </a:solidFill>
                <a:latin typeface="Calibri" panose="020F0502020204030204"/>
              </a:rPr>
              <a:t>LO</a:t>
            </a:r>
            <a:r>
              <a:rPr kumimoji="0" lang="en-I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24 IDIOMAS OFICIALES</a:t>
            </a:r>
            <a:endParaRPr kumimoji="0" lang="en-IE" sz="3200" b="1" i="0" u="none" strike="noStrike" kern="1200" cap="none" spc="0" normalizeH="0" baseline="0" noProof="0" dirty="0">
              <a:ln>
                <a:noFill/>
              </a:ln>
              <a:solidFill>
                <a:srgbClr val="0032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9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9"/>
          <p:cNvSpPr txBox="1"/>
          <p:nvPr/>
        </p:nvSpPr>
        <p:spPr>
          <a:xfrm>
            <a:off x="762003" y="177508"/>
            <a:ext cx="769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A459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LA FAMILIA LINGÜÍSTICA</a:t>
            </a:r>
            <a:r>
              <a:rPr kumimoji="0" lang="fr-FR" sz="3200" b="1" i="0" u="none" strike="noStrike" kern="1200" cap="none" spc="0" normalizeH="0" noProof="0" dirty="0" smtClean="0">
                <a:ln>
                  <a:noFill/>
                </a:ln>
                <a:solidFill>
                  <a:srgbClr val="2A459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INDOEUROPEA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2A459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1052736"/>
            <a:ext cx="6660232" cy="551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5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9"/>
          <p:cNvSpPr txBox="1"/>
          <p:nvPr/>
        </p:nvSpPr>
        <p:spPr>
          <a:xfrm>
            <a:off x="762003" y="177508"/>
            <a:ext cx="579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noProof="0" dirty="0" smtClean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LAS SUBFAMILIAS LINGÜÍSTICAS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2A459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579948318"/>
              </p:ext>
            </p:extLst>
          </p:nvPr>
        </p:nvGraphicFramePr>
        <p:xfrm>
          <a:off x="2" y="869919"/>
          <a:ext cx="8897778" cy="5799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621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ACFC2D44E94A140912D3DEFD72E6C1E" ma:contentTypeVersion="0" ma:contentTypeDescription="Crear nuevo documento." ma:contentTypeScope="" ma:versionID="e39fec037b4d7a03aa06bd8597de9a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88669a25a4819ff64d85379b87075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EFC8229-B5FB-45DD-8FF8-11E90FBB9CB5}"/>
</file>

<file path=customXml/itemProps2.xml><?xml version="1.0" encoding="utf-8"?>
<ds:datastoreItem xmlns:ds="http://schemas.openxmlformats.org/officeDocument/2006/customXml" ds:itemID="{6D42D5EE-D8F6-4B7C-943B-7B5CF2134573}"/>
</file>

<file path=customXml/itemProps3.xml><?xml version="1.0" encoding="utf-8"?>
<ds:datastoreItem xmlns:ds="http://schemas.openxmlformats.org/officeDocument/2006/customXml" ds:itemID="{2A9761F4-EEEE-4BE0-B009-BBAE4E385DB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6316</TotalTime>
  <Words>1771</Words>
  <Application>Microsoft Office PowerPoint</Application>
  <PresentationFormat>Presentación en pantalla (4:3)</PresentationFormat>
  <Paragraphs>342</Paragraphs>
  <Slides>57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14</vt:i4>
      </vt:variant>
      <vt:variant>
        <vt:lpstr>Títulos de diapositiva</vt:lpstr>
      </vt:variant>
      <vt:variant>
        <vt:i4>57</vt:i4>
      </vt:variant>
    </vt:vector>
  </HeadingPairs>
  <TitlesOfParts>
    <vt:vector size="74" baseType="lpstr">
      <vt:lpstr>Arial</vt:lpstr>
      <vt:lpstr>Calibri</vt:lpstr>
      <vt:lpstr>Calibri Light</vt:lpstr>
      <vt:lpstr>Tema de Office</vt:lpstr>
      <vt:lpstr>6_Tema de Office</vt:lpstr>
      <vt:lpstr>Office Theme</vt:lpstr>
      <vt:lpstr>1_Office Theme</vt:lpstr>
      <vt:lpstr>2_Office Theme</vt:lpstr>
      <vt:lpstr>3_Office Theme</vt:lpstr>
      <vt:lpstr>5_Office Theme</vt:lpstr>
      <vt:lpstr>6_Office Theme</vt:lpstr>
      <vt:lpstr>8_Office Theme</vt:lpstr>
      <vt:lpstr>7_Office Theme</vt:lpstr>
      <vt:lpstr>9_Office Theme</vt:lpstr>
      <vt:lpstr>10_Office Theme</vt:lpstr>
      <vt:lpstr>11_Office Theme</vt:lpstr>
      <vt:lpstr>12_Office Theme</vt:lpstr>
      <vt:lpstr>PROMOVAMOS LA CIUDADANÍA EUROPEA Y LOS VALORES EUROPEOS EN NUESTROS CENTROS</vt:lpstr>
      <vt:lpstr>Presentación de PowerPoint</vt:lpstr>
      <vt:lpstr>Presentación de PowerPoint</vt:lpstr>
      <vt:lpstr>Presentación de PowerPoint</vt:lpstr>
      <vt:lpstr>Los símbolos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EL PROYECTO EUROPEO LOS ANTECEDENTES</vt:lpstr>
      <vt:lpstr>Presentación de PowerPoint</vt:lpstr>
      <vt:lpstr>       LAS GUERRAS</vt:lpstr>
      <vt:lpstr>La Primera Guerra Mundial</vt:lpstr>
      <vt:lpstr>Presentación de PowerPoint</vt:lpstr>
      <vt:lpstr>Presentación de PowerPoint</vt:lpstr>
      <vt:lpstr>Presentación de PowerPoint</vt:lpstr>
      <vt:lpstr>Presentación de PowerPoint</vt:lpstr>
      <vt:lpstr>Los padres fundadores</vt:lpstr>
      <vt:lpstr>Presentación de PowerPoint</vt:lpstr>
      <vt:lpstr>Regiones ultraperiféricas y países y territorios de ultramar</vt:lpstr>
      <vt:lpstr>Presentación de PowerPoint</vt:lpstr>
      <vt:lpstr>Presentación de PowerPoint</vt:lpstr>
      <vt:lpstr>Presentación de PowerPoint</vt:lpstr>
      <vt:lpstr>Presentación de PowerPoint</vt:lpstr>
      <vt:lpstr>La UE como unión de valores </vt:lpstr>
      <vt:lpstr>Los tres pilares de la UE</vt:lpstr>
      <vt:lpstr>Presentación de PowerPoint</vt:lpstr>
      <vt:lpstr>Artículo 2 del TUE</vt:lpstr>
      <vt:lpstr>El respeto de la dignidad humana</vt:lpstr>
      <vt:lpstr>La libertad</vt:lpstr>
      <vt:lpstr>La democracia</vt:lpstr>
      <vt:lpstr>La igualdad</vt:lpstr>
      <vt:lpstr>El Estado de Derecho</vt:lpstr>
      <vt:lpstr>El respeto de los derechos humanos</vt:lpstr>
      <vt:lpstr>¿Cómo se garantizan estos derechos?</vt:lpstr>
      <vt:lpstr>¿Se ha aplicado?</vt:lpstr>
      <vt:lpstr>¿Es un mecanismo efectivo?</vt:lpstr>
      <vt:lpstr>¿Es un mecanismo ideológicamente sesgado?</vt:lpstr>
      <vt:lpstr>Las principales instituciones europeas</vt:lpstr>
      <vt:lpstr>El parlamento</vt:lpstr>
      <vt:lpstr>Presentación de PowerPoint</vt:lpstr>
      <vt:lpstr>Número de escaños por país (2019)</vt:lpstr>
      <vt:lpstr>Número escaños junio 2024 (720)</vt:lpstr>
      <vt:lpstr>El consejo Europeo</vt:lpstr>
      <vt:lpstr>El Consejo de la Unión Europea</vt:lpstr>
      <vt:lpstr>La Comisión Europea</vt:lpstr>
      <vt:lpstr>La complejidad de la UE: a medio camino entre una organización internacional y un estado soberano</vt:lpstr>
      <vt:lpstr>El tribunal de Justicia (TJEU)</vt:lpstr>
      <vt:lpstr>El Banco Central Europeo</vt:lpstr>
      <vt:lpstr>El Tribunal de cuentas</vt:lpstr>
      <vt:lpstr>Otras instituciones y órganos</vt:lpstr>
      <vt:lpstr>El Comité Económico y Social Europeo</vt:lpstr>
      <vt:lpstr>El Comité de las Regiones</vt:lpstr>
      <vt:lpstr>El Banco Europeo de Inversiones</vt:lpstr>
      <vt:lpstr>El Defensor del Pueblo Europeo </vt:lpstr>
      <vt:lpstr>Tiempo para el debate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enseñanza bilingüe</dc:title>
  <dc:creator>Usuario</dc:creator>
  <cp:lastModifiedBy>Usuario</cp:lastModifiedBy>
  <cp:revision>297</cp:revision>
  <dcterms:created xsi:type="dcterms:W3CDTF">2018-02-06T07:43:41Z</dcterms:created>
  <dcterms:modified xsi:type="dcterms:W3CDTF">2024-03-10T23:10:23Z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0x0101007ACFC2D44E94A140912D3DEFD72E6C1E</vt:lpwstr>
  </property>
</Properties>
</file>