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7"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p:scale>
          <a:sx n="114" d="100"/>
          <a:sy n="114" d="100"/>
        </p:scale>
        <p:origin x="-9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9C66-6910-40D1-BBDC-CCC727F65EB0}" type="datetimeFigureOut">
              <a:rPr lang="es-ES_tradnl" smtClean="0"/>
              <a:pPr/>
              <a:t>03/06/2013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F366D-4065-442F-A04F-73FF93B7D96C}" type="slidenum">
              <a:rPr lang="es-ES_tradnl" smtClean="0"/>
              <a:pPr/>
              <a:t>‹Nº›</a:t>
            </a:fld>
            <a:endParaRPr lang="es-ES_tradnl"/>
          </a:p>
        </p:txBody>
      </p:sp>
    </p:spTree>
    <p:extLst>
      <p:ext uri="{BB962C8B-B14F-4D97-AF65-F5344CB8AC3E}">
        <p14:creationId xmlns:p14="http://schemas.microsoft.com/office/powerpoint/2010/main" val="124882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06FFE738-54ED-44E4-9701-E8E098787C5B}" type="datetime1">
              <a:rPr lang="es-ES_tradnl" smtClean="0"/>
              <a:pPr/>
              <a:t>03/06/2013</a:t>
            </a:fld>
            <a:endParaRPr lang="es-ES_tradnl"/>
          </a:p>
        </p:txBody>
      </p:sp>
      <p:sp>
        <p:nvSpPr>
          <p:cNvPr id="16" name="15 Marcador de número de diapositiva"/>
          <p:cNvSpPr>
            <a:spLocks noGrp="1"/>
          </p:cNvSpPr>
          <p:nvPr>
            <p:ph type="sldNum" sz="quarter" idx="11"/>
          </p:nvPr>
        </p:nvSpPr>
        <p:spPr/>
        <p:txBody>
          <a:bodyPr/>
          <a:lstStyle/>
          <a:p>
            <a:fld id="{25848170-7BA8-43B3-9D44-832F8F4C175B}" type="slidenum">
              <a:rPr lang="es-ES_tradnl" smtClean="0"/>
              <a:pPr/>
              <a:t>‹Nº›</a:t>
            </a:fld>
            <a:endParaRPr lang="es-ES_tradnl"/>
          </a:p>
        </p:txBody>
      </p:sp>
      <p:sp>
        <p:nvSpPr>
          <p:cNvPr id="17" name="16 Marcador de pie de página"/>
          <p:cNvSpPr>
            <a:spLocks noGrp="1"/>
          </p:cNvSpPr>
          <p:nvPr>
            <p:ph type="ftr" sz="quarter" idx="12"/>
          </p:nvPr>
        </p:nvSpPr>
        <p:spPr/>
        <p:txBody>
          <a:bodyPr/>
          <a:lstStyle/>
          <a:p>
            <a:endParaRPr lang="es-ES_tradnl"/>
          </a:p>
        </p:txBody>
      </p:sp>
    </p:spTree>
  </p:cSld>
  <p:clrMapOvr>
    <a:masterClrMapping/>
  </p:clrMapOvr>
  <p:transition spd="med" advTm="6000">
    <p:wipe dir="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49D590-3422-4E3E-8315-336AD788AB1E}" type="datetime1">
              <a:rPr lang="es-ES_tradnl" smtClean="0"/>
              <a:pPr/>
              <a:t>03/06/2013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Tree>
  </p:cSld>
  <p:clrMapOvr>
    <a:masterClrMapping/>
  </p:clrMapOvr>
  <p:transition spd="med" advTm="6000">
    <p:wipe dir="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9BDCFF-8FBC-41B2-9CE3-CAFD73D43A09}" type="datetime1">
              <a:rPr lang="es-ES_tradnl" smtClean="0"/>
              <a:pPr/>
              <a:t>03/06/2013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Tree>
  </p:cSld>
  <p:clrMapOvr>
    <a:masterClrMapping/>
  </p:clrMapOvr>
  <p:transition spd="med" advTm="6000">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3E9F1683-B1C4-47FE-A52C-D85FD39525FF}" type="datetime1">
              <a:rPr lang="es-ES_tradnl" smtClean="0"/>
              <a:pPr/>
              <a:t>03/06/2013</a:t>
            </a:fld>
            <a:endParaRPr lang="es-ES_tradnl"/>
          </a:p>
        </p:txBody>
      </p:sp>
      <p:sp>
        <p:nvSpPr>
          <p:cNvPr id="15" name="14 Marcador de número de diapositiva"/>
          <p:cNvSpPr>
            <a:spLocks noGrp="1"/>
          </p:cNvSpPr>
          <p:nvPr>
            <p:ph type="sldNum" sz="quarter" idx="15"/>
          </p:nvPr>
        </p:nvSpPr>
        <p:spPr/>
        <p:txBody>
          <a:bodyPr/>
          <a:lstStyle>
            <a:lvl1pPr algn="ctr">
              <a:defRPr/>
            </a:lvl1pPr>
          </a:lstStyle>
          <a:p>
            <a:fld id="{25848170-7BA8-43B3-9D44-832F8F4C175B}" type="slidenum">
              <a:rPr lang="es-ES_tradnl" smtClean="0"/>
              <a:pPr/>
              <a:t>‹Nº›</a:t>
            </a:fld>
            <a:endParaRPr lang="es-ES_tradnl"/>
          </a:p>
        </p:txBody>
      </p:sp>
      <p:sp>
        <p:nvSpPr>
          <p:cNvPr id="16" name="15 Marcador de pie de página"/>
          <p:cNvSpPr>
            <a:spLocks noGrp="1"/>
          </p:cNvSpPr>
          <p:nvPr>
            <p:ph type="ftr" sz="quarter" idx="16"/>
          </p:nvPr>
        </p:nvSpPr>
        <p:spPr/>
        <p:txBody>
          <a:bodyPr/>
          <a:lstStyle/>
          <a:p>
            <a:endParaRPr lang="es-ES_tradnl"/>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med" advTm="6000">
    <p:wipe dir="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94D369F-7A1B-4608-997C-378DC90B0BA4}" type="datetime1">
              <a:rPr lang="es-ES_tradnl" smtClean="0"/>
              <a:pPr/>
              <a:t>03/06/2013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6000">
    <p:wipe dir="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DC184390-25CD-48EB-A04D-2E0F83102BE8}" type="datetime1">
              <a:rPr lang="es-ES_tradnl" smtClean="0"/>
              <a:pPr/>
              <a:t>03/06/2013</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advTm="6000">
    <p:wipe dir="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7" name="6 Marcador de fecha"/>
          <p:cNvSpPr>
            <a:spLocks noGrp="1"/>
          </p:cNvSpPr>
          <p:nvPr>
            <p:ph type="dt" sz="half" idx="10"/>
          </p:nvPr>
        </p:nvSpPr>
        <p:spPr/>
        <p:txBody>
          <a:bodyPr/>
          <a:lstStyle/>
          <a:p>
            <a:fld id="{C8587BE0-0343-446C-9693-D174237B69A2}" type="datetime1">
              <a:rPr lang="es-ES_tradnl" smtClean="0"/>
              <a:pPr/>
              <a:t>03/06/2013</a:t>
            </a:fld>
            <a:endParaRPr lang="es-ES_tradnl"/>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6000">
    <p:wipe dir="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6C6493D-A27F-42E6-8BC1-9E0EE9A5D97A}" type="datetime1">
              <a:rPr lang="es-ES_tradnl" smtClean="0"/>
              <a:pPr/>
              <a:t>03/06/2013</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med" advTm="6000">
    <p:wipe dir="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89E343-D363-4777-96BC-846B49808722}" type="datetime1">
              <a:rPr lang="es-ES_tradnl" smtClean="0"/>
              <a:pPr/>
              <a:t>03/06/2013</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25848170-7BA8-43B3-9D44-832F8F4C175B}" type="slidenum">
              <a:rPr lang="es-ES_tradnl" smtClean="0"/>
              <a:pPr/>
              <a:t>‹Nº›</a:t>
            </a:fld>
            <a:endParaRPr lang="es-ES_tradnl"/>
          </a:p>
        </p:txBody>
      </p:sp>
    </p:spTree>
  </p:cSld>
  <p:clrMapOvr>
    <a:masterClrMapping/>
  </p:clrMapOvr>
  <p:transition spd="med" advTm="6000">
    <p:wipe dir="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FF40AA9D-B66A-451E-B1E6-41B37603DAE4}" type="datetime1">
              <a:rPr lang="es-ES_tradnl" smtClean="0"/>
              <a:pPr/>
              <a:t>03/06/2013</a:t>
            </a:fld>
            <a:endParaRPr lang="es-ES_tradnl"/>
          </a:p>
        </p:txBody>
      </p:sp>
      <p:sp>
        <p:nvSpPr>
          <p:cNvPr id="9" name="8 Marcador de número de diapositiva"/>
          <p:cNvSpPr>
            <a:spLocks noGrp="1"/>
          </p:cNvSpPr>
          <p:nvPr>
            <p:ph type="sldNum" sz="quarter" idx="15"/>
          </p:nvPr>
        </p:nvSpPr>
        <p:spPr/>
        <p:txBody>
          <a:bodyPr/>
          <a:lstStyle/>
          <a:p>
            <a:fld id="{25848170-7BA8-43B3-9D44-832F8F4C175B}" type="slidenum">
              <a:rPr lang="es-ES_tradnl" smtClean="0"/>
              <a:pPr/>
              <a:t>‹Nº›</a:t>
            </a:fld>
            <a:endParaRPr lang="es-ES_tradnl"/>
          </a:p>
        </p:txBody>
      </p:sp>
      <p:sp>
        <p:nvSpPr>
          <p:cNvPr id="10" name="9 Marcador de pie de página"/>
          <p:cNvSpPr>
            <a:spLocks noGrp="1"/>
          </p:cNvSpPr>
          <p:nvPr>
            <p:ph type="ftr" sz="quarter" idx="16"/>
          </p:nvPr>
        </p:nvSpPr>
        <p:spPr/>
        <p:txBody>
          <a:bodyPr/>
          <a:lstStyle/>
          <a:p>
            <a:endParaRPr lang="es-ES_tradnl"/>
          </a:p>
        </p:txBody>
      </p:sp>
    </p:spTree>
  </p:cSld>
  <p:clrMapOvr>
    <a:masterClrMapping/>
  </p:clrMapOvr>
  <p:transition spd="med" advTm="6000">
    <p:wipe dir="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D49A99B9-F216-4A3B-A4AA-A16FCF20A53C}" type="datetime1">
              <a:rPr lang="es-ES_tradnl" smtClean="0"/>
              <a:pPr/>
              <a:t>03/06/2013</a:t>
            </a:fld>
            <a:endParaRPr lang="es-ES_tradnl"/>
          </a:p>
        </p:txBody>
      </p:sp>
      <p:sp>
        <p:nvSpPr>
          <p:cNvPr id="9" name="8 Marcador de número de diapositiva"/>
          <p:cNvSpPr>
            <a:spLocks noGrp="1"/>
          </p:cNvSpPr>
          <p:nvPr>
            <p:ph type="sldNum" sz="quarter" idx="11"/>
          </p:nvPr>
        </p:nvSpPr>
        <p:spPr/>
        <p:txBody>
          <a:bodyPr/>
          <a:lstStyle/>
          <a:p>
            <a:fld id="{25848170-7BA8-43B3-9D44-832F8F4C175B}" type="slidenum">
              <a:rPr lang="es-ES_tradnl" smtClean="0"/>
              <a:pPr/>
              <a:t>‹Nº›</a:t>
            </a:fld>
            <a:endParaRPr lang="es-ES_tradnl"/>
          </a:p>
        </p:txBody>
      </p:sp>
      <p:sp>
        <p:nvSpPr>
          <p:cNvPr id="10" name="9 Marcador de pie de página"/>
          <p:cNvSpPr>
            <a:spLocks noGrp="1"/>
          </p:cNvSpPr>
          <p:nvPr>
            <p:ph type="ftr" sz="quarter" idx="12"/>
          </p:nvPr>
        </p:nvSpPr>
        <p:spPr/>
        <p:txBody>
          <a:bodyPr/>
          <a:lstStyle/>
          <a:p>
            <a:endParaRPr lang="es-ES_tradnl"/>
          </a:p>
        </p:txBody>
      </p:sp>
    </p:spTree>
  </p:cSld>
  <p:clrMapOvr>
    <a:masterClrMapping/>
  </p:clrMapOvr>
  <p:transition spd="med" advTm="6000">
    <p:wipe dir="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180C744-E9EB-41E9-931D-E1E5CF7E991E}" type="datetime1">
              <a:rPr lang="es-ES_tradnl" smtClean="0"/>
              <a:pPr/>
              <a:t>03/06/2013</a:t>
            </a:fld>
            <a:endParaRPr lang="es-ES_tradnl"/>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_tradnl"/>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5848170-7BA8-43B3-9D44-832F8F4C175B}" type="slidenum">
              <a:rPr lang="es-ES_tradnl" smtClean="0"/>
              <a:pPr/>
              <a:t>‹Nº›</a:t>
            </a:fld>
            <a:endParaRPr lang="es-ES_tradnl"/>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advTm="6000">
    <p:wipe dir="d"/>
    <p:sndAc>
      <p:stSnd>
        <p:snd r:embed="rId13" name="chimes.wav"/>
      </p:stSnd>
    </p:sndAc>
  </p:transition>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G:\Alle%20meine%20M&#228;rchen%20powerpoint\ENYA%20%20EL%20SUE&#209;O%20DE%20LAS%20HADAS.mp3" TargetMode="Externa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hyperlink" Target="http://www.goethe.edu.ar/proyectos/internet99/Internet2000/SchneewittchenOberweser.htm"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hyperlink" Target="http://www.goethe.edu.ar/proyectos/internet99/Internet2000/RattenfaengerHameln.htm"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www.bayswaterps.vic.edu.au/lote/maerchen/month/bsm3.htm"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rokolinos-malbuch.de/ausmalbilder_maerchen.ht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NYA  EL SUEÑO DE LAS HADAS.mp3">
            <a:hlinkClick r:id="" action="ppaction://media"/>
          </p:cNvPr>
          <p:cNvPicPr>
            <a:picLocks noRot="1" noChangeAspect="1"/>
          </p:cNvPicPr>
          <p:nvPr>
            <a:audioFile r:link="rId2"/>
          </p:nvPr>
        </p:nvPicPr>
        <p:blipFill>
          <a:blip r:embed="rId4" cstate="print"/>
          <a:stretch>
            <a:fillRect/>
          </a:stretch>
        </p:blipFill>
        <p:spPr>
          <a:xfrm>
            <a:off x="9501222" y="0"/>
            <a:ext cx="509590" cy="509590"/>
          </a:xfrm>
          <a:prstGeom prst="rect">
            <a:avLst/>
          </a:prstGeom>
        </p:spPr>
      </p:pic>
      <p:sp>
        <p:nvSpPr>
          <p:cNvPr id="3" name="2 Subtítulo"/>
          <p:cNvSpPr>
            <a:spLocks noGrp="1"/>
          </p:cNvSpPr>
          <p:nvPr>
            <p:ph type="subTitle" idx="1"/>
          </p:nvPr>
        </p:nvSpPr>
        <p:spPr>
          <a:xfrm>
            <a:off x="457200" y="3699804"/>
            <a:ext cx="8305800" cy="2658154"/>
          </a:xfrm>
        </p:spPr>
        <p:txBody>
          <a:bodyPr/>
          <a:lstStyle/>
          <a:p>
            <a:endParaRPr lang="es-ES_tradnl" dirty="0" smtClean="0">
              <a:latin typeface="Book Antiqua" pitchFamily="18" charset="0"/>
            </a:endParaRPr>
          </a:p>
          <a:p>
            <a:r>
              <a:rPr lang="es-ES_tradnl" dirty="0" smtClean="0">
                <a:latin typeface="Book Antiqua" pitchFamily="18" charset="0"/>
              </a:rPr>
              <a:t>FREITAG.10.MAI. 2013</a:t>
            </a:r>
          </a:p>
          <a:p>
            <a:pPr algn="r"/>
            <a:endParaRPr lang="es-ES_tradnl" dirty="0" smtClean="0">
              <a:latin typeface="Book Antiqua" pitchFamily="18" charset="0"/>
            </a:endParaRPr>
          </a:p>
          <a:p>
            <a:pPr algn="l"/>
            <a:r>
              <a:rPr lang="es-ES_tradnl" dirty="0" smtClean="0">
                <a:latin typeface="Book Antiqua" pitchFamily="18" charset="0"/>
              </a:rPr>
              <a:t>Carolina Mediero Sáez, </a:t>
            </a:r>
            <a:r>
              <a:rPr lang="de-DE" dirty="0" smtClean="0">
                <a:latin typeface="Book Antiqua" pitchFamily="18" charset="0"/>
              </a:rPr>
              <a:t>Grundschullehrerin </a:t>
            </a:r>
            <a:endParaRPr lang="es-ES_tradnl" dirty="0" smtClean="0">
              <a:latin typeface="Book Antiqua" pitchFamily="18" charset="0"/>
            </a:endParaRPr>
          </a:p>
          <a:p>
            <a:pPr algn="l"/>
            <a:r>
              <a:rPr lang="es-ES_tradnl" dirty="0" smtClean="0">
                <a:latin typeface="Book Antiqua" pitchFamily="18" charset="0"/>
              </a:rPr>
              <a:t> Ceip Mª Teresa Iñigo de Toro</a:t>
            </a:r>
          </a:p>
          <a:p>
            <a:pPr algn="l"/>
            <a:r>
              <a:rPr lang="es-ES_tradnl" dirty="0" smtClean="0">
                <a:latin typeface="Book Antiqua" pitchFamily="18" charset="0"/>
              </a:rPr>
              <a:t>47009, Valladolid. </a:t>
            </a:r>
          </a:p>
          <a:p>
            <a:endParaRPr lang="es-ES_tradnl" dirty="0">
              <a:latin typeface="Book Antiqua" pitchFamily="18" charset="0"/>
            </a:endParaRPr>
          </a:p>
        </p:txBody>
      </p:sp>
      <p:sp>
        <p:nvSpPr>
          <p:cNvPr id="2" name="1 Título"/>
          <p:cNvSpPr>
            <a:spLocks noGrp="1"/>
          </p:cNvSpPr>
          <p:nvPr>
            <p:ph type="ctrTitle"/>
          </p:nvPr>
        </p:nvSpPr>
        <p:spPr>
          <a:xfrm>
            <a:off x="428596" y="1428736"/>
            <a:ext cx="8305800" cy="1981200"/>
          </a:xfrm>
          <a:ln>
            <a:solidFill>
              <a:schemeClr val="accent1"/>
            </a:solidFill>
          </a:ln>
        </p:spPr>
        <p:txBody>
          <a:bodyPr>
            <a:normAutofit/>
          </a:bodyPr>
          <a:lstStyle/>
          <a:p>
            <a:r>
              <a:rPr lang="es-ES_tradnl" sz="4800" b="1" i="1" dirty="0" smtClean="0">
                <a:ln w="18000">
                  <a:solidFill>
                    <a:schemeClr val="accent2">
                      <a:satMod val="140000"/>
                    </a:schemeClr>
                  </a:solidFill>
                  <a:prstDash val="solid"/>
                  <a:miter lim="800000"/>
                </a:ln>
                <a:solidFill>
                  <a:schemeClr val="accent1">
                    <a:lumMod val="60000"/>
                    <a:lumOff val="40000"/>
                  </a:schemeClr>
                </a:solidFill>
                <a:effectLst>
                  <a:glow rad="63500">
                    <a:schemeClr val="accent2">
                      <a:satMod val="175000"/>
                      <a:alpha val="40000"/>
                    </a:schemeClr>
                  </a:glow>
                  <a:outerShdw blurRad="50800" dist="38100" dir="2700000" algn="tl" rotWithShape="0">
                    <a:prstClr val="black">
                      <a:alpha val="40000"/>
                    </a:prstClr>
                  </a:outerShdw>
                </a:effectLst>
                <a:latin typeface="Book Antiqua" pitchFamily="18" charset="0"/>
              </a:rPr>
              <a:t>ALLE MEINE MÄRCHEN</a:t>
            </a:r>
            <a:endParaRPr lang="es-ES_tradnl" sz="4800" b="1" i="1" dirty="0">
              <a:ln w="18000">
                <a:solidFill>
                  <a:schemeClr val="accent2">
                    <a:satMod val="140000"/>
                  </a:schemeClr>
                </a:solidFill>
                <a:prstDash val="solid"/>
                <a:miter lim="800000"/>
              </a:ln>
              <a:solidFill>
                <a:schemeClr val="accent1">
                  <a:lumMod val="60000"/>
                  <a:lumOff val="40000"/>
                </a:schemeClr>
              </a:solidFill>
              <a:effectLst>
                <a:glow rad="63500">
                  <a:schemeClr val="accent2">
                    <a:satMod val="175000"/>
                    <a:alpha val="40000"/>
                  </a:schemeClr>
                </a:glow>
                <a:outerShdw blurRad="50800" dist="38100" dir="2700000" algn="tl" rotWithShape="0">
                  <a:prstClr val="black">
                    <a:alpha val="40000"/>
                  </a:prstClr>
                </a:outerShdw>
              </a:effectLst>
              <a:latin typeface="Book Antiqua" pitchFamily="18" charset="0"/>
            </a:endParaRPr>
          </a:p>
        </p:txBody>
      </p:sp>
      <p:sp>
        <p:nvSpPr>
          <p:cNvPr id="6" name="5 Marcador de número de diapositiva"/>
          <p:cNvSpPr>
            <a:spLocks noGrp="1"/>
          </p:cNvSpPr>
          <p:nvPr>
            <p:ph type="sldNum" sz="quarter" idx="11"/>
          </p:nvPr>
        </p:nvSpPr>
        <p:spPr/>
        <p:txBody>
          <a:bodyPr/>
          <a:lstStyle/>
          <a:p>
            <a:fld id="{25848170-7BA8-43B3-9D44-832F8F4C175B}" type="slidenum">
              <a:rPr lang="es-ES_tradnl" smtClean="0"/>
              <a:pPr/>
              <a:t>1</a:t>
            </a:fld>
            <a:endParaRPr lang="es-ES_tradnl"/>
          </a:p>
        </p:txBody>
      </p:sp>
    </p:spTree>
    <p:custDataLst>
      <p:tags r:id="rId1"/>
    </p:custDataLst>
  </p:cSld>
  <p:clrMapOvr>
    <a:masterClrMapping/>
  </p:clrMapOvr>
  <p:transition spd="med"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par>
                                <p:cTn id="8" presetID="1" presetClass="mediacall" presetSubtype="0" fill="hold" nodeType="with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p:txBody>
          <a:bodyPr>
            <a:normAutofit fontScale="77500" lnSpcReduction="20000"/>
          </a:bodyPr>
          <a:lstStyle/>
          <a:p>
            <a:pPr algn="just">
              <a:buNone/>
            </a:pPr>
            <a:endParaRPr lang="es-ES" dirty="0" smtClean="0"/>
          </a:p>
          <a:p>
            <a:pPr algn="just"/>
            <a:r>
              <a:rPr lang="de-DE" dirty="0" smtClean="0"/>
              <a:t>„</a:t>
            </a:r>
            <a:r>
              <a:rPr lang="de-DE" sz="3300" b="1" i="1" dirty="0" smtClean="0">
                <a:latin typeface="Book Antiqua" pitchFamily="18" charset="0"/>
              </a:rPr>
              <a:t>Heute wiederholen wir die neuen Wörter über Märchen, sowie Märchentitel und bekannte Strukturen.“ </a:t>
            </a:r>
            <a:endParaRPr lang="es-ES" sz="3300" b="1" i="1" dirty="0" smtClean="0">
              <a:latin typeface="Book Antiqua" pitchFamily="18" charset="0"/>
            </a:endParaRPr>
          </a:p>
          <a:p>
            <a:pPr algn="just"/>
            <a:r>
              <a:rPr lang="de-DE" sz="3300" b="1" i="1" dirty="0" smtClean="0">
                <a:latin typeface="Book Antiqua" pitchFamily="18" charset="0"/>
              </a:rPr>
              <a:t>Material: Bildkarten, Wörterbücher, Wortkarten, Farbstifte, Schere, Bleistift und Interaktive Tafel.</a:t>
            </a:r>
            <a:endParaRPr lang="es-ES" sz="3300" b="1" i="1" dirty="0" smtClean="0">
              <a:latin typeface="Book Antiqua" pitchFamily="18" charset="0"/>
            </a:endParaRPr>
          </a:p>
          <a:p>
            <a:pPr algn="just"/>
            <a:r>
              <a:rPr lang="de-DE" sz="3300" b="1" i="1" dirty="0" smtClean="0">
                <a:latin typeface="Book Antiqua" pitchFamily="18" charset="0"/>
              </a:rPr>
              <a:t>Dieses Mal ist der Unterricht über Landeskunde. Wir brauchen die Interaktive Tafel und surfen auf einer Webseite, um die Brüder Grimm kennenzulernen und die Märchenstraβe zu besuchen. Wir sprechen über die Schlösser der verrückten König; die Stadt, wo die Bruder Grimm geboren wurden und auch über die Orte, die in Märchen vorkommen. </a:t>
            </a:r>
            <a:endParaRPr lang="es-ES" sz="3300" b="1" i="1" dirty="0" smtClean="0">
              <a:latin typeface="Book Antiqua" pitchFamily="18" charset="0"/>
            </a:endParaRPr>
          </a:p>
          <a:p>
            <a:endParaRPr lang="es-ES" dirty="0"/>
          </a:p>
        </p:txBody>
      </p:sp>
      <p:sp>
        <p:nvSpPr>
          <p:cNvPr id="2" name="1 Marcador de número de diapositiva"/>
          <p:cNvSpPr>
            <a:spLocks noGrp="1"/>
          </p:cNvSpPr>
          <p:nvPr>
            <p:ph type="sldNum" sz="quarter" idx="15"/>
          </p:nvPr>
        </p:nvSpPr>
        <p:spPr/>
        <p:txBody>
          <a:bodyPr/>
          <a:lstStyle/>
          <a:p>
            <a:fld id="{25848170-7BA8-43B3-9D44-832F8F4C175B}" type="slidenum">
              <a:rPr lang="es-ES_tradnl" smtClean="0"/>
              <a:pPr/>
              <a:t>10</a:t>
            </a:fld>
            <a:endParaRPr lang="es-ES_tradnl"/>
          </a:p>
        </p:txBody>
      </p:sp>
      <p:sp>
        <p:nvSpPr>
          <p:cNvPr id="8" name="7 Título"/>
          <p:cNvSpPr>
            <a:spLocks noGrp="1"/>
          </p:cNvSpPr>
          <p:nvPr>
            <p:ph type="title"/>
          </p:nvPr>
        </p:nvSpPr>
        <p:spPr/>
        <p:txBody>
          <a:bodyPr>
            <a:normAutofit/>
          </a:bodyPr>
          <a:lstStyle/>
          <a:p>
            <a:pPr algn="ctr"/>
            <a:r>
              <a:rPr lang="de-DE" b="1" i="1" u="sng" dirty="0" smtClean="0">
                <a:solidFill>
                  <a:schemeClr val="accent2"/>
                </a:solidFill>
                <a:latin typeface="Book Antiqua" pitchFamily="18" charset="0"/>
              </a:rPr>
              <a:t>DRITTER TAG (1 STUNDE)</a:t>
            </a:r>
            <a:endParaRPr lang="es-ES" dirty="0">
              <a:solidFill>
                <a:schemeClr val="accent2"/>
              </a:solidFill>
              <a:latin typeface="Book Antiqua" pitchFamily="18" charset="0"/>
            </a:endParaRPr>
          </a:p>
        </p:txBody>
      </p:sp>
    </p:spTree>
  </p:cSld>
  <p:clrMapOvr>
    <a:masterClrMapping/>
  </p:clrMapOvr>
  <p:transition spd="med" advTm="2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fld id="{25848170-7BA8-43B3-9D44-832F8F4C175B}" type="slidenum">
              <a:rPr lang="es-ES_tradnl" smtClean="0"/>
              <a:pPr/>
              <a:t>11</a:t>
            </a:fld>
            <a:endParaRPr lang="es-ES_tradnl"/>
          </a:p>
        </p:txBody>
      </p:sp>
      <p:sp>
        <p:nvSpPr>
          <p:cNvPr id="4" name="3 Título"/>
          <p:cNvSpPr>
            <a:spLocks noGrp="1"/>
          </p:cNvSpPr>
          <p:nvPr>
            <p:ph type="title"/>
          </p:nvPr>
        </p:nvSpPr>
        <p:spPr/>
        <p:txBody>
          <a:bodyPr/>
          <a:lstStyle/>
          <a:p>
            <a:pPr algn="ctr"/>
            <a:r>
              <a:rPr lang="de-DE" b="1" i="1" dirty="0" smtClean="0">
                <a:solidFill>
                  <a:schemeClr val="accent2"/>
                </a:solidFill>
                <a:latin typeface="Book Antiqua" pitchFamily="18" charset="0"/>
              </a:rPr>
              <a:t>Bilder zu diesen Themen</a:t>
            </a:r>
            <a:endParaRPr lang="es-ES" b="1" i="1" dirty="0">
              <a:solidFill>
                <a:schemeClr val="accent2"/>
              </a:solidFill>
              <a:latin typeface="Book Antiqua" pitchFamily="18" charset="0"/>
            </a:endParaRPr>
          </a:p>
        </p:txBody>
      </p:sp>
      <p:pic>
        <p:nvPicPr>
          <p:cNvPr id="9" name="8 Marcador de contenido" descr="marchenstrasse-source.jpg"/>
          <p:cNvPicPr>
            <a:picLocks noGrp="1" noChangeAspect="1"/>
          </p:cNvPicPr>
          <p:nvPr>
            <p:ph idx="1"/>
          </p:nvPr>
        </p:nvPicPr>
        <p:blipFill>
          <a:blip r:embed="rId3" cstate="print"/>
          <a:stretch>
            <a:fillRect/>
          </a:stretch>
        </p:blipFill>
        <p:spPr>
          <a:xfrm>
            <a:off x="323528" y="1484784"/>
            <a:ext cx="2592288" cy="3510390"/>
          </a:xfrm>
        </p:spPr>
      </p:pic>
      <p:pic>
        <p:nvPicPr>
          <p:cNvPr id="10" name="9 Imagen" descr="-neuschwanstein-castle-in-autumn-bavaria.jpg"/>
          <p:cNvPicPr>
            <a:picLocks noChangeAspect="1"/>
          </p:cNvPicPr>
          <p:nvPr/>
        </p:nvPicPr>
        <p:blipFill>
          <a:blip r:embed="rId4" cstate="print"/>
          <a:stretch>
            <a:fillRect/>
          </a:stretch>
        </p:blipFill>
        <p:spPr>
          <a:xfrm>
            <a:off x="3491880" y="1412776"/>
            <a:ext cx="2304256" cy="3600400"/>
          </a:xfrm>
          <a:prstGeom prst="rect">
            <a:avLst/>
          </a:prstGeom>
        </p:spPr>
      </p:pic>
      <p:pic>
        <p:nvPicPr>
          <p:cNvPr id="11" name="10 Imagen" descr="384px-Hanau_Bruder_Grimm.jpg"/>
          <p:cNvPicPr>
            <a:picLocks noChangeAspect="1"/>
          </p:cNvPicPr>
          <p:nvPr/>
        </p:nvPicPr>
        <p:blipFill>
          <a:blip r:embed="rId5" cstate="print"/>
          <a:stretch>
            <a:fillRect/>
          </a:stretch>
        </p:blipFill>
        <p:spPr>
          <a:xfrm>
            <a:off x="6156176" y="1412776"/>
            <a:ext cx="2619744" cy="3672408"/>
          </a:xfrm>
          <a:prstGeom prst="rect">
            <a:avLst/>
          </a:prstGeom>
        </p:spPr>
      </p:pic>
    </p:spTree>
    <p:custDataLst>
      <p:tags r:id="rId1"/>
    </p:custDataLst>
  </p:cSld>
  <p:clrMapOvr>
    <a:masterClrMapping/>
  </p:clrMapOvr>
  <p:transition spd="med" advTm="1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6 -0.15187 L -0.00156 0.181 " pathEditMode="relative" rAng="0" ptsTypes="AA">
                                      <p:cBhvr>
                                        <p:cTn id="6" dur="2000" fill="hold"/>
                                        <p:tgtEl>
                                          <p:spTgt spid="11"/>
                                        </p:tgtEl>
                                        <p:attrNameLst>
                                          <p:attrName>ppt_x</p:attrName>
                                          <p:attrName>ppt_y</p:attrName>
                                        </p:attrNameLst>
                                      </p:cBhvr>
                                      <p:rCtr x="0" y="1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781 -0.15719 L -0.00781 0.17568 " pathEditMode="relative" rAng="0" ptsTypes="AA">
                                      <p:cBhvr>
                                        <p:cTn id="10" dur="2000" fill="hold"/>
                                        <p:tgtEl>
                                          <p:spTgt spid="10"/>
                                        </p:tgtEl>
                                        <p:attrNameLst>
                                          <p:attrName>ppt_x</p:attrName>
                                          <p:attrName>ppt_y</p:attrName>
                                        </p:attrNameLst>
                                      </p:cBhvr>
                                      <p:rCtr x="0" y="1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33333E-6 -0.15072 L -3.33333E-6 0.18215 " pathEditMode="relative" rAng="0" ptsTypes="AA">
                                      <p:cBhvr>
                                        <p:cTn id="14" dur="2000" fill="hold"/>
                                        <p:tgtEl>
                                          <p:spTgt spid="9"/>
                                        </p:tgtEl>
                                        <p:attrNameLst>
                                          <p:attrName>ppt_x</p:attrName>
                                          <p:attrName>ppt_y</p:attrName>
                                        </p:attrNameLst>
                                      </p:cBhvr>
                                      <p:rCtr x="0"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25848170-7BA8-43B3-9D44-832F8F4C175B}" type="slidenum">
              <a:rPr lang="es-ES_tradnl" smtClean="0"/>
              <a:pPr/>
              <a:t>12</a:t>
            </a:fld>
            <a:endParaRPr lang="es-ES_tradnl"/>
          </a:p>
        </p:txBody>
      </p:sp>
      <p:sp>
        <p:nvSpPr>
          <p:cNvPr id="6" name="5 Marcador de texto"/>
          <p:cNvSpPr>
            <a:spLocks noGrp="1"/>
          </p:cNvSpPr>
          <p:nvPr>
            <p:ph type="body" idx="1"/>
          </p:nvPr>
        </p:nvSpPr>
        <p:spPr/>
        <p:txBody>
          <a:bodyPr/>
          <a:lstStyle/>
          <a:p>
            <a:pPr algn="ctr"/>
            <a:r>
              <a:rPr lang="es-ES" sz="3600" i="1" dirty="0" smtClean="0">
                <a:solidFill>
                  <a:schemeClr val="accent2"/>
                </a:solidFill>
                <a:latin typeface="Book Antiqua" pitchFamily="18" charset="0"/>
              </a:rPr>
              <a:t>LANDESKUNDE</a:t>
            </a:r>
          </a:p>
          <a:p>
            <a:pPr algn="ctr"/>
            <a:endParaRPr lang="es-ES" i="1" dirty="0">
              <a:latin typeface="Book Antiqua" pitchFamily="18" charset="0"/>
            </a:endParaRPr>
          </a:p>
        </p:txBody>
      </p:sp>
      <p:sp>
        <p:nvSpPr>
          <p:cNvPr id="7" name="6 Marcador de contenido"/>
          <p:cNvSpPr>
            <a:spLocks noGrp="1"/>
          </p:cNvSpPr>
          <p:nvPr>
            <p:ph sz="half" idx="2"/>
          </p:nvPr>
        </p:nvSpPr>
        <p:spPr/>
        <p:txBody>
          <a:bodyPr>
            <a:normAutofit fontScale="25000" lnSpcReduction="20000"/>
          </a:bodyPr>
          <a:lstStyle/>
          <a:p>
            <a:r>
              <a:rPr lang="de-DE" sz="9600" b="1" i="1" dirty="0" smtClean="0">
                <a:latin typeface="Book Antiqua" pitchFamily="18" charset="0"/>
              </a:rPr>
              <a:t>In Gruppenarbeit , 4 Schüler in jeder Gruppe, besuchen wir die Märchenwebseite des Goethe Instituts Argentinien“. </a:t>
            </a:r>
            <a:endParaRPr lang="es-ES" sz="9600" b="1" i="1" dirty="0" smtClean="0">
              <a:latin typeface="Book Antiqua" pitchFamily="18" charset="0"/>
            </a:endParaRPr>
          </a:p>
          <a:p>
            <a:r>
              <a:rPr lang="de-DE" sz="9600" b="1" i="1" dirty="0" smtClean="0">
                <a:latin typeface="Book Antiqua" pitchFamily="18" charset="0"/>
              </a:rPr>
              <a:t>Auf den ersten Blick beobachten wir die Landkarte, Bilder und Titel der Märchen, dann informieren sich die sechs Gruppen zu verschiedenen Themen: </a:t>
            </a:r>
            <a:endParaRPr lang="es-ES" sz="9600" b="1" i="1" dirty="0" smtClean="0">
              <a:latin typeface="Book Antiqua" pitchFamily="18" charset="0"/>
            </a:endParaRPr>
          </a:p>
          <a:p>
            <a:endParaRPr lang="es-ES" dirty="0"/>
          </a:p>
        </p:txBody>
      </p:sp>
      <p:sp>
        <p:nvSpPr>
          <p:cNvPr id="5" name="4 Título"/>
          <p:cNvSpPr>
            <a:spLocks noGrp="1"/>
          </p:cNvSpPr>
          <p:nvPr>
            <p:ph type="title"/>
          </p:nvPr>
        </p:nvSpPr>
        <p:spPr/>
        <p:txBody>
          <a:bodyPr/>
          <a:lstStyle/>
          <a:p>
            <a:endParaRPr lang="es-ES" dirty="0"/>
          </a:p>
        </p:txBody>
      </p:sp>
      <p:sp>
        <p:nvSpPr>
          <p:cNvPr id="8" name="7 Marcador de texto"/>
          <p:cNvSpPr>
            <a:spLocks noGrp="1"/>
          </p:cNvSpPr>
          <p:nvPr>
            <p:ph type="body" idx="3"/>
          </p:nvPr>
        </p:nvSpPr>
        <p:spPr/>
        <p:txBody>
          <a:bodyPr/>
          <a:lstStyle/>
          <a:p>
            <a:endParaRPr lang="es-ES"/>
          </a:p>
        </p:txBody>
      </p:sp>
      <p:pic>
        <p:nvPicPr>
          <p:cNvPr id="2050" name="Picture 2"/>
          <p:cNvPicPr>
            <a:picLocks noGrp="1" noChangeAspect="1" noChangeArrowheads="1"/>
          </p:cNvPicPr>
          <p:nvPr>
            <p:ph sz="quarter" idx="4"/>
          </p:nvPr>
        </p:nvPicPr>
        <p:blipFill>
          <a:blip r:embed="rId3" cstate="print"/>
          <a:srcRect/>
          <a:stretch>
            <a:fillRect/>
          </a:stretch>
        </p:blipFill>
        <p:spPr bwMode="auto">
          <a:xfrm>
            <a:off x="4716017" y="1484784"/>
            <a:ext cx="3816424" cy="4630267"/>
          </a:xfrm>
          <a:prstGeom prst="rect">
            <a:avLst/>
          </a:prstGeom>
          <a:noFill/>
          <a:ln w="9525">
            <a:noFill/>
            <a:miter lim="800000"/>
            <a:headEnd/>
            <a:tailEnd/>
          </a:ln>
          <a:effectLst/>
        </p:spPr>
      </p:pic>
    </p:spTree>
    <p:custDataLst>
      <p:tags r:id="rId1"/>
    </p:custDataLst>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0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de-DE" b="1" u="sng" dirty="0" smtClean="0"/>
              <a:t>Gebrüder Grimm (Märchenstrasse)</a:t>
            </a:r>
            <a:r>
              <a:rPr lang="de-DE" u="sng" dirty="0" smtClean="0"/>
              <a:t> </a:t>
            </a:r>
            <a:r>
              <a:rPr lang="de-DE" b="1" u="sng" dirty="0" smtClean="0"/>
              <a:t>(Hanau)</a:t>
            </a:r>
            <a:endParaRPr lang="de-DE" u="sng" dirty="0" smtClean="0"/>
          </a:p>
          <a:p>
            <a:r>
              <a:rPr lang="de-DE" dirty="0" smtClean="0"/>
              <a:t>Jakob und Wilhelm Grimm wurden 1785 und 1786</a:t>
            </a:r>
            <a:r>
              <a:rPr lang="de-DE" b="1" dirty="0" smtClean="0"/>
              <a:t> </a:t>
            </a:r>
            <a:r>
              <a:rPr lang="de-DE" dirty="0" smtClean="0"/>
              <a:t>in</a:t>
            </a:r>
            <a:r>
              <a:rPr lang="de-DE" b="1" dirty="0" smtClean="0"/>
              <a:t> </a:t>
            </a:r>
            <a:r>
              <a:rPr lang="de-DE" dirty="0" smtClean="0"/>
              <a:t>Hanau geboren. Dort steht ihr Denkmal, dort beginnt unsere Reise.</a:t>
            </a:r>
          </a:p>
          <a:p>
            <a:r>
              <a:rPr lang="de-DE" dirty="0" smtClean="0"/>
              <a:t>Beide studierten die deutsche Sprachgeschichte und Grammatik. Sie brachten ein Wörterbuch heraus und mehrere Bücher. Uns interessieren ihre „Kinder – und Hausmärchen" die in 160 Sprachen übersetzt wurden.</a:t>
            </a:r>
          </a:p>
          <a:p>
            <a:r>
              <a:rPr lang="de-DE" dirty="0" smtClean="0"/>
              <a:t>Sie haben die Märchen nicht gedichtet, sondern gesammelt und aufgeschrieben. Wo? Eben dort, wo wir die Stätten auf unserem Weg von Hanau nach Bremen aufsuchen werden.</a:t>
            </a:r>
          </a:p>
          <a:p>
            <a:r>
              <a:rPr lang="de-DE" dirty="0" smtClean="0"/>
              <a:t>Es war einmal....</a:t>
            </a:r>
          </a:p>
          <a:p>
            <a:endParaRPr lang="es-ES" dirty="0"/>
          </a:p>
        </p:txBody>
      </p:sp>
      <p:sp>
        <p:nvSpPr>
          <p:cNvPr id="3" name="2 Marcador de número de diapositiva"/>
          <p:cNvSpPr>
            <a:spLocks noGrp="1"/>
          </p:cNvSpPr>
          <p:nvPr>
            <p:ph type="sldNum" sz="quarter" idx="15"/>
          </p:nvPr>
        </p:nvSpPr>
        <p:spPr/>
        <p:txBody>
          <a:bodyPr/>
          <a:lstStyle/>
          <a:p>
            <a:fld id="{25848170-7BA8-43B3-9D44-832F8F4C175B}" type="slidenum">
              <a:rPr lang="es-ES_tradnl" smtClean="0"/>
              <a:pPr/>
              <a:t>13</a:t>
            </a:fld>
            <a:endParaRPr lang="es-ES_tradnl"/>
          </a:p>
        </p:txBody>
      </p:sp>
      <p:sp>
        <p:nvSpPr>
          <p:cNvPr id="4" name="3 Título"/>
          <p:cNvSpPr>
            <a:spLocks noGrp="1"/>
          </p:cNvSpPr>
          <p:nvPr>
            <p:ph type="title"/>
          </p:nvPr>
        </p:nvSpPr>
        <p:spPr>
          <a:xfrm>
            <a:off x="457200" y="0"/>
            <a:ext cx="7427168" cy="1371600"/>
          </a:xfrm>
          <a:solidFill>
            <a:schemeClr val="tx2">
              <a:lumMod val="90000"/>
            </a:schemeClr>
          </a:solidFill>
        </p:spPr>
        <p:txBody>
          <a:bodyPr>
            <a:noAutofit/>
          </a:bodyPr>
          <a:lstStyle/>
          <a:p>
            <a:r>
              <a:rPr lang="es-ES" dirty="0" smtClean="0"/>
              <a:t/>
            </a:r>
            <a:br>
              <a:rPr lang="es-ES" dirty="0" smtClean="0"/>
            </a:br>
            <a:r>
              <a:rPr lang="de-DE" sz="2800" u="sng" dirty="0" smtClean="0">
                <a:solidFill>
                  <a:schemeClr val="accent4">
                    <a:lumMod val="75000"/>
                  </a:schemeClr>
                </a:solidFill>
              </a:rPr>
              <a:t>htp://www.goethe.edu.ar/proyectos/internet99/Internet2000/GebruderGrimmHanau.htm</a:t>
            </a:r>
            <a:endParaRPr lang="es-ES" sz="2800" dirty="0">
              <a:solidFill>
                <a:schemeClr val="accent4">
                  <a:lumMod val="75000"/>
                </a:schemeClr>
              </a:solidFill>
            </a:endParaRPr>
          </a:p>
        </p:txBody>
      </p:sp>
    </p:spTree>
    <p:custDataLst>
      <p:tags r:id="rId1"/>
    </p:custDataLst>
  </p:cSld>
  <p:clrMapOvr>
    <a:masterClrMapping/>
  </p:clrMapOvr>
  <p:transition spd="med" advTm="2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ctr"/>
            <a:r>
              <a:rPr lang="de-DE" u="sng" dirty="0" smtClean="0"/>
              <a:t>Schneewittchen (Oberweser)</a:t>
            </a:r>
          </a:p>
          <a:p>
            <a:r>
              <a:rPr lang="de-DE" dirty="0" smtClean="0"/>
              <a:t>Es war einmal, eine Königin, die einen verhexten Spiegel hatte: er sagte wer das schönste Mädchen der Welt war. Die Königin wollte Schneewittchen deshalb töten. </a:t>
            </a:r>
          </a:p>
          <a:p>
            <a:r>
              <a:rPr lang="de-DE" dirty="0" smtClean="0"/>
              <a:t>Einmal schickte die Königin einen Jäger, damit er das Herz von Schneewittchen mitbringt. Aber als der Jäger Schneewittchen sah, sagte er: ,,Ich kann ein so schönes Mädchen nicht töten" Schneewittchen hörte den Jäger an und rannte weg. Sie versteckte sich bei den Zwergen, wo sie dreimal fast getötet wurde. Endlich gelang es der Hexe. Als Schneewittchen in ihrem gläsernen Sarg lag, kam ein Prinz, küßte sie und erweckte sie wieder zum Leben. </a:t>
            </a:r>
          </a:p>
          <a:p>
            <a:endParaRPr lang="es-ES" dirty="0"/>
          </a:p>
        </p:txBody>
      </p:sp>
      <p:sp>
        <p:nvSpPr>
          <p:cNvPr id="3" name="2 Marcador de número de diapositiva"/>
          <p:cNvSpPr>
            <a:spLocks noGrp="1"/>
          </p:cNvSpPr>
          <p:nvPr>
            <p:ph type="sldNum" sz="quarter" idx="15"/>
          </p:nvPr>
        </p:nvSpPr>
        <p:spPr/>
        <p:txBody>
          <a:bodyPr/>
          <a:lstStyle/>
          <a:p>
            <a:fld id="{25848170-7BA8-43B3-9D44-832F8F4C175B}" type="slidenum">
              <a:rPr lang="es-ES_tradnl" smtClean="0"/>
              <a:pPr/>
              <a:t>14</a:t>
            </a:fld>
            <a:endParaRPr lang="es-ES_tradnl"/>
          </a:p>
        </p:txBody>
      </p:sp>
      <p:sp>
        <p:nvSpPr>
          <p:cNvPr id="4" name="3 Título"/>
          <p:cNvSpPr>
            <a:spLocks noGrp="1"/>
          </p:cNvSpPr>
          <p:nvPr>
            <p:ph type="title"/>
          </p:nvPr>
        </p:nvSpPr>
        <p:spPr>
          <a:solidFill>
            <a:schemeClr val="tx2">
              <a:lumMod val="90000"/>
            </a:schemeClr>
          </a:solidFill>
        </p:spPr>
        <p:txBody>
          <a:bodyPr>
            <a:normAutofit/>
          </a:bodyPr>
          <a:lstStyle/>
          <a:p>
            <a:r>
              <a:rPr lang="de-DE" sz="2400" b="1" u="sng" dirty="0" smtClean="0">
                <a:latin typeface="Book Antiqua" pitchFamily="18" charset="0"/>
                <a:hlinkClick r:id="rId3"/>
              </a:rPr>
              <a:t>http://www.goethe.edu.ar/proyectos/internet99/Internet2000/SchneewittchenOberweser.htm</a:t>
            </a:r>
            <a:r>
              <a:rPr lang="es-ES" sz="2400" dirty="0" smtClean="0"/>
              <a:t/>
            </a:r>
            <a:br>
              <a:rPr lang="es-ES" sz="2400" dirty="0" smtClean="0"/>
            </a:br>
            <a:endParaRPr lang="es-ES" sz="2400" dirty="0"/>
          </a:p>
        </p:txBody>
      </p:sp>
    </p:spTree>
    <p:custDataLst>
      <p:tags r:id="rId1"/>
    </p:custDataLst>
  </p:cSld>
  <p:clrMapOvr>
    <a:masterClrMapping/>
  </p:clrMapOvr>
  <p:transition spd="med" advTm="2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ctr"/>
            <a:r>
              <a:rPr lang="de-DE" u="sng" dirty="0" smtClean="0"/>
              <a:t>Der Rattenfänger von Hameln</a:t>
            </a:r>
          </a:p>
          <a:p>
            <a:r>
              <a:rPr lang="de-DE" dirty="0" smtClean="0"/>
              <a:t>Einmal kam ein Mann nach Hameln, eine Stadt die eine Rattenplage hatte. Er sagte:,, Ich vertreibe alle Ratten und ihr gebt mir eine Belohnung von 100 Dukaten. Er lockte alle Ratten mit seiner Flöte aus der Stadt und verlangte seine Belohnung. Aber der Bürgermeister wollte ihm nicht zahlen. Der Rattenfänger war wütend: Er nahm seine Flöte und fing an zu pfeifen. Aber jetzt kamen nicht Ratten oder Mäuse sondern Kinder, hunderte und hunderte. Die Kinder verfolgten den Rattenfänger bis zwischen zwei Berge. Die Kinder sprangen zwischen die zwei Berge und nachher schlossen sich die zwei Berge und die Kinder waren für immer verschwunden. </a:t>
            </a:r>
          </a:p>
          <a:p>
            <a:endParaRPr lang="es-ES" dirty="0"/>
          </a:p>
        </p:txBody>
      </p:sp>
      <p:sp>
        <p:nvSpPr>
          <p:cNvPr id="3" name="2 Marcador de número de diapositiva"/>
          <p:cNvSpPr>
            <a:spLocks noGrp="1"/>
          </p:cNvSpPr>
          <p:nvPr>
            <p:ph type="sldNum" sz="quarter" idx="15"/>
          </p:nvPr>
        </p:nvSpPr>
        <p:spPr/>
        <p:txBody>
          <a:bodyPr/>
          <a:lstStyle/>
          <a:p>
            <a:fld id="{25848170-7BA8-43B3-9D44-832F8F4C175B}" type="slidenum">
              <a:rPr lang="es-ES_tradnl" smtClean="0"/>
              <a:pPr/>
              <a:t>15</a:t>
            </a:fld>
            <a:endParaRPr lang="es-ES_tradnl"/>
          </a:p>
        </p:txBody>
      </p:sp>
      <p:sp>
        <p:nvSpPr>
          <p:cNvPr id="4" name="3 Título"/>
          <p:cNvSpPr>
            <a:spLocks noGrp="1"/>
          </p:cNvSpPr>
          <p:nvPr>
            <p:ph type="title"/>
          </p:nvPr>
        </p:nvSpPr>
        <p:spPr>
          <a:solidFill>
            <a:schemeClr val="tx2">
              <a:lumMod val="90000"/>
            </a:schemeClr>
          </a:solidFill>
        </p:spPr>
        <p:txBody>
          <a:bodyPr>
            <a:normAutofit/>
          </a:bodyPr>
          <a:lstStyle/>
          <a:p>
            <a:r>
              <a:rPr lang="de-DE" sz="2700" b="1" dirty="0" smtClean="0">
                <a:latin typeface="Book Antiqua" pitchFamily="18" charset="0"/>
                <a:hlinkClick r:id="rId3"/>
              </a:rPr>
              <a:t>http://www.goethe.edu.ar/proyectos/internet99/Internet2000/RattenfaengerHameln.htm</a:t>
            </a:r>
            <a:endParaRPr lang="es-ES" b="1" dirty="0">
              <a:latin typeface="Book Antiqua" pitchFamily="18" charset="0"/>
            </a:endParaRPr>
          </a:p>
        </p:txBody>
      </p:sp>
    </p:spTree>
    <p:custDataLst>
      <p:tags r:id="rId1"/>
    </p:custDataLst>
  </p:cSld>
  <p:clrMapOvr>
    <a:masterClrMapping/>
  </p:clrMapOvr>
  <p:transition spd="med" advTm="2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25848170-7BA8-43B3-9D44-832F8F4C175B}" type="slidenum">
              <a:rPr lang="es-ES_tradnl" smtClean="0"/>
              <a:pPr/>
              <a:t>16</a:t>
            </a:fld>
            <a:endParaRPr lang="es-ES_tradnl"/>
          </a:p>
        </p:txBody>
      </p:sp>
      <p:sp>
        <p:nvSpPr>
          <p:cNvPr id="5" name="4 Título"/>
          <p:cNvSpPr>
            <a:spLocks noGrp="1"/>
          </p:cNvSpPr>
          <p:nvPr>
            <p:ph type="title"/>
          </p:nvPr>
        </p:nvSpPr>
        <p:spPr>
          <a:ln>
            <a:solidFill>
              <a:schemeClr val="accent2"/>
            </a:solidFill>
          </a:ln>
        </p:spPr>
        <p:txBody>
          <a:bodyPr>
            <a:normAutofit/>
          </a:bodyPr>
          <a:lstStyle/>
          <a:p>
            <a:pPr algn="ctr"/>
            <a:r>
              <a:rPr lang="de-DE" b="1" i="1" u="sng" dirty="0" smtClean="0">
                <a:solidFill>
                  <a:schemeClr val="accent2"/>
                </a:solidFill>
              </a:rPr>
              <a:t>VIERTER TAG (1 STUNDE)</a:t>
            </a:r>
            <a:endParaRPr lang="es-ES" dirty="0">
              <a:solidFill>
                <a:schemeClr val="accent2"/>
              </a:solidFill>
            </a:endParaRPr>
          </a:p>
        </p:txBody>
      </p:sp>
      <p:sp>
        <p:nvSpPr>
          <p:cNvPr id="6" name="5 Marcador de contenido"/>
          <p:cNvSpPr>
            <a:spLocks noGrp="1"/>
          </p:cNvSpPr>
          <p:nvPr>
            <p:ph sz="half" idx="1"/>
          </p:nvPr>
        </p:nvSpPr>
        <p:spPr/>
        <p:txBody>
          <a:bodyPr>
            <a:normAutofit/>
          </a:bodyPr>
          <a:lstStyle/>
          <a:p>
            <a:r>
              <a:rPr lang="de-DE" dirty="0" smtClean="0"/>
              <a:t>Mit der Hilfe von Wörterbüchern, von der Lehrerin, und Kopiervorlagen mit Wortschatz verstehen die Gruppen die Märchen und am nächsten Tag müssen  an der Tafel erzählen.</a:t>
            </a:r>
            <a:endParaRPr lang="es-ES" dirty="0" smtClean="0"/>
          </a:p>
          <a:p>
            <a:endParaRPr lang="es-ES" dirty="0"/>
          </a:p>
        </p:txBody>
      </p:sp>
      <p:sp>
        <p:nvSpPr>
          <p:cNvPr id="7" name="6 Marcador de contenido"/>
          <p:cNvSpPr>
            <a:spLocks noGrp="1"/>
          </p:cNvSpPr>
          <p:nvPr>
            <p:ph sz="half" idx="2"/>
          </p:nvPr>
        </p:nvSpPr>
        <p:spPr/>
        <p:txBody>
          <a:bodyPr>
            <a:normAutofit/>
          </a:bodyPr>
          <a:lstStyle/>
          <a:p>
            <a:r>
              <a:rPr lang="de-DE" sz="2400" dirty="0" smtClean="0">
                <a:latin typeface="Book Antiqua" pitchFamily="18" charset="0"/>
              </a:rPr>
              <a:t>Heute spielen wir die Märchen, zu denen ihr gestern gearbeitet habt.  Ihr könnt Bilder, Handpuppen oder Pantomime benutzen“</a:t>
            </a:r>
            <a:endParaRPr lang="es-ES" sz="2400" dirty="0" smtClean="0">
              <a:latin typeface="Book Antiqua" pitchFamily="18" charset="0"/>
            </a:endParaRPr>
          </a:p>
          <a:p>
            <a:r>
              <a:rPr lang="de-DE" dirty="0" smtClean="0"/>
              <a:t>Einige Märchenmotive:</a:t>
            </a:r>
            <a:endParaRPr lang="es-ES" dirty="0" smtClean="0"/>
          </a:p>
          <a:p>
            <a:endParaRPr lang="es-ES" dirty="0"/>
          </a:p>
        </p:txBody>
      </p:sp>
      <p:pic>
        <p:nvPicPr>
          <p:cNvPr id="3075" name="Picture 3"/>
          <p:cNvPicPr>
            <a:picLocks noChangeAspect="1" noChangeArrowheads="1"/>
          </p:cNvPicPr>
          <p:nvPr/>
        </p:nvPicPr>
        <p:blipFill>
          <a:blip r:embed="rId3" cstate="print"/>
          <a:srcRect/>
          <a:stretch>
            <a:fillRect/>
          </a:stretch>
        </p:blipFill>
        <p:spPr bwMode="auto">
          <a:xfrm>
            <a:off x="5220072" y="4221088"/>
            <a:ext cx="3076575" cy="2305050"/>
          </a:xfrm>
          <a:prstGeom prst="rect">
            <a:avLst/>
          </a:prstGeom>
          <a:solidFill>
            <a:srgbClr val="FFFFFF"/>
          </a:solidFill>
          <a:ln w="9525">
            <a:noFill/>
            <a:miter lim="800000"/>
            <a:headEnd/>
            <a:tailEnd/>
          </a:ln>
        </p:spPr>
      </p:pic>
    </p:spTree>
    <p:custDataLst>
      <p:tags r:id="rId1"/>
    </p:custDataLst>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17</a:t>
            </a:fld>
            <a:endParaRPr lang="es-ES_tradnl"/>
          </a:p>
        </p:txBody>
      </p:sp>
      <p:sp>
        <p:nvSpPr>
          <p:cNvPr id="3" name="2 Título"/>
          <p:cNvSpPr>
            <a:spLocks noGrp="1"/>
          </p:cNvSpPr>
          <p:nvPr>
            <p:ph type="title"/>
          </p:nvPr>
        </p:nvSpPr>
        <p:spPr/>
        <p:txBody>
          <a:bodyPr>
            <a:prstTxWarp prst="textTriangleInverted">
              <a:avLst/>
            </a:prstTxWarp>
            <a:normAutofit/>
          </a:bodyPr>
          <a:lstStyle/>
          <a:p>
            <a:r>
              <a:rPr lang="es-ES" sz="4400" b="1" spc="0" dirty="0" smtClean="0">
                <a:ln/>
                <a:solidFill>
                  <a:schemeClr val="accent3"/>
                </a:solidFill>
                <a:effectLst/>
              </a:rPr>
              <a:t>MÄRCHENMOTIVEN</a:t>
            </a:r>
            <a:endParaRPr lang="es-ES" dirty="0"/>
          </a:p>
        </p:txBody>
      </p:sp>
      <p:pic>
        <p:nvPicPr>
          <p:cNvPr id="6" name="5 Marcador de contenido" descr="zauberer-010.jpg"/>
          <p:cNvPicPr>
            <a:picLocks noGrp="1" noChangeAspect="1"/>
          </p:cNvPicPr>
          <p:nvPr>
            <p:ph sz="half" idx="1"/>
          </p:nvPr>
        </p:nvPicPr>
        <p:blipFill>
          <a:blip r:embed="rId2" cstate="print"/>
          <a:stretch>
            <a:fillRect/>
          </a:stretch>
        </p:blipFill>
        <p:spPr>
          <a:xfrm>
            <a:off x="467544" y="1484784"/>
            <a:ext cx="2232248" cy="2232248"/>
          </a:xfrm>
        </p:spPr>
      </p:pic>
      <p:pic>
        <p:nvPicPr>
          <p:cNvPr id="9" name="8 Marcador de contenido" descr="008.jpg"/>
          <p:cNvPicPr>
            <a:picLocks noGrp="1" noChangeAspect="1"/>
          </p:cNvPicPr>
          <p:nvPr>
            <p:ph sz="half" idx="2"/>
          </p:nvPr>
        </p:nvPicPr>
        <p:blipFill>
          <a:blip r:embed="rId3" cstate="print"/>
          <a:stretch>
            <a:fillRect/>
          </a:stretch>
        </p:blipFill>
        <p:spPr>
          <a:xfrm rot="5400000">
            <a:off x="3503941" y="1710978"/>
            <a:ext cx="2350431" cy="1785950"/>
          </a:xfrm>
        </p:spPr>
      </p:pic>
      <p:pic>
        <p:nvPicPr>
          <p:cNvPr id="11" name="10 Imagen" descr="009.jpg"/>
          <p:cNvPicPr>
            <a:picLocks noChangeAspect="1"/>
          </p:cNvPicPr>
          <p:nvPr/>
        </p:nvPicPr>
        <p:blipFill>
          <a:blip r:embed="rId4" cstate="print"/>
          <a:stretch>
            <a:fillRect/>
          </a:stretch>
        </p:blipFill>
        <p:spPr>
          <a:xfrm rot="5400000">
            <a:off x="6269030" y="1731970"/>
            <a:ext cx="2428891" cy="1822424"/>
          </a:xfrm>
          <a:prstGeom prst="rect">
            <a:avLst/>
          </a:prstGeom>
        </p:spPr>
      </p:pic>
      <p:pic>
        <p:nvPicPr>
          <p:cNvPr id="12" name="11 Imagen" descr="010.jpg"/>
          <p:cNvPicPr>
            <a:picLocks noChangeAspect="1"/>
          </p:cNvPicPr>
          <p:nvPr/>
        </p:nvPicPr>
        <p:blipFill>
          <a:blip r:embed="rId5" cstate="print"/>
          <a:stretch>
            <a:fillRect/>
          </a:stretch>
        </p:blipFill>
        <p:spPr>
          <a:xfrm rot="5400000">
            <a:off x="4265677" y="3592447"/>
            <a:ext cx="2286016" cy="3245007"/>
          </a:xfrm>
          <a:prstGeom prst="rect">
            <a:avLst/>
          </a:prstGeom>
        </p:spPr>
      </p:pic>
      <p:pic>
        <p:nvPicPr>
          <p:cNvPr id="13" name="12 Imagen" descr="011.jpg"/>
          <p:cNvPicPr>
            <a:picLocks noChangeAspect="1"/>
          </p:cNvPicPr>
          <p:nvPr/>
        </p:nvPicPr>
        <p:blipFill>
          <a:blip r:embed="rId6" cstate="print"/>
          <a:srcRect l="19915" t="55357" r="15618" b="12500"/>
          <a:stretch>
            <a:fillRect/>
          </a:stretch>
        </p:blipFill>
        <p:spPr>
          <a:xfrm rot="5400000">
            <a:off x="500034" y="4286256"/>
            <a:ext cx="2500330" cy="1928826"/>
          </a:xfrm>
          <a:prstGeom prst="rect">
            <a:avLst/>
          </a:prstGeom>
        </p:spPr>
      </p:pic>
      <p:sp>
        <p:nvSpPr>
          <p:cNvPr id="15" name="14 CuadroTexto"/>
          <p:cNvSpPr txBox="1"/>
          <p:nvPr/>
        </p:nvSpPr>
        <p:spPr>
          <a:xfrm>
            <a:off x="928662" y="6072206"/>
            <a:ext cx="1357322" cy="369332"/>
          </a:xfrm>
          <a:prstGeom prst="rect">
            <a:avLst/>
          </a:prstGeom>
          <a:noFill/>
        </p:spPr>
        <p:txBody>
          <a:bodyPr wrap="square" rtlCol="0">
            <a:spAutoFit/>
          </a:bodyPr>
          <a:lstStyle/>
          <a:p>
            <a:r>
              <a:rPr lang="es-ES_tradnl" dirty="0" smtClean="0"/>
              <a:t>WO IST …?</a:t>
            </a:r>
            <a:endParaRPr lang="es-ES_tradnl" dirty="0"/>
          </a:p>
        </p:txBody>
      </p:sp>
    </p:spTree>
  </p:cSld>
  <p:clrMapOvr>
    <a:masterClrMapping/>
  </p:clrMapOvr>
  <p:transition spd="med" advTm="1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13003 -0.14167 L 0.33455 0.40439 " pathEditMode="relative" rAng="0" ptsTypes="AA">
                                      <p:cBhvr>
                                        <p:cTn id="11" dur="2000" fill="hold"/>
                                        <p:tgtEl>
                                          <p:spTgt spid="6"/>
                                        </p:tgtEl>
                                        <p:attrNameLst>
                                          <p:attrName>ppt_x</p:attrName>
                                          <p:attrName>ppt_y</p:attrName>
                                        </p:attrNameLst>
                                      </p:cBhvr>
                                      <p:rCtr x="232" y="273"/>
                                    </p:animMotion>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nodeType="clickEffect">
                                  <p:stCondLst>
                                    <p:cond delay="0"/>
                                  </p:stCondLst>
                                  <p:childTnLst>
                                    <p:animMotion origin="layout" path="M 4.44444E-6 2.59259E-6 L 0.25 -0.33334 " pathEditMode="relative" rAng="0" ptsTypes="AA">
                                      <p:cBhvr>
                                        <p:cTn id="15" dur="2000" fill="hold"/>
                                        <p:tgtEl>
                                          <p:spTgt spid="12"/>
                                        </p:tgtEl>
                                        <p:attrNameLst>
                                          <p:attrName>ppt_x</p:attrName>
                                          <p:attrName>ppt_y</p:attrName>
                                        </p:attrNameLst>
                                      </p:cBhvr>
                                      <p:rCtr x="125" y="-167"/>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7.40741E-7 L 0.00209 0.37801 " pathEditMode="relative" rAng="0" ptsTypes="AA">
                                      <p:cBhvr>
                                        <p:cTn id="19" dur="2000" fill="hold"/>
                                        <p:tgtEl>
                                          <p:spTgt spid="11"/>
                                        </p:tgtEl>
                                        <p:attrNameLst>
                                          <p:attrName>ppt_x</p:attrName>
                                          <p:attrName>ppt_y</p:attrName>
                                        </p:attrNameLst>
                                      </p:cBhvr>
                                      <p:rCtr x="1" y="189"/>
                                    </p:animMotion>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05313 -0.00556 L -0.30313 -0.00556 " pathEditMode="relative" rAng="0" ptsTypes="AA">
                                      <p:cBhvr>
                                        <p:cTn id="23" dur="2000" fill="hold"/>
                                        <p:tgtEl>
                                          <p:spTgt spid="9"/>
                                        </p:tgtEl>
                                        <p:attrNameLst>
                                          <p:attrName>ppt_x</p:attrName>
                                          <p:attrName>ppt_y</p:attrName>
                                        </p:attrNameLst>
                                      </p:cBhvr>
                                      <p:rCtr x="-125" y="0"/>
                                    </p:animMotion>
                                  </p:childTnLst>
                                </p:cTn>
                              </p:par>
                            </p:childTnLst>
                          </p:cTn>
                        </p:par>
                      </p:childTnLst>
                    </p:cTn>
                  </p:par>
                  <p:par>
                    <p:cTn id="24" fill="hold">
                      <p:stCondLst>
                        <p:cond delay="indefinite"/>
                      </p:stCondLst>
                      <p:childTnLst>
                        <p:par>
                          <p:cTn id="25" fill="hold">
                            <p:stCondLst>
                              <p:cond delay="0"/>
                            </p:stCondLst>
                            <p:childTnLst>
                              <p:par>
                                <p:cTn id="26" presetID="56" presetClass="path" presetSubtype="0" accel="50000" decel="50000" fill="hold" nodeType="clickEffect">
                                  <p:stCondLst>
                                    <p:cond delay="0"/>
                                  </p:stCondLst>
                                  <p:childTnLst>
                                    <p:animMotion origin="layout" path="M 0.04462 -0.05833 L 0.29462 -0.39167 " pathEditMode="relative" rAng="0" ptsTypes="AA">
                                      <p:cBhvr>
                                        <p:cTn id="27" dur="2000" fill="hold"/>
                                        <p:tgtEl>
                                          <p:spTgt spid="13"/>
                                        </p:tgtEl>
                                        <p:attrNameLst>
                                          <p:attrName>ppt_x</p:attrName>
                                          <p:attrName>ppt_y</p:attrName>
                                        </p:attrNameLst>
                                      </p:cBhvr>
                                      <p:rCtr x="125"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18</a:t>
            </a:fld>
            <a:endParaRPr lang="es-ES_tradnl"/>
          </a:p>
        </p:txBody>
      </p:sp>
      <p:sp>
        <p:nvSpPr>
          <p:cNvPr id="3" name="2 Título"/>
          <p:cNvSpPr>
            <a:spLocks noGrp="1"/>
          </p:cNvSpPr>
          <p:nvPr>
            <p:ph type="title"/>
          </p:nvPr>
        </p:nvSpPr>
        <p:spPr>
          <a:xfrm>
            <a:off x="357158" y="357166"/>
            <a:ext cx="8072462" cy="1219200"/>
          </a:xfrm>
        </p:spPr>
        <p:txBody>
          <a:bodyPr>
            <a:prstTxWarp prst="textFadeDown">
              <a:avLst/>
            </a:prstTxWarp>
            <a:noAutofit/>
          </a:bodyPr>
          <a:lstStyle/>
          <a:p>
            <a:r>
              <a:rPr lang="es-ES_tradnl" sz="4400" b="1" i="1" spc="0" dirty="0" smtClean="0">
                <a:ln w="18000">
                  <a:solidFill>
                    <a:schemeClr val="accent2">
                      <a:satMod val="140000"/>
                    </a:schemeClr>
                  </a:solidFill>
                  <a:prstDash val="solid"/>
                  <a:miter lim="800000"/>
                </a:ln>
                <a:noFill/>
                <a:effectLst/>
                <a:latin typeface="Book Antiqua" pitchFamily="18" charset="0"/>
              </a:rPr>
              <a:t/>
            </a:r>
            <a:br>
              <a:rPr lang="es-ES_tradnl" sz="4400" b="1" i="1" spc="0" dirty="0" smtClean="0">
                <a:ln w="18000">
                  <a:solidFill>
                    <a:schemeClr val="accent2">
                      <a:satMod val="140000"/>
                    </a:schemeClr>
                  </a:solidFill>
                  <a:prstDash val="solid"/>
                  <a:miter lim="800000"/>
                </a:ln>
                <a:noFill/>
                <a:effectLst/>
                <a:latin typeface="Book Antiqua" pitchFamily="18" charset="0"/>
              </a:rPr>
            </a:br>
            <a:r>
              <a:rPr lang="es-ES_tradnl" sz="6600" b="1" i="1"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Book Antiqua" pitchFamily="18" charset="0"/>
              </a:rPr>
              <a:t>KASPERLTHEATER</a:t>
            </a:r>
            <a:r>
              <a:rPr lang="es-ES_tradnl" sz="4400" b="1" i="1" spc="0" dirty="0" smtClean="0">
                <a:ln w="18000">
                  <a:solidFill>
                    <a:schemeClr val="accent2">
                      <a:satMod val="140000"/>
                    </a:schemeClr>
                  </a:solidFill>
                  <a:prstDash val="solid"/>
                  <a:miter lim="800000"/>
                </a:ln>
                <a:noFill/>
                <a:effectLst/>
                <a:latin typeface="Book Antiqua" pitchFamily="18" charset="0"/>
              </a:rPr>
              <a:t/>
            </a:r>
            <a:br>
              <a:rPr lang="es-ES_tradnl" sz="4400" b="1" i="1" spc="0" dirty="0" smtClean="0">
                <a:ln w="18000">
                  <a:solidFill>
                    <a:schemeClr val="accent2">
                      <a:satMod val="140000"/>
                    </a:schemeClr>
                  </a:solidFill>
                  <a:prstDash val="solid"/>
                  <a:miter lim="800000"/>
                </a:ln>
                <a:noFill/>
                <a:effectLst/>
                <a:latin typeface="Book Antiqua" pitchFamily="18" charset="0"/>
              </a:rPr>
            </a:br>
            <a:endParaRPr lang="es-ES_tradnl" sz="4400" b="1" i="1" spc="0" dirty="0">
              <a:ln w="18000">
                <a:solidFill>
                  <a:schemeClr val="accent2">
                    <a:satMod val="140000"/>
                  </a:schemeClr>
                </a:solidFill>
                <a:prstDash val="solid"/>
                <a:miter lim="800000"/>
              </a:ln>
              <a:noFill/>
              <a:effectLst/>
              <a:latin typeface="Book Antiqua" pitchFamily="18" charset="0"/>
            </a:endParaRPr>
          </a:p>
        </p:txBody>
      </p:sp>
      <p:pic>
        <p:nvPicPr>
          <p:cNvPr id="23554" name="Picture 2"/>
          <p:cNvPicPr>
            <a:picLocks noGrp="1" noChangeAspect="1" noChangeArrowheads="1"/>
          </p:cNvPicPr>
          <p:nvPr>
            <p:ph sz="half" idx="1"/>
          </p:nvPr>
        </p:nvPicPr>
        <p:blipFill>
          <a:blip r:embed="rId2" cstate="print"/>
          <a:srcRect/>
          <a:stretch>
            <a:fillRect/>
          </a:stretch>
        </p:blipFill>
        <p:spPr bwMode="auto">
          <a:xfrm>
            <a:off x="457200" y="1746365"/>
            <a:ext cx="4059238" cy="4127270"/>
          </a:xfrm>
          <a:prstGeom prst="rect">
            <a:avLst/>
          </a:prstGeom>
          <a:noFill/>
          <a:ln w="9525">
            <a:noFill/>
            <a:miter lim="800000"/>
            <a:headEnd/>
            <a:tailEnd/>
          </a:ln>
          <a:effectLst/>
        </p:spPr>
      </p:pic>
      <p:sp>
        <p:nvSpPr>
          <p:cNvPr id="10" name="9 Marcador de contenido"/>
          <p:cNvSpPr>
            <a:spLocks noGrp="1"/>
          </p:cNvSpPr>
          <p:nvPr>
            <p:ph sz="half" idx="2"/>
          </p:nvPr>
        </p:nvSpPr>
        <p:spPr>
          <a:solidFill>
            <a:schemeClr val="accent2"/>
          </a:solidFill>
        </p:spPr>
        <p:txBody>
          <a:bodyPr>
            <a:normAutofit fontScale="92500" lnSpcReduction="10000"/>
          </a:bodyPr>
          <a:lstStyle/>
          <a:p>
            <a:r>
              <a:rPr lang="de-DE" dirty="0" smtClean="0">
                <a:latin typeface="Book Antiqua" pitchFamily="18" charset="0"/>
              </a:rPr>
              <a:t>Im Gruppenwettkampf müssen sie sagen, welche Geschichte das ist.</a:t>
            </a:r>
          </a:p>
          <a:p>
            <a:r>
              <a:rPr lang="de-DE" dirty="0" smtClean="0"/>
              <a:t>Zum Schluss lesen wir (Schlüsselworter werden gegeben) mit verteilten Rollen den Bremer Stadtmusikanten Comic, von der Webseite:</a:t>
            </a:r>
            <a:endParaRPr lang="es-ES_tradnl" dirty="0" smtClean="0"/>
          </a:p>
          <a:p>
            <a:r>
              <a:rPr lang="de-DE" u="sng" dirty="0" smtClean="0">
                <a:hlinkClick r:id="rId3"/>
              </a:rPr>
              <a:t>http://www.bayswaterps.vic.edu.au/lote/maerchen/month/bsm3.htm</a:t>
            </a:r>
            <a:endParaRPr lang="es-ES_tradnl" dirty="0" smtClean="0"/>
          </a:p>
          <a:p>
            <a:endParaRPr lang="es-ES_tradnl" dirty="0" smtClean="0">
              <a:latin typeface="Book Antiqua" pitchFamily="18" charset="0"/>
            </a:endParaRPr>
          </a:p>
          <a:p>
            <a:endParaRPr lang="es-ES_tradnl" dirty="0"/>
          </a:p>
        </p:txBody>
      </p:sp>
    </p:spTree>
  </p:cSld>
  <p:clrMapOvr>
    <a:masterClrMapping/>
  </p:clrMapOvr>
  <p:transition spd="med" advTm="1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19</a:t>
            </a:fld>
            <a:endParaRPr lang="es-ES_tradnl"/>
          </a:p>
        </p:txBody>
      </p:sp>
      <p:sp>
        <p:nvSpPr>
          <p:cNvPr id="6" name="5 Título"/>
          <p:cNvSpPr>
            <a:spLocks noGrp="1"/>
          </p:cNvSpPr>
          <p:nvPr>
            <p:ph type="title"/>
          </p:nvPr>
        </p:nvSpPr>
        <p:spPr/>
        <p:txBody>
          <a:bodyPr>
            <a:normAutofit fontScale="90000"/>
          </a:bodyPr>
          <a:lstStyle/>
          <a:p>
            <a:r>
              <a:rPr lang="es-ES_tradnl" dirty="0" smtClean="0">
                <a:solidFill>
                  <a:schemeClr val="accent2"/>
                </a:solidFill>
                <a:latin typeface="Book Antiqua" pitchFamily="18" charset="0"/>
              </a:rPr>
              <a:t>DIE BREMER STADTMUSIKANTEN</a:t>
            </a:r>
            <a:endParaRPr lang="es-ES_tradnl" dirty="0">
              <a:solidFill>
                <a:schemeClr val="accent2"/>
              </a:solidFill>
              <a:latin typeface="Book Antiqua"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571472" y="1500174"/>
            <a:ext cx="7858180" cy="4857784"/>
          </a:xfrm>
          <a:prstGeom prst="rect">
            <a:avLst/>
          </a:prstGeom>
          <a:solidFill>
            <a:srgbClr val="FFFFFF"/>
          </a:solidFill>
          <a:ln w="9525">
            <a:noFill/>
            <a:miter lim="800000"/>
            <a:headEnd/>
            <a:tailEnd/>
          </a:ln>
        </p:spPr>
      </p:pic>
    </p:spTree>
  </p:cSld>
  <p:clrMapOvr>
    <a:masterClrMapping/>
  </p:clrMapOvr>
  <p:transition spd="med" advTm="12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629400" y="457200"/>
            <a:ext cx="2228880" cy="1066800"/>
          </a:xfrm>
        </p:spPr>
        <p:txBody>
          <a:bodyPr/>
          <a:lstStyle/>
          <a:p>
            <a:r>
              <a:rPr lang="de-DE" sz="20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Unterrichtsplan</a:t>
            </a:r>
            <a:r>
              <a:rPr lang="es-ES_tradnl"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s-ES_tradnl"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s-ES_tradnl" dirty="0"/>
          </a:p>
        </p:txBody>
      </p:sp>
      <p:sp>
        <p:nvSpPr>
          <p:cNvPr id="7" name="6 Marcador de texto"/>
          <p:cNvSpPr>
            <a:spLocks noGrp="1"/>
          </p:cNvSpPr>
          <p:nvPr>
            <p:ph type="body" sz="half" idx="2"/>
          </p:nvPr>
        </p:nvSpPr>
        <p:spPr>
          <a:xfrm>
            <a:off x="6629400" y="1285860"/>
            <a:ext cx="2300318" cy="4733940"/>
          </a:xfrm>
          <a:ln>
            <a:noFill/>
          </a:ln>
        </p:spPr>
        <p:txBody>
          <a:bodyPr>
            <a:normAutofit fontScale="32500" lnSpcReduction="20000"/>
          </a:bodyPr>
          <a:lstStyle/>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_tradn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Junge Anfänger,6.Klasse Primarschule.</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 </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 </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A1 Niveau, im 2. Lernjahr DaF, mit 2 Stunden pro Woche.</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 </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 </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de-DE"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5 Stunden, 5 Tage.</a:t>
            </a:r>
            <a:endParaRPr lang="es-ES_tradnl"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número de diapositiva"/>
          <p:cNvSpPr>
            <a:spLocks noGrp="1"/>
          </p:cNvSpPr>
          <p:nvPr>
            <p:ph type="sldNum" sz="quarter" idx="11"/>
          </p:nvPr>
        </p:nvSpPr>
        <p:spPr/>
        <p:txBody>
          <a:bodyPr/>
          <a:lstStyle/>
          <a:p>
            <a:fld id="{25848170-7BA8-43B3-9D44-832F8F4C175B}" type="slidenum">
              <a:rPr lang="es-ES_tradnl" smtClean="0"/>
              <a:pPr/>
              <a:t>2</a:t>
            </a:fld>
            <a:endParaRPr lang="es-ES_tradnl"/>
          </a:p>
        </p:txBody>
      </p:sp>
      <p:pic>
        <p:nvPicPr>
          <p:cNvPr id="1026" name="Imagen 1" descr="Gebrueder-Grimm(weiss)"/>
          <p:cNvPicPr>
            <a:picLocks noGrp="1" noChangeAspect="1" noChangeArrowheads="1"/>
          </p:cNvPicPr>
          <p:nvPr>
            <p:ph type="pic" idx="1"/>
          </p:nvPr>
        </p:nvPicPr>
        <p:blipFill>
          <a:blip r:embed="rId3" cstate="print"/>
          <a:srcRect t="3642" b="3642"/>
          <a:stretch>
            <a:fillRect/>
          </a:stretch>
        </p:blipFill>
        <p:spPr bwMode="auto">
          <a:prstGeom prst="rect">
            <a:avLst/>
          </a:prstGeom>
          <a:noFill/>
          <a:ln w="9525">
            <a:noFill/>
            <a:miter lim="800000"/>
            <a:headEnd/>
            <a:tailEnd/>
          </a:ln>
        </p:spPr>
      </p:pic>
    </p:spTree>
    <p:custDataLst>
      <p:tags r:id="rId1"/>
    </p:custDataLst>
  </p:cSld>
  <p:clrMapOvr>
    <a:masterClrMapping/>
  </p:clrMapOvr>
  <p:transition spd="med" advClick="0" advTm="1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ox(i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ox(in)">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20</a:t>
            </a:fld>
            <a:endParaRPr lang="es-ES_tradnl"/>
          </a:p>
        </p:txBody>
      </p:sp>
      <p:sp>
        <p:nvSpPr>
          <p:cNvPr id="3" name="2 Título"/>
          <p:cNvSpPr>
            <a:spLocks noGrp="1"/>
          </p:cNvSpPr>
          <p:nvPr>
            <p:ph type="title"/>
          </p:nvPr>
        </p:nvSpPr>
        <p:spPr/>
        <p:txBody>
          <a:bodyPr>
            <a:normAutofit fontScale="90000"/>
          </a:bodyPr>
          <a:lstStyle/>
          <a:p>
            <a:r>
              <a:rPr lang="es-ES_tradnl" dirty="0" smtClean="0">
                <a:solidFill>
                  <a:schemeClr val="accent2"/>
                </a:solidFill>
                <a:latin typeface="Book Antiqua" pitchFamily="18" charset="0"/>
              </a:rPr>
              <a:t>DIE BREMER STADTMUSIKANTEN</a:t>
            </a:r>
            <a:endParaRPr lang="es-ES_tradnl" dirty="0"/>
          </a:p>
        </p:txBody>
      </p:sp>
      <p:pic>
        <p:nvPicPr>
          <p:cNvPr id="25602" name="Picture 2"/>
          <p:cNvPicPr>
            <a:picLocks noChangeAspect="1" noChangeArrowheads="1"/>
          </p:cNvPicPr>
          <p:nvPr/>
        </p:nvPicPr>
        <p:blipFill>
          <a:blip r:embed="rId2" cstate="print"/>
          <a:srcRect/>
          <a:stretch>
            <a:fillRect/>
          </a:stretch>
        </p:blipFill>
        <p:spPr bwMode="auto">
          <a:xfrm>
            <a:off x="714348" y="1285860"/>
            <a:ext cx="7572428" cy="5260126"/>
          </a:xfrm>
          <a:prstGeom prst="rect">
            <a:avLst/>
          </a:prstGeom>
          <a:solidFill>
            <a:srgbClr val="FFFFFF"/>
          </a:solidFill>
          <a:ln w="9525">
            <a:noFill/>
            <a:miter lim="800000"/>
            <a:headEnd/>
            <a:tailEnd/>
          </a:ln>
        </p:spPr>
      </p:pic>
    </p:spTree>
  </p:cSld>
  <p:clrMapOvr>
    <a:masterClrMapping/>
  </p:clrMapOvr>
  <p:transition spd="med" advTm="12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21</a:t>
            </a:fld>
            <a:endParaRPr lang="es-ES_tradnl"/>
          </a:p>
        </p:txBody>
      </p:sp>
      <p:sp>
        <p:nvSpPr>
          <p:cNvPr id="3" name="2 Título"/>
          <p:cNvSpPr>
            <a:spLocks noGrp="1"/>
          </p:cNvSpPr>
          <p:nvPr>
            <p:ph type="title"/>
          </p:nvPr>
        </p:nvSpPr>
        <p:spPr>
          <a:xfrm>
            <a:off x="457200" y="285728"/>
            <a:ext cx="8229600" cy="1000132"/>
          </a:xfrm>
        </p:spPr>
        <p:txBody>
          <a:bodyPr>
            <a:normAutofit fontScale="90000"/>
          </a:bodyPr>
          <a:lstStyle/>
          <a:p>
            <a:r>
              <a:rPr lang="es-ES_tradnl" dirty="0" smtClean="0">
                <a:solidFill>
                  <a:schemeClr val="accent2"/>
                </a:solidFill>
                <a:latin typeface="Book Antiqua" pitchFamily="18" charset="0"/>
              </a:rPr>
              <a:t>DIE BREMER STADTMUSIKANTEN</a:t>
            </a:r>
            <a:endParaRPr lang="es-ES_tradnl" dirty="0"/>
          </a:p>
        </p:txBody>
      </p:sp>
      <p:pic>
        <p:nvPicPr>
          <p:cNvPr id="26626" name="Picture 2"/>
          <p:cNvPicPr>
            <a:picLocks noChangeAspect="1" noChangeArrowheads="1"/>
          </p:cNvPicPr>
          <p:nvPr/>
        </p:nvPicPr>
        <p:blipFill>
          <a:blip r:embed="rId2" cstate="print"/>
          <a:srcRect/>
          <a:stretch>
            <a:fillRect/>
          </a:stretch>
        </p:blipFill>
        <p:spPr bwMode="auto">
          <a:xfrm>
            <a:off x="642910" y="1285860"/>
            <a:ext cx="7858180" cy="5286412"/>
          </a:xfrm>
          <a:prstGeom prst="rect">
            <a:avLst/>
          </a:prstGeom>
          <a:solidFill>
            <a:srgbClr val="FFFFFF"/>
          </a:solidFill>
          <a:ln w="9525">
            <a:noFill/>
            <a:miter lim="800000"/>
            <a:headEnd/>
            <a:tailEnd/>
          </a:ln>
        </p:spPr>
      </p:pic>
    </p:spTree>
  </p:cSld>
  <p:clrMapOvr>
    <a:masterClrMapping/>
  </p:clrMapOvr>
  <p:transition spd="med" advTm="12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22</a:t>
            </a:fld>
            <a:endParaRPr lang="es-ES_tradnl"/>
          </a:p>
        </p:txBody>
      </p:sp>
      <p:sp>
        <p:nvSpPr>
          <p:cNvPr id="4" name="3 Título"/>
          <p:cNvSpPr>
            <a:spLocks noGrp="1"/>
          </p:cNvSpPr>
          <p:nvPr>
            <p:ph type="title"/>
          </p:nvPr>
        </p:nvSpPr>
        <p:spPr/>
        <p:txBody>
          <a:bodyPr>
            <a:normAutofit fontScale="90000"/>
          </a:bodyPr>
          <a:lstStyle/>
          <a:p>
            <a:pPr algn="ctr"/>
            <a:r>
              <a:rPr lang="de-DE" b="1" i="1" u="sng" dirty="0" smtClean="0">
                <a:solidFill>
                  <a:schemeClr val="accent2"/>
                </a:solidFill>
                <a:latin typeface="Book Antiqua" pitchFamily="18" charset="0"/>
              </a:rPr>
              <a:t>FÜNFTER TAG (1 STUNDE)</a:t>
            </a:r>
            <a:r>
              <a:rPr lang="es-ES_tradnl" dirty="0" smtClean="0">
                <a:solidFill>
                  <a:schemeClr val="accent2"/>
                </a:solidFill>
                <a:latin typeface="Book Antiqua" pitchFamily="18" charset="0"/>
              </a:rPr>
              <a:t/>
            </a:r>
            <a:br>
              <a:rPr lang="es-ES_tradnl" dirty="0" smtClean="0">
                <a:solidFill>
                  <a:schemeClr val="accent2"/>
                </a:solidFill>
                <a:latin typeface="Book Antiqua" pitchFamily="18" charset="0"/>
              </a:rPr>
            </a:br>
            <a:endParaRPr lang="es-ES_tradnl" dirty="0">
              <a:solidFill>
                <a:schemeClr val="accent2"/>
              </a:solidFill>
              <a:latin typeface="Book Antiqua" pitchFamily="18" charset="0"/>
            </a:endParaRPr>
          </a:p>
        </p:txBody>
      </p:sp>
      <p:sp>
        <p:nvSpPr>
          <p:cNvPr id="5" name="4 Marcador de contenido"/>
          <p:cNvSpPr>
            <a:spLocks noGrp="1"/>
          </p:cNvSpPr>
          <p:nvPr>
            <p:ph sz="half" idx="1"/>
          </p:nvPr>
        </p:nvSpPr>
        <p:spPr/>
        <p:txBody>
          <a:bodyPr>
            <a:normAutofit fontScale="92500"/>
          </a:bodyPr>
          <a:lstStyle/>
          <a:p>
            <a:r>
              <a:rPr lang="de-DE" dirty="0" smtClean="0"/>
              <a:t>„Heute sollen wir Personen und Tiere beschreiben, die in </a:t>
            </a:r>
            <a:r>
              <a:rPr lang="de-DE" u="sng" dirty="0" smtClean="0"/>
              <a:t>Die Bremer Stadtmusikanten </a:t>
            </a:r>
            <a:r>
              <a:rPr lang="de-DE" dirty="0" smtClean="0"/>
              <a:t>und in </a:t>
            </a:r>
            <a:r>
              <a:rPr lang="de-DE" u="sng" dirty="0" smtClean="0"/>
              <a:t> Hans im Glück </a:t>
            </a:r>
            <a:r>
              <a:rPr lang="de-DE" dirty="0" smtClean="0"/>
              <a:t>benannt sind.“</a:t>
            </a:r>
            <a:endParaRPr lang="es-ES_tradnl" dirty="0" smtClean="0"/>
          </a:p>
          <a:p>
            <a:r>
              <a:rPr lang="de-DE" dirty="0" smtClean="0"/>
              <a:t>Wortschatz Nutztiere und Berufe einführen und einüben, die neue Wörter hören, während sie die Bilder anschauen und dann zeigen und nachsprechen.</a:t>
            </a:r>
            <a:endParaRPr lang="es-ES_tradnl" dirty="0" smtClean="0"/>
          </a:p>
          <a:p>
            <a:endParaRPr lang="es-ES_tradnl" dirty="0"/>
          </a:p>
        </p:txBody>
      </p:sp>
      <p:pic>
        <p:nvPicPr>
          <p:cNvPr id="36866" name="Picture 2"/>
          <p:cNvPicPr>
            <a:picLocks noGrp="1" noChangeAspect="1" noChangeArrowheads="1"/>
          </p:cNvPicPr>
          <p:nvPr>
            <p:ph sz="half" idx="2"/>
          </p:nvPr>
        </p:nvPicPr>
        <p:blipFill>
          <a:blip r:embed="rId2" cstate="print"/>
          <a:srcRect/>
          <a:stretch>
            <a:fillRect/>
          </a:stretch>
        </p:blipFill>
        <p:spPr bwMode="auto">
          <a:xfrm>
            <a:off x="4572000" y="1214422"/>
            <a:ext cx="4059238" cy="2857520"/>
          </a:xfrm>
          <a:prstGeom prst="rect">
            <a:avLst/>
          </a:prstGeom>
          <a:solidFill>
            <a:srgbClr val="FFFFFF"/>
          </a:solid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4572000" y="4071942"/>
            <a:ext cx="2231481" cy="2505073"/>
          </a:xfrm>
          <a:prstGeom prst="rect">
            <a:avLst/>
          </a:prstGeom>
          <a:solidFill>
            <a:srgbClr val="FFFFFF"/>
          </a:solidFill>
          <a:ln w="9525">
            <a:noFill/>
            <a:miter lim="800000"/>
            <a:headEnd/>
            <a:tailEnd/>
          </a:ln>
        </p:spPr>
      </p:pic>
      <p:pic>
        <p:nvPicPr>
          <p:cNvPr id="36868" name="Picture 4"/>
          <p:cNvPicPr>
            <a:picLocks noChangeAspect="1" noChangeArrowheads="1"/>
          </p:cNvPicPr>
          <p:nvPr/>
        </p:nvPicPr>
        <p:blipFill>
          <a:blip r:embed="rId4" cstate="print"/>
          <a:srcRect l="12121" t="7331" r="9091" b="2989"/>
          <a:stretch>
            <a:fillRect/>
          </a:stretch>
        </p:blipFill>
        <p:spPr bwMode="auto">
          <a:xfrm>
            <a:off x="6858016" y="4071942"/>
            <a:ext cx="1857388" cy="2428892"/>
          </a:xfrm>
          <a:prstGeom prst="rect">
            <a:avLst/>
          </a:prstGeom>
          <a:solidFill>
            <a:srgbClr val="FFFFFF"/>
          </a:solidFill>
          <a:ln w="9525">
            <a:noFill/>
            <a:miter lim="800000"/>
            <a:headEnd/>
            <a:tailEnd/>
          </a:ln>
        </p:spPr>
      </p:pic>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checkerboard(across)">
                                      <p:cBhvr>
                                        <p:cTn id="11" dur="500"/>
                                        <p:tgtEl>
                                          <p:spTgt spid="3686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checkerboard(across)">
                                      <p:cBhvr>
                                        <p:cTn id="15" dur="500"/>
                                        <p:tgtEl>
                                          <p:spTgt spid="36867"/>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6868"/>
                                        </p:tgtEl>
                                        <p:attrNameLst>
                                          <p:attrName>style.visibility</p:attrName>
                                        </p:attrNameLst>
                                      </p:cBhvr>
                                      <p:to>
                                        <p:strVal val="visible"/>
                                      </p:to>
                                    </p:set>
                                    <p:animEffect transition="in" filter="checkerboard(across)">
                                      <p:cBhvr>
                                        <p:cTn id="19"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23</a:t>
            </a:fld>
            <a:endParaRPr lang="es-ES_tradnl"/>
          </a:p>
        </p:txBody>
      </p:sp>
      <p:sp>
        <p:nvSpPr>
          <p:cNvPr id="3" name="2 Título"/>
          <p:cNvSpPr>
            <a:spLocks noGrp="1"/>
          </p:cNvSpPr>
          <p:nvPr>
            <p:ph type="title"/>
          </p:nvPr>
        </p:nvSpPr>
        <p:spPr/>
        <p:txBody>
          <a:bodyPr/>
          <a:lstStyle/>
          <a:p>
            <a:endParaRPr lang="es-ES_tradnl" dirty="0"/>
          </a:p>
        </p:txBody>
      </p:sp>
      <p:sp>
        <p:nvSpPr>
          <p:cNvPr id="4" name="3 Marcador de contenido"/>
          <p:cNvSpPr>
            <a:spLocks noGrp="1"/>
          </p:cNvSpPr>
          <p:nvPr>
            <p:ph sz="half" idx="1"/>
          </p:nvPr>
        </p:nvSpPr>
        <p:spPr/>
        <p:txBody>
          <a:bodyPr/>
          <a:lstStyle/>
          <a:p>
            <a:r>
              <a:rPr lang="de-DE" dirty="0" smtClean="0">
                <a:latin typeface="Book Antiqua" pitchFamily="18" charset="0"/>
              </a:rPr>
              <a:t>In Gruppenarbeit (6 Schüler in jeder Gruppen) den Comic einüben und frei spielen. An der Tafel spielen die Kinder mit verteilten Rollen den Comic. Zum Schluss hören wir </a:t>
            </a:r>
            <a:r>
              <a:rPr lang="de-DE" u="sng" dirty="0" smtClean="0">
                <a:latin typeface="Book Antiqua" pitchFamily="18" charset="0"/>
              </a:rPr>
              <a:t>Hans im Glück.</a:t>
            </a:r>
            <a:endParaRPr lang="es-ES_tradnl" dirty="0" smtClean="0">
              <a:latin typeface="Book Antiqua" pitchFamily="18" charset="0"/>
            </a:endParaRPr>
          </a:p>
          <a:p>
            <a:endParaRPr lang="es-ES_tradnl" dirty="0"/>
          </a:p>
        </p:txBody>
      </p:sp>
      <p:pic>
        <p:nvPicPr>
          <p:cNvPr id="37890" name="Picture 2"/>
          <p:cNvPicPr>
            <a:picLocks noGrp="1" noChangeAspect="1" noChangeArrowheads="1"/>
          </p:cNvPicPr>
          <p:nvPr>
            <p:ph sz="half" idx="2"/>
          </p:nvPr>
        </p:nvPicPr>
        <p:blipFill>
          <a:blip r:embed="rId2" cstate="print"/>
          <a:srcRect/>
          <a:stretch>
            <a:fillRect/>
          </a:stretch>
        </p:blipFill>
        <p:spPr bwMode="auto">
          <a:xfrm>
            <a:off x="4071934" y="1500174"/>
            <a:ext cx="4572032" cy="4929222"/>
          </a:xfrm>
          <a:prstGeom prst="rect">
            <a:avLst/>
          </a:prstGeom>
          <a:noFill/>
        </p:spPr>
      </p:pic>
      <p:sp>
        <p:nvSpPr>
          <p:cNvPr id="7" name="6 Rectángulo"/>
          <p:cNvSpPr/>
          <p:nvPr/>
        </p:nvSpPr>
        <p:spPr>
          <a:xfrm>
            <a:off x="2786050" y="428604"/>
            <a:ext cx="5833135" cy="923330"/>
          </a:xfrm>
          <a:prstGeom prst="rect">
            <a:avLst/>
          </a:prstGeom>
          <a:noFill/>
        </p:spPr>
        <p:txBody>
          <a:bodyPr wrap="none" lIns="91440" tIns="45720" rIns="91440" bIns="45720">
            <a:prstTxWarp prst="textFadeRigh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HANS IM GLÜCK</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7 Audio de CD">
            <a:hlinkClick r:id="" action="ppaction://media"/>
          </p:cNvPr>
          <p:cNvPicPr>
            <a:picLocks noRot="1" noChangeAspect="1"/>
          </p:cNvPicPr>
          <p:nvPr>
            <a:audioCd>
              <a:st track="20"/>
              <a:end track="20" time="261"/>
            </a:audioCd>
          </p:nvPr>
        </p:nvPicPr>
        <p:blipFill>
          <a:blip r:embed="rId3" cstate="print"/>
          <a:stretch>
            <a:fillRect/>
          </a:stretch>
        </p:blipFill>
        <p:spPr>
          <a:xfrm>
            <a:off x="9572660" y="214290"/>
            <a:ext cx="304800" cy="304800"/>
          </a:xfrm>
          <a:prstGeom prst="rect">
            <a:avLst/>
          </a:prstGeom>
        </p:spPr>
      </p:pic>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 0  L -0.25 0  E" pathEditMode="relative" ptsTypes="">
                                      <p:cBhvr>
                                        <p:cTn id="1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26" showWhenStopped="0">
                <p:cTn id="11"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24</a:t>
            </a:fld>
            <a:endParaRPr lang="es-ES_tradnl"/>
          </a:p>
        </p:txBody>
      </p:sp>
      <p:sp>
        <p:nvSpPr>
          <p:cNvPr id="3" name="2 Título"/>
          <p:cNvSpPr>
            <a:spLocks noGrp="1"/>
          </p:cNvSpPr>
          <p:nvPr>
            <p:ph type="title"/>
          </p:nvPr>
        </p:nvSpPr>
        <p:spPr>
          <a:xfrm>
            <a:off x="457200" y="152400"/>
            <a:ext cx="8229600" cy="1062022"/>
          </a:xfrm>
        </p:spPr>
        <p:txBody>
          <a:bodyPr>
            <a:prstTxWarp prst="textInflate">
              <a:avLst/>
            </a:prstTxWarp>
            <a:normAutofit fontScale="90000"/>
          </a:bodyPr>
          <a:lstStyle/>
          <a:p>
            <a:r>
              <a:rPr lang="es-ES_tradnl" dirty="0" smtClean="0">
                <a:solidFill>
                  <a:schemeClr val="accent2"/>
                </a:solidFill>
              </a:rPr>
              <a:t/>
            </a:r>
            <a:br>
              <a:rPr lang="es-ES_tradnl" dirty="0" smtClean="0">
                <a:solidFill>
                  <a:schemeClr val="accent2"/>
                </a:solidFill>
              </a:rPr>
            </a:br>
            <a:r>
              <a:rPr lang="es-ES" sz="4400" b="1" spc="50" dirty="0" smtClean="0">
                <a:ln w="11430"/>
                <a:solidFill>
                  <a:schemeClr val="accent2"/>
                </a:solidFill>
                <a:effectLst>
                  <a:outerShdw blurRad="76200" dist="50800" dir="5400000" algn="tl" rotWithShape="0">
                    <a:srgbClr val="000000">
                      <a:alpha val="65000"/>
                    </a:srgbClr>
                  </a:outerShdw>
                </a:effectLst>
              </a:rPr>
              <a:t/>
            </a:r>
            <a:br>
              <a:rPr lang="es-ES" sz="4400" b="1" spc="50" dirty="0" smtClean="0">
                <a:ln w="11430"/>
                <a:solidFill>
                  <a:schemeClr val="accent2"/>
                </a:solidFill>
                <a:effectLst>
                  <a:outerShdw blurRad="76200" dist="50800" dir="5400000" algn="tl" rotWithShape="0">
                    <a:srgbClr val="000000">
                      <a:alpha val="65000"/>
                    </a:srgbClr>
                  </a:outerShdw>
                </a:effectLst>
              </a:rPr>
            </a:br>
            <a:r>
              <a:rPr lang="es-ES" sz="4400" b="1"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HANS IM GLÜCK</a:t>
            </a:r>
            <a:endParaRPr lang="es-ES_tradnl" dirty="0">
              <a:solidFill>
                <a:schemeClr val="accent2"/>
              </a:solidFill>
            </a:endParaRPr>
          </a:p>
        </p:txBody>
      </p:sp>
      <p:sp>
        <p:nvSpPr>
          <p:cNvPr id="4" name="3 Marcador de contenido"/>
          <p:cNvSpPr>
            <a:spLocks noGrp="1"/>
          </p:cNvSpPr>
          <p:nvPr>
            <p:ph sz="half" idx="1"/>
          </p:nvPr>
        </p:nvSpPr>
        <p:spPr>
          <a:xfrm>
            <a:off x="214282" y="1428736"/>
            <a:ext cx="4302854" cy="5143536"/>
          </a:xfrm>
        </p:spPr>
        <p:txBody>
          <a:bodyPr>
            <a:noAutofit/>
          </a:bodyPr>
          <a:lstStyle/>
          <a:p>
            <a:pPr algn="just"/>
            <a:r>
              <a:rPr lang="de-DE" sz="2000" dirty="0" smtClean="0">
                <a:latin typeface="Book Antiqua" pitchFamily="18" charset="0"/>
              </a:rPr>
              <a:t> „</a:t>
            </a:r>
            <a:r>
              <a:rPr lang="de-DE" sz="2200" dirty="0" smtClean="0">
                <a:latin typeface="Book Antiqua" pitchFamily="18" charset="0"/>
              </a:rPr>
              <a:t>Öffne das Buch Tamburin 2 auf Seite 74. Schau die Bilder an und benennt die Tiere“. </a:t>
            </a:r>
            <a:endParaRPr lang="es-ES_tradnl" sz="2200" dirty="0" smtClean="0">
              <a:latin typeface="Book Antiqua" pitchFamily="18" charset="0"/>
            </a:endParaRPr>
          </a:p>
          <a:p>
            <a:pPr algn="just"/>
            <a:r>
              <a:rPr lang="de-DE" sz="2200" dirty="0" smtClean="0">
                <a:latin typeface="Book Antiqua" pitchFamily="18" charset="0"/>
              </a:rPr>
              <a:t>Strukturen, Was ist er von Beruf? ... Er/sie arbeitet mit .....</a:t>
            </a:r>
            <a:endParaRPr lang="es-ES_tradnl" sz="2200" dirty="0" smtClean="0">
              <a:latin typeface="Book Antiqua" pitchFamily="18" charset="0"/>
            </a:endParaRPr>
          </a:p>
          <a:p>
            <a:pPr algn="just"/>
            <a:r>
              <a:rPr lang="de-DE" sz="2200" dirty="0" smtClean="0">
                <a:latin typeface="Book Antiqua" pitchFamily="18" charset="0"/>
              </a:rPr>
              <a:t>Material: Lesetext in Kopie für jeden Studenten. </a:t>
            </a:r>
            <a:endParaRPr lang="es-ES_tradnl" sz="2200" dirty="0" smtClean="0">
              <a:latin typeface="Book Antiqua" pitchFamily="18" charset="0"/>
            </a:endParaRPr>
          </a:p>
          <a:p>
            <a:pPr algn="just"/>
            <a:r>
              <a:rPr lang="de-DE" sz="2200" dirty="0" smtClean="0">
                <a:latin typeface="Book Antiqua" pitchFamily="18" charset="0"/>
              </a:rPr>
              <a:t>Sie müssen unterstreichen, was sie nicht verstehen. Dann hören sie die Geschichte, fragen was sie nicht verstehen können und sprechen nach</a:t>
            </a:r>
            <a:endParaRPr lang="es-ES_tradnl" sz="2200" dirty="0" smtClean="0">
              <a:latin typeface="Book Antiqua" pitchFamily="18" charset="0"/>
            </a:endParaRPr>
          </a:p>
          <a:p>
            <a:pPr algn="just"/>
            <a:endParaRPr lang="es-ES_tradnl" sz="2000" dirty="0"/>
          </a:p>
        </p:txBody>
      </p:sp>
      <p:pic>
        <p:nvPicPr>
          <p:cNvPr id="38915" name="Picture 3"/>
          <p:cNvPicPr>
            <a:picLocks noGrp="1" noChangeAspect="1" noChangeArrowheads="1"/>
          </p:cNvPicPr>
          <p:nvPr>
            <p:ph sz="half" idx="2"/>
          </p:nvPr>
        </p:nvPicPr>
        <p:blipFill>
          <a:blip r:embed="rId2" cstate="print"/>
          <a:srcRect/>
          <a:stretch>
            <a:fillRect/>
          </a:stretch>
        </p:blipFill>
        <p:spPr bwMode="auto">
          <a:xfrm>
            <a:off x="4648200" y="1500175"/>
            <a:ext cx="4210080" cy="4857784"/>
          </a:xfrm>
          <a:prstGeom prst="rect">
            <a:avLst/>
          </a:prstGeom>
          <a:solidFill>
            <a:srgbClr val="FFFFFF"/>
          </a:solidFill>
          <a:ln w="9525">
            <a:noFill/>
            <a:miter lim="800000"/>
            <a:headEnd/>
            <a:tailEnd/>
          </a:ln>
        </p:spPr>
      </p:pic>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25</a:t>
            </a:fld>
            <a:endParaRPr lang="es-ES_tradnl"/>
          </a:p>
        </p:txBody>
      </p:sp>
      <p:sp>
        <p:nvSpPr>
          <p:cNvPr id="3" name="2 Título"/>
          <p:cNvSpPr>
            <a:spLocks noGrp="1"/>
          </p:cNvSpPr>
          <p:nvPr>
            <p:ph type="title"/>
          </p:nvPr>
        </p:nvSpPr>
        <p:spPr/>
        <p:txBody>
          <a:bodyPr/>
          <a:lstStyle/>
          <a:p>
            <a:endParaRPr lang="es-ES_tradnl" dirty="0"/>
          </a:p>
        </p:txBody>
      </p:sp>
      <p:sp>
        <p:nvSpPr>
          <p:cNvPr id="4" name="3 Marcador de contenido"/>
          <p:cNvSpPr>
            <a:spLocks noGrp="1"/>
          </p:cNvSpPr>
          <p:nvPr>
            <p:ph sz="half" idx="1"/>
          </p:nvPr>
        </p:nvSpPr>
        <p:spPr/>
        <p:txBody>
          <a:bodyPr/>
          <a:lstStyle/>
          <a:p>
            <a:r>
              <a:rPr lang="de-DE" sz="2800" dirty="0" smtClean="0">
                <a:latin typeface="Book Antiqua" pitchFamily="18" charset="0"/>
              </a:rPr>
              <a:t>In den folgende Stunden spielen sie mit Handpuppen das Märchen, singen das Lied und  Bastelnarbeiten können durchgeführt werden .</a:t>
            </a:r>
          </a:p>
          <a:p>
            <a:endParaRPr lang="es-ES_tradnl" dirty="0"/>
          </a:p>
        </p:txBody>
      </p:sp>
      <p:pic>
        <p:nvPicPr>
          <p:cNvPr id="39938" name="Picture 2"/>
          <p:cNvPicPr>
            <a:picLocks noGrp="1" noChangeAspect="1" noChangeArrowheads="1"/>
          </p:cNvPicPr>
          <p:nvPr>
            <p:ph sz="half" idx="2"/>
          </p:nvPr>
        </p:nvPicPr>
        <p:blipFill>
          <a:blip r:embed="rId2" cstate="print"/>
          <a:srcRect/>
          <a:stretch>
            <a:fillRect/>
          </a:stretch>
        </p:blipFill>
        <p:spPr bwMode="auto">
          <a:xfrm>
            <a:off x="4357686" y="1643050"/>
            <a:ext cx="4500594" cy="4572032"/>
          </a:xfrm>
          <a:prstGeom prst="rect">
            <a:avLst/>
          </a:prstGeom>
          <a:solidFill>
            <a:srgbClr val="FFFFFF"/>
          </a:solidFill>
          <a:ln w="9525">
            <a:noFill/>
            <a:miter lim="800000"/>
            <a:headEnd/>
            <a:tailEnd/>
          </a:ln>
        </p:spPr>
      </p:pic>
      <p:sp>
        <p:nvSpPr>
          <p:cNvPr id="7" name="6 Rectángulo"/>
          <p:cNvSpPr/>
          <p:nvPr/>
        </p:nvSpPr>
        <p:spPr>
          <a:xfrm>
            <a:off x="2627805" y="357166"/>
            <a:ext cx="3770968" cy="923330"/>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DAS ENDE</a:t>
            </a:r>
          </a:p>
        </p:txBody>
      </p:sp>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9322" y="457200"/>
            <a:ext cx="2757478" cy="1066800"/>
          </a:xfrm>
        </p:spPr>
        <p:txBody>
          <a:bodyPr/>
          <a:lstStyle/>
          <a:p>
            <a:r>
              <a:rPr lang="de-DE" i="1" u="sng" dirty="0" smtClean="0"/>
              <a:t>ERSTER TAG (1 STUNDE)</a:t>
            </a:r>
            <a:r>
              <a:rPr lang="es-ES_tradnl" dirty="0" smtClean="0"/>
              <a:t/>
            </a:r>
            <a:br>
              <a:rPr lang="es-ES_tradnl" dirty="0" smtClean="0"/>
            </a:br>
            <a:endParaRPr lang="es-ES_tradnl" dirty="0"/>
          </a:p>
        </p:txBody>
      </p:sp>
      <p:sp>
        <p:nvSpPr>
          <p:cNvPr id="4" name="3 Marcador de texto"/>
          <p:cNvSpPr>
            <a:spLocks noGrp="1"/>
          </p:cNvSpPr>
          <p:nvPr>
            <p:ph type="body" sz="half" idx="2"/>
          </p:nvPr>
        </p:nvSpPr>
        <p:spPr>
          <a:xfrm>
            <a:off x="5929322" y="1214422"/>
            <a:ext cx="2714644" cy="5286412"/>
          </a:xfrm>
          <a:solidFill>
            <a:schemeClr val="accent2"/>
          </a:solidFill>
        </p:spPr>
        <p:txBody>
          <a:bodyPr>
            <a:normAutofit fontScale="25000" lnSpcReduction="20000"/>
          </a:bodyPr>
          <a:lstStyle/>
          <a:p>
            <a:pPr algn="just"/>
            <a:r>
              <a:rPr lang="de-DE" sz="6400" dirty="0" smtClean="0">
                <a:latin typeface="Book Antiqua" pitchFamily="18" charset="0"/>
              </a:rPr>
              <a:t>Lehrerin: “Heute sprechen wir über Märchen. Ein Märchen ist eine Gesichte, in der es folgende Figuren gibt (mit Bildkarten) Zwerge, Zauberer, Fee, Prinzessinnen...“</a:t>
            </a:r>
            <a:endParaRPr lang="es-ES_tradnl" sz="6400" dirty="0" smtClean="0">
              <a:latin typeface="Book Antiqua" pitchFamily="18" charset="0"/>
            </a:endParaRPr>
          </a:p>
          <a:p>
            <a:pPr algn="just"/>
            <a:r>
              <a:rPr lang="de-DE" sz="6400" dirty="0" smtClean="0">
                <a:latin typeface="Book Antiqua" pitchFamily="18" charset="0"/>
              </a:rPr>
              <a:t>Quelle</a:t>
            </a:r>
            <a:r>
              <a:rPr lang="de-DE" sz="6400" dirty="0" smtClean="0">
                <a:solidFill>
                  <a:srgbClr val="FFFF00"/>
                </a:solidFill>
                <a:latin typeface="Book Antiqua" pitchFamily="18" charset="0"/>
              </a:rPr>
              <a:t>: </a:t>
            </a:r>
            <a:r>
              <a:rPr lang="de-DE" sz="6400" u="sng" dirty="0" smtClean="0">
                <a:solidFill>
                  <a:schemeClr val="tx1"/>
                </a:solidFill>
                <a:latin typeface="Book Antiqua" pitchFamily="18" charset="0"/>
                <a:hlinkClick r:id="rId2"/>
              </a:rPr>
              <a:t>http://www.brokolinos-malbuch.de/ausmalbilder_maerchen.htm</a:t>
            </a:r>
            <a:r>
              <a:rPr lang="de-DE" sz="6400" dirty="0" smtClean="0">
                <a:solidFill>
                  <a:schemeClr val="tx1"/>
                </a:solidFill>
                <a:latin typeface="Book Antiqua" pitchFamily="18" charset="0"/>
              </a:rPr>
              <a:t> </a:t>
            </a:r>
            <a:r>
              <a:rPr lang="de-DE" sz="6400" dirty="0" smtClean="0">
                <a:latin typeface="Book Antiqua" pitchFamily="18" charset="0"/>
              </a:rPr>
              <a:t>(und noch viel mehr Bilder.)</a:t>
            </a:r>
            <a:endParaRPr lang="es-ES_tradnl" sz="6400" dirty="0" smtClean="0">
              <a:latin typeface="Book Antiqua" pitchFamily="18" charset="0"/>
            </a:endParaRPr>
          </a:p>
          <a:p>
            <a:pPr algn="just"/>
            <a:r>
              <a:rPr lang="de-DE" sz="6400" dirty="0" smtClean="0">
                <a:latin typeface="Book Antiqua" pitchFamily="18" charset="0"/>
              </a:rPr>
              <a:t>Kinder: sie wiederholen den neuen Wortschatz. Dann müssen sie raten „wer ist das?. sie hat eine Krone, sie ist sehr schön.... er hat einen Zauberstab.. und so weiter.“</a:t>
            </a:r>
            <a:endParaRPr lang="es-ES_tradnl" sz="6400" dirty="0" smtClean="0">
              <a:latin typeface="Book Antiqua" pitchFamily="18" charset="0"/>
            </a:endParaRPr>
          </a:p>
          <a:p>
            <a:endParaRPr lang="es-ES_tradnl" dirty="0"/>
          </a:p>
        </p:txBody>
      </p:sp>
      <p:sp>
        <p:nvSpPr>
          <p:cNvPr id="5" name="4 Marcador de número de diapositiva"/>
          <p:cNvSpPr>
            <a:spLocks noGrp="1"/>
          </p:cNvSpPr>
          <p:nvPr>
            <p:ph type="sldNum" sz="quarter" idx="11"/>
          </p:nvPr>
        </p:nvSpPr>
        <p:spPr/>
        <p:txBody>
          <a:bodyPr/>
          <a:lstStyle/>
          <a:p>
            <a:fld id="{25848170-7BA8-43B3-9D44-832F8F4C175B}" type="slidenum">
              <a:rPr lang="es-ES_tradnl" smtClean="0"/>
              <a:pPr/>
              <a:t>3</a:t>
            </a:fld>
            <a:endParaRPr lang="es-ES_tradnl"/>
          </a:p>
        </p:txBody>
      </p:sp>
      <p:pic>
        <p:nvPicPr>
          <p:cNvPr id="2050" name="Picture 2" descr="P1010047"/>
          <p:cNvPicPr>
            <a:picLocks noGrp="1" noChangeAspect="1" noChangeArrowheads="1"/>
          </p:cNvPicPr>
          <p:nvPr>
            <p:ph type="pic" idx="1"/>
          </p:nvPr>
        </p:nvPicPr>
        <p:blipFill>
          <a:blip r:embed="rId3" cstate="print"/>
          <a:srcRect t="15348" b="15348"/>
          <a:stretch>
            <a:fillRect/>
          </a:stretch>
        </p:blipFill>
        <p:spPr bwMode="auto">
          <a:xfrm>
            <a:off x="571472" y="467975"/>
            <a:ext cx="5214974" cy="5666105"/>
          </a:xfrm>
          <a:prstGeom prst="rect">
            <a:avLst/>
          </a:prstGeom>
          <a:noFill/>
          <a:ln w="9525">
            <a:noFill/>
            <a:miter lim="800000"/>
            <a:headEnd/>
            <a:tailEnd/>
          </a:ln>
        </p:spPr>
      </p:pic>
    </p:spTree>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26771 0.38807 L 1.38889E-6 1.75763E-7 " pathEditMode="fixed" rAng="0" ptsTypes="AA">
                                      <p:cBhvr>
                                        <p:cTn id="6" dur="2000" fill="hold"/>
                                        <p:tgtEl>
                                          <p:spTgt spid="2050"/>
                                        </p:tgtEl>
                                        <p:attrNameLst>
                                          <p:attrName>ppt_x</p:attrName>
                                          <p:attrName>ppt_y</p:attrName>
                                        </p:attrNameLst>
                                      </p:cBhvr>
                                      <p:rCtr x="13400" y="-1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fld id="{25848170-7BA8-43B3-9D44-832F8F4C175B}" type="slidenum">
              <a:rPr lang="es-ES_tradnl" smtClean="0"/>
              <a:pPr/>
              <a:t>4</a:t>
            </a:fld>
            <a:endParaRPr lang="es-ES_tradnl"/>
          </a:p>
        </p:txBody>
      </p:sp>
      <p:sp>
        <p:nvSpPr>
          <p:cNvPr id="4" name="3 Título"/>
          <p:cNvSpPr>
            <a:spLocks noGrp="1"/>
          </p:cNvSpPr>
          <p:nvPr>
            <p:ph type="title"/>
          </p:nvPr>
        </p:nvSpPr>
        <p:spPr>
          <a:solidFill>
            <a:schemeClr val="accent2"/>
          </a:solidFill>
          <a:ln>
            <a:solidFill>
              <a:schemeClr val="accent2"/>
            </a:solidFill>
          </a:ln>
          <a:effectLst/>
        </p:spPr>
        <p:txBody>
          <a:bodyPr>
            <a:normAutofit fontScale="90000"/>
          </a:bodyPr>
          <a:lstStyle/>
          <a:p>
            <a:r>
              <a:rPr lang="es-ES_tradnl" b="1" i="1" dirty="0" smtClean="0">
                <a:latin typeface="Book Antiqua" pitchFamily="18" charset="0"/>
              </a:rPr>
              <a:t>BILDKARTEN UND WORTKARTEN</a:t>
            </a:r>
            <a:endParaRPr lang="es-ES_tradnl" b="1" i="1" dirty="0">
              <a:latin typeface="Book Antiqua" pitchFamily="18" charset="0"/>
            </a:endParaRPr>
          </a:p>
        </p:txBody>
      </p:sp>
      <p:pic>
        <p:nvPicPr>
          <p:cNvPr id="9" name="8 Marcador de contenido" descr="der_gestiefelte_kater.jpg"/>
          <p:cNvPicPr>
            <a:picLocks noGrp="1" noChangeAspect="1"/>
          </p:cNvPicPr>
          <p:nvPr>
            <p:ph idx="1"/>
          </p:nvPr>
        </p:nvPicPr>
        <p:blipFill>
          <a:blip r:embed="rId4" cstate="print"/>
          <a:stretch>
            <a:fillRect/>
          </a:stretch>
        </p:blipFill>
        <p:spPr>
          <a:xfrm>
            <a:off x="500034" y="1571612"/>
            <a:ext cx="1676400" cy="1676400"/>
          </a:xfrm>
        </p:spPr>
      </p:pic>
      <p:pic>
        <p:nvPicPr>
          <p:cNvPr id="10" name="9 Imagen" descr="fee_0002.jpg"/>
          <p:cNvPicPr>
            <a:picLocks noChangeAspect="1"/>
          </p:cNvPicPr>
          <p:nvPr/>
        </p:nvPicPr>
        <p:blipFill>
          <a:blip r:embed="rId5" cstate="print"/>
          <a:stretch>
            <a:fillRect/>
          </a:stretch>
        </p:blipFill>
        <p:spPr>
          <a:xfrm>
            <a:off x="2428860" y="1571612"/>
            <a:ext cx="1676400" cy="1676400"/>
          </a:xfrm>
          <a:prstGeom prst="rect">
            <a:avLst/>
          </a:prstGeom>
        </p:spPr>
      </p:pic>
      <p:pic>
        <p:nvPicPr>
          <p:cNvPr id="11" name="10 Imagen" descr="frau_holle_001.jpg"/>
          <p:cNvPicPr>
            <a:picLocks noChangeAspect="1"/>
          </p:cNvPicPr>
          <p:nvPr/>
        </p:nvPicPr>
        <p:blipFill>
          <a:blip r:embed="rId6" cstate="print"/>
          <a:stretch>
            <a:fillRect/>
          </a:stretch>
        </p:blipFill>
        <p:spPr>
          <a:xfrm>
            <a:off x="4357686" y="1571612"/>
            <a:ext cx="1676400" cy="1676400"/>
          </a:xfrm>
          <a:prstGeom prst="rect">
            <a:avLst/>
          </a:prstGeom>
        </p:spPr>
      </p:pic>
      <p:pic>
        <p:nvPicPr>
          <p:cNvPr id="12" name="11 Imagen" descr="zwerg-0001.jpg"/>
          <p:cNvPicPr>
            <a:picLocks noChangeAspect="1"/>
          </p:cNvPicPr>
          <p:nvPr/>
        </p:nvPicPr>
        <p:blipFill>
          <a:blip r:embed="rId7" cstate="print"/>
          <a:stretch>
            <a:fillRect/>
          </a:stretch>
        </p:blipFill>
        <p:spPr>
          <a:xfrm>
            <a:off x="6357950" y="1571612"/>
            <a:ext cx="1676400" cy="1676400"/>
          </a:xfrm>
          <a:prstGeom prst="rect">
            <a:avLst/>
          </a:prstGeom>
        </p:spPr>
      </p:pic>
      <p:sp>
        <p:nvSpPr>
          <p:cNvPr id="13" name="12 CuadroTexto"/>
          <p:cNvSpPr txBox="1"/>
          <p:nvPr/>
        </p:nvSpPr>
        <p:spPr>
          <a:xfrm>
            <a:off x="642910" y="3571876"/>
            <a:ext cx="1571636" cy="646331"/>
          </a:xfrm>
          <a:prstGeom prst="rect">
            <a:avLst/>
          </a:prstGeom>
          <a:noFill/>
        </p:spPr>
        <p:txBody>
          <a:bodyPr wrap="square" rtlCol="0">
            <a:spAutoFit/>
          </a:bodyPr>
          <a:lstStyle/>
          <a:p>
            <a:pPr algn="just"/>
            <a:r>
              <a:rPr lang="de-DE" dirty="0" smtClean="0"/>
              <a:t>der gestiefelte kater</a:t>
            </a:r>
            <a:endParaRPr lang="de-DE" dirty="0"/>
          </a:p>
        </p:txBody>
      </p:sp>
      <p:sp>
        <p:nvSpPr>
          <p:cNvPr id="14" name="13 CuadroTexto"/>
          <p:cNvSpPr txBox="1"/>
          <p:nvPr/>
        </p:nvSpPr>
        <p:spPr>
          <a:xfrm>
            <a:off x="2571736" y="3643314"/>
            <a:ext cx="1571636" cy="369332"/>
          </a:xfrm>
          <a:prstGeom prst="rect">
            <a:avLst/>
          </a:prstGeom>
          <a:noFill/>
        </p:spPr>
        <p:txBody>
          <a:bodyPr wrap="square" rtlCol="0">
            <a:spAutoFit/>
          </a:bodyPr>
          <a:lstStyle/>
          <a:p>
            <a:r>
              <a:rPr lang="de-DE" dirty="0" smtClean="0"/>
              <a:t>      die Fee</a:t>
            </a:r>
            <a:endParaRPr lang="de-DE" dirty="0"/>
          </a:p>
        </p:txBody>
      </p:sp>
      <p:sp>
        <p:nvSpPr>
          <p:cNvPr id="15" name="14 CuadroTexto"/>
          <p:cNvSpPr txBox="1"/>
          <p:nvPr/>
        </p:nvSpPr>
        <p:spPr>
          <a:xfrm>
            <a:off x="4357686" y="3714752"/>
            <a:ext cx="1643074" cy="369332"/>
          </a:xfrm>
          <a:prstGeom prst="rect">
            <a:avLst/>
          </a:prstGeom>
          <a:noFill/>
        </p:spPr>
        <p:txBody>
          <a:bodyPr wrap="square" rtlCol="0">
            <a:spAutoFit/>
          </a:bodyPr>
          <a:lstStyle/>
          <a:p>
            <a:r>
              <a:rPr lang="de-DE" dirty="0" smtClean="0"/>
              <a:t>      Frau Holle</a:t>
            </a:r>
            <a:endParaRPr lang="de-DE" dirty="0"/>
          </a:p>
        </p:txBody>
      </p:sp>
      <p:sp>
        <p:nvSpPr>
          <p:cNvPr id="16" name="15 CuadroTexto"/>
          <p:cNvSpPr txBox="1"/>
          <p:nvPr/>
        </p:nvSpPr>
        <p:spPr>
          <a:xfrm>
            <a:off x="6572264" y="3714752"/>
            <a:ext cx="1428760" cy="369332"/>
          </a:xfrm>
          <a:prstGeom prst="rect">
            <a:avLst/>
          </a:prstGeom>
          <a:noFill/>
        </p:spPr>
        <p:txBody>
          <a:bodyPr wrap="square" rtlCol="0">
            <a:spAutoFit/>
          </a:bodyPr>
          <a:lstStyle/>
          <a:p>
            <a:r>
              <a:rPr lang="de-DE" dirty="0" smtClean="0"/>
              <a:t>        Zwerg</a:t>
            </a:r>
            <a:endParaRPr lang="de-DE" dirty="0"/>
          </a:p>
        </p:txBody>
      </p:sp>
    </p:spTree>
    <p:custDataLst>
      <p:tags r:id="rId1"/>
    </p:custDataLst>
  </p:cSld>
  <p:clrMapOvr>
    <a:masterClrMapping/>
  </p:clrMapOvr>
  <p:transition spd="med" advTm="15000">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0 0  L 0.25 0.33333  E" pathEditMode="relative" ptsTypes="">
                                      <p:cBhvr>
                                        <p:cTn id="11" dur="2000" fill="hold"/>
                                        <p:tgtEl>
                                          <p:spTgt spid="1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 0  L -0.25 0  E" pathEditMode="relative" ptsTypes="">
                                      <p:cBhvr>
                                        <p:cTn id="15" dur="2000" fill="hold"/>
                                        <p:tgtEl>
                                          <p:spTgt spid="14"/>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49" presetClass="path" presetSubtype="0" accel="50000" decel="50000" fill="hold" grpId="0" nodeType="clickEffect">
                                  <p:stCondLst>
                                    <p:cond delay="0"/>
                                  </p:stCondLst>
                                  <p:childTnLst>
                                    <p:animMotion origin="layout" path="M 0 0  L 0.25 0.33333  E" pathEditMode="relative" ptsTypes="">
                                      <p:cBhvr>
                                        <p:cTn id="19" dur="2000" fill="hold"/>
                                        <p:tgtEl>
                                          <p:spTgt spid="15"/>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 0  L -0.25 0  E" pathEditMode="relative" ptsTypes="">
                                      <p:cBhvr>
                                        <p:cTn id="23"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25848170-7BA8-43B3-9D44-832F8F4C175B}" type="slidenum">
              <a:rPr lang="es-ES_tradnl" smtClean="0"/>
              <a:pPr/>
              <a:t>5</a:t>
            </a:fld>
            <a:endParaRPr lang="es-ES_tradnl"/>
          </a:p>
        </p:txBody>
      </p:sp>
      <p:sp>
        <p:nvSpPr>
          <p:cNvPr id="7" name="6 Marcador de texto"/>
          <p:cNvSpPr>
            <a:spLocks noGrp="1"/>
          </p:cNvSpPr>
          <p:nvPr>
            <p:ph type="body" idx="1"/>
          </p:nvPr>
        </p:nvSpPr>
        <p:spPr/>
        <p:txBody>
          <a:bodyPr/>
          <a:lstStyle/>
          <a:p>
            <a:pPr algn="ctr"/>
            <a:r>
              <a:rPr lang="de-DE"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KARTENSPIELE</a:t>
            </a:r>
          </a:p>
        </p:txBody>
      </p:sp>
      <p:sp>
        <p:nvSpPr>
          <p:cNvPr id="8" name="7 Marcador de contenido"/>
          <p:cNvSpPr>
            <a:spLocks noGrp="1"/>
          </p:cNvSpPr>
          <p:nvPr>
            <p:ph sz="half" idx="2"/>
          </p:nvPr>
        </p:nvSpPr>
        <p:spPr>
          <a:xfrm>
            <a:off x="285720" y="2204864"/>
            <a:ext cx="4143404" cy="4392488"/>
          </a:xfrm>
        </p:spPr>
        <p:txBody>
          <a:bodyPr>
            <a:normAutofit fontScale="92500" lnSpcReduction="20000"/>
          </a:bodyPr>
          <a:lstStyle/>
          <a:p>
            <a:r>
              <a:rPr lang="de-DE" dirty="0" smtClean="0"/>
              <a:t>Wir üben den neuen Wortschatz mit dem „Kimspiel“, und Spielen, um die Bildkarten zu ordnen. Dann müssen die Schüler die Titel der Märchen raten, durch einfache Beschreibung von einigen Bilder. Sie müssen uber bekannte Märchen reden und vergleichen Titel auf Spanisch und auf Deutsch, Rückgriff auf die Muttersprache möglich.</a:t>
            </a:r>
            <a:endParaRPr lang="es-ES_tradnl" dirty="0" smtClean="0"/>
          </a:p>
          <a:p>
            <a:endParaRPr lang="es-ES_tradnl" dirty="0"/>
          </a:p>
        </p:txBody>
      </p:sp>
      <p:sp>
        <p:nvSpPr>
          <p:cNvPr id="6" name="5 Título"/>
          <p:cNvSpPr>
            <a:spLocks noGrp="1"/>
          </p:cNvSpPr>
          <p:nvPr>
            <p:ph type="title"/>
          </p:nvPr>
        </p:nvSpPr>
        <p:spPr/>
        <p:txBody>
          <a:bodyPr>
            <a:normAutofit/>
          </a:bodyPr>
          <a:lstStyle/>
          <a:p>
            <a:r>
              <a:rPr lang="de-DE" sz="2800" dirty="0" smtClean="0">
                <a:latin typeface="Book Antiqua" pitchFamily="18" charset="0"/>
              </a:rPr>
              <a:t>Bildkarten und Wortkarten</a:t>
            </a:r>
            <a:endParaRPr lang="de-DE" sz="2800" dirty="0">
              <a:latin typeface="Book Antiqua" pitchFamily="18" charset="0"/>
            </a:endParaRPr>
          </a:p>
        </p:txBody>
      </p:sp>
      <p:sp>
        <p:nvSpPr>
          <p:cNvPr id="9" name="8 Marcador de texto"/>
          <p:cNvSpPr>
            <a:spLocks noGrp="1"/>
          </p:cNvSpPr>
          <p:nvPr>
            <p:ph type="body" idx="3"/>
          </p:nvPr>
        </p:nvSpPr>
        <p:spPr>
          <a:xfrm>
            <a:off x="4648200" y="285728"/>
            <a:ext cx="4040188" cy="3214709"/>
          </a:xfrm>
        </p:spPr>
        <p:txBody>
          <a:bodyPr/>
          <a:lstStyle/>
          <a:p>
            <a:endParaRPr lang="es-ES_tradnl" dirty="0"/>
          </a:p>
        </p:txBody>
      </p:sp>
      <p:pic>
        <p:nvPicPr>
          <p:cNvPr id="15" name="14 Imagen" descr="P1010065.JPG"/>
          <p:cNvPicPr>
            <a:picLocks noChangeAspect="1"/>
          </p:cNvPicPr>
          <p:nvPr/>
        </p:nvPicPr>
        <p:blipFill>
          <a:blip r:embed="rId3" cstate="print"/>
          <a:srcRect l="17777" t="22963" r="17778" b="17777"/>
          <a:stretch>
            <a:fillRect/>
          </a:stretch>
        </p:blipFill>
        <p:spPr>
          <a:xfrm>
            <a:off x="4643438" y="642918"/>
            <a:ext cx="4143404" cy="2857520"/>
          </a:xfrm>
          <a:prstGeom prst="rect">
            <a:avLst/>
          </a:prstGeom>
        </p:spPr>
      </p:pic>
      <p:pic>
        <p:nvPicPr>
          <p:cNvPr id="24" name="23 Marcador de contenido" descr="P1010074.JPG"/>
          <p:cNvPicPr>
            <a:picLocks noGrp="1" noChangeAspect="1"/>
          </p:cNvPicPr>
          <p:nvPr>
            <p:ph sz="quarter" idx="4"/>
          </p:nvPr>
        </p:nvPicPr>
        <p:blipFill>
          <a:blip r:embed="rId4" cstate="print"/>
          <a:stretch>
            <a:fillRect/>
          </a:stretch>
        </p:blipFill>
        <p:spPr>
          <a:xfrm>
            <a:off x="4644008" y="3501008"/>
            <a:ext cx="4104456" cy="3028950"/>
          </a:xfrm>
        </p:spPr>
      </p:pic>
    </p:spTree>
    <p:custDataLst>
      <p:tags r:id="rId1"/>
    </p:custDataLst>
  </p:cSld>
  <p:clrMapOvr>
    <a:masterClrMapping/>
  </p:clrMapOvr>
  <p:transition spd="med"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P1010064.JPG"/>
          <p:cNvPicPr>
            <a:picLocks noGrp="1" noChangeAspect="1"/>
          </p:cNvPicPr>
          <p:nvPr>
            <p:ph idx="1"/>
          </p:nvPr>
        </p:nvPicPr>
        <p:blipFill>
          <a:blip r:embed="rId2" cstate="print"/>
          <a:stretch>
            <a:fillRect/>
          </a:stretch>
        </p:blipFill>
        <p:spPr>
          <a:xfrm>
            <a:off x="1524000" y="1524000"/>
            <a:ext cx="6096000" cy="4572000"/>
          </a:xfrm>
        </p:spPr>
      </p:pic>
      <p:sp>
        <p:nvSpPr>
          <p:cNvPr id="3" name="2 Marcador de número de diapositiva"/>
          <p:cNvSpPr>
            <a:spLocks noGrp="1"/>
          </p:cNvSpPr>
          <p:nvPr>
            <p:ph type="sldNum" sz="quarter" idx="15"/>
          </p:nvPr>
        </p:nvSpPr>
        <p:spPr/>
        <p:txBody>
          <a:bodyPr/>
          <a:lstStyle/>
          <a:p>
            <a:fld id="{25848170-7BA8-43B3-9D44-832F8F4C175B}" type="slidenum">
              <a:rPr lang="es-ES_tradnl" smtClean="0"/>
              <a:pPr/>
              <a:t>6</a:t>
            </a:fld>
            <a:endParaRPr lang="es-ES_tradnl"/>
          </a:p>
        </p:txBody>
      </p:sp>
      <p:sp>
        <p:nvSpPr>
          <p:cNvPr id="4" name="3 Título"/>
          <p:cNvSpPr>
            <a:spLocks noGrp="1"/>
          </p:cNvSpPr>
          <p:nvPr>
            <p:ph type="title"/>
          </p:nvPr>
        </p:nvSpPr>
        <p:spPr>
          <a:xfrm>
            <a:off x="500034" y="1500174"/>
            <a:ext cx="8229600" cy="285752"/>
          </a:xfrm>
        </p:spPr>
        <p:txBody>
          <a:bodyPr>
            <a:normAutofit fontScale="90000"/>
          </a:bodyPr>
          <a:lstStyle/>
          <a:p>
            <a:pPr algn="ctr"/>
            <a:r>
              <a:rPr lang="en-US" i="1" dirty="0" smtClean="0">
                <a:solidFill>
                  <a:schemeClr val="accent2"/>
                </a:solidFill>
                <a:latin typeface="Book Antiqua" pitchFamily="18" charset="0"/>
              </a:rPr>
              <a:t>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i="1" dirty="0" smtClean="0">
                <a:solidFill>
                  <a:schemeClr val="accent2"/>
                </a:solidFill>
                <a:latin typeface="Book Antiqua" pitchFamily="18" charset="0"/>
              </a:rPr>
              <a:t/>
            </a:r>
            <a:br>
              <a:rPr lang="en-US" i="1" dirty="0" smtClean="0">
                <a:solidFill>
                  <a:schemeClr val="accent2"/>
                </a:solidFill>
                <a:latin typeface="Book Antiqua" pitchFamily="18" charset="0"/>
              </a:rPr>
            </a:br>
            <a:r>
              <a:rPr lang="en-US" sz="4900" i="1" dirty="0" smtClean="0">
                <a:solidFill>
                  <a:schemeClr val="accent2"/>
                </a:solidFill>
                <a:latin typeface="Book Antiqua" pitchFamily="18" charset="0"/>
              </a:rPr>
              <a:t>ROTKÄPPCHEN</a:t>
            </a:r>
            <a:r>
              <a:rPr lang="es-ES_tradnl" dirty="0" smtClean="0">
                <a:solidFill>
                  <a:schemeClr val="accent2"/>
                </a:solidFill>
                <a:latin typeface="Book Antiqua" pitchFamily="18" charset="0"/>
              </a:rPr>
              <a:t/>
            </a:r>
            <a:br>
              <a:rPr lang="es-ES_tradnl" dirty="0" smtClean="0">
                <a:solidFill>
                  <a:schemeClr val="accent2"/>
                </a:solidFill>
                <a:latin typeface="Book Antiqua" pitchFamily="18" charset="0"/>
              </a:rPr>
            </a:br>
            <a:endParaRPr lang="es-ES_tradnl" dirty="0">
              <a:solidFill>
                <a:schemeClr val="accent2"/>
              </a:solidFill>
              <a:latin typeface="Book Antiqua" pitchFamily="18" charset="0"/>
            </a:endParaRPr>
          </a:p>
        </p:txBody>
      </p:sp>
    </p:spTree>
  </p:cSld>
  <p:clrMapOvr>
    <a:masterClrMapping/>
  </p:clrMapOvr>
  <p:transition advTm="6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25848170-7BA8-43B3-9D44-832F8F4C175B}" type="slidenum">
              <a:rPr lang="es-ES_tradnl" smtClean="0"/>
              <a:pPr/>
              <a:t>7</a:t>
            </a:fld>
            <a:endParaRPr lang="es-ES_tradnl"/>
          </a:p>
        </p:txBody>
      </p:sp>
      <p:sp>
        <p:nvSpPr>
          <p:cNvPr id="6" name="5 Marcador de texto"/>
          <p:cNvSpPr>
            <a:spLocks noGrp="1"/>
          </p:cNvSpPr>
          <p:nvPr>
            <p:ph type="body" idx="1"/>
          </p:nvPr>
        </p:nvSpPr>
        <p:spPr>
          <a:xfrm>
            <a:off x="457200" y="1399593"/>
            <a:ext cx="4040188" cy="529209"/>
          </a:xfrm>
        </p:spPr>
        <p:txBody>
          <a:bodyPr/>
          <a:lstStyle/>
          <a:p>
            <a:endParaRPr lang="es-ES_tradnl" dirty="0"/>
          </a:p>
        </p:txBody>
      </p:sp>
      <p:pic>
        <p:nvPicPr>
          <p:cNvPr id="10" name="9 Marcador de contenido" descr="P1010067.JPG"/>
          <p:cNvPicPr>
            <a:picLocks noGrp="1" noChangeAspect="1"/>
          </p:cNvPicPr>
          <p:nvPr>
            <p:ph sz="half" idx="2"/>
          </p:nvPr>
        </p:nvPicPr>
        <p:blipFill>
          <a:blip r:embed="rId2" cstate="print"/>
          <a:stretch>
            <a:fillRect/>
          </a:stretch>
        </p:blipFill>
        <p:spPr>
          <a:xfrm>
            <a:off x="457200" y="2643981"/>
            <a:ext cx="4038600" cy="3028950"/>
          </a:xfrm>
        </p:spPr>
      </p:pic>
      <p:pic>
        <p:nvPicPr>
          <p:cNvPr id="11" name="10 Marcador de contenido" descr="P1010071.JPG"/>
          <p:cNvPicPr>
            <a:picLocks noGrp="1" noChangeAspect="1"/>
          </p:cNvPicPr>
          <p:nvPr>
            <p:ph sz="quarter" idx="4"/>
          </p:nvPr>
        </p:nvPicPr>
        <p:blipFill>
          <a:blip r:embed="rId3" cstate="print"/>
          <a:stretch>
            <a:fillRect/>
          </a:stretch>
        </p:blipFill>
        <p:spPr>
          <a:xfrm>
            <a:off x="4649788" y="2643981"/>
            <a:ext cx="4038600" cy="3028950"/>
          </a:xfrm>
        </p:spPr>
      </p:pic>
      <p:sp>
        <p:nvSpPr>
          <p:cNvPr id="5" name="4 Título"/>
          <p:cNvSpPr>
            <a:spLocks noGrp="1"/>
          </p:cNvSpPr>
          <p:nvPr>
            <p:ph type="title"/>
          </p:nvPr>
        </p:nvSpPr>
        <p:spPr>
          <a:xfrm>
            <a:off x="457200" y="836712"/>
            <a:ext cx="8229600" cy="1020652"/>
          </a:xfrm>
        </p:spPr>
        <p:txBody>
          <a:bodyPr>
            <a:normAutofit fontScale="90000"/>
          </a:bodyPr>
          <a:lstStyle/>
          <a:p>
            <a:r>
              <a:rPr lang="de-DE" b="1" i="1" dirty="0" smtClean="0">
                <a:latin typeface="Book Antiqua" pitchFamily="18" charset="0"/>
              </a:rPr>
              <a:t/>
            </a:r>
            <a:br>
              <a:rPr lang="de-DE" b="1" i="1" dirty="0" smtClean="0">
                <a:latin typeface="Book Antiqua" pitchFamily="18" charset="0"/>
              </a:rPr>
            </a:br>
            <a:r>
              <a:rPr lang="de-DE" sz="3100" b="1" i="1" dirty="0" smtClean="0">
                <a:solidFill>
                  <a:schemeClr val="accent2"/>
                </a:solidFill>
                <a:latin typeface="Book Antiqua" pitchFamily="18" charset="0"/>
              </a:rPr>
              <a:t>DER GESTIEFELTE KATER</a:t>
            </a:r>
            <a:endParaRPr lang="es-ES_tradnl" b="1" i="1" dirty="0">
              <a:latin typeface="Book Antiqua" pitchFamily="18" charset="0"/>
            </a:endParaRPr>
          </a:p>
        </p:txBody>
      </p:sp>
      <p:sp>
        <p:nvSpPr>
          <p:cNvPr id="8" name="7 Marcador de texto"/>
          <p:cNvSpPr>
            <a:spLocks noGrp="1"/>
          </p:cNvSpPr>
          <p:nvPr>
            <p:ph type="body" idx="3"/>
          </p:nvPr>
        </p:nvSpPr>
        <p:spPr>
          <a:xfrm>
            <a:off x="4648200" y="764704"/>
            <a:ext cx="4495800" cy="1396889"/>
          </a:xfrm>
        </p:spPr>
        <p:txBody>
          <a:bodyPr/>
          <a:lstStyle/>
          <a:p>
            <a:pPr algn="ctr"/>
            <a:r>
              <a:rPr lang="en-US" sz="2800" i="1" dirty="0" smtClean="0">
                <a:solidFill>
                  <a:srgbClr val="FFC000"/>
                </a:solidFill>
                <a:latin typeface="Book Antiqua" pitchFamily="18" charset="0"/>
              </a:rPr>
              <a:t>   DAS HÄSSLICHE   ENTLEIN</a:t>
            </a:r>
            <a:endParaRPr lang="es-ES_tradnl" sz="2800" dirty="0" smtClean="0">
              <a:solidFill>
                <a:srgbClr val="FFC000"/>
              </a:solidFill>
              <a:latin typeface="Book Antiqua" pitchFamily="18" charset="0"/>
            </a:endParaRPr>
          </a:p>
          <a:p>
            <a:endParaRPr lang="es-ES_tradnl" dirty="0"/>
          </a:p>
        </p:txBody>
      </p:sp>
    </p:spTree>
  </p:cSld>
  <p:clrMapOvr>
    <a:masterClrMapping/>
  </p:clrMapOvr>
  <p:transition spd="med" advTm="6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8</a:t>
            </a:fld>
            <a:endParaRPr lang="es-ES_tradnl"/>
          </a:p>
        </p:txBody>
      </p:sp>
      <p:sp>
        <p:nvSpPr>
          <p:cNvPr id="3" name="2 Marcador de texto"/>
          <p:cNvSpPr>
            <a:spLocks noGrp="1"/>
          </p:cNvSpPr>
          <p:nvPr>
            <p:ph type="body" idx="1"/>
          </p:nvPr>
        </p:nvSpPr>
        <p:spPr/>
        <p:txBody>
          <a:bodyPr/>
          <a:lstStyle/>
          <a:p>
            <a:endParaRPr lang="es-ES"/>
          </a:p>
        </p:txBody>
      </p:sp>
      <p:sp>
        <p:nvSpPr>
          <p:cNvPr id="4" name="3 Marcador de contenido"/>
          <p:cNvSpPr>
            <a:spLocks noGrp="1"/>
          </p:cNvSpPr>
          <p:nvPr>
            <p:ph sz="half" idx="2"/>
          </p:nvPr>
        </p:nvSpPr>
        <p:spPr>
          <a:xfrm>
            <a:off x="457200" y="1412776"/>
            <a:ext cx="4038600" cy="4702752"/>
          </a:xfrm>
        </p:spPr>
        <p:txBody>
          <a:bodyPr>
            <a:normAutofit fontScale="77500" lnSpcReduction="20000"/>
          </a:bodyPr>
          <a:lstStyle/>
          <a:p>
            <a:pPr>
              <a:buNone/>
            </a:pPr>
            <a:endParaRPr lang="es-ES" sz="3300" dirty="0" smtClean="0">
              <a:latin typeface="Book Antiqua" pitchFamily="18" charset="0"/>
            </a:endParaRPr>
          </a:p>
          <a:p>
            <a:pPr>
              <a:buNone/>
            </a:pPr>
            <a:r>
              <a:rPr lang="de-DE" sz="3300" b="1" dirty="0" smtClean="0">
                <a:latin typeface="Book Antiqua" pitchFamily="18" charset="0"/>
              </a:rPr>
              <a:t> </a:t>
            </a:r>
            <a:r>
              <a:rPr lang="de-DE" sz="3300" dirty="0" smtClean="0">
                <a:latin typeface="Book Antiqua" pitchFamily="18" charset="0"/>
              </a:rPr>
              <a:t> „Heute erinnern wir uns an den Wortschatz zu Märchen.  Wir sprechen die Titel der Märchen nach und nennen die Märchenfiguren, an die wir uns erinnern“.</a:t>
            </a:r>
          </a:p>
          <a:p>
            <a:pPr>
              <a:buNone/>
            </a:pPr>
            <a:endParaRPr lang="es-ES" dirty="0" smtClean="0"/>
          </a:p>
          <a:p>
            <a:r>
              <a:rPr lang="de-DE" sz="3100" dirty="0" smtClean="0">
                <a:latin typeface="Book Antiqua" pitchFamily="18" charset="0"/>
              </a:rPr>
              <a:t>Am Angfang üben wir die neuen Wörter nur mündlich, später zeige ich den Schülern die Wortkarten.</a:t>
            </a:r>
            <a:endParaRPr lang="es-ES" sz="3100" dirty="0" smtClean="0">
              <a:latin typeface="Book Antiqua" pitchFamily="18" charset="0"/>
            </a:endParaRPr>
          </a:p>
          <a:p>
            <a:endParaRPr lang="es-ES" dirty="0"/>
          </a:p>
        </p:txBody>
      </p:sp>
      <p:sp>
        <p:nvSpPr>
          <p:cNvPr id="5" name="4 Marcador de contenido"/>
          <p:cNvSpPr>
            <a:spLocks noGrp="1"/>
          </p:cNvSpPr>
          <p:nvPr>
            <p:ph sz="quarter" idx="4"/>
          </p:nvPr>
        </p:nvSpPr>
        <p:spPr/>
        <p:txBody>
          <a:bodyPr>
            <a:normAutofit/>
          </a:bodyPr>
          <a:lstStyle/>
          <a:p>
            <a:pPr>
              <a:buNone/>
            </a:pPr>
            <a:r>
              <a:rPr lang="de-DE" dirty="0" smtClean="0"/>
              <a:t> </a:t>
            </a:r>
            <a:endParaRPr lang="es-ES" dirty="0" smtClean="0"/>
          </a:p>
          <a:p>
            <a:endParaRPr lang="es-ES" dirty="0"/>
          </a:p>
        </p:txBody>
      </p:sp>
      <p:sp>
        <p:nvSpPr>
          <p:cNvPr id="6" name="5 Título"/>
          <p:cNvSpPr>
            <a:spLocks noGrp="1"/>
          </p:cNvSpPr>
          <p:nvPr>
            <p:ph type="title"/>
          </p:nvPr>
        </p:nvSpPr>
        <p: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de-DE" b="1" i="1" u="sng" dirty="0" smtClean="0">
                <a:solidFill>
                  <a:schemeClr val="accent2"/>
                </a:solidFill>
              </a:rPr>
              <a:t>ZWEITER TAG ( 1 STUNDE)</a:t>
            </a:r>
            <a:endParaRPr lang="es-ES" dirty="0">
              <a:solidFill>
                <a:schemeClr val="accent2"/>
              </a:solidFill>
            </a:endParaRPr>
          </a:p>
        </p:txBody>
      </p:sp>
      <p:sp>
        <p:nvSpPr>
          <p:cNvPr id="9" name="8 Marcador de texto"/>
          <p:cNvSpPr>
            <a:spLocks noGrp="1"/>
          </p:cNvSpPr>
          <p:nvPr>
            <p:ph type="body" idx="3"/>
          </p:nvPr>
        </p:nvSpPr>
        <p:spPr>
          <a:xfrm>
            <a:off x="4648200" y="1399593"/>
            <a:ext cx="4040188" cy="5125752"/>
          </a:xfrm>
        </p:spPr>
        <p:txBody>
          <a:bodyPr/>
          <a:lstStyle/>
          <a:p>
            <a:r>
              <a:rPr lang="de-DE" i="1" dirty="0" smtClean="0"/>
              <a:t>-HANS IM GLÜCK</a:t>
            </a:r>
            <a:endParaRPr lang="es-ES" dirty="0" smtClean="0"/>
          </a:p>
          <a:p>
            <a:r>
              <a:rPr lang="de-DE" i="1" dirty="0" smtClean="0"/>
              <a:t>-DIE  BREMER STADMUSIKANTEN</a:t>
            </a:r>
            <a:endParaRPr lang="es-ES" dirty="0" smtClean="0"/>
          </a:p>
          <a:p>
            <a:r>
              <a:rPr lang="de-DE" i="1" dirty="0" smtClean="0"/>
              <a:t>-ROTKÄPPCHEN</a:t>
            </a:r>
            <a:endParaRPr lang="es-ES" dirty="0" smtClean="0"/>
          </a:p>
          <a:p>
            <a:r>
              <a:rPr lang="de-DE" i="1" dirty="0" smtClean="0"/>
              <a:t>-ASCHENPUTTEL</a:t>
            </a:r>
            <a:endParaRPr lang="es-ES" dirty="0" smtClean="0"/>
          </a:p>
          <a:p>
            <a:r>
              <a:rPr lang="de-DE" i="1" dirty="0" smtClean="0"/>
              <a:t>-DORNRÖSCHEN</a:t>
            </a:r>
            <a:endParaRPr lang="es-ES" dirty="0" smtClean="0"/>
          </a:p>
          <a:p>
            <a:r>
              <a:rPr lang="de-DE" i="1" dirty="0" smtClean="0"/>
              <a:t>-SCHNEEWITTCHEN</a:t>
            </a:r>
            <a:endParaRPr lang="es-ES" dirty="0" smtClean="0"/>
          </a:p>
          <a:p>
            <a:r>
              <a:rPr lang="de-DE" i="1" dirty="0" smtClean="0"/>
              <a:t>-DER GESTIEFELTE KATER</a:t>
            </a:r>
            <a:endParaRPr lang="es-ES" dirty="0" smtClean="0"/>
          </a:p>
          <a:p>
            <a:r>
              <a:rPr lang="es-ES_tradnl" i="1" dirty="0" smtClean="0"/>
              <a:t>-DAS HÄSSLICHE ENTLEIN</a:t>
            </a:r>
            <a:endParaRPr lang="es-ES" dirty="0" smtClean="0"/>
          </a:p>
          <a:p>
            <a:r>
              <a:rPr lang="es-ES_tradnl" i="1" dirty="0" smtClean="0"/>
              <a:t>-GOLDLÖCKCHEN</a:t>
            </a:r>
            <a:endParaRPr lang="es-ES" dirty="0" smtClean="0"/>
          </a:p>
          <a:p>
            <a:pPr>
              <a:buFont typeface="Wingdings" pitchFamily="2" charset="2"/>
              <a:buChar char="§"/>
            </a:pPr>
            <a:endParaRPr lang="es-ES" dirty="0"/>
          </a:p>
        </p:txBody>
      </p:sp>
    </p:spTree>
    <p:custDataLst>
      <p:tags r:id="rId1"/>
    </p:custDataLst>
  </p:cSld>
  <p:clrMapOvr>
    <a:masterClrMapping/>
  </p:clrMapOvr>
  <p:transition spd="med" advTm="2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5848170-7BA8-43B3-9D44-832F8F4C175B}" type="slidenum">
              <a:rPr lang="es-ES_tradnl" smtClean="0"/>
              <a:pPr/>
              <a:t>9</a:t>
            </a:fld>
            <a:endParaRPr lang="es-ES_tradnl"/>
          </a:p>
        </p:txBody>
      </p:sp>
      <p:sp>
        <p:nvSpPr>
          <p:cNvPr id="3" name="2 Marcador de texto"/>
          <p:cNvSpPr>
            <a:spLocks noGrp="1"/>
          </p:cNvSpPr>
          <p:nvPr>
            <p:ph type="body" idx="1"/>
          </p:nvPr>
        </p:nvSpPr>
        <p:spPr/>
        <p:txBody>
          <a:bodyPr/>
          <a:lstStyle/>
          <a:p>
            <a:endParaRPr lang="es-ES" dirty="0"/>
          </a:p>
        </p:txBody>
      </p:sp>
      <p:sp>
        <p:nvSpPr>
          <p:cNvPr id="4" name="3 Marcador de contenido"/>
          <p:cNvSpPr>
            <a:spLocks noGrp="1"/>
          </p:cNvSpPr>
          <p:nvPr>
            <p:ph sz="half" idx="2"/>
          </p:nvPr>
        </p:nvSpPr>
        <p:spPr/>
        <p:txBody>
          <a:bodyPr/>
          <a:lstStyle/>
          <a:p>
            <a:r>
              <a:rPr lang="de-DE" b="1" i="1" dirty="0" smtClean="0">
                <a:latin typeface="Book Antiqua" pitchFamily="18" charset="0"/>
              </a:rPr>
              <a:t>Lustige Aktivitäten in Paaren und auch in der ganzen Gruppe an der Interaktive Tafel</a:t>
            </a:r>
          </a:p>
          <a:p>
            <a:r>
              <a:rPr lang="de-DE" b="1" i="1" dirty="0" smtClean="0">
                <a:latin typeface="Book Antiqua" pitchFamily="18" charset="0"/>
              </a:rPr>
              <a:t>Memory in Paaren mit Bild- und Wortkarten (die Schüler zeichnen kleine Bilder, jedes Kind nur drei Bilder </a:t>
            </a:r>
            <a:r>
              <a:rPr lang="de-DE" dirty="0" smtClean="0"/>
              <a:t>).</a:t>
            </a:r>
            <a:endParaRPr lang="es-ES" b="1" i="1" dirty="0">
              <a:latin typeface="Book Antiqua" pitchFamily="18" charset="0"/>
            </a:endParaRPr>
          </a:p>
        </p:txBody>
      </p:sp>
      <p:sp>
        <p:nvSpPr>
          <p:cNvPr id="5" name="4 Marcador de contenido"/>
          <p:cNvSpPr>
            <a:spLocks noGrp="1"/>
          </p:cNvSpPr>
          <p:nvPr>
            <p:ph sz="quarter" idx="4"/>
          </p:nvPr>
        </p:nvSpPr>
        <p:spPr/>
        <p:txBody>
          <a:bodyPr/>
          <a:lstStyle/>
          <a:p>
            <a:pPr>
              <a:buNone/>
            </a:pPr>
            <a:endParaRPr lang="es-ES" dirty="0"/>
          </a:p>
        </p:txBody>
      </p:sp>
      <p:sp>
        <p:nvSpPr>
          <p:cNvPr id="6" name="5 Título"/>
          <p:cNvSpPr>
            <a:spLocks noGrp="1"/>
          </p:cNvSpPr>
          <p:nvPr>
            <p:ph type="title"/>
          </p:nvPr>
        </p:nvSpPr>
        <p:spPr/>
        <p:txBody>
          <a:bodyPr>
            <a:normAutofit fontScale="90000"/>
          </a:bodyPr>
          <a:lstStyle/>
          <a:p>
            <a:r>
              <a:rPr lang="de-DE" b="1" i="1" dirty="0" smtClean="0">
                <a:solidFill>
                  <a:schemeClr val="accent2"/>
                </a:solidFill>
                <a:latin typeface="Book Antiqua" pitchFamily="18" charset="0"/>
              </a:rPr>
              <a:t>Memory Spiel an der Tafel als Wettkampf zwischen zwei Gruppen</a:t>
            </a:r>
            <a:endParaRPr lang="es-ES" b="1" i="1" dirty="0">
              <a:solidFill>
                <a:schemeClr val="accent2"/>
              </a:solidFill>
              <a:latin typeface="Book Antiqua" pitchFamily="18" charset="0"/>
            </a:endParaRPr>
          </a:p>
        </p:txBody>
      </p:sp>
      <p:sp>
        <p:nvSpPr>
          <p:cNvPr id="7" name="6 Marcador de texto"/>
          <p:cNvSpPr>
            <a:spLocks noGrp="1"/>
          </p:cNvSpPr>
          <p:nvPr>
            <p:ph type="body" idx="3"/>
          </p:nvPr>
        </p:nvSpPr>
        <p:spPr/>
        <p:txBody>
          <a:bodyPr/>
          <a:lstStyle/>
          <a:p>
            <a:endParaRPr lang="es-ES"/>
          </a:p>
        </p:txBody>
      </p:sp>
      <p:graphicFrame>
        <p:nvGraphicFramePr>
          <p:cNvPr id="1026" name="Object 2"/>
          <p:cNvGraphicFramePr>
            <a:graphicFrameLocks noChangeAspect="1"/>
          </p:cNvGraphicFramePr>
          <p:nvPr/>
        </p:nvGraphicFramePr>
        <p:xfrm>
          <a:off x="5076056" y="1340768"/>
          <a:ext cx="3528392" cy="5200164"/>
        </p:xfrm>
        <a:graphic>
          <a:graphicData uri="http://schemas.openxmlformats.org/presentationml/2006/ole">
            <mc:AlternateContent xmlns:mc="http://schemas.openxmlformats.org/markup-compatibility/2006">
              <mc:Choice xmlns:v="urn:schemas-microsoft-com:vml" Requires="v">
                <p:oleObj spid="_x0000_s1027" name="Documento" r:id="rId5" imgW="6140083" imgH="9052607" progId="Word.Document.12">
                  <p:embed/>
                </p:oleObj>
              </mc:Choice>
              <mc:Fallback>
                <p:oleObj name="Documento" r:id="rId5" imgW="6140083" imgH="9052607"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340768"/>
                        <a:ext cx="3528392" cy="52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spd="med" advTm="22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2"/>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8.4"/>
</p:tagLst>
</file>

<file path=ppt/tags/tag12.xml><?xml version="1.0" encoding="utf-8"?>
<p:tagLst xmlns:a="http://schemas.openxmlformats.org/drawingml/2006/main" xmlns:r="http://schemas.openxmlformats.org/officeDocument/2006/relationships" xmlns:p="http://schemas.openxmlformats.org/presentationml/2006/main">
  <p:tag name="TIMING" val="|4.3"/>
</p:tagLst>
</file>

<file path=ppt/tags/tag2.xml><?xml version="1.0" encoding="utf-8"?>
<p:tagLst xmlns:a="http://schemas.openxmlformats.org/drawingml/2006/main" xmlns:r="http://schemas.openxmlformats.org/officeDocument/2006/relationships" xmlns:p="http://schemas.openxmlformats.org/presentationml/2006/main">
  <p:tag name="TIMING" val="|1|1.4|1.6|3.4|4.7"/>
</p:tagLst>
</file>

<file path=ppt/tags/tag3.xml><?xml version="1.0" encoding="utf-8"?>
<p:tagLst xmlns:a="http://schemas.openxmlformats.org/drawingml/2006/main" xmlns:r="http://schemas.openxmlformats.org/officeDocument/2006/relationships" xmlns:p="http://schemas.openxmlformats.org/presentationml/2006/main">
  <p:tag name="TIMING" val="|4.4|2.6|2.7|1.9"/>
</p:tagLst>
</file>

<file path=ppt/tags/tag4.xml><?xml version="1.0" encoding="utf-8"?>
<p:tagLst xmlns:a="http://schemas.openxmlformats.org/drawingml/2006/main" xmlns:r="http://schemas.openxmlformats.org/officeDocument/2006/relationships" xmlns:p="http://schemas.openxmlformats.org/presentationml/2006/main">
  <p:tag name="TIMING" val="|2.5|3.5"/>
</p:tagLst>
</file>

<file path=ppt/tags/tag5.xml><?xml version="1.0" encoding="utf-8"?>
<p:tagLst xmlns:a="http://schemas.openxmlformats.org/drawingml/2006/main" xmlns:r="http://schemas.openxmlformats.org/officeDocument/2006/relationships" xmlns:p="http://schemas.openxmlformats.org/presentationml/2006/main">
  <p:tag name="TIMING" val="|3.4"/>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2.2|2.4|2.4"/>
</p:tagLst>
</file>

<file path=ppt/tags/tag8.xml><?xml version="1.0" encoding="utf-8"?>
<p:tagLst xmlns:a="http://schemas.openxmlformats.org/drawingml/2006/main" xmlns:r="http://schemas.openxmlformats.org/officeDocument/2006/relationships" xmlns:p="http://schemas.openxmlformats.org/presentationml/2006/main">
  <p:tag name="TIMING" val="|2.9|9.5"/>
</p:tagLst>
</file>

<file path=ppt/tags/tag9.xml><?xml version="1.0" encoding="utf-8"?>
<p:tagLst xmlns:a="http://schemas.openxmlformats.org/drawingml/2006/main" xmlns:r="http://schemas.openxmlformats.org/officeDocument/2006/relationships" xmlns:p="http://schemas.openxmlformats.org/presentationml/2006/main">
  <p:tag name="TIMING" val="|12.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833</TotalTime>
  <Words>1115</Words>
  <Application>Microsoft Office PowerPoint</Application>
  <PresentationFormat>Presentación en pantalla (4:3)</PresentationFormat>
  <Paragraphs>121</Paragraphs>
  <Slides>25</Slides>
  <Notes>0</Notes>
  <HiddenSlides>0</HiddenSlides>
  <MMClips>2</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Papel</vt:lpstr>
      <vt:lpstr>Documento</vt:lpstr>
      <vt:lpstr>ALLE MEINE MÄRCHEN</vt:lpstr>
      <vt:lpstr>Unterrichtsplan </vt:lpstr>
      <vt:lpstr>ERSTER TAG (1 STUNDE) </vt:lpstr>
      <vt:lpstr>BILDKARTEN UND WORTKARTEN</vt:lpstr>
      <vt:lpstr>Bildkarten und Wortkarten</vt:lpstr>
      <vt:lpstr>               ROTKÄPPCHEN </vt:lpstr>
      <vt:lpstr> DER GESTIEFELTE KATER</vt:lpstr>
      <vt:lpstr>ZWEITER TAG ( 1 STUNDE)</vt:lpstr>
      <vt:lpstr>Memory Spiel an der Tafel als Wettkampf zwischen zwei Gruppen</vt:lpstr>
      <vt:lpstr>DRITTER TAG (1 STUNDE)</vt:lpstr>
      <vt:lpstr>Bilder zu diesen Themen</vt:lpstr>
      <vt:lpstr>Presentación de PowerPoint</vt:lpstr>
      <vt:lpstr> htp://www.goethe.edu.ar/proyectos/internet99/Internet2000/GebruderGrimmHanau.htm</vt:lpstr>
      <vt:lpstr>http://www.goethe.edu.ar/proyectos/internet99/Internet2000/SchneewittchenOberweser.htm </vt:lpstr>
      <vt:lpstr>http://www.goethe.edu.ar/proyectos/internet99/Internet2000/RattenfaengerHameln.htm</vt:lpstr>
      <vt:lpstr>VIERTER TAG (1 STUNDE)</vt:lpstr>
      <vt:lpstr>MÄRCHENMOTIVEN</vt:lpstr>
      <vt:lpstr> KASPERLTHEATER </vt:lpstr>
      <vt:lpstr>DIE BREMER STADTMUSIKANTEN</vt:lpstr>
      <vt:lpstr>DIE BREMER STADTMUSIKANTEN</vt:lpstr>
      <vt:lpstr>DIE BREMER STADTMUSIKANTEN</vt:lpstr>
      <vt:lpstr>FÜNFTER TAG (1 STUNDE) </vt:lpstr>
      <vt:lpstr>Presentación de PowerPoint</vt:lpstr>
      <vt:lpstr>  HANS IM GLÜCK</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 MEINE MÄRCHEN</dc:title>
  <dc:creator>Javi</dc:creator>
  <cp:lastModifiedBy>secretaria</cp:lastModifiedBy>
  <cp:revision>130</cp:revision>
  <dcterms:created xsi:type="dcterms:W3CDTF">2013-05-06T15:52:15Z</dcterms:created>
  <dcterms:modified xsi:type="dcterms:W3CDTF">2013-06-03T11:46:59Z</dcterms:modified>
</cp:coreProperties>
</file>