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18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429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794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0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99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960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193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531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194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203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18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231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4489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94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698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39766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10351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2886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83848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78869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79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75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98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64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45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78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63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76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7FDC5-3DE7-4DBF-8EEB-AE6D20D86D1B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49A15-5708-45DC-8593-280DBEE3C0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811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35C09-D30F-4F75-A360-0A7094FCE8CC}" type="datetimeFigureOut">
              <a:rPr lang="es-ES" smtClean="0"/>
              <a:t>17/12/2019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A67-0770-4F03-B495-CD8AA4F390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075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05973" y="945898"/>
            <a:ext cx="10530554" cy="34163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Curso</a:t>
            </a: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 de </a:t>
            </a:r>
            <a:r>
              <a:rPr kumimoji="0" lang="es-ES" sz="9600" b="1" i="0" u="none" strike="noStrike" kern="1200" cap="none" spc="0" normalizeH="0" baseline="0" noProof="0" dirty="0" err="1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Flipped</a:t>
            </a: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s-ES" sz="9600" b="1" i="0" u="none" strike="noStrike" kern="1200" cap="none" spc="0" normalizeH="0" baseline="0" noProof="0" dirty="0" err="1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Classroom</a:t>
            </a: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 con TIC</a:t>
            </a:r>
            <a:endParaRPr kumimoji="0" lang="es-ES" sz="96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1683834" y="5445760"/>
            <a:ext cx="8530683" cy="387670"/>
            <a:chOff x="1683834" y="5445760"/>
            <a:chExt cx="8530683" cy="387670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14034" y="5445760"/>
              <a:ext cx="1100483" cy="387670"/>
            </a:xfrm>
            <a:prstGeom prst="rect">
              <a:avLst/>
            </a:prstGeom>
          </p:spPr>
        </p:pic>
        <p:sp>
          <p:nvSpPr>
            <p:cNvPr id="5" name="CuadroTexto 4"/>
            <p:cNvSpPr txBox="1"/>
            <p:nvPr/>
          </p:nvSpPr>
          <p:spPr>
            <a:xfrm>
              <a:off x="1683834" y="5464098"/>
              <a:ext cx="35014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 smtClean="0"/>
                <a:t>PONENTE: TONY ALONSO AMEZ</a:t>
              </a:r>
              <a:endParaRPr lang="es-E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8615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71550" y="44600"/>
            <a:ext cx="68908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Cronograma:</a:t>
            </a:r>
            <a:endParaRPr kumimoji="0" lang="es-ES" sz="96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7892" y="2921615"/>
            <a:ext cx="46554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3 sesiones</a:t>
            </a:r>
            <a:endParaRPr kumimoji="0" lang="es-ES" sz="80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5230278" y="2501691"/>
            <a:ext cx="1622455" cy="2943916"/>
            <a:chOff x="5230278" y="2501691"/>
            <a:chExt cx="1622455" cy="2943916"/>
          </a:xfrm>
        </p:grpSpPr>
        <p:sp>
          <p:nvSpPr>
            <p:cNvPr id="4" name="Flecha a la derecha con bandas 3"/>
            <p:cNvSpPr/>
            <p:nvPr/>
          </p:nvSpPr>
          <p:spPr>
            <a:xfrm>
              <a:off x="5343973" y="3405858"/>
              <a:ext cx="1508760" cy="502920"/>
            </a:xfrm>
            <a:prstGeom prst="stripedRightArrow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731147">
              <a:off x="5168945" y="4400053"/>
              <a:ext cx="1536325" cy="554784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9661067">
              <a:off x="5230278" y="2501691"/>
              <a:ext cx="1536325" cy="554784"/>
            </a:xfrm>
            <a:prstGeom prst="rect">
              <a:avLst/>
            </a:prstGeom>
          </p:spPr>
        </p:pic>
      </p:grpSp>
      <p:sp>
        <p:nvSpPr>
          <p:cNvPr id="7" name="CuadroTexto 6"/>
          <p:cNvSpPr txBox="1"/>
          <p:nvPr/>
        </p:nvSpPr>
        <p:spPr>
          <a:xfrm>
            <a:off x="6693547" y="1694675"/>
            <a:ext cx="45733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¿Qué es el </a:t>
            </a: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Flipped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Classroom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Herramientas TIC asociadas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EdPuzzle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151611" y="3241819"/>
            <a:ext cx="35142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Creación de una composición para </a:t>
            </a: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Flipped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95917" y="4580463"/>
            <a:ext cx="39371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Otras herramientas TIC de interés para </a:t>
            </a: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flipear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y mejorar nuestra práctica docente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946342" y="4633527"/>
            <a:ext cx="2428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11,13 </a:t>
            </a: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y18 Noviembre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3375073" y="4608022"/>
            <a:ext cx="2435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De 16:00 a 18:00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39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52468" y="2498984"/>
            <a:ext cx="756328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¿Empezamos?</a:t>
            </a:r>
            <a:endParaRPr kumimoji="0" lang="es-ES" sz="96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83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850307" y="0"/>
            <a:ext cx="46023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35940">
                    <a:lumMod val="40000"/>
                    <a:lumOff val="6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¿Qué?</a:t>
            </a:r>
            <a:endParaRPr kumimoji="0" lang="es-ES" sz="8000" b="0" i="0" u="none" strike="noStrike" kern="1200" cap="none" spc="0" normalizeH="0" baseline="0" noProof="0" dirty="0">
              <a:ln>
                <a:noFill/>
              </a:ln>
              <a:solidFill>
                <a:srgbClr val="D35940">
                  <a:lumMod val="40000"/>
                  <a:lumOff val="6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40510" y="1450481"/>
            <a:ext cx="51807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4800" dirty="0" smtClean="0">
                <a:solidFill>
                  <a:srgbClr val="FFFF00"/>
                </a:solidFill>
              </a:rPr>
              <a:t>Nueva metodología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4800" dirty="0" smtClean="0">
                <a:solidFill>
                  <a:srgbClr val="FFFF00"/>
                </a:solidFill>
              </a:rPr>
              <a:t>Reordena el aprendizaje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4800" dirty="0" smtClean="0">
                <a:solidFill>
                  <a:srgbClr val="FFFF00"/>
                </a:solidFill>
              </a:rPr>
              <a:t>Utiliza vídeo y textos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5174165" y="1115858"/>
            <a:ext cx="7962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4800" dirty="0" smtClean="0"/>
              <a:t>Para aprender interpersonalmente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4800" dirty="0" smtClean="0"/>
              <a:t>Respetando los ritmos del alumnado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4800" dirty="0" smtClean="0"/>
              <a:t>Fomentando las interrelaciones de aprendizajes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1333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497874" y="44605"/>
            <a:ext cx="80400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258D3">
                    <a:lumMod val="60000"/>
                    <a:lumOff val="4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¿Cuándo?</a:t>
            </a:r>
            <a:endParaRPr kumimoji="0" lang="es-ES" sz="9600" b="0" i="0" u="none" strike="noStrike" kern="1200" cap="none" spc="0" normalizeH="0" baseline="0" noProof="0" dirty="0">
              <a:ln>
                <a:noFill/>
              </a:ln>
              <a:solidFill>
                <a:srgbClr val="B258D3">
                  <a:lumMod val="60000"/>
                  <a:lumOff val="4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15120" y="1527718"/>
            <a:ext cx="5296831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tx2">
                    <a:lumMod val="75000"/>
                  </a:schemeClr>
                </a:solidFill>
              </a:rPr>
              <a:t>TIEMPO NORMAL DE UNA SESIÓN: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REPASO 50 </a:t>
            </a:r>
            <a:r>
              <a:rPr lang="es-ES" sz="3600" b="1" dirty="0" err="1" smtClean="0">
                <a:solidFill>
                  <a:srgbClr val="FFFF00"/>
                </a:solidFill>
              </a:rPr>
              <a:t>mins</a:t>
            </a:r>
            <a:endParaRPr lang="es-ES" sz="3600" b="1" dirty="0" smtClean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EXPLICACIÓN: 30/40 </a:t>
            </a:r>
            <a:r>
              <a:rPr lang="es-ES" sz="3600" b="1" dirty="0" err="1" smtClean="0">
                <a:solidFill>
                  <a:srgbClr val="FFFF00"/>
                </a:solidFill>
              </a:rPr>
              <a:t>mins</a:t>
            </a:r>
            <a:endParaRPr lang="es-ES" sz="3600" b="1" dirty="0" smtClean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PRÁCTICA DE APLICACIÓN: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5/10 </a:t>
            </a:r>
            <a:r>
              <a:rPr lang="es-ES" sz="3600" b="1" dirty="0" err="1" smtClean="0">
                <a:solidFill>
                  <a:srgbClr val="FFFF00"/>
                </a:solidFill>
              </a:rPr>
              <a:t>mins</a:t>
            </a:r>
            <a:endParaRPr lang="es-ES" sz="3600" b="1" dirty="0" smtClean="0">
              <a:solidFill>
                <a:srgbClr val="FFFF00"/>
              </a:solidFill>
            </a:endParaRPr>
          </a:p>
          <a:p>
            <a:endParaRPr lang="es-ES" sz="3600" b="1" dirty="0" smtClean="0">
              <a:solidFill>
                <a:srgbClr val="FFFF00"/>
              </a:solidFill>
            </a:endParaRP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7125630" y="1527718"/>
            <a:ext cx="4036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CON FLIPPED CLASSROOM: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/>
              <a:t>COMPROBAR QUÉ SABEN: 5/10 </a:t>
            </a:r>
            <a:r>
              <a:rPr lang="es-ES" sz="3600" b="1" dirty="0" err="1" smtClean="0"/>
              <a:t>mins</a:t>
            </a:r>
            <a:endParaRPr lang="es-ES" sz="3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/>
              <a:t>PRÁCTICA DE APLICACIÓN: 55 </a:t>
            </a:r>
            <a:r>
              <a:rPr lang="es-ES" sz="3600" b="1" dirty="0" err="1" smtClean="0"/>
              <a:t>mins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62716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84196" y="0"/>
            <a:ext cx="93372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FFFF">
                    <a:lumMod val="20000"/>
                    <a:lumOff val="8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¿Para qué?</a:t>
            </a:r>
            <a:endParaRPr kumimoji="0" lang="es-ES" sz="8800" b="0" i="0" u="none" strike="noStrike" kern="1200" cap="none" spc="0" normalizeH="0" baseline="0" noProof="0" dirty="0">
              <a:ln>
                <a:noFill/>
              </a:ln>
              <a:solidFill>
                <a:srgbClr val="82FFFF">
                  <a:lumMod val="20000"/>
                  <a:lumOff val="8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784196" y="1502688"/>
            <a:ext cx="101847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Consigue alumnado más autónomo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Fomenta la relación profesorado/alumnado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Permite guiar al alumnado más fácilmente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Respeta distintos ritmos de aprendizaje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El alumnado es más protagonista de su aprendizaje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Hay una variedad de actividades mayor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Hace las sesiones más activas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600" b="1" dirty="0" smtClean="0">
                <a:solidFill>
                  <a:srgbClr val="FFFF00"/>
                </a:solidFill>
              </a:rPr>
              <a:t>Permite estar más cerca del alumnado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7381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69796" y="599099"/>
            <a:ext cx="1076566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Una aplicación para hacer </a:t>
            </a:r>
            <a:r>
              <a:rPr kumimoji="0" lang="es-ES" sz="8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Flipped</a:t>
            </a:r>
            <a:r>
              <a:rPr kumimoji="0" lang="es-ES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 </a:t>
            </a:r>
            <a:r>
              <a:rPr kumimoji="0" lang="es-ES" sz="8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Clasroom</a:t>
            </a:r>
            <a:endParaRPr kumimoji="0" lang="es-ES" sz="8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73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75570" y="253555"/>
            <a:ext cx="75493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EdPuzzle</a:t>
            </a:r>
            <a:endParaRPr kumimoji="0" lang="es-ES" sz="9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143822" y="1905572"/>
            <a:ext cx="9545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FFFF">
                    <a:lumMod val="20000"/>
                    <a:lumOff val="8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Aplicación gratuita que permite crear clases de forma parecida a Classdojo o Plickers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82FFFF">
                  <a:lumMod val="20000"/>
                  <a:lumOff val="8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143822" y="3372924"/>
            <a:ext cx="95788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FFFF">
                    <a:lumMod val="20000"/>
                    <a:lumOff val="8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Organiza el contenido a explicar de forma previa en cada clase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82FFFF">
                  <a:lumMod val="20000"/>
                  <a:lumOff val="8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143822" y="4409388"/>
            <a:ext cx="67799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FFFF">
                    <a:lumMod val="20000"/>
                    <a:lumOff val="8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Permite la creación de vídeos interactivos muy intuitivos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82FFFF">
                  <a:lumMod val="20000"/>
                  <a:lumOff val="8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143822" y="5750102"/>
            <a:ext cx="9018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FFFF">
                    <a:lumMod val="20000"/>
                    <a:lumOff val="80000"/>
                  </a:srgbClr>
                </a:solidFill>
                <a:effectLst/>
                <a:uLnTx/>
                <a:uFillTx/>
                <a:latin typeface="Gill Sans Nova Ultra Bold" panose="020B0B02020104020203" pitchFamily="34" charset="0"/>
                <a:ea typeface="+mn-ea"/>
                <a:cs typeface="+mn-cs"/>
              </a:rPr>
              <a:t>Genera interacción con el alumnado y clasifica sus actitudes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82FFFF">
                  <a:lumMod val="20000"/>
                  <a:lumOff val="80000"/>
                </a:srgbClr>
              </a:solidFill>
              <a:effectLst/>
              <a:uLnTx/>
              <a:uFillTx/>
              <a:latin typeface="Gill Sans Nova Ultra Bold" panose="020B0B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41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2940" y="1863364"/>
            <a:ext cx="1013533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6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¡¡¡Manos a la obra!!!</a:t>
            </a:r>
            <a:endParaRPr kumimoji="0" lang="es-ES" sz="96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294317" y="3433024"/>
            <a:ext cx="569258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8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¡¡¡A </a:t>
            </a:r>
            <a:r>
              <a:rPr kumimoji="0" lang="es-ES" sz="8800" b="1" i="0" u="none" strike="noStrike" kern="1200" cap="none" spc="0" normalizeH="0" baseline="0" noProof="0" dirty="0" err="1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flipear</a:t>
            </a:r>
            <a:r>
              <a:rPr kumimoji="0" lang="es-ES" sz="88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63A0CC"/>
                  </a:outerShdw>
                </a:effectLst>
                <a:uLnTx/>
                <a:uFillTx/>
                <a:latin typeface="Tw Cen MT" panose="020B0602020104020603"/>
                <a:ea typeface="+mn-ea"/>
                <a:cs typeface="+mn-cs"/>
              </a:rPr>
              <a:t>!!!</a:t>
            </a:r>
            <a:endParaRPr kumimoji="0" lang="es-ES" sz="88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63A0CC"/>
                </a:outerShdw>
              </a:effectLst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178205" y="5742195"/>
            <a:ext cx="7838378" cy="553998"/>
            <a:chOff x="2178205" y="5742195"/>
            <a:chExt cx="7838378" cy="553998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78383" y="5742195"/>
              <a:ext cx="838200" cy="295275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2178205" y="5742195"/>
              <a:ext cx="6096000" cy="55399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s-ES" sz="1000" b="1" dirty="0"/>
                <a:t>Esta obra está bajo una licencia &lt;a </a:t>
              </a:r>
              <a:r>
                <a:rPr lang="es-ES" sz="1000" b="1" dirty="0" err="1"/>
                <a:t>rel</a:t>
              </a:r>
              <a:r>
                <a:rPr lang="es-ES" sz="1000" b="1" dirty="0"/>
                <a:t>="</a:t>
              </a:r>
              <a:r>
                <a:rPr lang="es-ES" sz="1000" b="1" dirty="0" err="1"/>
                <a:t>license</a:t>
              </a:r>
              <a:r>
                <a:rPr lang="es-ES" sz="1000" b="1" dirty="0"/>
                <a:t>" </a:t>
              </a:r>
              <a:r>
                <a:rPr lang="es-ES" sz="1000" b="1" dirty="0" err="1"/>
                <a:t>href</a:t>
              </a:r>
              <a:r>
                <a:rPr lang="es-ES" sz="1000" b="1" dirty="0"/>
                <a:t>="http://creativecommons.org/</a:t>
              </a:r>
              <a:r>
                <a:rPr lang="es-ES" sz="1000" b="1" dirty="0" err="1"/>
                <a:t>licenses</a:t>
              </a:r>
              <a:r>
                <a:rPr lang="es-ES" sz="1000" b="1" dirty="0"/>
                <a:t>/</a:t>
              </a:r>
              <a:r>
                <a:rPr lang="es-ES" sz="1000" b="1" dirty="0" err="1"/>
                <a:t>by</a:t>
              </a:r>
              <a:r>
                <a:rPr lang="es-ES" sz="1000" b="1" dirty="0"/>
                <a:t>/3.0/</a:t>
              </a:r>
              <a:r>
                <a:rPr lang="es-ES" sz="1000" b="1" dirty="0" err="1"/>
                <a:t>deed.en_US</a:t>
              </a:r>
              <a:r>
                <a:rPr lang="es-ES" sz="1000" b="1" dirty="0"/>
                <a:t>"&gt;</a:t>
              </a:r>
              <a:r>
                <a:rPr lang="es-ES" sz="1000" b="1" dirty="0" err="1"/>
                <a:t>Creative</a:t>
              </a:r>
              <a:r>
                <a:rPr lang="es-ES" sz="1000" b="1" dirty="0"/>
                <a:t> </a:t>
              </a:r>
              <a:r>
                <a:rPr lang="es-ES" sz="1000" b="1" dirty="0" err="1"/>
                <a:t>Commons</a:t>
              </a:r>
              <a:r>
                <a:rPr lang="es-ES" sz="1000" b="1" dirty="0"/>
                <a:t> Atribución 3.0 </a:t>
              </a:r>
              <a:r>
                <a:rPr lang="es-ES" sz="1000" b="1" dirty="0" err="1"/>
                <a:t>Unported</a:t>
              </a:r>
              <a:r>
                <a:rPr lang="es-ES" sz="1000" b="1" dirty="0"/>
                <a:t> </a:t>
              </a:r>
              <a:r>
                <a:rPr lang="es-ES" sz="1000" b="1" dirty="0" err="1"/>
                <a:t>License</a:t>
              </a:r>
              <a:r>
                <a:rPr lang="es-ES" sz="1000" b="1" dirty="0"/>
                <a:t>&lt;/a&gt;.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23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250</Words>
  <Application>Microsoft Office PowerPoint</Application>
  <PresentationFormat>Panorámica</PresentationFormat>
  <Paragraphs>58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Gill Sans Nova Ultra Bold</vt:lpstr>
      <vt:lpstr>Trebuchet MS</vt:lpstr>
      <vt:lpstr>Tw Cen MT</vt:lpstr>
      <vt:lpstr>Wingdings</vt:lpstr>
      <vt:lpstr>Tema de Office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Alonso Amez</dc:creator>
  <cp:lastModifiedBy>Admin</cp:lastModifiedBy>
  <cp:revision>5</cp:revision>
  <dcterms:created xsi:type="dcterms:W3CDTF">2019-11-12T19:22:47Z</dcterms:created>
  <dcterms:modified xsi:type="dcterms:W3CDTF">2019-12-17T09:58:11Z</dcterms:modified>
</cp:coreProperties>
</file>