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5" r:id="rId16"/>
    <p:sldId id="276" r:id="rId17"/>
    <p:sldId id="277" r:id="rId18"/>
    <p:sldId id="279" r:id="rId19"/>
    <p:sldId id="278" r:id="rId20"/>
    <p:sldId id="281" r:id="rId21"/>
    <p:sldId id="280" r:id="rId22"/>
    <p:sldId id="282" r:id="rId23"/>
    <p:sldId id="283" r:id="rId24"/>
    <p:sldId id="284" r:id="rId25"/>
    <p:sldId id="26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94712"/>
  </p:normalViewPr>
  <p:slideViewPr>
    <p:cSldViewPr snapToGrid="0" snapToObjects="1">
      <p:cViewPr varScale="1">
        <p:scale>
          <a:sx n="112" d="100"/>
          <a:sy n="112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8952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2340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2696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524695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7528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5217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5044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5751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644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6988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7228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26297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4930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6181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0628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875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7860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165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hyperlink" Target="https://apps.apple.com/es/developer/smile-learn/id834210914?l=e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2.png"/><Relationship Id="rId7" Type="http://schemas.openxmlformats.org/officeDocument/2006/relationships/hyperlink" Target="https://forms.office.com/Pages/ResponsePage.aspx?id=7iKSZuXVOUWYfqMBWrbfMZo2LnhcsGZBhI3sTlsVUTVUQ0lET1lCSjZKNVFMNURaQjlEUEdWUEhKNS4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7F182-B5E0-48DB-BA01-B47F0B906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41" b="17864"/>
          <a:stretch/>
        </p:blipFill>
        <p:spPr>
          <a:xfrm>
            <a:off x="-31" y="16099"/>
            <a:ext cx="12192031" cy="49150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3A495C8-6184-0F4E-8FE3-051F2C3C9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970" y="1938681"/>
            <a:ext cx="7137263" cy="2338086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s-ES" sz="4900" dirty="0"/>
              <a:t>Procesos de integración didáctica de las TIC</a:t>
            </a:r>
            <a:br>
              <a:rPr lang="es-ES" dirty="0"/>
            </a:br>
            <a:endParaRPr lang="es-ES" sz="4800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FFB35B-AE6A-B040-ACFE-8E957BF9C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3284" y="4417620"/>
            <a:ext cx="5966222" cy="1983179"/>
          </a:xfrm>
        </p:spPr>
        <p:txBody>
          <a:bodyPr anchor="ctr">
            <a:normAutofit fontScale="92500" lnSpcReduction="20000"/>
          </a:bodyPr>
          <a:lstStyle/>
          <a:p>
            <a:r>
              <a:rPr lang="es-ES" sz="1600" dirty="0">
                <a:solidFill>
                  <a:srgbClr val="FFFFFF"/>
                </a:solidFill>
              </a:rPr>
              <a:t>TAREA 2: APLICACIÓN DE HERRAMIENTAS TICS EN EL AULA</a:t>
            </a:r>
          </a:p>
          <a:p>
            <a:pPr algn="r"/>
            <a:r>
              <a:rPr lang="es-ES" sz="1200" dirty="0">
                <a:solidFill>
                  <a:srgbClr val="FFFFFF"/>
                </a:solidFill>
              </a:rPr>
              <a:t>Ponentes: Irene herrero </a:t>
            </a:r>
            <a:r>
              <a:rPr lang="es-ES" sz="1200" dirty="0" err="1">
                <a:solidFill>
                  <a:srgbClr val="FFFFFF"/>
                </a:solidFill>
              </a:rPr>
              <a:t>vicente</a:t>
            </a:r>
            <a:endParaRPr lang="es-ES" sz="1200" dirty="0">
              <a:solidFill>
                <a:srgbClr val="FFFFFF"/>
              </a:solidFill>
            </a:endParaRPr>
          </a:p>
          <a:p>
            <a:pPr algn="r"/>
            <a:r>
              <a:rPr lang="es-ES" sz="1200" dirty="0">
                <a:solidFill>
                  <a:srgbClr val="FFFFFF"/>
                </a:solidFill>
              </a:rPr>
              <a:t>Juan </a:t>
            </a:r>
            <a:r>
              <a:rPr lang="es-ES" sz="1200" dirty="0" err="1">
                <a:solidFill>
                  <a:srgbClr val="FFFFFF"/>
                </a:solidFill>
              </a:rPr>
              <a:t>carlos</a:t>
            </a:r>
            <a:r>
              <a:rPr lang="es-ES" sz="1200" dirty="0">
                <a:solidFill>
                  <a:srgbClr val="FFFFFF"/>
                </a:solidFill>
              </a:rPr>
              <a:t> cillero garrido</a:t>
            </a:r>
          </a:p>
          <a:p>
            <a:pPr algn="r"/>
            <a:endParaRPr lang="es-ES" sz="1300" dirty="0">
              <a:solidFill>
                <a:srgbClr val="FFFFFF"/>
              </a:solidFill>
            </a:endParaRPr>
          </a:p>
          <a:p>
            <a:pPr algn="r"/>
            <a:endParaRPr lang="es-ES" sz="1300" dirty="0">
              <a:solidFill>
                <a:srgbClr val="FFFFFF"/>
              </a:solidFill>
            </a:endParaRPr>
          </a:p>
          <a:p>
            <a:pPr algn="r"/>
            <a:r>
              <a:rPr lang="es-ES" sz="1300" dirty="0" err="1">
                <a:solidFill>
                  <a:srgbClr val="FFFFFF"/>
                </a:solidFill>
              </a:rPr>
              <a:t>MªJESÚS</a:t>
            </a:r>
            <a:r>
              <a:rPr lang="es-ES" sz="1300" dirty="0">
                <a:solidFill>
                  <a:srgbClr val="FFFFFF"/>
                </a:solidFill>
              </a:rPr>
              <a:t> MARTÍN MONTOYA</a:t>
            </a:r>
          </a:p>
          <a:p>
            <a:pPr algn="r"/>
            <a:r>
              <a:rPr lang="es-ES" sz="1300" dirty="0" err="1">
                <a:solidFill>
                  <a:srgbClr val="FFFFFF"/>
                </a:solidFill>
              </a:rPr>
              <a:t>Ceip</a:t>
            </a:r>
            <a:r>
              <a:rPr lang="es-ES" sz="1300" dirty="0">
                <a:solidFill>
                  <a:srgbClr val="FFFFFF"/>
                </a:solidFill>
              </a:rPr>
              <a:t> miguel Unamuno (peñaranda de bracamonte)</a:t>
            </a:r>
          </a:p>
        </p:txBody>
      </p:sp>
    </p:spTree>
    <p:extLst>
      <p:ext uri="{BB962C8B-B14F-4D97-AF65-F5344CB8AC3E}">
        <p14:creationId xmlns:p14="http://schemas.microsoft.com/office/powerpoint/2010/main" val="2199024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539F395-DAC8-8C4C-A350-8289CB21F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643220"/>
              </p:ext>
            </p:extLst>
          </p:nvPr>
        </p:nvGraphicFramePr>
        <p:xfrm>
          <a:off x="818473" y="643467"/>
          <a:ext cx="10555055" cy="2301043"/>
        </p:xfrm>
        <a:graphic>
          <a:graphicData uri="http://schemas.openxmlformats.org/drawingml/2006/table">
            <a:tbl>
              <a:tblPr firstRow="1" firstCol="1" lastRow="1" lastCol="1" bandRow="1" bandCol="1">
                <a:noFill/>
                <a:tableStyleId>{5C22544A-7EE6-4342-B048-85BDC9FD1C3A}</a:tableStyleId>
              </a:tblPr>
              <a:tblGrid>
                <a:gridCol w="5315669">
                  <a:extLst>
                    <a:ext uri="{9D8B030D-6E8A-4147-A177-3AD203B41FA5}">
                      <a16:colId xmlns:a16="http://schemas.microsoft.com/office/drawing/2014/main" val="3747009044"/>
                    </a:ext>
                  </a:extLst>
                </a:gridCol>
                <a:gridCol w="5239386">
                  <a:extLst>
                    <a:ext uri="{9D8B030D-6E8A-4147-A177-3AD203B41FA5}">
                      <a16:colId xmlns:a16="http://schemas.microsoft.com/office/drawing/2014/main" val="3095098465"/>
                    </a:ext>
                  </a:extLst>
                </a:gridCol>
              </a:tblGrid>
              <a:tr h="912402">
                <a:tc gridSpan="2"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es-ES" sz="1400" b="0" cap="all" spc="150" dirty="0">
                          <a:solidFill>
                            <a:schemeClr val="lt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es-ES" b="1" dirty="0"/>
                        <a:t>BLOQUE 5. EDUCACIÓN LITERARIA </a:t>
                      </a:r>
                      <a:r>
                        <a:rPr lang="es-ES" sz="1400" b="0" cap="all" spc="150" dirty="0">
                          <a:solidFill>
                            <a:schemeClr val="lt1"/>
                          </a:solidFill>
                          <a:effectLst/>
                        </a:rPr>
                        <a:t> </a:t>
                      </a:r>
                      <a:endParaRPr lang="es-ES" sz="1400" b="0" cap="all" spc="15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656114"/>
                  </a:ext>
                </a:extLst>
              </a:tr>
              <a:tr h="432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CRITERIOS DE EVALUACIÓN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ESTÁNDARES EVALUABLES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892420"/>
                  </a:ext>
                </a:extLst>
              </a:tr>
              <a:tr h="875437">
                <a:tc>
                  <a:txBody>
                    <a:bodyPr/>
                    <a:lstStyle/>
                    <a:p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B5. 4. Distinguir la </a:t>
                      </a:r>
                      <a:r>
                        <a:rPr lang="es-ES" sz="1000" b="1" kern="1200" dirty="0" err="1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introducción</a:t>
                      </a: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, nudo y desenlace de los textos narrativos. </a:t>
                      </a:r>
                    </a:p>
                    <a:p>
                      <a:pPr marL="0" algn="l" defTabSz="457200" rtl="0" eaLnBrk="1" latinLnBrk="0" hangingPunct="1"/>
                      <a:endParaRPr lang="es-ES" sz="1100" b="1" kern="1200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4.1. Reconoce en los textos narrativos la </a:t>
                      </a:r>
                      <a:r>
                        <a:rPr lang="es-ES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introducción</a:t>
                      </a:r>
                      <a:r>
                        <a:rPr lang="es-E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el nudo y el desenlace. </a:t>
                      </a:r>
                      <a:endParaRPr lang="es-ES" sz="11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100" dirty="0"/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316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36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B831EA5-FC1B-2B47-B8B8-605D4057C1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2000"/>
          </a:blip>
          <a:srcRect r="12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9A10383-257E-B047-B40F-8B7E3125A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200">
                <a:solidFill>
                  <a:schemeClr val="tx1"/>
                </a:solidFill>
              </a:rPr>
              <a:t>DESARROLLO DE LAS </a:t>
            </a:r>
            <a:br>
              <a:rPr lang="en-US" sz="7200">
                <a:solidFill>
                  <a:schemeClr val="tx1"/>
                </a:solidFill>
              </a:rPr>
            </a:br>
            <a:r>
              <a:rPr lang="en-US" sz="7200">
                <a:solidFill>
                  <a:schemeClr val="tx1"/>
                </a:solidFill>
              </a:rPr>
              <a:t>SESIONES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548350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2D844C-AB64-4A03-80BE-33212E61D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D0E9B-89C2-4268-98B4-BA7BFFF2C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653AB08-C531-42A8-AA8D-C2ABAE87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E47EEC-33C8-4EC3-8BFC-BB02B4171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BC9CC6-50D5-4C61-9EDE-315A1B5F1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D2641B-4430-4CF4-89AB-3FADDD630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221DDC-0D84-A443-85A5-8BFDC136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dirty="0">
                <a:solidFill>
                  <a:schemeClr val="bg2"/>
                </a:solidFill>
              </a:rPr>
              <a:t>SESIÓN 1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CF4BB1-4A73-7243-93F3-956CDDD89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30" y="3016516"/>
            <a:ext cx="5289422" cy="352969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6D4518-6123-9541-9789-B16902B87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63338" y="1645920"/>
            <a:ext cx="6269434" cy="447082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ACTIVIDADES:</a:t>
            </a:r>
          </a:p>
          <a:p>
            <a:pPr marL="457200" indent="-457200"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LECTURA EN VOZ BAJA DEL TEXTO PROYECTADO EN LA PDI.</a:t>
            </a:r>
          </a:p>
          <a:p>
            <a:pPr marL="457200" indent="-457200"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LECTURA COLECTIVA DEL TEXTO.</a:t>
            </a:r>
          </a:p>
          <a:p>
            <a:pPr marL="457200" indent="-457200"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EXPLICACIÓN (CONOCIMIENTOS PREVIOS: CONCEPTO DE SUSTANTIVO) DEL ANÁLISIS DE UN SUSTANTIVO.</a:t>
            </a:r>
          </a:p>
          <a:p>
            <a:pPr marL="457200" indent="-457200"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RESUMEN DE LO EXPUESTO CON EL APOYO DE UNA INFOGRAFÍA, AÑADIENDO EJEMPLOS.</a:t>
            </a:r>
          </a:p>
          <a:p>
            <a:pPr marL="457200" indent="-457200"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IDENTIFICAR LOS SUSTANTIVOS DEL TEXTO.</a:t>
            </a:r>
          </a:p>
          <a:p>
            <a:pPr marL="457200" indent="-457200"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CORREGIR UTILIZANDO  LA HERRAMIENTA DE LECTOR INMERSIVO.</a:t>
            </a:r>
          </a:p>
        </p:txBody>
      </p:sp>
    </p:spTree>
    <p:extLst>
      <p:ext uri="{BB962C8B-B14F-4D97-AF65-F5344CB8AC3E}">
        <p14:creationId xmlns:p14="http://schemas.microsoft.com/office/powerpoint/2010/main" val="159451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3D327-B3B4-0C4D-9FE4-731BD37E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85" y="1028700"/>
            <a:ext cx="3401064" cy="1447800"/>
          </a:xfrm>
        </p:spPr>
        <p:txBody>
          <a:bodyPr/>
          <a:lstStyle/>
          <a:p>
            <a:pPr algn="ctr"/>
            <a:r>
              <a:rPr lang="es-ES" sz="3200" cap="small" dirty="0">
                <a:solidFill>
                  <a:srgbClr val="73FDD6"/>
                </a:solidFill>
              </a:rPr>
              <a:t>LOS VERANOS EN LA PLAYA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04D874-5B96-9741-B823-D5E4080FF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3699" y="1308100"/>
            <a:ext cx="5680184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Marta comenzaba sus vacaciones con sus abuelos en una playa de Mallorca. Era un día precioso, brillaba el sol y se respiraba una suave brisa fresca y relajante. Las vacaciones de verano eran para Marta la mejor época del año. Siempre recordaría sus veranos en la playa como tiempos de felicidad, amor y tranquilidad.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D232B23-670A-F443-BB1B-09756916D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117" y="3594100"/>
            <a:ext cx="36322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14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69FE05-6B85-EA49-AD26-4EF99BEBA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318" y="482600"/>
            <a:ext cx="6999082" cy="647700"/>
          </a:xfrm>
        </p:spPr>
        <p:txBody>
          <a:bodyPr/>
          <a:lstStyle/>
          <a:p>
            <a:r>
              <a:rPr lang="es-ES" b="1" dirty="0"/>
              <a:t>CONOCIMIENTOS PREVIOS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898CBC0-1773-854D-A0F4-9356C3B28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3129" y="1333500"/>
            <a:ext cx="9078871" cy="55324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17FEC6D-886B-5B4C-B7CF-F03369014A00}"/>
              </a:ext>
            </a:extLst>
          </p:cNvPr>
          <p:cNvSpPr txBox="1"/>
          <p:nvPr/>
        </p:nvSpPr>
        <p:spPr>
          <a:xfrm>
            <a:off x="3962400" y="1828800"/>
            <a:ext cx="2552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¿Qué es un sustantivo?</a:t>
            </a:r>
          </a:p>
          <a:p>
            <a:r>
              <a:rPr lang="es-ES" dirty="0"/>
              <a:t>¿Cómo analizamos un sustantivo?</a:t>
            </a:r>
          </a:p>
          <a:p>
            <a:r>
              <a:rPr lang="es-ES" dirty="0"/>
              <a:t>¿Qué clases de sustantivos conocemos?</a:t>
            </a:r>
          </a:p>
        </p:txBody>
      </p:sp>
    </p:spTree>
    <p:extLst>
      <p:ext uri="{BB962C8B-B14F-4D97-AF65-F5344CB8AC3E}">
        <p14:creationId xmlns:p14="http://schemas.microsoft.com/office/powerpoint/2010/main" val="258262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1BFCF4-C7E9-5D41-BC3B-03795554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451" y="94598"/>
            <a:ext cx="5201665" cy="66688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Flecha izquierda 8">
            <a:extLst>
              <a:ext uri="{FF2B5EF4-FFF2-40B4-BE49-F238E27FC236}">
                <a16:creationId xmlns:a16="http://schemas.microsoft.com/office/drawing/2014/main" id="{039FCB12-B12B-1B46-AA61-39C725D2227B}"/>
              </a:ext>
            </a:extLst>
          </p:cNvPr>
          <p:cNvSpPr/>
          <p:nvPr/>
        </p:nvSpPr>
        <p:spPr>
          <a:xfrm rot="19977536">
            <a:off x="6021508" y="1673444"/>
            <a:ext cx="5121963" cy="2843595"/>
          </a:xfrm>
          <a:prstGeom prst="leftArrow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rgbClr val="0070C0"/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189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latin typeface="Abadi" panose="020F0502020204030204" pitchFamily="34" charset="0"/>
                <a:cs typeface="Abadi" panose="020F0502020204030204" pitchFamily="34" charset="0"/>
              </a:rPr>
              <a:t>SINTETIZAMOS CON UNA INFOGRAFÍA </a:t>
            </a:r>
          </a:p>
        </p:txBody>
      </p:sp>
    </p:spTree>
    <p:extLst>
      <p:ext uri="{BB962C8B-B14F-4D97-AF65-F5344CB8AC3E}">
        <p14:creationId xmlns:p14="http://schemas.microsoft.com/office/powerpoint/2010/main" val="48740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221DDC-0D84-A443-85A5-8BFDC136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dirty="0"/>
              <a:t>SESIÓN 2</a:t>
            </a:r>
          </a:p>
        </p:txBody>
      </p:sp>
      <p:pic>
        <p:nvPicPr>
          <p:cNvPr id="6" name="Imagen 5" descr="Imagen que contiene laptop, computadora, persona, interior&#10;&#10;Descripción generada automáticamente">
            <a:extLst>
              <a:ext uri="{FF2B5EF4-FFF2-40B4-BE49-F238E27FC236}">
                <a16:creationId xmlns:a16="http://schemas.microsoft.com/office/drawing/2014/main" id="{8E54CB32-8075-1C42-BEAB-E799890408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86" r="28605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6D4518-6123-9541-9789-B16902B87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669" y="2438400"/>
            <a:ext cx="3330328" cy="38099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 dirty="0">
                <a:solidFill>
                  <a:schemeClr val="tx1"/>
                </a:solidFill>
              </a:rPr>
              <a:t>ACTIVIDADES:</a:t>
            </a:r>
          </a:p>
          <a:p>
            <a:pPr marL="342900" indent="-342900">
              <a:lnSpc>
                <a:spcPct val="90000"/>
              </a:lnSpc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sz="1300" dirty="0">
                <a:solidFill>
                  <a:schemeClr val="tx1"/>
                </a:solidFill>
              </a:rPr>
              <a:t>REPASAMOS EL CONCEPTO DE SUSTANTIVO.</a:t>
            </a:r>
          </a:p>
          <a:p>
            <a:pPr marL="342900" indent="-342900">
              <a:lnSpc>
                <a:spcPct val="90000"/>
              </a:lnSpc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sz="1300" dirty="0">
                <a:solidFill>
                  <a:schemeClr val="tx1"/>
                </a:solidFill>
              </a:rPr>
              <a:t>GÉNERO Y NÚMERO.</a:t>
            </a:r>
          </a:p>
          <a:p>
            <a:pPr marL="342900" indent="-342900">
              <a:lnSpc>
                <a:spcPct val="90000"/>
              </a:lnSpc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sz="1300" dirty="0">
                <a:solidFill>
                  <a:schemeClr val="tx1"/>
                </a:solidFill>
              </a:rPr>
              <a:t>CLASES DE SUSTANTIVOS: </a:t>
            </a:r>
          </a:p>
          <a:p>
            <a:pPr marL="660400" indent="-342900">
              <a:lnSpc>
                <a:spcPct val="90000"/>
              </a:lnSpc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sz="1100" dirty="0">
                <a:solidFill>
                  <a:schemeClr val="tx1"/>
                </a:solidFill>
              </a:rPr>
              <a:t>PROPIOS Y COMUNES.</a:t>
            </a:r>
          </a:p>
          <a:p>
            <a:pPr marL="660400" indent="-342900">
              <a:lnSpc>
                <a:spcPct val="90000"/>
              </a:lnSpc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sz="1100" dirty="0">
                <a:solidFill>
                  <a:schemeClr val="tx1"/>
                </a:solidFill>
              </a:rPr>
              <a:t>INDIVIDUALES Y COLETIVOS.</a:t>
            </a:r>
          </a:p>
          <a:p>
            <a:pPr marL="660400" indent="-342900">
              <a:lnSpc>
                <a:spcPct val="90000"/>
              </a:lnSpc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sz="1100" dirty="0">
                <a:solidFill>
                  <a:schemeClr val="tx1"/>
                </a:solidFill>
              </a:rPr>
              <a:t>CONCRETOS Y ABSTRACTOS.</a:t>
            </a:r>
          </a:p>
          <a:p>
            <a:pPr marL="342900" indent="-342900">
              <a:lnSpc>
                <a:spcPct val="90000"/>
              </a:lnSpc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sz="1300" dirty="0">
                <a:solidFill>
                  <a:schemeClr val="tx1"/>
                </a:solidFill>
              </a:rPr>
              <a:t>PEDIMOS EJEMPLOS.</a:t>
            </a:r>
          </a:p>
          <a:p>
            <a:pPr marL="342900" indent="-342900">
              <a:lnSpc>
                <a:spcPct val="90000"/>
              </a:lnSpc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sz="1300" dirty="0">
                <a:solidFill>
                  <a:schemeClr val="tx1"/>
                </a:solidFill>
              </a:rPr>
              <a:t>EXPRESAMOS PALABRAS ¿SON SUSTANTIVOS? ¿DE QUE CLASE?</a:t>
            </a:r>
          </a:p>
          <a:p>
            <a:pPr marL="342900" indent="-342900">
              <a:lnSpc>
                <a:spcPct val="90000"/>
              </a:lnSpc>
              <a:buClr>
                <a:schemeClr val="tx1">
                  <a:lumMod val="95000"/>
                </a:schemeClr>
              </a:buClr>
              <a:buFont typeface="+mj-lt"/>
              <a:buAutoNum type="arabicParenR"/>
            </a:pPr>
            <a:r>
              <a:rPr lang="en-US" sz="1300" dirty="0">
                <a:solidFill>
                  <a:schemeClr val="tx1"/>
                </a:solidFill>
              </a:rPr>
              <a:t>REALIZAMOS UN MAPA MENTAL CON LA HERRAMIENTA BUBBLE.US</a:t>
            </a:r>
          </a:p>
        </p:txBody>
      </p:sp>
    </p:spTree>
    <p:extLst>
      <p:ext uri="{BB962C8B-B14F-4D97-AF65-F5344CB8AC3E}">
        <p14:creationId xmlns:p14="http://schemas.microsoft.com/office/powerpoint/2010/main" val="311665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9ED5F7-8269-4F20-B77F-70D4AA7A9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873202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34F4076-2218-BB4B-A0A3-ED82F6428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85" y="2117936"/>
            <a:ext cx="8111573" cy="2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1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68956B4-E115-9D40-8AE6-06AECC78E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4" b="13486"/>
          <a:stretch/>
        </p:blipFill>
        <p:spPr>
          <a:xfrm>
            <a:off x="101620" y="1397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3BE4967-F939-F04E-BE57-5B0B02890E33}"/>
              </a:ext>
            </a:extLst>
          </p:cNvPr>
          <p:cNvSpPr txBox="1"/>
          <p:nvPr/>
        </p:nvSpPr>
        <p:spPr>
          <a:xfrm>
            <a:off x="6756400" y="1997839"/>
            <a:ext cx="45704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badi" panose="020B0604020104020204" pitchFamily="34" charset="0"/>
                <a:cs typeface="Aparajita" panose="020B0604020202020204" pitchFamily="34" charset="0"/>
              </a:rPr>
              <a:t>NOS AYUDAN </a:t>
            </a:r>
          </a:p>
          <a:p>
            <a:endParaRPr lang="es-ES" sz="2000" b="1" dirty="0">
              <a:solidFill>
                <a:schemeClr val="bg1"/>
              </a:solidFill>
              <a:latin typeface="Abadi" panose="020B0604020104020204" pitchFamily="34" charset="0"/>
              <a:cs typeface="Aparajita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s-ES" sz="2000" b="1" dirty="0">
                <a:solidFill>
                  <a:schemeClr val="bg1"/>
                </a:solidFill>
                <a:latin typeface="Abadi" panose="020B0604020104020204" pitchFamily="34" charset="0"/>
                <a:cs typeface="Aparajita" panose="020B0604020202020204" pitchFamily="34" charset="0"/>
              </a:rPr>
              <a:t>A ORGANIZAR LAS IDEAS</a:t>
            </a:r>
          </a:p>
          <a:p>
            <a:pPr marL="342900" indent="-342900">
              <a:buFont typeface="Wingdings" pitchFamily="2" charset="2"/>
              <a:buChar char="ü"/>
            </a:pPr>
            <a:endParaRPr lang="es-ES" sz="2000" b="1" dirty="0">
              <a:solidFill>
                <a:schemeClr val="bg1"/>
              </a:solidFill>
              <a:latin typeface="Abadi" panose="020B0604020104020204" pitchFamily="34" charset="0"/>
              <a:cs typeface="Aparajita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s-ES" sz="2000" b="1" dirty="0">
                <a:solidFill>
                  <a:schemeClr val="bg1"/>
                </a:solidFill>
                <a:latin typeface="Abadi" panose="020B0604020104020204" pitchFamily="34" charset="0"/>
                <a:cs typeface="Aparajita" panose="020B0604020202020204" pitchFamily="34" charset="0"/>
              </a:rPr>
              <a:t>IDENTIFICAR FUNDAMENTOS</a:t>
            </a:r>
          </a:p>
          <a:p>
            <a:pPr marL="342900" indent="-342900">
              <a:buFont typeface="Wingdings" pitchFamily="2" charset="2"/>
              <a:buChar char="ü"/>
            </a:pPr>
            <a:endParaRPr lang="es-ES" sz="2000" b="1" dirty="0">
              <a:solidFill>
                <a:schemeClr val="bg1"/>
              </a:solidFill>
              <a:latin typeface="Abadi" panose="020B0604020104020204" pitchFamily="34" charset="0"/>
              <a:cs typeface="Aparajita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s-ES" sz="2000" b="1" dirty="0">
                <a:solidFill>
                  <a:schemeClr val="bg1"/>
                </a:solidFill>
                <a:latin typeface="Abadi" panose="020B0604020104020204" pitchFamily="34" charset="0"/>
                <a:cs typeface="Aparajita" panose="020B0604020202020204" pitchFamily="34" charset="0"/>
              </a:rPr>
              <a:t>PLANIFECAR LAS TAREAS.</a:t>
            </a:r>
          </a:p>
          <a:p>
            <a:pPr marL="342900" indent="-342900">
              <a:buFont typeface="Wingdings" pitchFamily="2" charset="2"/>
              <a:buChar char="ü"/>
            </a:pPr>
            <a:endParaRPr lang="es-ES" sz="2000" b="1" dirty="0">
              <a:solidFill>
                <a:schemeClr val="bg1"/>
              </a:solidFill>
              <a:latin typeface="Abadi" panose="020B0604020104020204" pitchFamily="34" charset="0"/>
              <a:cs typeface="Aparajita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s-ES" sz="2000" b="1" dirty="0">
                <a:solidFill>
                  <a:schemeClr val="bg1"/>
                </a:solidFill>
                <a:latin typeface="Abadi" panose="020B0604020104020204" pitchFamily="34" charset="0"/>
                <a:cs typeface="Aparajita" panose="020B0604020202020204" pitchFamily="34" charset="0"/>
              </a:rPr>
              <a:t>ESTRUCTURAR LAS RESPUESTAS.</a:t>
            </a:r>
          </a:p>
        </p:txBody>
      </p:sp>
    </p:spTree>
    <p:extLst>
      <p:ext uri="{BB962C8B-B14F-4D97-AF65-F5344CB8AC3E}">
        <p14:creationId xmlns:p14="http://schemas.microsoft.com/office/powerpoint/2010/main" val="378882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5B3514B-0576-594D-A132-D361E645B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77" y="643467"/>
            <a:ext cx="1026924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44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6CCFFF-84D9-664B-B175-8F401335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anchor="ctr">
            <a:normAutofit/>
          </a:bodyPr>
          <a:lstStyle/>
          <a:p>
            <a:r>
              <a:rPr lang="es-ES" sz="3600" dirty="0">
                <a:solidFill>
                  <a:srgbClr val="FFFFFF"/>
                </a:solidFill>
              </a:rPr>
              <a:t>ELEMENTOS CURRICULARES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E4C53F-D29D-8D4D-A4B4-056ECCE8B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5923721" cy="3995133"/>
          </a:xfrm>
        </p:spPr>
        <p:txBody>
          <a:bodyPr anchor="ctr">
            <a:norm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s-ES" dirty="0"/>
              <a:t>Curso al que va dirigida la unidad. </a:t>
            </a:r>
            <a:endParaRPr lang="es-ES" sz="2400" dirty="0"/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s-ES" dirty="0"/>
              <a:t>Contenidos. </a:t>
            </a:r>
            <a:endParaRPr lang="es-ES" sz="2400" dirty="0"/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s-ES" dirty="0"/>
              <a:t>Criterios de evaluación y estándares de aprendizaje. </a:t>
            </a:r>
            <a:endParaRPr lang="es-ES" sz="2400" dirty="0"/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s-ES" dirty="0"/>
              <a:t>Evaluación de la unidad: cuestionario.</a:t>
            </a:r>
            <a:endParaRPr lang="es-ES" sz="2400" dirty="0"/>
          </a:p>
          <a:p>
            <a:pPr marL="0" indent="0">
              <a:buNone/>
            </a:pPr>
            <a:endParaRPr lang="es-ES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B010372-8F85-FC46-88C9-571FAC77F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524" y="4508500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2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9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2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2FD235D7-E555-468D-A368-E23596CCE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57780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8">
            <a:extLst>
              <a:ext uri="{FF2B5EF4-FFF2-40B4-BE49-F238E27FC236}">
                <a16:creationId xmlns:a16="http://schemas.microsoft.com/office/drawing/2014/main" id="{AA0BB620-0E1B-444E-B4DA-620EC18FC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2429450D-EE6E-4527-982F-934CA86EE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8060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5538D5-8F58-604D-B0D3-41B72F8CD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45" y="379912"/>
            <a:ext cx="3728519" cy="11414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dirty="0">
                <a:solidFill>
                  <a:srgbClr val="0070C0"/>
                </a:solidFill>
              </a:rPr>
              <a:t>Sesión 3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DDDE1D-B6BF-654E-8842-78280357C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136" y="5135120"/>
            <a:ext cx="4231829" cy="127104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ctr">
              <a:lnSpc>
                <a:spcPct val="170000"/>
              </a:lnSpc>
            </a:pP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Durante el </a:t>
            </a:r>
            <a:r>
              <a:rPr lang="en-US" sz="14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desarrollo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 de </a:t>
            </a:r>
            <a:r>
              <a:rPr lang="en-US" sz="14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esta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14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tercera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14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sesión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US" sz="14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utilizaremos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 la </a:t>
            </a:r>
            <a:r>
              <a:rPr lang="en-US" sz="14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plataforma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 de </a:t>
            </a:r>
            <a:r>
              <a:rPr lang="en-US" sz="14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juegos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 </a:t>
            </a:r>
          </a:p>
          <a:p>
            <a:pPr algn="ctr">
              <a:lnSpc>
                <a:spcPct val="170000"/>
              </a:lnSpc>
            </a:pP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badi" panose="020B06040201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Smile &amp; Learn</a:t>
            </a:r>
            <a:endParaRPr lang="en-US" sz="1400" b="1" dirty="0">
              <a:solidFill>
                <a:schemeClr val="bg2">
                  <a:lumMod val="60000"/>
                  <a:lumOff val="40000"/>
                </a:schemeClr>
              </a:solidFill>
              <a:latin typeface="Abadi" panose="020B0604020104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latin typeface="Abadi" panose="020B0604020104020204" pitchFamily="34" charset="0"/>
              </a:rPr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E94CD1-3962-BD41-8CD8-1C9025F056D1}"/>
              </a:ext>
            </a:extLst>
          </p:cNvPr>
          <p:cNvSpPr txBox="1"/>
          <p:nvPr/>
        </p:nvSpPr>
        <p:spPr>
          <a:xfrm>
            <a:off x="4753125" y="570703"/>
            <a:ext cx="592749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VENTAJAS PARA MI AULA</a:t>
            </a:r>
          </a:p>
          <a:p>
            <a:endParaRPr lang="es-ES" dirty="0"/>
          </a:p>
          <a:p>
            <a:r>
              <a:rPr lang="es-ES" dirty="0"/>
              <a:t>• Multitud de actividades con actualizaciones constantes.</a:t>
            </a:r>
          </a:p>
          <a:p>
            <a:r>
              <a:rPr lang="es-ES" dirty="0"/>
              <a:t>• Diseñados para entrenar las capacidades cognitivas de los niños: comprensión, lenguaje, atención y creatividad.</a:t>
            </a:r>
          </a:p>
          <a:p>
            <a:r>
              <a:rPr lang="es-ES" dirty="0"/>
              <a:t>• Entorno seguro, sin publicidad, sin compras, ni acceso a redes sociales.</a:t>
            </a:r>
          </a:p>
          <a:p>
            <a:r>
              <a:rPr lang="es-ES" dirty="0"/>
              <a:t>• Favorecen el entrenamiento de las inteligencias múltiples: verbal-lingüística, lógico-matemática, visual-espacial, naturalista, etc.</a:t>
            </a:r>
          </a:p>
          <a:p>
            <a:r>
              <a:rPr lang="es-ES" dirty="0"/>
              <a:t>• Personalización y gradación del nivel de dificultad.</a:t>
            </a:r>
          </a:p>
          <a:p>
            <a:r>
              <a:rPr lang="es-ES" dirty="0"/>
              <a:t>• Configuración del entorno para favorecer la accesibilidad a alumnos con dificultades de aprendizaje.</a:t>
            </a:r>
          </a:p>
          <a:p>
            <a:r>
              <a:rPr lang="es-ES" dirty="0"/>
              <a:t>• Registros sobre el progreso de cada alumnos en  las diferentes actividades.</a:t>
            </a:r>
          </a:p>
        </p:txBody>
      </p:sp>
      <p:pic>
        <p:nvPicPr>
          <p:cNvPr id="15" name="Imagen 14" descr="Captura de pantalla de un celular con texto e imágenes&#10;&#10;Descripción generada automáticamente">
            <a:extLst>
              <a:ext uri="{FF2B5EF4-FFF2-40B4-BE49-F238E27FC236}">
                <a16:creationId xmlns:a16="http://schemas.microsoft.com/office/drawing/2014/main" id="{AF1EF330-2AAA-AD47-B0BD-18027C006D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858" t="13438" r="10360" b="36369"/>
          <a:stretch/>
        </p:blipFill>
        <p:spPr>
          <a:xfrm>
            <a:off x="1248032" y="2323070"/>
            <a:ext cx="2329776" cy="236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9000">
              <a:schemeClr val="accent1">
                <a:lumMod val="45000"/>
                <a:lumOff val="55000"/>
              </a:schemeClr>
            </a:gs>
            <a:gs pos="51000">
              <a:schemeClr val="bg2">
                <a:lumMod val="40000"/>
                <a:lumOff val="60000"/>
              </a:schemeClr>
            </a:gs>
            <a:gs pos="87000">
              <a:schemeClr val="bg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8CCE989-879D-7D4E-9C93-6E275DD7A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3" t="18625" r="24830" b="49999"/>
          <a:stretch/>
        </p:blipFill>
        <p:spPr>
          <a:xfrm>
            <a:off x="319314" y="406400"/>
            <a:ext cx="7779658" cy="206366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961A5C2-3E64-3B4C-ADD8-20143DD3132F}"/>
              </a:ext>
            </a:extLst>
          </p:cNvPr>
          <p:cNvSpPr txBox="1"/>
          <p:nvPr/>
        </p:nvSpPr>
        <p:spPr>
          <a:xfrm>
            <a:off x="2191657" y="1756228"/>
            <a:ext cx="54718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chemeClr val="bg2">
                    <a:lumMod val="75000"/>
                  </a:schemeClr>
                </a:solidFill>
              </a:rPr>
              <a:t>  “Los misterios del castillo” es un escape room para niños y una historia de aventuras, donde encontrarán la oportunidad perfecta para desarrollar su pensamiento crítico y explorar su curiosidad. Es un juego interactivo para niños, donde tendrán que explorar y encontrar la fórmula de la poción mágica para viajar al pasado, pero antes deberán superar las distintas pruebas y acertijos para conseguir la receta, los ingredientes y los utensilios necesarios. Tendrán que adivinar un código de cuatro dígitos.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9B8996-538F-C149-8845-BF15A046F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897" y="3630538"/>
            <a:ext cx="2936836" cy="290255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359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0A5210-2F29-4D85-A400-9C79B13FC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11BBE-2B4A-4DA2-B8A9-CD877B876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rgbClr val="F0AD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Captura de pantalla de un celular con texto e imagen&#10;&#10;Descripción generada automáticamente">
            <a:extLst>
              <a:ext uri="{FF2B5EF4-FFF2-40B4-BE49-F238E27FC236}">
                <a16:creationId xmlns:a16="http://schemas.microsoft.com/office/drawing/2014/main" id="{1411DDC2-50C3-E749-9530-E01421BAE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4" r="1" b="799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091950-5655-45D2-858E-FE8CBE07C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7171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to, computadora, monitor, pastel&#10;&#10;Descripción generada automáticamente">
            <a:extLst>
              <a:ext uri="{FF2B5EF4-FFF2-40B4-BE49-F238E27FC236}">
                <a16:creationId xmlns:a16="http://schemas.microsoft.com/office/drawing/2014/main" id="{8D47FB0D-E562-4C40-B99F-F3D1BAB1F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8" r="12230" b="1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Imagen 2" descr="Imagen que contiene interior, foto, computadora, laptop&#10;&#10;Descripción generada automáticamente">
            <a:extLst>
              <a:ext uri="{FF2B5EF4-FFF2-40B4-BE49-F238E27FC236}">
                <a16:creationId xmlns:a16="http://schemas.microsoft.com/office/drawing/2014/main" id="{EF1917A7-4113-674B-9DB9-EF5B04FF7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29" r="11409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Imagen 6" descr="Captura de pantalla de un celular con texto e imágenes&#10;&#10;Descripción generada automáticamente">
            <a:extLst>
              <a:ext uri="{FF2B5EF4-FFF2-40B4-BE49-F238E27FC236}">
                <a16:creationId xmlns:a16="http://schemas.microsoft.com/office/drawing/2014/main" id="{91BBC07B-B854-3440-B0D9-B319094D39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4222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533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0A01F2A2-AEDD-47DC-AFB5-B97CEB9A5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C5B056-3365-0042-AAC6-48FCE56C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Abadi" panose="020B0604020104020204" pitchFamily="34" charset="0"/>
              </a:rPr>
              <a:t>EVALUACIÓN</a:t>
            </a:r>
            <a:r>
              <a:rPr lang="en-US" dirty="0"/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5AF5F3-AD0A-4EFA-854A-47C780F26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E3D6D6C-E192-4135-B1DB-17C71EEBC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B11420-2EFC-6040-B56A-95DAB42AD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1" y="2548281"/>
            <a:ext cx="5122606" cy="365868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  <a:cs typeface="Aparajita" panose="02020603050405020304" pitchFamily="18" charset="0"/>
              </a:rPr>
              <a:t>La EVALUACIÓN de la unidad se realizará a  través de un cuestionario dirigido a los alumnos realizado con la herramienta de formularios de </a:t>
            </a:r>
          </a:p>
          <a:p>
            <a:pPr marL="0" indent="0" algn="r">
              <a:buNone/>
            </a:pPr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hlinkClick r:id="rId7"/>
              </a:rPr>
              <a:t>Forms</a:t>
            </a:r>
            <a:r>
              <a:rPr lang="es-E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BA1E9D4-3150-3C4D-9E25-252E87C4B9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7481742" y="10963"/>
            <a:ext cx="4242007" cy="2658722"/>
          </a:xfrm>
          <a:prstGeom prst="rect">
            <a:avLst/>
          </a:prstGeom>
          <a:effectLst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7CC74A7-54CB-5942-8371-5A285B476F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5974" y="3429000"/>
            <a:ext cx="27686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2698245-D80E-2749-B737-AF10764F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57" y="3147787"/>
            <a:ext cx="31242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45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6CB610-172C-B24A-891F-0632B7CE8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300" b="1" dirty="0"/>
              <a:t>BLOQUE 1. COMUNICACIÓN ORAL, HABLAR Y ESCUCHAR </a:t>
            </a:r>
            <a:endParaRPr lang="es-ES" sz="1300" dirty="0"/>
          </a:p>
          <a:p>
            <a:pPr marL="854075" indent="-333375">
              <a:lnSpc>
                <a:spcPct val="90000"/>
              </a:lnSpc>
              <a:buFontTx/>
              <a:buChar char="-"/>
            </a:pPr>
            <a:r>
              <a:rPr lang="es-ES" sz="1300" dirty="0"/>
              <a:t>Estrategias y normas en el intercambio comunicativo: </a:t>
            </a:r>
            <a:r>
              <a:rPr lang="es-ES" sz="1300" dirty="0" err="1"/>
              <a:t>participación</a:t>
            </a:r>
            <a:r>
              <a:rPr lang="es-ES" sz="1300" dirty="0"/>
              <a:t>, </a:t>
            </a:r>
            <a:r>
              <a:rPr lang="es-ES" sz="1300" dirty="0" err="1"/>
              <a:t>exposición</a:t>
            </a:r>
            <a:r>
              <a:rPr lang="es-ES" sz="1300" dirty="0"/>
              <a:t> clara, </a:t>
            </a:r>
            <a:r>
              <a:rPr lang="es-ES" sz="1300" dirty="0" err="1"/>
              <a:t>organización</a:t>
            </a:r>
            <a:r>
              <a:rPr lang="es-ES" sz="1300" dirty="0"/>
              <a:t> del discurso, escucha, respeto al turno de palabra, </a:t>
            </a:r>
            <a:r>
              <a:rPr lang="es-ES" sz="1300" dirty="0" err="1"/>
              <a:t>entonación</a:t>
            </a:r>
            <a:r>
              <a:rPr lang="es-ES" sz="1300" dirty="0"/>
              <a:t>, respeto por los sentimientos y experiencias, ideas, opiniones y conocimientos de los </a:t>
            </a:r>
            <a:r>
              <a:rPr lang="es-ES" sz="1300" dirty="0" err="1"/>
              <a:t>demás</a:t>
            </a:r>
            <a:r>
              <a:rPr lang="es-ES" sz="1300" dirty="0"/>
              <a:t>, utilizando lenguaje no sexista ni estereotipado. </a:t>
            </a:r>
          </a:p>
          <a:p>
            <a:pPr marL="854075" indent="-333375">
              <a:lnSpc>
                <a:spcPct val="90000"/>
              </a:lnSpc>
              <a:buFontTx/>
              <a:buChar char="-"/>
            </a:pPr>
            <a:r>
              <a:rPr lang="es-ES" sz="1300" dirty="0"/>
              <a:t>Uso de documentos audiovisuales y medios de </a:t>
            </a:r>
            <a:r>
              <a:rPr lang="es-ES" sz="1300" dirty="0" err="1"/>
              <a:t>comunicación</a:t>
            </a:r>
            <a:r>
              <a:rPr lang="es-ES" sz="1300" dirty="0"/>
              <a:t> social para obtener, seleccionar y relacionar informaciones relevantes para ampliar los aprendizajes. </a:t>
            </a:r>
          </a:p>
          <a:p>
            <a:pPr marL="854075" indent="-333375">
              <a:lnSpc>
                <a:spcPct val="90000"/>
              </a:lnSpc>
              <a:buFontTx/>
              <a:buChar char="-"/>
            </a:pPr>
            <a:endParaRPr lang="es-ES" sz="1300" dirty="0"/>
          </a:p>
          <a:p>
            <a:pPr marL="854075" indent="-333375">
              <a:lnSpc>
                <a:spcPct val="90000"/>
              </a:lnSpc>
              <a:buFontTx/>
              <a:buChar char="-"/>
            </a:pPr>
            <a:endParaRPr lang="es-ES" sz="1300" dirty="0"/>
          </a:p>
          <a:p>
            <a:pPr>
              <a:lnSpc>
                <a:spcPct val="90000"/>
              </a:lnSpc>
              <a:buClr>
                <a:schemeClr val="accent4">
                  <a:lumMod val="60000"/>
                  <a:lumOff val="40000"/>
                </a:schemeClr>
              </a:buClr>
              <a:buFont typeface="Wingdings 3" pitchFamily="2" charset="2"/>
              <a:buChar char=""/>
            </a:pPr>
            <a:r>
              <a:rPr lang="es-ES" sz="1300" b="1" dirty="0"/>
              <a:t>BLOQUE 2. COMUNICACIÓN ESCRITA: LEER </a:t>
            </a:r>
            <a:endParaRPr lang="es-ES" sz="1300" dirty="0"/>
          </a:p>
          <a:p>
            <a:pPr marL="854075" indent="-333375">
              <a:lnSpc>
                <a:spcPct val="90000"/>
              </a:lnSpc>
              <a:buFontTx/>
              <a:buChar char="-"/>
            </a:pPr>
            <a:r>
              <a:rPr lang="es-ES" sz="1300" dirty="0"/>
              <a:t>Recursos </a:t>
            </a:r>
            <a:r>
              <a:rPr lang="es-ES" sz="1300" dirty="0" err="1"/>
              <a:t>gráficos</a:t>
            </a:r>
            <a:r>
              <a:rPr lang="es-ES" sz="1300" dirty="0"/>
              <a:t> en la </a:t>
            </a:r>
            <a:r>
              <a:rPr lang="es-ES" sz="1300" dirty="0" err="1"/>
              <a:t>comunicación</a:t>
            </a:r>
            <a:r>
              <a:rPr lang="es-ES" sz="1300" dirty="0"/>
              <a:t> escrita. </a:t>
            </a:r>
          </a:p>
          <a:p>
            <a:pPr marL="854075" indent="-333375">
              <a:lnSpc>
                <a:spcPct val="90000"/>
              </a:lnSpc>
              <a:buFontTx/>
              <a:buChar char="-"/>
            </a:pPr>
            <a:r>
              <a:rPr lang="es-ES" sz="1300" dirty="0" err="1"/>
              <a:t>Comprensión</a:t>
            </a:r>
            <a:r>
              <a:rPr lang="es-ES" sz="1300" dirty="0"/>
              <a:t> de textos </a:t>
            </a:r>
            <a:r>
              <a:rPr lang="es-ES" sz="1300" dirty="0" err="1"/>
              <a:t>leídos</a:t>
            </a:r>
            <a:r>
              <a:rPr lang="es-ES" sz="1300" dirty="0"/>
              <a:t> en voz alta y en silencio. </a:t>
            </a:r>
          </a:p>
          <a:p>
            <a:pPr marL="854075" indent="-333375">
              <a:lnSpc>
                <a:spcPct val="90000"/>
              </a:lnSpc>
              <a:buFontTx/>
              <a:buChar char="-"/>
            </a:pPr>
            <a:r>
              <a:rPr lang="es-ES" sz="1300" dirty="0"/>
              <a:t>La lectura a </a:t>
            </a:r>
            <a:r>
              <a:rPr lang="es-ES" sz="1300" dirty="0" err="1"/>
              <a:t>través</a:t>
            </a:r>
            <a:r>
              <a:rPr lang="es-ES" sz="1300" dirty="0"/>
              <a:t> de las TIC. 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es-ES" sz="1300" b="1" dirty="0"/>
          </a:p>
          <a:p>
            <a:pPr>
              <a:lnSpc>
                <a:spcPct val="90000"/>
              </a:lnSpc>
              <a:buFontTx/>
              <a:buChar char="-"/>
            </a:pPr>
            <a:endParaRPr lang="es-ES" sz="1300" dirty="0"/>
          </a:p>
          <a:p>
            <a:pPr>
              <a:lnSpc>
                <a:spcPct val="90000"/>
              </a:lnSpc>
              <a:buFontTx/>
              <a:buChar char="-"/>
            </a:pPr>
            <a:endParaRPr lang="es-ES" sz="1300" dirty="0"/>
          </a:p>
          <a:p>
            <a:pPr marL="0" indent="0">
              <a:lnSpc>
                <a:spcPct val="90000"/>
              </a:lnSpc>
              <a:buNone/>
            </a:pPr>
            <a:endParaRPr lang="es-ES" sz="13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20F1F8-64C7-6D4C-8FFC-6B364F9BA990}"/>
              </a:ext>
            </a:extLst>
          </p:cNvPr>
          <p:cNvSpPr txBox="1"/>
          <p:nvPr/>
        </p:nvSpPr>
        <p:spPr>
          <a:xfrm>
            <a:off x="10794670" y="49876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0C314E9-09C6-DF4B-B145-0BFEC753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Contenidos</a:t>
            </a:r>
          </a:p>
        </p:txBody>
      </p:sp>
    </p:spTree>
    <p:extLst>
      <p:ext uri="{BB962C8B-B14F-4D97-AF65-F5344CB8AC3E}">
        <p14:creationId xmlns:p14="http://schemas.microsoft.com/office/powerpoint/2010/main" val="2542163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504F6E-FBC1-804F-A1C5-DC49D4C20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Contenidos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DE689B-957E-6445-B32B-AB852097A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/>
              <a:t>BLOQUE 3. COMUNICACIÓN ESCRITA: ESCRIBIR </a:t>
            </a:r>
          </a:p>
          <a:p>
            <a:pPr>
              <a:buFontTx/>
              <a:buChar char="-"/>
            </a:pPr>
            <a:r>
              <a:rPr lang="es-ES" dirty="0" err="1"/>
              <a:t>Utilización</a:t>
            </a:r>
            <a:r>
              <a:rPr lang="es-ES" dirty="0"/>
              <a:t> guiada, y progresivamente mas autónoma de TIC. </a:t>
            </a:r>
          </a:p>
          <a:p>
            <a:r>
              <a:rPr lang="es-ES" b="1" dirty="0"/>
              <a:t>BLOQUE 4. CONOCIMIENTO DE LA LENGUA </a:t>
            </a:r>
          </a:p>
          <a:p>
            <a:pPr>
              <a:buFontTx/>
              <a:buChar char="-"/>
            </a:pPr>
            <a:r>
              <a:rPr lang="es-ES" dirty="0"/>
              <a:t>Gramática: La comunicación. El lenguaje y las lenguas. </a:t>
            </a:r>
            <a:r>
              <a:rPr lang="es-ES" dirty="0" err="1"/>
              <a:t>Categorías</a:t>
            </a:r>
            <a:r>
              <a:rPr lang="es-ES" dirty="0"/>
              <a:t> gramaticales: nombres, adjetivos, determinantes: </a:t>
            </a:r>
            <a:r>
              <a:rPr lang="es-ES" dirty="0" err="1"/>
              <a:t>artículos</a:t>
            </a:r>
            <a:r>
              <a:rPr lang="es-ES" dirty="0"/>
              <a:t>, demostrativos, posesivos, numerales e indefinidos, pronombres […].</a:t>
            </a:r>
          </a:p>
          <a:p>
            <a:pPr>
              <a:buFontTx/>
              <a:buChar char="-"/>
            </a:pPr>
            <a:r>
              <a:rPr lang="es-ES" dirty="0"/>
              <a:t>- </a:t>
            </a:r>
            <a:r>
              <a:rPr lang="es-ES" dirty="0" err="1"/>
              <a:t>Iniciación</a:t>
            </a:r>
            <a:r>
              <a:rPr lang="es-ES" dirty="0"/>
              <a:t> en el uso de las TIC como instrumento de aprendizaje en tareas sencillas. </a:t>
            </a:r>
          </a:p>
          <a:p>
            <a:r>
              <a:rPr lang="es-ES" b="1" dirty="0"/>
              <a:t>BLOQUE 5. EDUCACIÓN LITERARIA </a:t>
            </a:r>
          </a:p>
          <a:p>
            <a:pPr>
              <a:buFontTx/>
              <a:buChar char="-"/>
            </a:pPr>
            <a:r>
              <a:rPr lang="es-ES" dirty="0"/>
              <a:t>Lectura de adivinanzas, refranes, trabalenguas. Lectura guiada de textos narrativos de </a:t>
            </a:r>
            <a:r>
              <a:rPr lang="es-ES" dirty="0" err="1"/>
              <a:t>tradición</a:t>
            </a:r>
            <a:r>
              <a:rPr lang="es-ES" dirty="0"/>
              <a:t> oral, literatura infantil, adaptaciones de obras </a:t>
            </a:r>
            <a:r>
              <a:rPr lang="es-ES" dirty="0" err="1"/>
              <a:t>clásicas</a:t>
            </a:r>
            <a:r>
              <a:rPr lang="es-ES" dirty="0"/>
              <a:t> y literatura actual. </a:t>
            </a:r>
          </a:p>
          <a:p>
            <a:pPr>
              <a:buFontTx/>
              <a:buChar char="-"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4370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3E8EC6-0FBF-9549-A001-D5CA1A6B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12" y="1447800"/>
            <a:ext cx="52223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/>
              <a:t>Criterios de evaluación y estándares de aprendizaje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FD235D7-E555-468D-A368-E23596CCE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57780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8">
            <a:extLst>
              <a:ext uri="{FF2B5EF4-FFF2-40B4-BE49-F238E27FC236}">
                <a16:creationId xmlns:a16="http://schemas.microsoft.com/office/drawing/2014/main" id="{AA0BB620-0E1B-444E-B4DA-620EC18FC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2429450D-EE6E-4527-982F-934CA86EE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8060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644A7AA-C5AF-6045-84BE-D28041E28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90" y="2284968"/>
            <a:ext cx="4009628" cy="22108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1222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539F395-DAC8-8C4C-A350-8289CB21F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766102"/>
              </p:ext>
            </p:extLst>
          </p:nvPr>
        </p:nvGraphicFramePr>
        <p:xfrm>
          <a:off x="818473" y="643467"/>
          <a:ext cx="10555055" cy="5571069"/>
        </p:xfrm>
        <a:graphic>
          <a:graphicData uri="http://schemas.openxmlformats.org/drawingml/2006/table">
            <a:tbl>
              <a:tblPr firstRow="1" firstCol="1" lastRow="1" lastCol="1" bandRow="1" bandCol="1">
                <a:noFill/>
                <a:tableStyleId>{5C22544A-7EE6-4342-B048-85BDC9FD1C3A}</a:tableStyleId>
              </a:tblPr>
              <a:tblGrid>
                <a:gridCol w="5315669">
                  <a:extLst>
                    <a:ext uri="{9D8B030D-6E8A-4147-A177-3AD203B41FA5}">
                      <a16:colId xmlns:a16="http://schemas.microsoft.com/office/drawing/2014/main" val="3747009044"/>
                    </a:ext>
                  </a:extLst>
                </a:gridCol>
                <a:gridCol w="5239386">
                  <a:extLst>
                    <a:ext uri="{9D8B030D-6E8A-4147-A177-3AD203B41FA5}">
                      <a16:colId xmlns:a16="http://schemas.microsoft.com/office/drawing/2014/main" val="3095098465"/>
                    </a:ext>
                  </a:extLst>
                </a:gridCol>
              </a:tblGrid>
              <a:tr h="912940">
                <a:tc gridSpan="2"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es-ES" sz="1400" b="0" cap="all" spc="150" dirty="0">
                          <a:solidFill>
                            <a:schemeClr val="lt1"/>
                          </a:solidFill>
                          <a:effectLst/>
                        </a:rPr>
                        <a:t> </a:t>
                      </a:r>
                    </a:p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es-ES" sz="1400" b="0" cap="all" spc="150" dirty="0">
                          <a:ln w="9525" cap="flat" cmpd="sng" algn="ctr">
                            <a:solidFill>
                              <a:srgbClr val="FFFFFF"/>
                            </a:solidFill>
                            <a:prstDash val="solid"/>
                            <a:round/>
                          </a:ln>
                          <a:solidFill>
                            <a:schemeClr val="lt1"/>
                          </a:solidFill>
                          <a:effectLst>
                            <a:outerShdw blurRad="50800" dist="38100" dir="18900000" algn="b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BLOQUE 1. COMUNICACIÓN ORAL, HABLAR Y ESCUCHAR </a:t>
                      </a:r>
                      <a:endParaRPr lang="es-ES" sz="1400" b="0" cap="all" spc="150" dirty="0">
                        <a:solidFill>
                          <a:schemeClr val="lt1"/>
                        </a:solidFill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cap="all" spc="150" dirty="0">
                          <a:solidFill>
                            <a:schemeClr val="lt1"/>
                          </a:solidFill>
                          <a:effectLst/>
                        </a:rPr>
                        <a:t> </a:t>
                      </a:r>
                      <a:endParaRPr lang="es-ES" sz="1400" b="0" cap="all" spc="15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656114"/>
                  </a:ext>
                </a:extLst>
              </a:tr>
              <a:tr h="44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CRITERIOS DE EVALUACIÓN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ESTÁNDARES EVALUABLES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892420"/>
                  </a:ext>
                </a:extLst>
              </a:tr>
              <a:tr h="966328">
                <a:tc rowSpan="2">
                  <a:txBody>
                    <a:bodyPr/>
                    <a:lstStyle/>
                    <a:p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B1.1. Participar en situaciones de comunicación, dirigidas o espontáneas atendiendo a las normas de la comunicación: turno, modulación, entonación, volumen, organización del discurso, escuchando e incorporando las intervenciones de los demás.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742950" lvl="1" indent="-285750" algn="l">
                        <a:buFont typeface="ArialMT"/>
                        <a:buAutoNum type="arabicPeriod"/>
                      </a:pPr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Emplea la lengua oral con diversas finalidades: </a:t>
                      </a:r>
                      <a:r>
                        <a:rPr lang="es-ES" sz="11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académica</a:t>
                      </a:r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, social y </a:t>
                      </a:r>
                      <a:r>
                        <a:rPr lang="es-ES" sz="11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lúdica</a:t>
                      </a:r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316210"/>
                  </a:ext>
                </a:extLst>
              </a:tr>
              <a:tr h="113984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/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1.3. Transmite las ideas con claridad corrección, orden y dicción adecuadas, adaptando su expresión oral a las situaciones de comunicación en el aula. </a:t>
                      </a:r>
                    </a:p>
                    <a:p>
                      <a:pPr algn="l"/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740125"/>
                  </a:ext>
                </a:extLst>
              </a:tr>
              <a:tr h="966328">
                <a:tc>
                  <a:txBody>
                    <a:bodyPr/>
                    <a:lstStyle/>
                    <a:p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B1.8.Identificar las ideas principales y secundarias de un texto oral, y la información implícita. </a:t>
                      </a:r>
                    </a:p>
                    <a:p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/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8.1. Reconoce la información en un texto oral: el tema, las ideas principales y los mensajes implícitos. 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69918"/>
                  </a:ext>
                </a:extLst>
              </a:tr>
              <a:tr h="1139840">
                <a:tc>
                  <a:txBody>
                    <a:bodyPr/>
                    <a:lstStyle/>
                    <a:p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B1.15. Utilizar y valorar los medios de comunicación social como instrumento de aprendizaje y de acceso a informaciones y experiencias de otras personas. </a:t>
                      </a:r>
                    </a:p>
                    <a:p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l"/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15.1. Utiliza los medios de </a:t>
                      </a:r>
                      <a:r>
                        <a:rPr lang="es-ES" sz="11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comunicación</a:t>
                      </a:r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 para desarrollar el lenguaje oral.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092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1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539F395-DAC8-8C4C-A350-8289CB21F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557161"/>
              </p:ext>
            </p:extLst>
          </p:nvPr>
        </p:nvGraphicFramePr>
        <p:xfrm>
          <a:off x="818473" y="643467"/>
          <a:ext cx="10555055" cy="4147844"/>
        </p:xfrm>
        <a:graphic>
          <a:graphicData uri="http://schemas.openxmlformats.org/drawingml/2006/table">
            <a:tbl>
              <a:tblPr firstRow="1" firstCol="1" lastRow="1" lastCol="1" bandRow="1" bandCol="1">
                <a:noFill/>
                <a:tableStyleId>{5C22544A-7EE6-4342-B048-85BDC9FD1C3A}</a:tableStyleId>
              </a:tblPr>
              <a:tblGrid>
                <a:gridCol w="5315669">
                  <a:extLst>
                    <a:ext uri="{9D8B030D-6E8A-4147-A177-3AD203B41FA5}">
                      <a16:colId xmlns:a16="http://schemas.microsoft.com/office/drawing/2014/main" val="3747009044"/>
                    </a:ext>
                  </a:extLst>
                </a:gridCol>
                <a:gridCol w="5239386">
                  <a:extLst>
                    <a:ext uri="{9D8B030D-6E8A-4147-A177-3AD203B41FA5}">
                      <a16:colId xmlns:a16="http://schemas.microsoft.com/office/drawing/2014/main" val="3095098465"/>
                    </a:ext>
                  </a:extLst>
                </a:gridCol>
              </a:tblGrid>
              <a:tr h="912940">
                <a:tc gridSpan="2"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es-ES" sz="1400" b="0" cap="all" spc="150" dirty="0">
                          <a:solidFill>
                            <a:schemeClr val="lt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es-ES" sz="1800" b="1" kern="1200" dirty="0">
                          <a:solidFill>
                            <a:schemeClr val="lt1"/>
                          </a:solidFill>
                          <a:effectLst>
                            <a:outerShdw blurRad="50800" dist="38100" dir="18900000" algn="bl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BLOQUE 2. COMUNICACIÓN ESCRITA: LEER </a:t>
                      </a:r>
                      <a:endParaRPr lang="es-E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cap="all" spc="150" dirty="0">
                          <a:solidFill>
                            <a:schemeClr val="lt1"/>
                          </a:solidFill>
                          <a:effectLst/>
                        </a:rPr>
                        <a:t> </a:t>
                      </a:r>
                      <a:endParaRPr lang="es-ES" sz="1400" b="0" cap="all" spc="15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656114"/>
                  </a:ext>
                </a:extLst>
              </a:tr>
              <a:tr h="44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CRITERIOS DE EVALUACIÓN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ESTÁNDARES EVALUABLES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892420"/>
                  </a:ext>
                </a:extLst>
              </a:tr>
              <a:tr h="654595"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B2.1. Leer en voz alta diferentes textos, con fluidez y </a:t>
                      </a:r>
                      <a:r>
                        <a:rPr lang="es-ES" sz="1000" dirty="0" err="1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entonación</a:t>
                      </a:r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 adecuada. 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1.1. Lee en voz alta un texto con fluidez, ritmo y </a:t>
                      </a:r>
                      <a:r>
                        <a:rPr lang="es-ES" sz="1000" dirty="0" err="1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entonación</a:t>
                      </a:r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 adecuada, mostrando </a:t>
                      </a:r>
                      <a:r>
                        <a:rPr lang="es-ES" sz="1000" dirty="0" err="1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comprensión</a:t>
                      </a:r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 del mismo. 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316210"/>
                  </a:ext>
                </a:extLst>
              </a:tr>
              <a:tr h="966328"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B2. 2. Leer en silencio diferentes textos valorando el progreso en la velocidad y la </a:t>
                      </a:r>
                      <a:r>
                        <a:rPr lang="es-ES" sz="1000" dirty="0" err="1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comprensión</a:t>
                      </a:r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. 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2.1. Lee de forma silenciosa textos y resume brevemente los textos </a:t>
                      </a:r>
                      <a:r>
                        <a:rPr lang="es-ES" sz="1000" dirty="0" err="1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leídos</a:t>
                      </a:r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 tanto de forma oral como escrita. 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69918"/>
                  </a:ext>
                </a:extLst>
              </a:tr>
              <a:tr h="1139840">
                <a:tc>
                  <a:txBody>
                    <a:bodyPr/>
                    <a:lstStyle/>
                    <a:p>
                      <a:r>
                        <a:rPr lang="es-ES" sz="100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s-ES" sz="100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B2.8. Utilizar las TIC de modo eficiente y responsable para la búsqueda y tratamiento de la información. </a:t>
                      </a:r>
                      <a:endParaRPr lang="es-E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8.1. Sabe utilizar los medios </a:t>
                      </a:r>
                      <a:r>
                        <a:rPr lang="es-ES" sz="1000" dirty="0" err="1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informáticos</a:t>
                      </a:r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 para obtener </a:t>
                      </a:r>
                      <a:r>
                        <a:rPr lang="es-ES" sz="1000" dirty="0" err="1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información</a:t>
                      </a:r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 y utilizarla para completar un proyecto o trabajo en grupo colaborativo. 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092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53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539F395-DAC8-8C4C-A350-8289CB21F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595731"/>
              </p:ext>
            </p:extLst>
          </p:nvPr>
        </p:nvGraphicFramePr>
        <p:xfrm>
          <a:off x="818473" y="643467"/>
          <a:ext cx="10555055" cy="3145889"/>
        </p:xfrm>
        <a:graphic>
          <a:graphicData uri="http://schemas.openxmlformats.org/drawingml/2006/table">
            <a:tbl>
              <a:tblPr firstRow="1" firstCol="1" lastRow="1" lastCol="1" bandRow="1" bandCol="1">
                <a:noFill/>
                <a:tableStyleId>{5C22544A-7EE6-4342-B048-85BDC9FD1C3A}</a:tableStyleId>
              </a:tblPr>
              <a:tblGrid>
                <a:gridCol w="5315669">
                  <a:extLst>
                    <a:ext uri="{9D8B030D-6E8A-4147-A177-3AD203B41FA5}">
                      <a16:colId xmlns:a16="http://schemas.microsoft.com/office/drawing/2014/main" val="3747009044"/>
                    </a:ext>
                  </a:extLst>
                </a:gridCol>
                <a:gridCol w="5239386">
                  <a:extLst>
                    <a:ext uri="{9D8B030D-6E8A-4147-A177-3AD203B41FA5}">
                      <a16:colId xmlns:a16="http://schemas.microsoft.com/office/drawing/2014/main" val="3095098465"/>
                    </a:ext>
                  </a:extLst>
                </a:gridCol>
              </a:tblGrid>
              <a:tr h="912940">
                <a:tc gridSpan="2"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es-ES" sz="1400" b="0" cap="all" spc="150" dirty="0">
                          <a:solidFill>
                            <a:schemeClr val="lt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es-ES" b="1" dirty="0"/>
                        <a:t>BLOQUE 3. COMUNICACIÓN ESCRITA: ESCRIBIR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cap="all" spc="150" dirty="0">
                          <a:solidFill>
                            <a:schemeClr val="lt1"/>
                          </a:solidFill>
                          <a:effectLst/>
                        </a:rPr>
                        <a:t> </a:t>
                      </a:r>
                      <a:endParaRPr lang="es-ES" sz="1400" b="0" cap="all" spc="15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656114"/>
                  </a:ext>
                </a:extLst>
              </a:tr>
              <a:tr h="445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CRITERIOS DE EVALUACIÓN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ESTÁNDARES EVALUABLES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892420"/>
                  </a:ext>
                </a:extLst>
              </a:tr>
              <a:tr h="654595"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B3. 4. Elaborar proyectos individuales o colectivos sobre diferentes temas del </a:t>
                      </a:r>
                      <a:r>
                        <a:rPr lang="es-ES" sz="1000" b="1" kern="1200" dirty="0" err="1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área</a:t>
                      </a: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, fomentando el sentido </a:t>
                      </a:r>
                      <a:r>
                        <a:rPr lang="es-ES" sz="1000" b="1" kern="1200" dirty="0" err="1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crítico</a:t>
                      </a: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 que impida discriminaciones o prejuicios.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4.1. Elabora textos que permiten progresar en la </a:t>
                      </a:r>
                      <a:r>
                        <a:rPr lang="es-ES" sz="1000" b="1" kern="1200" dirty="0" err="1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autonomía</a:t>
                      </a: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 para aprender, emplea estrategias de </a:t>
                      </a:r>
                      <a:r>
                        <a:rPr lang="es-ES" sz="1000" b="1" kern="1200" dirty="0" err="1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búsqueda</a:t>
                      </a: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 y </a:t>
                      </a:r>
                      <a:r>
                        <a:rPr lang="es-ES" sz="1000" b="1" kern="1200" dirty="0" err="1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selección</a:t>
                      </a: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 de la </a:t>
                      </a:r>
                      <a:r>
                        <a:rPr lang="es-ES" sz="1000" b="1" kern="1200" dirty="0" err="1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información</a:t>
                      </a: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: tomar notas, esquemas descripciones y explicaciones.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316210"/>
                  </a:ext>
                </a:extLst>
              </a:tr>
              <a:tr h="966328"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algn="l" defTabSz="457200" rtl="0" eaLnBrk="1" latinLnBrk="0" hangingPunct="1"/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B3. 6. Utilizar las TIC de modo eficiente y responsable para presentar sus producciones. </a:t>
                      </a:r>
                      <a:endParaRPr lang="es-ES" sz="1000" b="1" kern="1200" dirty="0">
                        <a:solidFill>
                          <a:schemeClr val="lt1"/>
                        </a:solidFill>
                        <a:effectLst/>
                        <a:latin typeface="ArialMT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dirty="0">
                          <a:effectLst/>
                          <a:latin typeface="ArialMT"/>
                          <a:ea typeface="Times New Roman" panose="02020603050405020304" pitchFamily="18" charset="0"/>
                        </a:rPr>
                        <a:t> </a:t>
                      </a: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6.1. Utiliza adecuadamente, con </a:t>
                      </a:r>
                      <a:r>
                        <a:rPr lang="es-ES" sz="1000" b="1" kern="1200" dirty="0" err="1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supervisión</a:t>
                      </a: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, los programas </a:t>
                      </a:r>
                      <a:r>
                        <a:rPr lang="es-ES" sz="1000" b="1" kern="1200" dirty="0" err="1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informáticos</a:t>
                      </a: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 .</a:t>
                      </a:r>
                    </a:p>
                    <a:p>
                      <a:endParaRPr lang="es-E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69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82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539F395-DAC8-8C4C-A350-8289CB21F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278088"/>
              </p:ext>
            </p:extLst>
          </p:nvPr>
        </p:nvGraphicFramePr>
        <p:xfrm>
          <a:off x="818473" y="643467"/>
          <a:ext cx="10555055" cy="4684043"/>
        </p:xfrm>
        <a:graphic>
          <a:graphicData uri="http://schemas.openxmlformats.org/drawingml/2006/table">
            <a:tbl>
              <a:tblPr firstRow="1" firstCol="1" lastRow="1" lastCol="1" bandRow="1" bandCol="1">
                <a:noFill/>
                <a:tableStyleId>{5C22544A-7EE6-4342-B048-85BDC9FD1C3A}</a:tableStyleId>
              </a:tblPr>
              <a:tblGrid>
                <a:gridCol w="5315669">
                  <a:extLst>
                    <a:ext uri="{9D8B030D-6E8A-4147-A177-3AD203B41FA5}">
                      <a16:colId xmlns:a16="http://schemas.microsoft.com/office/drawing/2014/main" val="3747009044"/>
                    </a:ext>
                  </a:extLst>
                </a:gridCol>
                <a:gridCol w="5239386">
                  <a:extLst>
                    <a:ext uri="{9D8B030D-6E8A-4147-A177-3AD203B41FA5}">
                      <a16:colId xmlns:a16="http://schemas.microsoft.com/office/drawing/2014/main" val="3095098465"/>
                    </a:ext>
                  </a:extLst>
                </a:gridCol>
              </a:tblGrid>
              <a:tr h="912402">
                <a:tc gridSpan="2"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es-ES" sz="1400" b="0" cap="all" spc="150" dirty="0">
                          <a:solidFill>
                            <a:schemeClr val="lt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es-E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BLOQUE 4. CONOCIMIENTO DE LA LENGUA </a:t>
                      </a:r>
                      <a:endParaRPr lang="es-ES" sz="1400" dirty="0"/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cap="all" spc="150" dirty="0">
                          <a:solidFill>
                            <a:schemeClr val="lt1"/>
                          </a:solidFill>
                          <a:effectLst/>
                        </a:rPr>
                        <a:t> </a:t>
                      </a:r>
                      <a:endParaRPr lang="es-ES" sz="1400" b="0" cap="all" spc="15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656114"/>
                  </a:ext>
                </a:extLst>
              </a:tr>
              <a:tr h="432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CRITERIOS DE EVALUACIÓN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100" b="1" cap="none" spc="0">
                          <a:solidFill>
                            <a:schemeClr val="tx1"/>
                          </a:solidFill>
                          <a:effectLst/>
                        </a:rPr>
                        <a:t>ESTÁNDARES EVALUABLES</a:t>
                      </a:r>
                      <a:endParaRPr lang="es-ES" sz="11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20124" marR="120124" marT="120124" marB="12012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892420"/>
                  </a:ext>
                </a:extLst>
              </a:tr>
              <a:tr h="875437">
                <a:tc>
                  <a:txBody>
                    <a:bodyPr/>
                    <a:lstStyle/>
                    <a:p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algn="l" defTabSz="457200" rtl="0" eaLnBrk="1" latinLnBrk="0" hangingPunct="1"/>
                      <a:r>
                        <a:rPr lang="es-ES" sz="1100" b="1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B4. 1. Identificar los </a:t>
                      </a:r>
                      <a:r>
                        <a:rPr lang="es-ES" sz="1100" b="1" kern="1200" cap="none" spc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párrafos</a:t>
                      </a:r>
                      <a:r>
                        <a:rPr lang="es-ES" sz="1100" b="1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un texto y los diferentes tipos de textos y de enunciados. </a:t>
                      </a:r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S" sz="1100" b="1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 Identifica los </a:t>
                      </a:r>
                      <a:r>
                        <a:rPr lang="es-ES" sz="1100" b="1" kern="1200" cap="none" spc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párrafos</a:t>
                      </a:r>
                      <a:r>
                        <a:rPr lang="es-ES" sz="1100" b="1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un texto y las ideas que se expresan en cada uno de ellos</a:t>
                      </a:r>
                      <a:r>
                        <a:rPr lang="es-E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s-ES" sz="1100" dirty="0"/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316210"/>
                  </a:ext>
                </a:extLst>
              </a:tr>
              <a:tr h="528322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ES" sz="1100" b="1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B4. 9. Conocer las </a:t>
                      </a:r>
                      <a:r>
                        <a:rPr lang="es-ES" sz="1100" b="1" kern="1200" cap="none" spc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categorías</a:t>
                      </a:r>
                      <a:r>
                        <a:rPr lang="es-ES" sz="1100" b="1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gramaticales trabajadas: nombres, adjetivos, determinantes: </a:t>
                      </a:r>
                      <a:r>
                        <a:rPr lang="es-ES" sz="1100" b="1" kern="1200" cap="none" spc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artículos</a:t>
                      </a:r>
                      <a:r>
                        <a:rPr lang="es-ES" sz="1100" b="1" kern="1200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demostrativos, posesivos, numerales e indefinidos, pronombres personales, adverbios, preposiciones.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100" b="1" kern="1200" cap="none" spc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sz="1100" b="1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ArialMT"/>
                        </a:rPr>
                        <a:t>9.1. Identifica nombres comunes, propios, concretos, abstractos, individuales y colectivos, su </a:t>
                      </a:r>
                      <a:r>
                        <a:rPr lang="es-ES" sz="1000" dirty="0" err="1">
                          <a:effectLst/>
                          <a:latin typeface="ArialMT"/>
                        </a:rPr>
                        <a:t>género</a:t>
                      </a:r>
                      <a:r>
                        <a:rPr lang="es-ES" sz="1000" dirty="0">
                          <a:effectLst/>
                          <a:latin typeface="ArialMT"/>
                        </a:rPr>
                        <a:t> y </a:t>
                      </a:r>
                      <a:r>
                        <a:rPr lang="es-ES" sz="1000" dirty="0" err="1">
                          <a:effectLst/>
                          <a:latin typeface="ArialMT"/>
                        </a:rPr>
                        <a:t>número</a:t>
                      </a:r>
                      <a:r>
                        <a:rPr lang="es-ES" sz="1000" dirty="0">
                          <a:effectLst/>
                          <a:latin typeface="ArialMT"/>
                        </a:rPr>
                        <a:t>. </a:t>
                      </a:r>
                      <a:endParaRPr lang="es-ES" dirty="0"/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69918"/>
                  </a:ext>
                </a:extLst>
              </a:tr>
              <a:tr h="38059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ArialMT"/>
                        </a:rPr>
                        <a:t>9.2. Identifica la concordancia del nombre y el adjetivo (</a:t>
                      </a:r>
                      <a:r>
                        <a:rPr lang="es-ES" sz="1000" dirty="0" err="1">
                          <a:effectLst/>
                          <a:latin typeface="ArialMT"/>
                        </a:rPr>
                        <a:t>género</a:t>
                      </a:r>
                      <a:r>
                        <a:rPr lang="es-ES" sz="1000" dirty="0">
                          <a:effectLst/>
                          <a:latin typeface="ArialMT"/>
                        </a:rPr>
                        <a:t> y </a:t>
                      </a:r>
                      <a:r>
                        <a:rPr lang="es-ES" sz="1000" dirty="0" err="1">
                          <a:effectLst/>
                          <a:latin typeface="ArialMT"/>
                        </a:rPr>
                        <a:t>número</a:t>
                      </a:r>
                      <a:r>
                        <a:rPr lang="es-ES" sz="1000" dirty="0">
                          <a:effectLst/>
                          <a:latin typeface="ArialMT"/>
                        </a:rPr>
                        <a:t>). </a:t>
                      </a:r>
                      <a:endParaRPr lang="es-ES" dirty="0"/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944657"/>
                  </a:ext>
                </a:extLst>
              </a:tr>
              <a:tr h="38059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>
                          <a:effectLst/>
                          <a:latin typeface="ArialMT"/>
                        </a:rPr>
                        <a:t>9.3. Identifica las clases de palabras trabajadas, las analiza </a:t>
                      </a:r>
                      <a:r>
                        <a:rPr lang="es-ES" sz="1000" dirty="0" err="1">
                          <a:effectLst/>
                          <a:latin typeface="ArialMT"/>
                        </a:rPr>
                        <a:t>morfológicamente</a:t>
                      </a:r>
                      <a:r>
                        <a:rPr lang="es-ES" sz="1000" dirty="0">
                          <a:effectLst/>
                          <a:latin typeface="ArialMT"/>
                        </a:rPr>
                        <a:t>. </a:t>
                      </a:r>
                      <a:endParaRPr lang="es-ES" dirty="0"/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688969"/>
                  </a:ext>
                </a:extLst>
              </a:tr>
              <a:tr h="11048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  B4. 12. Utilizar programas educativos digitales para realizar tareas y avanzar en el aprendizaje. </a:t>
                      </a:r>
                    </a:p>
                    <a:p>
                      <a:endParaRPr lang="es-ES" sz="1000" b="1" kern="1200" dirty="0">
                        <a:solidFill>
                          <a:schemeClr val="lt1"/>
                        </a:solidFill>
                        <a:effectLst/>
                        <a:latin typeface="ArialMT"/>
                        <a:ea typeface="+mn-ea"/>
                        <a:cs typeface="+mn-cs"/>
                      </a:endParaRPr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 12.2. Busca, selecciona y utiliza de forma guiada programas educativos que apoyen, refuercen o </a:t>
                      </a:r>
                      <a:r>
                        <a:rPr lang="es-ES" sz="1000" b="1" kern="1200" dirty="0" err="1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amplíen</a:t>
                      </a: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 sus aprendizajes. </a:t>
                      </a:r>
                    </a:p>
                    <a:p>
                      <a:pPr algn="l"/>
                      <a:endParaRPr lang="es-ES" sz="1000" b="1" kern="1200" dirty="0">
                        <a:solidFill>
                          <a:schemeClr val="lt1"/>
                        </a:solidFill>
                        <a:effectLst/>
                        <a:latin typeface="ArialMT"/>
                        <a:ea typeface="+mn-ea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000" b="1" kern="1200" dirty="0">
                          <a:solidFill>
                            <a:schemeClr val="lt1"/>
                          </a:solidFill>
                          <a:effectLst/>
                          <a:latin typeface="ArialM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20124" marR="120124" marT="120124" marB="12012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092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6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</p:transition>
    </mc:Choice>
    <mc:Fallback xmlns="">
      <p:transition spd="slow" advClick="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1413</Words>
  <Application>Microsoft Macintosh PowerPoint</Application>
  <PresentationFormat>Panorámica</PresentationFormat>
  <Paragraphs>169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3" baseType="lpstr">
      <vt:lpstr>Abadi</vt:lpstr>
      <vt:lpstr>Arial</vt:lpstr>
      <vt:lpstr>ArialMT</vt:lpstr>
      <vt:lpstr>Century Gothic</vt:lpstr>
      <vt:lpstr>Times New Roman</vt:lpstr>
      <vt:lpstr>Wingdings</vt:lpstr>
      <vt:lpstr>Wingdings 3</vt:lpstr>
      <vt:lpstr>Ion</vt:lpstr>
      <vt:lpstr>Procesos de integración didáctica de las TIC </vt:lpstr>
      <vt:lpstr>ELEMENTOS CURRICULARES</vt:lpstr>
      <vt:lpstr>Contenidos</vt:lpstr>
      <vt:lpstr>Contenidos</vt:lpstr>
      <vt:lpstr>Criterios de evaluación y estándares de aprendizaje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DESARROLLO DE LAS  SESIONES</vt:lpstr>
      <vt:lpstr>SESIÓN 1</vt:lpstr>
      <vt:lpstr>LOS VERANOS EN LA PLAYA</vt:lpstr>
      <vt:lpstr>CONOCIMIENTOS PREVIOS</vt:lpstr>
      <vt:lpstr>Presentación de PowerPoint</vt:lpstr>
      <vt:lpstr>SESIÓN 2</vt:lpstr>
      <vt:lpstr>Presentación de PowerPoint</vt:lpstr>
      <vt:lpstr>Presentación de PowerPoint</vt:lpstr>
      <vt:lpstr>Presentación de PowerPoint</vt:lpstr>
      <vt:lpstr>Sesión 3</vt:lpstr>
      <vt:lpstr>Presentación de PowerPoint</vt:lpstr>
      <vt:lpstr>Presentación de PowerPoint</vt:lpstr>
      <vt:lpstr>Presentación de PowerPoint</vt:lpstr>
      <vt:lpstr>EVALUACIÓN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Procesos de integración didáctica de las TIC </dc:title>
  <dc:creator>M.  JESUS MARTIN MONTOYA</dc:creator>
  <cp:lastModifiedBy>JUAN MANUEL CASTILLA MANJON</cp:lastModifiedBy>
  <cp:revision>7</cp:revision>
  <dcterms:created xsi:type="dcterms:W3CDTF">2019-12-14T10:05:24Z</dcterms:created>
  <dcterms:modified xsi:type="dcterms:W3CDTF">2020-03-26T08:42:19Z</dcterms:modified>
</cp:coreProperties>
</file>