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65" r:id="rId4"/>
    <p:sldId id="270" r:id="rId5"/>
    <p:sldId id="260" r:id="rId6"/>
    <p:sldId id="258" r:id="rId7"/>
    <p:sldId id="268" r:id="rId8"/>
    <p:sldId id="274" r:id="rId9"/>
    <p:sldId id="276" r:id="rId10"/>
    <p:sldId id="275" r:id="rId11"/>
    <p:sldId id="269" r:id="rId12"/>
    <p:sldId id="266" r:id="rId13"/>
    <p:sldId id="267" r:id="rId14"/>
    <p:sldId id="271" r:id="rId15"/>
    <p:sldId id="272" r:id="rId16"/>
    <p:sldId id="259" r:id="rId17"/>
    <p:sldId id="273" r:id="rId18"/>
    <p:sldId id="261" r:id="rId19"/>
    <p:sldId id="278" r:id="rId20"/>
    <p:sldId id="279" r:id="rId21"/>
    <p:sldId id="262" r:id="rId22"/>
    <p:sldId id="263" r:id="rId23"/>
    <p:sldId id="264" r:id="rId24"/>
    <p:sldId id="277" r:id="rId25"/>
    <p:sldId id="280"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DA228939-CD2C-4B81-B50F-E719AD991E0A}" type="datetimeFigureOut">
              <a:rPr lang="es-ES" smtClean="0"/>
              <a:pPr/>
              <a:t>12/05/2015</a:t>
            </a:fld>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D22E4ED0-0AF7-412F-B6AC-C3376BCAEC62}" type="slidenum">
              <a:rPr lang="es-ES" smtClean="0"/>
              <a:pPr/>
              <a:t>‹Nº›</a:t>
            </a:fld>
            <a:endParaRPr lang="es-E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A228939-CD2C-4B81-B50F-E719AD991E0A}"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2E4ED0-0AF7-412F-B6AC-C3376BCAEC6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A228939-CD2C-4B81-B50F-E719AD991E0A}"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2E4ED0-0AF7-412F-B6AC-C3376BCAEC6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DA228939-CD2C-4B81-B50F-E719AD991E0A}" type="datetimeFigureOut">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22E4ED0-0AF7-412F-B6AC-C3376BCAEC62}" type="slidenum">
              <a:rPr lang="es-ES" smtClean="0"/>
              <a:pPr/>
              <a:t>‹Nº›</a:t>
            </a:fld>
            <a:endParaRPr lang="es-E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A228939-CD2C-4B81-B50F-E719AD991E0A}" type="datetimeFigureOut">
              <a:rPr lang="es-ES" smtClean="0"/>
              <a:pPr/>
              <a:t>12/05/2015</a:t>
            </a:fld>
            <a:endParaRPr lang="es-ES"/>
          </a:p>
        </p:txBody>
      </p:sp>
      <p:sp>
        <p:nvSpPr>
          <p:cNvPr id="5" name="4 Marcador de pie de página"/>
          <p:cNvSpPr>
            <a:spLocks noGrp="1"/>
          </p:cNvSpPr>
          <p:nvPr>
            <p:ph type="ftr" sz="quarter" idx="11"/>
          </p:nvPr>
        </p:nvSpPr>
        <p:spPr>
          <a:xfrm>
            <a:off x="800100" y="6172200"/>
            <a:ext cx="4000500" cy="457200"/>
          </a:xfrm>
        </p:spPr>
        <p:txBody>
          <a:bodyPr/>
          <a:lstStyle/>
          <a:p>
            <a:endParaRPr lang="es-E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D22E4ED0-0AF7-412F-B6AC-C3376BCAEC62}"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DA228939-CD2C-4B81-B50F-E719AD991E0A}" type="datetimeFigureOut">
              <a:rPr lang="es-ES" smtClean="0"/>
              <a:pPr/>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22E4ED0-0AF7-412F-B6AC-C3376BCAEC62}" type="slidenum">
              <a:rPr lang="es-ES" smtClean="0"/>
              <a:pPr/>
              <a:t>‹Nº›</a:t>
            </a:fld>
            <a:endParaRPr lang="es-E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DA228939-CD2C-4B81-B50F-E719AD991E0A}" type="datetimeFigureOut">
              <a:rPr lang="es-ES" smtClean="0"/>
              <a:pPr/>
              <a:t>12/05/2015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22E4ED0-0AF7-412F-B6AC-C3376BCAEC62}" type="slidenum">
              <a:rPr lang="es-ES" smtClean="0"/>
              <a:pPr/>
              <a:t>‹Nº›</a:t>
            </a:fld>
            <a:endParaRPr lang="es-E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A228939-CD2C-4B81-B50F-E719AD991E0A}" type="datetimeFigureOut">
              <a:rPr lang="es-ES" smtClean="0"/>
              <a:pPr/>
              <a:t>12/05/2015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22E4ED0-0AF7-412F-B6AC-C3376BCAEC6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A228939-CD2C-4B81-B50F-E719AD991E0A}" type="datetimeFigureOut">
              <a:rPr lang="es-ES" smtClean="0"/>
              <a:pPr/>
              <a:t>12/05/2015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22E4ED0-0AF7-412F-B6AC-C3376BCAEC6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A228939-CD2C-4B81-B50F-E719AD991E0A}" type="datetimeFigureOut">
              <a:rPr lang="es-ES" smtClean="0"/>
              <a:pPr/>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22E4ED0-0AF7-412F-B6AC-C3376BCAEC62}" type="slidenum">
              <a:rPr lang="es-ES" smtClean="0"/>
              <a:pPr/>
              <a:t>‹Nº›</a:t>
            </a:fld>
            <a:endParaRPr lang="es-E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A228939-CD2C-4B81-B50F-E719AD991E0A}" type="datetimeFigureOut">
              <a:rPr lang="es-ES" smtClean="0"/>
              <a:pPr/>
              <a:t>12/05/2015</a:t>
            </a:fld>
            <a:endParaRPr lang="es-ES"/>
          </a:p>
        </p:txBody>
      </p:sp>
      <p:sp>
        <p:nvSpPr>
          <p:cNvPr id="6" name="5 Marcador de pie de página"/>
          <p:cNvSpPr>
            <a:spLocks noGrp="1"/>
          </p:cNvSpPr>
          <p:nvPr>
            <p:ph type="ftr" sz="quarter" idx="11"/>
          </p:nvPr>
        </p:nvSpPr>
        <p:spPr>
          <a:xfrm>
            <a:off x="914400" y="6172200"/>
            <a:ext cx="3886200" cy="457200"/>
          </a:xfrm>
        </p:spPr>
        <p:txBody>
          <a:bodyPr/>
          <a:lstStyle/>
          <a:p>
            <a:endParaRPr lang="es-ES"/>
          </a:p>
        </p:txBody>
      </p:sp>
      <p:sp>
        <p:nvSpPr>
          <p:cNvPr id="7" name="6 Marcador de número de diapositiva"/>
          <p:cNvSpPr>
            <a:spLocks noGrp="1"/>
          </p:cNvSpPr>
          <p:nvPr>
            <p:ph type="sldNum" sz="quarter" idx="12"/>
          </p:nvPr>
        </p:nvSpPr>
        <p:spPr>
          <a:xfrm>
            <a:off x="146304" y="6208776"/>
            <a:ext cx="457200" cy="457200"/>
          </a:xfrm>
        </p:spPr>
        <p:txBody>
          <a:bodyPr/>
          <a:lstStyle/>
          <a:p>
            <a:fld id="{D22E4ED0-0AF7-412F-B6AC-C3376BCAEC62}" type="slidenum">
              <a:rPr lang="es-ES" smtClean="0"/>
              <a:pPr/>
              <a:t>‹Nº›</a:t>
            </a:fld>
            <a:endParaRPr lang="es-E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A228939-CD2C-4B81-B50F-E719AD991E0A}" type="datetimeFigureOut">
              <a:rPr lang="es-ES" smtClean="0"/>
              <a:pPr/>
              <a:t>12/05/2015</a:t>
            </a:fld>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22E4ED0-0AF7-412F-B6AC-C3376BCAEC6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es.wikipedia.org/wiki/Marqu%C3%A9s_de_la_Ensenada" TargetMode="External"/><Relationship Id="rId3" Type="http://schemas.openxmlformats.org/officeDocument/2006/relationships/hyperlink" Target="http://commons.wikimedia.org/wiki/File:AbarcaDeCampos20100116210234SAM_2435.jpg" TargetMode="External"/><Relationship Id="rId7" Type="http://schemas.openxmlformats.org/officeDocument/2006/relationships/hyperlink" Target="http://commons.wikimedia.org/wiki/File:Canal_de_castilla_1665.jpg" TargetMode="External"/><Relationship Id="rId2" Type="http://schemas.openxmlformats.org/officeDocument/2006/relationships/hyperlink" Target="http://commons.wikimedia.org/wiki/File:Iglesia_de_San_Sebasti%C3%A1n_-_Abarca_de_Campos_2.jpg" TargetMode="External"/><Relationship Id="rId1" Type="http://schemas.openxmlformats.org/officeDocument/2006/relationships/slideLayout" Target="../slideLayouts/slideLayout2.xml"/><Relationship Id="rId6" Type="http://schemas.openxmlformats.org/officeDocument/2006/relationships/hyperlink" Target="http://en.wikipedia.org/wiki/Canal_de_Castilla" TargetMode="External"/><Relationship Id="rId5" Type="http://schemas.openxmlformats.org/officeDocument/2006/relationships/hyperlink" Target="http://commons.wikimedia.org/wiki/File:AbarcaDeCampos20100116210246SAM_2436.jpg" TargetMode="External"/><Relationship Id="rId10" Type="http://schemas.openxmlformats.org/officeDocument/2006/relationships/hyperlink" Target="http://commons.wikimedia.org/wiki/File:Ansares_en_Laguna_de_la_Nava_(Palencia).jpg" TargetMode="External"/><Relationship Id="rId4" Type="http://schemas.openxmlformats.org/officeDocument/2006/relationships/hyperlink" Target="http://commons.wikimedia.org/wiki/File:AbarcaDeCampos20100116205219SAM_2434.jpg" TargetMode="External"/><Relationship Id="rId9" Type="http://schemas.openxmlformats.org/officeDocument/2006/relationships/hyperlink" Target="http://commons.wikimedia.org/wiki/File:Tierra_de_Campos_1_._Palencia._Castilla_y_Le%C3%B3n_._Espa%C3%B1a.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ES" dirty="0" smtClean="0"/>
              <a:t>Inés Ruiz Escudero</a:t>
            </a:r>
            <a:endParaRPr lang="es-ES" dirty="0"/>
          </a:p>
        </p:txBody>
      </p:sp>
      <p:sp>
        <p:nvSpPr>
          <p:cNvPr id="2" name="1 Título"/>
          <p:cNvSpPr>
            <a:spLocks noGrp="1"/>
          </p:cNvSpPr>
          <p:nvPr>
            <p:ph type="ctrTitle"/>
          </p:nvPr>
        </p:nvSpPr>
        <p:spPr/>
        <p:txBody>
          <a:bodyPr/>
          <a:lstStyle/>
          <a:p>
            <a:r>
              <a:rPr lang="es-ES" dirty="0" smtClean="0"/>
              <a:t>ABARCA DE CAMPOS</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 apogeo y ocaso del Canal de Castilla</a:t>
            </a:r>
            <a:endParaRPr lang="es-ES" dirty="0"/>
          </a:p>
        </p:txBody>
      </p:sp>
      <p:sp>
        <p:nvSpPr>
          <p:cNvPr id="3" name="2 Marcador de contenido"/>
          <p:cNvSpPr>
            <a:spLocks noGrp="1"/>
          </p:cNvSpPr>
          <p:nvPr>
            <p:ph sz="quarter" idx="1"/>
          </p:nvPr>
        </p:nvSpPr>
        <p:spPr/>
        <p:txBody>
          <a:bodyPr>
            <a:normAutofit fontScale="92500"/>
          </a:bodyPr>
          <a:lstStyle/>
          <a:p>
            <a:pPr algn="just"/>
            <a:r>
              <a:rPr lang="es-ES" dirty="0" smtClean="0">
                <a:latin typeface="Comic Sans MS" pitchFamily="66" charset="0"/>
              </a:rPr>
              <a:t>La época de mayor esplendor fue entre 1860 y 1880, cuando la navegación trajo consigo no sólo el desarrollo de la agricultura con la entrada y salida de productos de la Meseta hacia el puerto de Santander, sino también el de la industria, ya que facilitaba el transporte de materias primas y de productos manufacturados.</a:t>
            </a:r>
          </a:p>
          <a:p>
            <a:pPr algn="just"/>
            <a:r>
              <a:rPr lang="es-ES" dirty="0" smtClean="0">
                <a:latin typeface="Comic Sans MS" pitchFamily="66" charset="0"/>
              </a:rPr>
              <a:t>Con el advenimiento y desarrollo del ferrocarril el transporte por el Canal de Castilla decayó, decretándose en el año 1959 la suspensión de la navegación por el mismo, quedando únicamente relegado su servicio y utilización canal de riego. </a:t>
            </a:r>
            <a:endParaRPr lang="es-ES" dirty="0">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Imágenes del Canal de Castilla</a:t>
            </a:r>
            <a:endParaRPr lang="es-ES" dirty="0"/>
          </a:p>
        </p:txBody>
      </p:sp>
      <p:pic>
        <p:nvPicPr>
          <p:cNvPr id="5" name="4 Marcador de contenido" descr="http://upload.wikimedia.org/wikipedia/commons/6/65/Canal_de_Castilla.jpg"/>
          <p:cNvPicPr>
            <a:picLocks noGrp="1"/>
          </p:cNvPicPr>
          <p:nvPr>
            <p:ph sz="quarter" idx="1"/>
          </p:nvPr>
        </p:nvPicPr>
        <p:blipFill>
          <a:blip r:embed="rId2" cstate="print"/>
          <a:srcRect/>
          <a:stretch>
            <a:fillRect/>
          </a:stretch>
        </p:blipFill>
        <p:spPr bwMode="auto">
          <a:xfrm>
            <a:off x="914400" y="2327672"/>
            <a:ext cx="3749675" cy="2812256"/>
          </a:xfrm>
          <a:prstGeom prst="rect">
            <a:avLst/>
          </a:prstGeom>
          <a:noFill/>
          <a:ln w="9525">
            <a:noFill/>
            <a:miter lim="800000"/>
            <a:headEnd/>
            <a:tailEnd/>
          </a:ln>
        </p:spPr>
      </p:pic>
      <p:pic>
        <p:nvPicPr>
          <p:cNvPr id="6" name="5 Marcador de contenido" descr="http://upload.wikimedia.org/wikipedia/commons/thumb/c/c5/Canal_de_castilla_1537.jpg/1280px-Canal_de_castilla_1537.jpg"/>
          <p:cNvPicPr>
            <a:picLocks noGrp="1"/>
          </p:cNvPicPr>
          <p:nvPr>
            <p:ph sz="quarter" idx="2"/>
          </p:nvPr>
        </p:nvPicPr>
        <p:blipFill>
          <a:blip r:embed="rId3" cstate="print"/>
          <a:srcRect/>
          <a:stretch>
            <a:fillRect/>
          </a:stretch>
        </p:blipFill>
        <p:spPr bwMode="auto">
          <a:xfrm>
            <a:off x="4933950" y="2478537"/>
            <a:ext cx="3749675" cy="25105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Patrimonio artístico</a:t>
            </a:r>
            <a:endParaRPr lang="es-ES" dirty="0"/>
          </a:p>
        </p:txBody>
      </p:sp>
      <p:sp>
        <p:nvSpPr>
          <p:cNvPr id="3" name="2 Marcador de contenido"/>
          <p:cNvSpPr>
            <a:spLocks noGrp="1"/>
          </p:cNvSpPr>
          <p:nvPr>
            <p:ph sz="quarter" idx="1"/>
          </p:nvPr>
        </p:nvSpPr>
        <p:spPr>
          <a:xfrm>
            <a:off x="899592" y="1484784"/>
            <a:ext cx="7772400" cy="4572000"/>
          </a:xfrm>
        </p:spPr>
        <p:txBody>
          <a:bodyPr>
            <a:normAutofit fontScale="92500" lnSpcReduction="20000"/>
          </a:bodyPr>
          <a:lstStyle/>
          <a:p>
            <a:pPr algn="just"/>
            <a:r>
              <a:rPr lang="es-ES" dirty="0" smtClean="0">
                <a:latin typeface="Comic Sans MS" pitchFamily="66" charset="0"/>
              </a:rPr>
              <a:t> Destaca la </a:t>
            </a:r>
            <a:r>
              <a:rPr lang="es-ES" dirty="0" err="1" smtClean="0">
                <a:latin typeface="Comic Sans MS" pitchFamily="66" charset="0"/>
              </a:rPr>
              <a:t>terracampina</a:t>
            </a:r>
            <a:r>
              <a:rPr lang="es-ES" dirty="0" smtClean="0">
                <a:latin typeface="Comic Sans MS" pitchFamily="66" charset="0"/>
              </a:rPr>
              <a:t> torre mudéjar de la iglesia parroquial de </a:t>
            </a:r>
            <a:r>
              <a:rPr lang="es-ES" dirty="0" smtClean="0">
                <a:solidFill>
                  <a:schemeClr val="accent2"/>
                </a:solidFill>
                <a:latin typeface="Comic Sans MS" pitchFamily="66" charset="0"/>
              </a:rPr>
              <a:t>San Sebastián. </a:t>
            </a:r>
            <a:r>
              <a:rPr lang="es-ES" dirty="0" smtClean="0">
                <a:latin typeface="Comic Sans MS" pitchFamily="66" charset="0"/>
              </a:rPr>
              <a:t>Un templo fechado en el siglo XVI, declarado Bien de Interés Cultural, que consta de tres naves y que conserva tallas y retablos de los siglos XII, XV, XVI y XVIII. Destaca también en ella su </a:t>
            </a:r>
            <a:r>
              <a:rPr lang="es-ES" dirty="0" smtClean="0">
                <a:solidFill>
                  <a:schemeClr val="accent2"/>
                </a:solidFill>
                <a:latin typeface="Comic Sans MS" pitchFamily="66" charset="0"/>
              </a:rPr>
              <a:t>órgano barroco, </a:t>
            </a:r>
            <a:r>
              <a:rPr lang="es-ES" dirty="0" smtClean="0">
                <a:latin typeface="Comic Sans MS" pitchFamily="66" charset="0"/>
              </a:rPr>
              <a:t>otro buen ejemplo de original ingenio musical castellano, salvado del orín y la carcoma. Se trata de un </a:t>
            </a:r>
            <a:r>
              <a:rPr lang="es-ES" b="1" dirty="0" smtClean="0">
                <a:latin typeface="Comic Sans MS" pitchFamily="66" charset="0"/>
              </a:rPr>
              <a:t>órgano ibérico </a:t>
            </a:r>
            <a:r>
              <a:rPr lang="es-ES" dirty="0" smtClean="0">
                <a:latin typeface="Comic Sans MS" pitchFamily="66" charset="0"/>
              </a:rPr>
              <a:t>de 1778 de Tadeo Ortega.</a:t>
            </a:r>
          </a:p>
          <a:p>
            <a:pPr algn="just"/>
            <a:r>
              <a:rPr lang="es-ES" dirty="0" smtClean="0">
                <a:latin typeface="Comic Sans MS" pitchFamily="66" charset="0"/>
              </a:rPr>
              <a:t>Dentro del casco urbano hay que mencionar al </a:t>
            </a:r>
            <a:r>
              <a:rPr lang="es-ES" dirty="0" smtClean="0">
                <a:solidFill>
                  <a:schemeClr val="accent2"/>
                </a:solidFill>
                <a:latin typeface="Comic Sans MS" pitchFamily="66" charset="0"/>
              </a:rPr>
              <a:t>Palacio de los Osorio</a:t>
            </a:r>
            <a:r>
              <a:rPr lang="es-ES" dirty="0" smtClean="0">
                <a:latin typeface="Comic Sans MS" pitchFamily="66" charset="0"/>
              </a:rPr>
              <a:t>, buen ejemplo de arquitectura civil mudéjar, del siglo XVI, y excelente ejemplo del modo como ha de conservarse y rehabilitarse la arquitectura histórica tradicional </a:t>
            </a:r>
            <a:r>
              <a:rPr lang="es-ES" dirty="0" err="1" smtClean="0">
                <a:latin typeface="Comic Sans MS" pitchFamily="66" charset="0"/>
              </a:rPr>
              <a:t>terracampina</a:t>
            </a:r>
            <a:r>
              <a:rPr lang="es-ES" dirty="0" smtClean="0">
                <a:latin typeface="Comic Sans MS" pitchFamily="66" charset="0"/>
              </a:rPr>
              <a:t>.</a:t>
            </a:r>
          </a:p>
          <a:p>
            <a:endParaRPr lang="es-ES" dirty="0" smtClean="0">
              <a:latin typeface="Comic Sans MS" pitchFamily="66" charset="0"/>
            </a:endParaRPr>
          </a:p>
          <a:p>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Iglesia de San Sebastián</a:t>
            </a:r>
            <a:endParaRPr lang="es-ES" dirty="0"/>
          </a:p>
        </p:txBody>
      </p:sp>
      <p:pic>
        <p:nvPicPr>
          <p:cNvPr id="4" name="3 Marcador de contenido" descr="http://upload.wikimedia.org/wikipedia/commons/e/ef/Iglesia_de_San_Sebasti%C3%A1n_-_Abarca_de_Campos_2.jpg"/>
          <p:cNvPicPr>
            <a:picLocks noGrp="1"/>
          </p:cNvPicPr>
          <p:nvPr>
            <p:ph sz="quarter" idx="1"/>
          </p:nvPr>
        </p:nvPicPr>
        <p:blipFill>
          <a:blip r:embed="rId2" cstate="print"/>
          <a:srcRect/>
          <a:stretch>
            <a:fillRect/>
          </a:stretch>
        </p:blipFill>
        <p:spPr bwMode="auto">
          <a:xfrm>
            <a:off x="755576" y="1844824"/>
            <a:ext cx="2954748" cy="4572000"/>
          </a:xfrm>
          <a:prstGeom prst="rect">
            <a:avLst/>
          </a:prstGeom>
          <a:noFill/>
          <a:ln w="9525">
            <a:noFill/>
            <a:miter lim="800000"/>
            <a:headEnd/>
            <a:tailEnd/>
          </a:ln>
        </p:spPr>
      </p:pic>
      <p:pic>
        <p:nvPicPr>
          <p:cNvPr id="5" name="4 Imagen" descr="http://upload.wikimedia.org/wikipedia/commons/9/96/AbarcaDeCampos20100116210234SAM_2435.jpg"/>
          <p:cNvPicPr/>
          <p:nvPr/>
        </p:nvPicPr>
        <p:blipFill>
          <a:blip r:embed="rId3" cstate="print"/>
          <a:srcRect/>
          <a:stretch>
            <a:fillRect/>
          </a:stretch>
        </p:blipFill>
        <p:spPr bwMode="auto">
          <a:xfrm>
            <a:off x="4067944" y="2132856"/>
            <a:ext cx="4536504" cy="405062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Palacio de los Osorio</a:t>
            </a:r>
            <a:endParaRPr lang="es-ES" dirty="0"/>
          </a:p>
        </p:txBody>
      </p:sp>
      <p:pic>
        <p:nvPicPr>
          <p:cNvPr id="4" name="3 Marcador de contenido" descr="http://upload.wikimedia.org/wikipedia/commons/2/27/AbarcaDeCampos20100116210246SAM_2436.jpg"/>
          <p:cNvPicPr>
            <a:picLocks noGrp="1"/>
          </p:cNvPicPr>
          <p:nvPr>
            <p:ph sz="quarter" idx="1"/>
          </p:nvPr>
        </p:nvPicPr>
        <p:blipFill>
          <a:blip r:embed="rId2" cstate="print"/>
          <a:srcRect/>
          <a:stretch>
            <a:fillRect/>
          </a:stretch>
        </p:blipFill>
        <p:spPr bwMode="auto">
          <a:xfrm>
            <a:off x="1752600" y="1447800"/>
            <a:ext cx="6096000" cy="4572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Torre Carillón, diseñada por Francis </a:t>
            </a:r>
            <a:r>
              <a:rPr lang="es-ES" dirty="0" err="1" smtClean="0"/>
              <a:t>Chapelet</a:t>
            </a:r>
            <a:endParaRPr lang="es-ES" dirty="0"/>
          </a:p>
        </p:txBody>
      </p:sp>
      <p:pic>
        <p:nvPicPr>
          <p:cNvPr id="4" name="3 Marcador de contenido" descr="http://www.ayuntamiento.org/fotos/ayuntamiento-abarca-de-campos-15275482.jpg"/>
          <p:cNvPicPr>
            <a:picLocks noGrp="1"/>
          </p:cNvPicPr>
          <p:nvPr>
            <p:ph sz="quarter" idx="1"/>
          </p:nvPr>
        </p:nvPicPr>
        <p:blipFill>
          <a:blip r:embed="rId2" cstate="print"/>
          <a:srcRect/>
          <a:stretch>
            <a:fillRect/>
          </a:stretch>
        </p:blipFill>
        <p:spPr bwMode="auto">
          <a:xfrm>
            <a:off x="1331640" y="1772816"/>
            <a:ext cx="6912768" cy="410445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Medio Natural</a:t>
            </a:r>
            <a:endParaRPr lang="es-ES" dirty="0"/>
          </a:p>
        </p:txBody>
      </p:sp>
      <p:sp>
        <p:nvSpPr>
          <p:cNvPr id="3" name="2 Marcador de contenido"/>
          <p:cNvSpPr>
            <a:spLocks noGrp="1"/>
          </p:cNvSpPr>
          <p:nvPr>
            <p:ph sz="quarter" idx="1"/>
          </p:nvPr>
        </p:nvSpPr>
        <p:spPr/>
        <p:txBody>
          <a:bodyPr>
            <a:normAutofit fontScale="85000" lnSpcReduction="20000"/>
          </a:bodyPr>
          <a:lstStyle/>
          <a:p>
            <a:pPr algn="just"/>
            <a:r>
              <a:rPr lang="es-ES" dirty="0" smtClean="0">
                <a:latin typeface="Comic Sans MS" pitchFamily="66" charset="0"/>
              </a:rPr>
              <a:t>El </a:t>
            </a:r>
            <a:r>
              <a:rPr lang="es-ES" dirty="0">
                <a:latin typeface="Comic Sans MS" pitchFamily="66" charset="0"/>
              </a:rPr>
              <a:t>término municipal está integrado dentro de </a:t>
            </a:r>
            <a:r>
              <a:rPr lang="es-ES" dirty="0">
                <a:solidFill>
                  <a:schemeClr val="accent2"/>
                </a:solidFill>
                <a:latin typeface="Comic Sans MS" pitchFamily="66" charset="0"/>
              </a:rPr>
              <a:t>la </a:t>
            </a:r>
            <a:r>
              <a:rPr lang="es-ES" dirty="0" smtClean="0">
                <a:solidFill>
                  <a:schemeClr val="accent2"/>
                </a:solidFill>
                <a:latin typeface="Comic Sans MS" pitchFamily="66" charset="0"/>
              </a:rPr>
              <a:t>Zona de especial protección para las aves </a:t>
            </a:r>
            <a:r>
              <a:rPr lang="es-ES" dirty="0" smtClean="0">
                <a:latin typeface="Comic Sans MS" pitchFamily="66" charset="0"/>
              </a:rPr>
              <a:t>denominada </a:t>
            </a:r>
            <a:r>
              <a:rPr lang="es-ES" dirty="0" smtClean="0">
                <a:solidFill>
                  <a:schemeClr val="accent2"/>
                </a:solidFill>
                <a:latin typeface="Comic Sans MS" pitchFamily="66" charset="0"/>
              </a:rPr>
              <a:t>La Nava-Campos-Norte</a:t>
            </a:r>
            <a:r>
              <a:rPr lang="es-ES" dirty="0" smtClean="0">
                <a:latin typeface="Comic Sans MS" pitchFamily="66" charset="0"/>
              </a:rPr>
              <a:t> perteneciente a la Red Natura 2000. </a:t>
            </a:r>
          </a:p>
          <a:p>
            <a:pPr algn="just"/>
            <a:r>
              <a:rPr lang="es-ES" dirty="0" smtClean="0">
                <a:latin typeface="Comic Sans MS" pitchFamily="66" charset="0"/>
              </a:rPr>
              <a:t>Abarca </a:t>
            </a:r>
            <a:r>
              <a:rPr lang="es-ES" dirty="0">
                <a:latin typeface="Comic Sans MS" pitchFamily="66" charset="0"/>
              </a:rPr>
              <a:t>se ubica entre dos humedales de reconocimiento internacional: las Lagunas de la Nava y </a:t>
            </a:r>
            <a:r>
              <a:rPr lang="es-ES" dirty="0" err="1">
                <a:latin typeface="Comic Sans MS" pitchFamily="66" charset="0"/>
              </a:rPr>
              <a:t>Boada</a:t>
            </a:r>
            <a:r>
              <a:rPr lang="es-ES" dirty="0">
                <a:latin typeface="Comic Sans MS" pitchFamily="66" charset="0"/>
              </a:rPr>
              <a:t> que atraen hasta 248 especies de aves migratorias. Hasta los años cuarenta esta región era uno de los mayores humedales de España, con una superficie media de 2500 hectáreas y que en años de grandes precipitaciones alcanzaba las 5000 hectáreas. En la década de los años cuarenta y cincuenta, esta laguna esteparia fue desecada para su puesta en cultivo y el aprovechamiento de los pastos. </a:t>
            </a:r>
            <a:endParaRPr lang="es-ES" dirty="0" smtClean="0">
              <a:latin typeface="Comic Sans MS" pitchFamily="66" charset="0"/>
            </a:endParaRPr>
          </a:p>
          <a:p>
            <a:pPr algn="just"/>
            <a:r>
              <a:rPr lang="es-ES" dirty="0" smtClean="0">
                <a:latin typeface="Comic Sans MS" pitchFamily="66" charset="0"/>
              </a:rPr>
              <a:t>En </a:t>
            </a:r>
            <a:r>
              <a:rPr lang="es-ES" dirty="0">
                <a:latin typeface="Comic Sans MS" pitchFamily="66" charset="0"/>
              </a:rPr>
              <a:t>la actualidad existen diversas iniciativas para recuperar parte del antiguo “Mar de Campos”.</a:t>
            </a:r>
          </a:p>
          <a:p>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Laguna de la Nava</a:t>
            </a:r>
            <a:endParaRPr lang="es-ES" dirty="0"/>
          </a:p>
        </p:txBody>
      </p:sp>
      <p:pic>
        <p:nvPicPr>
          <p:cNvPr id="4" name="3 Marcador de contenido" descr="http://upload.wikimedia.org/wikipedia/commons/5/56/Ansares_en_Laguna_de_la_Nava_(Palencia).jpg"/>
          <p:cNvPicPr>
            <a:picLocks noGrp="1"/>
          </p:cNvPicPr>
          <p:nvPr>
            <p:ph sz="quarter" idx="1"/>
          </p:nvPr>
        </p:nvPicPr>
        <p:blipFill>
          <a:blip r:embed="rId2" cstate="print"/>
          <a:srcRect/>
          <a:stretch>
            <a:fillRect/>
          </a:stretch>
        </p:blipFill>
        <p:spPr bwMode="auto">
          <a:xfrm>
            <a:off x="1752600" y="1447800"/>
            <a:ext cx="6096000" cy="4572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Guía didáctica</a:t>
            </a:r>
            <a:endParaRPr lang="es-ES" dirty="0"/>
          </a:p>
        </p:txBody>
      </p:sp>
      <p:sp>
        <p:nvSpPr>
          <p:cNvPr id="3" name="2 Marcador de contenido"/>
          <p:cNvSpPr>
            <a:spLocks noGrp="1"/>
          </p:cNvSpPr>
          <p:nvPr>
            <p:ph sz="quarter" idx="1"/>
          </p:nvPr>
        </p:nvSpPr>
        <p:spPr/>
        <p:txBody>
          <a:bodyPr>
            <a:normAutofit/>
          </a:bodyPr>
          <a:lstStyle/>
          <a:p>
            <a:pPr algn="just">
              <a:buNone/>
            </a:pPr>
            <a:r>
              <a:rPr lang="es-ES" dirty="0" smtClean="0">
                <a:latin typeface="Comic Sans MS" pitchFamily="66" charset="0"/>
              </a:rPr>
              <a:t>Con anterioridad a la visita prepararemos a nuestros alumnos sobre lo que vamos a hacer durante la visita, básicamente para </a:t>
            </a:r>
            <a:r>
              <a:rPr lang="es-ES" b="1" dirty="0" smtClean="0">
                <a:latin typeface="Comic Sans MS" pitchFamily="66" charset="0"/>
              </a:rPr>
              <a:t>incentivar su curiosidad y motivar su implicación </a:t>
            </a:r>
            <a:r>
              <a:rPr lang="es-ES" dirty="0" smtClean="0">
                <a:latin typeface="Comic Sans MS" pitchFamily="66" charset="0"/>
              </a:rPr>
              <a:t>en el disfrute de la misma. Las actividades previas son esenciales para darle prioridad al tema de estudio, para que los alumnos sepan qué van a ver, y vayan con los conocimientos necesarios para poder entender nuevos conceptos que puedan aparecer, o responder a preguntas que puedan surgir.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Guía didáctica</a:t>
            </a:r>
            <a:endParaRPr lang="es-ES" dirty="0"/>
          </a:p>
        </p:txBody>
      </p:sp>
      <p:sp>
        <p:nvSpPr>
          <p:cNvPr id="3" name="2 Marcador de contenido"/>
          <p:cNvSpPr>
            <a:spLocks noGrp="1"/>
          </p:cNvSpPr>
          <p:nvPr>
            <p:ph sz="quarter" idx="1"/>
          </p:nvPr>
        </p:nvSpPr>
        <p:spPr/>
        <p:txBody>
          <a:bodyPr>
            <a:normAutofit/>
          </a:bodyPr>
          <a:lstStyle/>
          <a:p>
            <a:pPr algn="just">
              <a:buNone/>
            </a:pPr>
            <a:r>
              <a:rPr lang="es-ES" b="1" dirty="0" smtClean="0">
                <a:latin typeface="Comic Sans MS" pitchFamily="66" charset="0"/>
              </a:rPr>
              <a:t>Durante el recorrido, </a:t>
            </a:r>
            <a:r>
              <a:rPr lang="es-ES" dirty="0" smtClean="0">
                <a:latin typeface="Comic Sans MS" pitchFamily="66" charset="0"/>
              </a:rPr>
              <a:t>realizaremos una serie de actividades, que se centrarán básicamente en el conocimiento del patrimonio natural y monumental de la localidad. Durante la visita, dar prioridad al desarrollo de los sentidos, observar, analizar, interrogar, y a establecer una comunicación directa con lo que ve. </a:t>
            </a:r>
          </a:p>
          <a:p>
            <a:pPr algn="just">
              <a:buNone/>
            </a:pPr>
            <a:r>
              <a:rPr lang="es-ES" dirty="0" smtClean="0">
                <a:latin typeface="Comic Sans MS" pitchFamily="66" charset="0"/>
              </a:rPr>
              <a:t>La actividad está elaborada para realizar con alumnos de 2º de la ESO de la asignatura de Ciencias Sociales.</a:t>
            </a:r>
          </a:p>
          <a:p>
            <a:pPr algn="just">
              <a:buNone/>
            </a:pPr>
            <a:endParaRPr lang="es-ES" dirty="0" smtClean="0"/>
          </a:p>
          <a:p>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Presentación</a:t>
            </a:r>
            <a:endParaRPr lang="es-ES" dirty="0"/>
          </a:p>
        </p:txBody>
      </p:sp>
      <p:sp>
        <p:nvSpPr>
          <p:cNvPr id="3" name="2 Marcador de contenido"/>
          <p:cNvSpPr>
            <a:spLocks noGrp="1"/>
          </p:cNvSpPr>
          <p:nvPr>
            <p:ph sz="quarter" idx="1"/>
          </p:nvPr>
        </p:nvSpPr>
        <p:spPr/>
        <p:txBody>
          <a:bodyPr>
            <a:normAutofit/>
          </a:bodyPr>
          <a:lstStyle/>
          <a:p>
            <a:pPr algn="just"/>
            <a:r>
              <a:rPr lang="es-ES" dirty="0">
                <a:latin typeface="Comic Sans MS" pitchFamily="66" charset="0"/>
              </a:rPr>
              <a:t>Abarca de Campos es un municipio de la Tierra de Campos de la provincia de Palencia. </a:t>
            </a:r>
            <a:r>
              <a:rPr lang="es-ES" dirty="0" smtClean="0">
                <a:latin typeface="Comic Sans MS" pitchFamily="66" charset="0"/>
              </a:rPr>
              <a:t>Este pueblo </a:t>
            </a:r>
            <a:r>
              <a:rPr lang="es-ES" dirty="0">
                <a:latin typeface="Comic Sans MS" pitchFamily="66" charset="0"/>
              </a:rPr>
              <a:t>limita por el norte con </a:t>
            </a:r>
            <a:r>
              <a:rPr lang="es-ES" dirty="0" smtClean="0">
                <a:latin typeface="Comic Sans MS" pitchFamily="66" charset="0"/>
              </a:rPr>
              <a:t>Autillo de Campos, por </a:t>
            </a:r>
            <a:r>
              <a:rPr lang="es-ES" dirty="0">
                <a:latin typeface="Comic Sans MS" pitchFamily="66" charset="0"/>
              </a:rPr>
              <a:t>el este </a:t>
            </a:r>
            <a:r>
              <a:rPr lang="es-ES" dirty="0" smtClean="0">
                <a:latin typeface="Comic Sans MS" pitchFamily="66" charset="0"/>
              </a:rPr>
              <a:t>con Fuentes de Nava, por el sur con </a:t>
            </a:r>
            <a:r>
              <a:rPr lang="es-ES" dirty="0" err="1" smtClean="0">
                <a:latin typeface="Comic Sans MS" pitchFamily="66" charset="0"/>
              </a:rPr>
              <a:t>Castromocho</a:t>
            </a:r>
            <a:r>
              <a:rPr lang="es-ES" dirty="0" smtClean="0">
                <a:latin typeface="Comic Sans MS" pitchFamily="66" charset="0"/>
              </a:rPr>
              <a:t> y por el oeste con </a:t>
            </a:r>
            <a:r>
              <a:rPr lang="es-ES" dirty="0" err="1" smtClean="0">
                <a:latin typeface="Comic Sans MS" pitchFamily="66" charset="0"/>
              </a:rPr>
              <a:t>Villarramiel</a:t>
            </a:r>
            <a:r>
              <a:rPr lang="es-ES" dirty="0" smtClean="0">
                <a:latin typeface="Comic Sans MS" pitchFamily="66" charset="0"/>
              </a:rPr>
              <a:t>. Está </a:t>
            </a:r>
            <a:r>
              <a:rPr lang="es-ES" dirty="0">
                <a:latin typeface="Comic Sans MS" pitchFamily="66" charset="0"/>
              </a:rPr>
              <a:t>situado a 29.8 km de Palencia, tiene una altitud de 758 metros sobre el nivel del mar y una ubicación exacta </a:t>
            </a:r>
            <a:r>
              <a:rPr lang="es-ES" dirty="0" smtClean="0">
                <a:latin typeface="Comic Sans MS" pitchFamily="66" charset="0"/>
              </a:rPr>
              <a:t>de 42º03’37’’N4º50’36’O. </a:t>
            </a:r>
            <a:endParaRPr lang="es-ES" dirty="0">
              <a:latin typeface="Comic Sans MS" pitchFamily="66" charset="0"/>
            </a:endParaRPr>
          </a:p>
          <a:p>
            <a:pPr>
              <a:buNone/>
            </a:pP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Guía didáctica</a:t>
            </a:r>
            <a:endParaRPr lang="es-ES" dirty="0"/>
          </a:p>
        </p:txBody>
      </p:sp>
      <p:sp>
        <p:nvSpPr>
          <p:cNvPr id="3" name="2 Marcador de contenido"/>
          <p:cNvSpPr>
            <a:spLocks noGrp="1"/>
          </p:cNvSpPr>
          <p:nvPr>
            <p:ph sz="quarter" idx="1"/>
          </p:nvPr>
        </p:nvSpPr>
        <p:spPr/>
        <p:txBody>
          <a:bodyPr>
            <a:normAutofit fontScale="92500" lnSpcReduction="10000"/>
          </a:bodyPr>
          <a:lstStyle/>
          <a:p>
            <a:pPr algn="just"/>
            <a:r>
              <a:rPr lang="es-ES" dirty="0" smtClean="0">
                <a:latin typeface="Comic Sans MS" pitchFamily="66" charset="0"/>
              </a:rPr>
              <a:t>Finalmente, realizaremos una serie de </a:t>
            </a:r>
            <a:r>
              <a:rPr lang="es-ES" b="1" dirty="0" smtClean="0">
                <a:latin typeface="Comic Sans MS" pitchFamily="66" charset="0"/>
              </a:rPr>
              <a:t>actividades posteriores a </a:t>
            </a:r>
            <a:r>
              <a:rPr lang="es-ES" dirty="0" smtClean="0">
                <a:latin typeface="Comic Sans MS" pitchFamily="66" charset="0"/>
              </a:rPr>
              <a:t>la visita. Las actividades posteriores ponen en común las experiencias personales y colectivas, y enmarcan la visita y lo aprendido dentro del contexto de las actividades escolares. Permiten integrar contenidos, analizar las experiencias y sacar conclusiones. Esta última etapa tiene como propósito dar coherencia a la información registrada, integrar los conocimientos y evaluar el logro de los objetivos de aprendizaje. Hay aprendizaje significativo si el objeto de aprendizaje puede relacionarse con lo que al alumno ya sabe.</a:t>
            </a:r>
          </a:p>
          <a:p>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Actividades previas</a:t>
            </a:r>
            <a:endParaRPr lang="es-ES" dirty="0"/>
          </a:p>
        </p:txBody>
      </p:sp>
      <p:sp>
        <p:nvSpPr>
          <p:cNvPr id="3" name="2 Marcador de contenido"/>
          <p:cNvSpPr>
            <a:spLocks noGrp="1"/>
          </p:cNvSpPr>
          <p:nvPr>
            <p:ph sz="quarter" idx="1"/>
          </p:nvPr>
        </p:nvSpPr>
        <p:spPr/>
        <p:txBody>
          <a:bodyPr/>
          <a:lstStyle/>
          <a:p>
            <a:pPr algn="just"/>
            <a:r>
              <a:rPr lang="es-ES" dirty="0">
                <a:latin typeface="Comic Sans MS" pitchFamily="66" charset="0"/>
              </a:rPr>
              <a:t>1. Elaborar un eje cronológico con los principales acontecimientos históricos de Abarca de Campos desde la prehistoria hasta la actualidad.</a:t>
            </a:r>
          </a:p>
          <a:p>
            <a:pPr algn="just"/>
            <a:r>
              <a:rPr lang="es-ES" dirty="0" smtClean="0">
                <a:latin typeface="Comic Sans MS" pitchFamily="66" charset="0"/>
              </a:rPr>
              <a:t>2</a:t>
            </a:r>
            <a:r>
              <a:rPr lang="es-ES" dirty="0">
                <a:latin typeface="Comic Sans MS" pitchFamily="66" charset="0"/>
              </a:rPr>
              <a:t>. Confeccionar un esquema donde se reflejen las distintas aves que se pueden avistar desde Abarca de Campos, así como sus principales características.</a:t>
            </a:r>
          </a:p>
          <a:p>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Durante la visita</a:t>
            </a:r>
            <a:endParaRPr lang="es-ES" dirty="0"/>
          </a:p>
        </p:txBody>
      </p:sp>
      <p:sp>
        <p:nvSpPr>
          <p:cNvPr id="3" name="2 Marcador de contenido"/>
          <p:cNvSpPr>
            <a:spLocks noGrp="1"/>
          </p:cNvSpPr>
          <p:nvPr>
            <p:ph sz="quarter" idx="1"/>
          </p:nvPr>
        </p:nvSpPr>
        <p:spPr/>
        <p:txBody>
          <a:bodyPr>
            <a:normAutofit lnSpcReduction="10000"/>
          </a:bodyPr>
          <a:lstStyle/>
          <a:p>
            <a:pPr algn="just"/>
            <a:r>
              <a:rPr lang="es-ES" dirty="0">
                <a:latin typeface="Comic Sans MS" pitchFamily="66" charset="0"/>
              </a:rPr>
              <a:t>1.</a:t>
            </a:r>
            <a:r>
              <a:rPr lang="es-ES" b="1" dirty="0">
                <a:latin typeface="Comic Sans MS" pitchFamily="66" charset="0"/>
              </a:rPr>
              <a:t> </a:t>
            </a:r>
            <a:r>
              <a:rPr lang="es-ES" dirty="0">
                <a:latin typeface="Comic Sans MS" pitchFamily="66" charset="0"/>
              </a:rPr>
              <a:t>Paseo en barca por el canal. En la localidad se encuentra la primera esclusa del ramal de Campos del canal.</a:t>
            </a:r>
          </a:p>
          <a:p>
            <a:pPr algn="just"/>
            <a:r>
              <a:rPr lang="es-ES" dirty="0" smtClean="0">
                <a:latin typeface="Comic Sans MS" pitchFamily="66" charset="0"/>
              </a:rPr>
              <a:t>2</a:t>
            </a:r>
            <a:r>
              <a:rPr lang="es-ES" dirty="0">
                <a:latin typeface="Comic Sans MS" pitchFamily="66" charset="0"/>
              </a:rPr>
              <a:t>. Recorrer el paseo de la Alameda, que une la antigua fábrica de harinas y el canal con el </a:t>
            </a:r>
            <a:r>
              <a:rPr lang="es-ES" dirty="0" smtClean="0">
                <a:latin typeface="Comic Sans MS" pitchFamily="66" charset="0"/>
              </a:rPr>
              <a:t>pueblo.</a:t>
            </a:r>
            <a:endParaRPr lang="es-ES" dirty="0">
              <a:latin typeface="Comic Sans MS" pitchFamily="66" charset="0"/>
            </a:endParaRPr>
          </a:p>
          <a:p>
            <a:pPr algn="just"/>
            <a:r>
              <a:rPr lang="es-ES" dirty="0" smtClean="0">
                <a:latin typeface="Comic Sans MS" pitchFamily="66" charset="0"/>
              </a:rPr>
              <a:t>3</a:t>
            </a:r>
            <a:r>
              <a:rPr lang="es-ES" dirty="0">
                <a:latin typeface="Comic Sans MS" pitchFamily="66" charset="0"/>
              </a:rPr>
              <a:t>. Visita a la iglesia parroquial de San Sebastián y a su órgano.</a:t>
            </a:r>
          </a:p>
          <a:p>
            <a:pPr algn="just"/>
            <a:r>
              <a:rPr lang="es-ES" dirty="0" smtClean="0">
                <a:latin typeface="Comic Sans MS" pitchFamily="66" charset="0"/>
              </a:rPr>
              <a:t>4</a:t>
            </a:r>
            <a:r>
              <a:rPr lang="es-ES" dirty="0">
                <a:latin typeface="Comic Sans MS" pitchFamily="66" charset="0"/>
              </a:rPr>
              <a:t>. Paseo por el centro urbano para observar la arquitectura tradicional de adobe.</a:t>
            </a:r>
          </a:p>
          <a:p>
            <a:pPr algn="just"/>
            <a:r>
              <a:rPr lang="es-ES" dirty="0" smtClean="0">
                <a:latin typeface="Comic Sans MS" pitchFamily="66" charset="0"/>
              </a:rPr>
              <a:t>5</a:t>
            </a:r>
            <a:r>
              <a:rPr lang="es-ES" dirty="0">
                <a:latin typeface="Comic Sans MS" pitchFamily="66" charset="0"/>
              </a:rPr>
              <a:t>. Visita al Palacio de los </a:t>
            </a:r>
            <a:r>
              <a:rPr lang="es-ES" dirty="0" smtClean="0">
                <a:latin typeface="Comic Sans MS" pitchFamily="66" charset="0"/>
              </a:rPr>
              <a:t>Osorio.</a:t>
            </a:r>
            <a:endParaRPr lang="es-ES" dirty="0">
              <a:latin typeface="Comic Sans MS"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Posteriores a la visita</a:t>
            </a:r>
            <a:endParaRPr lang="es-ES" dirty="0"/>
          </a:p>
        </p:txBody>
      </p:sp>
      <p:sp>
        <p:nvSpPr>
          <p:cNvPr id="3" name="2 Marcador de contenido"/>
          <p:cNvSpPr>
            <a:spLocks noGrp="1"/>
          </p:cNvSpPr>
          <p:nvPr>
            <p:ph sz="quarter" idx="1"/>
          </p:nvPr>
        </p:nvSpPr>
        <p:spPr/>
        <p:txBody>
          <a:bodyPr>
            <a:normAutofit lnSpcReduction="10000"/>
          </a:bodyPr>
          <a:lstStyle/>
          <a:p>
            <a:pPr algn="just"/>
            <a:r>
              <a:rPr lang="es-ES" dirty="0">
                <a:latin typeface="Comic Sans MS" pitchFamily="66" charset="0"/>
              </a:rPr>
              <a:t>1. Elaborar una pequeña biografía (mínimo 100 palabras) sobre el músico francés Francis </a:t>
            </a:r>
            <a:r>
              <a:rPr lang="es-ES" dirty="0" err="1">
                <a:latin typeface="Comic Sans MS" pitchFamily="66" charset="0"/>
              </a:rPr>
              <a:t>Chapelet</a:t>
            </a:r>
            <a:r>
              <a:rPr lang="es-ES" dirty="0">
                <a:latin typeface="Comic Sans MS" pitchFamily="66" charset="0"/>
              </a:rPr>
              <a:t> y su vinculación con la villa de Abarca de Campos.</a:t>
            </a:r>
          </a:p>
          <a:p>
            <a:pPr algn="just"/>
            <a:r>
              <a:rPr lang="es-ES" dirty="0" smtClean="0">
                <a:latin typeface="Comic Sans MS" pitchFamily="66" charset="0"/>
              </a:rPr>
              <a:t>2</a:t>
            </a:r>
            <a:r>
              <a:rPr lang="es-ES" dirty="0">
                <a:latin typeface="Comic Sans MS" pitchFamily="66" charset="0"/>
              </a:rPr>
              <a:t>. Aportar iniciativas para la recuperación del denominado antiguo "mar de Campos", desde una perspectiva emprendedora</a:t>
            </a:r>
            <a:r>
              <a:rPr lang="es-ES" dirty="0" smtClean="0">
                <a:latin typeface="Comic Sans MS" pitchFamily="66" charset="0"/>
              </a:rPr>
              <a:t>.</a:t>
            </a:r>
          </a:p>
          <a:p>
            <a:pPr algn="just"/>
            <a:r>
              <a:rPr lang="es-ES" dirty="0" smtClean="0">
                <a:latin typeface="Comic Sans MS" pitchFamily="66" charset="0"/>
              </a:rPr>
              <a:t>3. Analizar la Fábrica de Harinas, un ejemplo de patrimonio industrial vinculado al Canal, hacer una ficha y proponer alguna medida para integrarlo como valor activo de su ámbito territorial.</a:t>
            </a:r>
            <a:endParaRPr lang="es-ES" dirty="0">
              <a:latin typeface="Comic Sans MS" pitchFamily="66" charset="0"/>
            </a:endParaRPr>
          </a:p>
          <a:p>
            <a:pPr>
              <a:buNone/>
            </a:pPr>
            <a:endParaRPr lang="es-ES" dirty="0"/>
          </a:p>
          <a:p>
            <a:endParaRPr lang="es-E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Bibliografía</a:t>
            </a:r>
            <a:endParaRPr lang="es-ES" dirty="0"/>
          </a:p>
        </p:txBody>
      </p:sp>
      <p:sp>
        <p:nvSpPr>
          <p:cNvPr id="5" name="4 Marcador de contenido"/>
          <p:cNvSpPr>
            <a:spLocks noGrp="1"/>
          </p:cNvSpPr>
          <p:nvPr>
            <p:ph sz="quarter" idx="1"/>
          </p:nvPr>
        </p:nvSpPr>
        <p:spPr/>
        <p:txBody>
          <a:bodyPr>
            <a:normAutofit fontScale="92500" lnSpcReduction="10000"/>
          </a:bodyPr>
          <a:lstStyle/>
          <a:p>
            <a:pPr algn="just">
              <a:buFont typeface="Arial" pitchFamily="34" charset="0"/>
              <a:buChar char="•"/>
            </a:pPr>
            <a:r>
              <a:rPr lang="es-ES" dirty="0" smtClean="0">
                <a:latin typeface="Comic Sans MS" pitchFamily="66" charset="0"/>
              </a:rPr>
              <a:t>Alcalde Crespo, Gonzalo, </a:t>
            </a:r>
            <a:r>
              <a:rPr lang="es-ES" i="1" dirty="0" smtClean="0">
                <a:latin typeface="Comic Sans MS" pitchFamily="66" charset="0"/>
              </a:rPr>
              <a:t>La Tierra de Campos palentina</a:t>
            </a:r>
            <a:r>
              <a:rPr lang="es-ES" dirty="0" smtClean="0">
                <a:latin typeface="Comic Sans MS" pitchFamily="66" charset="0"/>
              </a:rPr>
              <a:t>, Palencia, Cálamo, 1998. </a:t>
            </a:r>
          </a:p>
          <a:p>
            <a:pPr algn="just">
              <a:buFont typeface="Arial" pitchFamily="34" charset="0"/>
              <a:buChar char="•"/>
            </a:pPr>
            <a:r>
              <a:rPr lang="es-ES" dirty="0" smtClean="0">
                <a:latin typeface="Comic Sans MS" pitchFamily="66" charset="0"/>
              </a:rPr>
              <a:t>González Garrido, Justo, </a:t>
            </a:r>
            <a:r>
              <a:rPr lang="es-ES" i="1" dirty="0" smtClean="0">
                <a:latin typeface="Comic Sans MS" pitchFamily="66" charset="0"/>
              </a:rPr>
              <a:t>La Tierra de Campos, Región Natural</a:t>
            </a:r>
            <a:r>
              <a:rPr lang="es-ES" dirty="0" smtClean="0">
                <a:latin typeface="Comic Sans MS" pitchFamily="66" charset="0"/>
              </a:rPr>
              <a:t>, Palencia, Ámbito, 1993.</a:t>
            </a:r>
          </a:p>
          <a:p>
            <a:pPr algn="just">
              <a:buFont typeface="Arial" pitchFamily="34" charset="0"/>
              <a:buChar char="•"/>
            </a:pPr>
            <a:r>
              <a:rPr lang="es-ES" dirty="0" smtClean="0">
                <a:latin typeface="Comic Sans MS" pitchFamily="66" charset="0"/>
              </a:rPr>
              <a:t>Sáez Hidalgo, Ignacio, </a:t>
            </a:r>
            <a:r>
              <a:rPr lang="es-ES" i="1" dirty="0" smtClean="0">
                <a:latin typeface="Comic Sans MS" pitchFamily="66" charset="0"/>
              </a:rPr>
              <a:t>El Canal de Castilla. Guía para caminantes</a:t>
            </a:r>
            <a:r>
              <a:rPr lang="es-ES" dirty="0" smtClean="0">
                <a:latin typeface="Comic Sans MS" pitchFamily="66" charset="0"/>
              </a:rPr>
              <a:t>, Valladolid, Consejería de Cultura y Turismo, 1994.</a:t>
            </a:r>
          </a:p>
          <a:p>
            <a:pPr algn="just">
              <a:buFont typeface="Arial" pitchFamily="34" charset="0"/>
              <a:buChar char="•"/>
            </a:pPr>
            <a:r>
              <a:rPr lang="es-ES" dirty="0" smtClean="0">
                <a:latin typeface="Comic Sans MS" pitchFamily="66" charset="0"/>
              </a:rPr>
              <a:t>Sanz Rubiales, F., y Domínguez Cortés, O., </a:t>
            </a:r>
            <a:r>
              <a:rPr lang="es-ES" i="1" dirty="0" smtClean="0">
                <a:latin typeface="Comic Sans MS" pitchFamily="66" charset="0"/>
              </a:rPr>
              <a:t>El Canal de Castilla. Paseando en bicicleta, </a:t>
            </a:r>
            <a:r>
              <a:rPr lang="es-ES" dirty="0" smtClean="0">
                <a:latin typeface="Comic Sans MS" pitchFamily="66" charset="0"/>
              </a:rPr>
              <a:t>Palencia, Ediciones Cálamo, 1997.</a:t>
            </a:r>
          </a:p>
          <a:p>
            <a:pPr algn="just">
              <a:buNone/>
            </a:pPr>
            <a:r>
              <a:rPr lang="es-ES" dirty="0" smtClean="0">
                <a:latin typeface="Comic Sans MS" pitchFamily="66" charset="0"/>
              </a:rPr>
              <a:t>Las</a:t>
            </a:r>
            <a:r>
              <a:rPr lang="es-ES" b="1" dirty="0" smtClean="0">
                <a:latin typeface="Comic Sans MS" pitchFamily="66" charset="0"/>
              </a:rPr>
              <a:t> imágenes </a:t>
            </a:r>
            <a:r>
              <a:rPr lang="es-ES" dirty="0" smtClean="0">
                <a:latin typeface="Comic Sans MS" pitchFamily="66" charset="0"/>
              </a:rPr>
              <a:t>han sido tomadas de: </a:t>
            </a:r>
          </a:p>
          <a:p>
            <a:pPr>
              <a:buFont typeface="Arial" pitchFamily="34" charset="0"/>
              <a:buChar char="•"/>
            </a:pPr>
            <a:r>
              <a:rPr lang="es-ES" dirty="0" smtClean="0">
                <a:latin typeface="Comic Sans MS" pitchFamily="66" charset="0"/>
              </a:rPr>
              <a:t>Wikipedia.com</a:t>
            </a:r>
          </a:p>
          <a:p>
            <a:pPr>
              <a:buNone/>
            </a:pPr>
            <a:endParaRPr lang="es-ES" dirty="0" smtClean="0"/>
          </a:p>
          <a:p>
            <a:endParaRPr lang="es-E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Imágenes</a:t>
            </a:r>
            <a:endParaRPr lang="es-ES" dirty="0"/>
          </a:p>
        </p:txBody>
      </p:sp>
      <p:sp>
        <p:nvSpPr>
          <p:cNvPr id="3" name="2 Marcador de contenido"/>
          <p:cNvSpPr>
            <a:spLocks noGrp="1"/>
          </p:cNvSpPr>
          <p:nvPr>
            <p:ph sz="quarter" idx="1"/>
          </p:nvPr>
        </p:nvSpPr>
        <p:spPr/>
        <p:txBody>
          <a:bodyPr>
            <a:normAutofit fontScale="70000" lnSpcReduction="20000"/>
          </a:bodyPr>
          <a:lstStyle/>
          <a:p>
            <a:r>
              <a:rPr lang="es-ES" dirty="0" smtClean="0">
                <a:hlinkClick r:id="rId2"/>
              </a:rPr>
              <a:t>http://commons.wikimedia.org/wiki/File:Iglesia_de_San_Sebasti%C3%A1n_-_Abarca_de_Campos_2.jpg</a:t>
            </a:r>
            <a:endParaRPr lang="es-ES" dirty="0" smtClean="0"/>
          </a:p>
          <a:p>
            <a:r>
              <a:rPr lang="es-ES" dirty="0" smtClean="0">
                <a:hlinkClick r:id="rId3"/>
              </a:rPr>
              <a:t>http://commons.wikimedia.org/wiki/File:AbarcaDeCampos20100116210234SAM_2435.jpg</a:t>
            </a:r>
            <a:endParaRPr lang="es-ES" dirty="0" smtClean="0"/>
          </a:p>
          <a:p>
            <a:r>
              <a:rPr lang="es-ES" dirty="0" smtClean="0">
                <a:hlinkClick r:id="rId4"/>
              </a:rPr>
              <a:t>http://commons.wikimedia.org/wiki/File:AbarcaDeCampos20100116205219SAM_2434.jpg</a:t>
            </a:r>
            <a:endParaRPr lang="es-ES" dirty="0" smtClean="0"/>
          </a:p>
          <a:p>
            <a:r>
              <a:rPr lang="es-ES" dirty="0" smtClean="0">
                <a:hlinkClick r:id="rId5"/>
              </a:rPr>
              <a:t>http://commons.wikimedia.org/wiki/File:AbarcaDeCampos20100116210246SAM_2436.jpg</a:t>
            </a:r>
            <a:endParaRPr lang="es-ES" dirty="0" smtClean="0"/>
          </a:p>
          <a:p>
            <a:r>
              <a:rPr lang="es-ES" dirty="0" smtClean="0">
                <a:hlinkClick r:id="rId6"/>
              </a:rPr>
              <a:t>http://en.wikipedia.org/wiki/Canal_de_Castilla</a:t>
            </a:r>
            <a:endParaRPr lang="es-ES" dirty="0" smtClean="0"/>
          </a:p>
          <a:p>
            <a:r>
              <a:rPr lang="es-ES" dirty="0" smtClean="0">
                <a:hlinkClick r:id="rId7"/>
              </a:rPr>
              <a:t>http://commons.wikimedia.org/wiki/File:Canal_de_castilla_1665.jpg</a:t>
            </a:r>
            <a:endParaRPr lang="es-ES" dirty="0" smtClean="0"/>
          </a:p>
          <a:p>
            <a:r>
              <a:rPr lang="es-ES" dirty="0" smtClean="0">
                <a:hlinkClick r:id="rId7"/>
              </a:rPr>
              <a:t>http://commons.wikimedia.org/wiki/File:Canal_de_castilla_1665.jpg</a:t>
            </a:r>
            <a:endParaRPr lang="es-ES" dirty="0" smtClean="0"/>
          </a:p>
          <a:p>
            <a:r>
              <a:rPr lang="es-ES" dirty="0" smtClean="0">
                <a:hlinkClick r:id="rId8"/>
              </a:rPr>
              <a:t>http://es.wikipedia.org/wiki/Marqu%C3%A9s_de_la_Ensenada</a:t>
            </a:r>
            <a:endParaRPr lang="es-ES" dirty="0" smtClean="0"/>
          </a:p>
          <a:p>
            <a:r>
              <a:rPr lang="es-ES" dirty="0" smtClean="0">
                <a:hlinkClick r:id="rId9"/>
              </a:rPr>
              <a:t>http://commons.wikimedia.org/wiki/File:Tierra_de_Campos_1_._Palencia._Castilla_y_Le%C3%B3n_._Espa%C3%B1a.JPG</a:t>
            </a:r>
            <a:endParaRPr lang="es-ES" dirty="0" smtClean="0"/>
          </a:p>
          <a:p>
            <a:r>
              <a:rPr lang="es-ES" dirty="0" smtClean="0">
                <a:hlinkClick r:id="rId10"/>
              </a:rPr>
              <a:t>http://commons.wikimedia.org/wiki/File:Ansares_en_Laguna_de_la_Nava_(Palencia).jpg</a:t>
            </a:r>
            <a:endParaRPr lang="es-ES" dirty="0" smtClean="0"/>
          </a:p>
          <a:p>
            <a:endParaRPr lang="es-ES" dirty="0" smtClean="0"/>
          </a:p>
          <a:p>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Ubicación y contexto geográfico</a:t>
            </a:r>
            <a:endParaRPr lang="es-ES" dirty="0"/>
          </a:p>
        </p:txBody>
      </p:sp>
      <p:sp>
        <p:nvSpPr>
          <p:cNvPr id="3" name="2 Marcador de contenido"/>
          <p:cNvSpPr>
            <a:spLocks noGrp="1"/>
          </p:cNvSpPr>
          <p:nvPr>
            <p:ph sz="quarter" idx="1"/>
          </p:nvPr>
        </p:nvSpPr>
        <p:spPr/>
        <p:txBody>
          <a:bodyPr/>
          <a:lstStyle/>
          <a:p>
            <a:pPr algn="just">
              <a:buNone/>
            </a:pPr>
            <a:r>
              <a:rPr lang="es-ES" dirty="0" smtClean="0">
                <a:latin typeface="Comic Sans MS" pitchFamily="66" charset="0"/>
              </a:rPr>
              <a:t>   Abarca de Campos se encuentra en una extensa llanura cerealista de relieve llano o ligeramente ondulado, que le dota de carácter de estepa, y donde apenas se vislumbran árboles, excepto aquéllos que anuncian el paso del Canal de Castilla. Allá donde miremos nos rodean campos de cebada, trigo y girasol de secano. Mientras, en los regadíos verdean la remolacha, el maíz o la alfalfa.</a:t>
            </a:r>
          </a:p>
          <a:p>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Tierra de Campos palentina</a:t>
            </a:r>
            <a:endParaRPr lang="es-ES" dirty="0"/>
          </a:p>
        </p:txBody>
      </p:sp>
      <p:pic>
        <p:nvPicPr>
          <p:cNvPr id="4" name="3 Marcador de contenido" descr="http://upload.wikimedia.org/wikipedia/commons/0/0e/Tierra_de_Campos_1_._Palencia._Castilla_y_Le%C3%B3n_._Espa%C3%B1a.JPG"/>
          <p:cNvPicPr>
            <a:picLocks noGrp="1"/>
          </p:cNvPicPr>
          <p:nvPr>
            <p:ph sz="quarter" idx="1"/>
          </p:nvPr>
        </p:nvPicPr>
        <p:blipFill>
          <a:blip r:embed="rId2" cstate="print"/>
          <a:srcRect/>
          <a:stretch>
            <a:fillRect/>
          </a:stretch>
        </p:blipFill>
        <p:spPr bwMode="auto">
          <a:xfrm>
            <a:off x="1870156" y="1447800"/>
            <a:ext cx="5860888" cy="4572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poco de historia</a:t>
            </a:r>
            <a:endParaRPr lang="es-ES" dirty="0"/>
          </a:p>
        </p:txBody>
      </p:sp>
      <p:sp>
        <p:nvSpPr>
          <p:cNvPr id="3" name="2 Marcador de contenido"/>
          <p:cNvSpPr>
            <a:spLocks noGrp="1"/>
          </p:cNvSpPr>
          <p:nvPr>
            <p:ph sz="quarter" idx="1"/>
          </p:nvPr>
        </p:nvSpPr>
        <p:spPr/>
        <p:txBody>
          <a:bodyPr>
            <a:normAutofit/>
          </a:bodyPr>
          <a:lstStyle/>
          <a:p>
            <a:pPr algn="just"/>
            <a:r>
              <a:rPr lang="es-ES" dirty="0" smtClean="0">
                <a:latin typeface="Comic Sans MS" pitchFamily="66" charset="0"/>
              </a:rPr>
              <a:t>Conserva vestigios prehistóricos que certifican la presencia humana desde la remota </a:t>
            </a:r>
            <a:r>
              <a:rPr lang="es-ES" dirty="0" smtClean="0">
                <a:solidFill>
                  <a:schemeClr val="accent2"/>
                </a:solidFill>
                <a:latin typeface="Comic Sans MS" pitchFamily="66" charset="0"/>
              </a:rPr>
              <a:t>Edad del Bronce</a:t>
            </a:r>
            <a:r>
              <a:rPr lang="es-ES" dirty="0" smtClean="0">
                <a:latin typeface="Comic Sans MS" pitchFamily="66" charset="0"/>
              </a:rPr>
              <a:t>. Dentro de su término y en la margen derecha del río </a:t>
            </a:r>
            <a:r>
              <a:rPr lang="es-ES" dirty="0" err="1" smtClean="0">
                <a:latin typeface="Comic Sans MS" pitchFamily="66" charset="0"/>
              </a:rPr>
              <a:t>Valdeginata</a:t>
            </a:r>
            <a:r>
              <a:rPr lang="es-ES" dirty="0" smtClean="0">
                <a:latin typeface="Comic Sans MS" pitchFamily="66" charset="0"/>
              </a:rPr>
              <a:t> se ha localizado un asentamiento prehistórico de la Cultura de Cogotas I. </a:t>
            </a:r>
          </a:p>
          <a:p>
            <a:pPr algn="just"/>
            <a:r>
              <a:rPr lang="es-ES" dirty="0" smtClean="0">
                <a:latin typeface="Comic Sans MS" pitchFamily="66" charset="0"/>
              </a:rPr>
              <a:t>En el siglo XII la villa pertenecía a </a:t>
            </a:r>
            <a:r>
              <a:rPr lang="es-ES" dirty="0" smtClean="0">
                <a:solidFill>
                  <a:schemeClr val="accent2"/>
                </a:solidFill>
                <a:latin typeface="Comic Sans MS" pitchFamily="66" charset="0"/>
              </a:rPr>
              <a:t>la Orden de Calatrava</a:t>
            </a:r>
            <a:r>
              <a:rPr lang="es-ES" dirty="0" smtClean="0">
                <a:latin typeface="Comic Sans MS" pitchFamily="66" charset="0"/>
              </a:rPr>
              <a:t>, pasando posteriormente a ser un señorío de la casa de </a:t>
            </a:r>
            <a:r>
              <a:rPr lang="es-ES" dirty="0" smtClean="0">
                <a:solidFill>
                  <a:schemeClr val="accent2"/>
                </a:solidFill>
                <a:latin typeface="Comic Sans MS" pitchFamily="66" charset="0"/>
              </a:rPr>
              <a:t>Alburquerque</a:t>
            </a:r>
            <a:r>
              <a:rPr lang="es-ES" dirty="0" smtClean="0">
                <a:latin typeface="Comic Sans MS" pitchFamily="66" charset="0"/>
              </a:rPr>
              <a:t> y de los </a:t>
            </a:r>
            <a:r>
              <a:rPr lang="es-ES" dirty="0" err="1" smtClean="0">
                <a:solidFill>
                  <a:schemeClr val="accent2"/>
                </a:solidFill>
                <a:latin typeface="Comic Sans MS" pitchFamily="66" charset="0"/>
              </a:rPr>
              <a:t>Osorios</a:t>
            </a:r>
            <a:r>
              <a:rPr lang="es-ES" dirty="0" smtClean="0">
                <a:latin typeface="Comic Sans MS" pitchFamily="66" charset="0"/>
              </a:rPr>
              <a:t>, que serían señores de la villa hasta el siglo XVII.</a:t>
            </a:r>
          </a:p>
          <a:p>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Canal de Castilla</a:t>
            </a:r>
            <a:endParaRPr lang="es-ES" dirty="0"/>
          </a:p>
        </p:txBody>
      </p:sp>
      <p:sp>
        <p:nvSpPr>
          <p:cNvPr id="3" name="2 Marcador de contenido"/>
          <p:cNvSpPr>
            <a:spLocks noGrp="1"/>
          </p:cNvSpPr>
          <p:nvPr>
            <p:ph sz="quarter" idx="1"/>
          </p:nvPr>
        </p:nvSpPr>
        <p:spPr/>
        <p:txBody>
          <a:bodyPr>
            <a:normAutofit/>
          </a:bodyPr>
          <a:lstStyle/>
          <a:p>
            <a:pPr algn="just"/>
            <a:r>
              <a:rPr lang="es-ES" dirty="0">
                <a:latin typeface="Comic Sans MS" pitchFamily="66" charset="0"/>
              </a:rPr>
              <a:t>En esta localidad nos encontramos la primera esclusa del ramal de Campos del </a:t>
            </a:r>
            <a:r>
              <a:rPr lang="es-ES" dirty="0">
                <a:solidFill>
                  <a:schemeClr val="accent2"/>
                </a:solidFill>
                <a:latin typeface="Comic Sans MS" pitchFamily="66" charset="0"/>
              </a:rPr>
              <a:t>Canal de Castilla</a:t>
            </a:r>
            <a:r>
              <a:rPr lang="es-ES" dirty="0">
                <a:latin typeface="Comic Sans MS" pitchFamily="66" charset="0"/>
              </a:rPr>
              <a:t>. También se encuentra el edificio de la antigua </a:t>
            </a:r>
            <a:r>
              <a:rPr lang="es-ES" dirty="0">
                <a:solidFill>
                  <a:schemeClr val="accent2"/>
                </a:solidFill>
                <a:latin typeface="Comic Sans MS" pitchFamily="66" charset="0"/>
              </a:rPr>
              <a:t>Fábrica de harinas</a:t>
            </a:r>
            <a:r>
              <a:rPr lang="es-ES" dirty="0">
                <a:latin typeface="Comic Sans MS" pitchFamily="66" charset="0"/>
              </a:rPr>
              <a:t>, que durante un tiempo se convirtió en el Centro de Arte Contemporáneo </a:t>
            </a:r>
            <a:r>
              <a:rPr lang="es-ES" i="1" dirty="0">
                <a:latin typeface="Comic Sans MS" pitchFamily="66" charset="0"/>
              </a:rPr>
              <a:t>La </a:t>
            </a:r>
            <a:r>
              <a:rPr lang="es-ES" i="1" dirty="0" smtClean="0">
                <a:latin typeface="Comic Sans MS" pitchFamily="66" charset="0"/>
              </a:rPr>
              <a:t>Fábrica</a:t>
            </a:r>
            <a:r>
              <a:rPr lang="es-ES" dirty="0" smtClean="0">
                <a:latin typeface="Comic Sans MS" pitchFamily="66"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Fábrica de Harinas</a:t>
            </a:r>
            <a:endParaRPr lang="es-ES" dirty="0"/>
          </a:p>
        </p:txBody>
      </p:sp>
      <p:sp>
        <p:nvSpPr>
          <p:cNvPr id="1026" name="AutoShape 2" descr="data:image/jpeg;base64,/9j/4AAQSkZJRgABAQAAAQABAAD/2wCEAAkGBxQTEhUUExQVFhQWGB0YFxgYGBgbHRcYFxwcHBoYHBgaHCggGBolIBoaITEiJSkrLi4uGB8zODMsNygtLisBCgoKDg0OGhAQGywkICQsLCwsLCwsLCwsLCwsLCwsLCwsLCwsLCwsLCwsLCwsLCwsLCwsLCwsLCwsLCwsLCwsLP/AABEIAMIBAwMBIgACEQEDEQH/xAAcAAACAwEBAQEAAAAAAAAAAAAAAwIEBQYBBwj/xAA9EAABAwIEAgcHAgYBBAMAAAABAAIRAyEEEjFBUWEFInGBkaHwBhMyscHR4ULxFCNSYnKSggcVM7JDosL/xAAYAQADAQEAAAAAAAAAAAAAAAAAAQIDBP/EACQRAQEAAgICAgICAwAAAAAAAAABAhEhMRJRA0ETYQQiMkJx/9oADAMBAAIRAxEAPwD7ghCEAIQhACEIQAhCEAIQhACEIQAhCEAIQhACEIJQAhUcR0vRZq8Hsv56LLxPthQbpLjwBH0mNN0B0SFxdX2uqOPUYGj+49u3gnYD2keHfzOs06gCC3s4qphaHXISsNiGvaHMMg+r8CmqQEIQgBCEIAQhCAEIQgBCEIAQhCAEIQgBCEIAQhCAELxjwdCD2L1ACEKjjOlqVP4nieAue+NO+EBeQuQx/t9RZZgzHhMx3NkeYXOdI+3lZ/wDIOJMeTbj/ZB6fTa+IYwS9zW9pA/dY/SHtXh6Qu6e8N/9r+S+W4jpKs+7nuE8Ib56n/ZV2UryfG/zMHzKW1eDuMb7fE/+NvfH/wCnfZYGM9oK9U9Z8chc92a3DQbLMbTj9/qI+qawehb5ao2rxSLi74iXf5E+QMeSfT9R6HyKSwck5pT2PGLVD16EBW6QVKk5W6L1rhUZRsdG4x1My0x8j2+vBdZ0f0i2qLWdu37cQuEa9N/iC0iCbcNQeRV5YzJD6Ehc70V7Rgw2qYOz9j/lw7dF0QKwssMIQhIBCEIAQhCAEIQgBCEIAQhCAFXx2Np0WF9Vwa0Wk8ToABclOq1A0FziA0CSTYADUkr5F7X+0JxlTK0ltBhIbsXnTMfVvFK05Nul6X/6kUmSKLC4/wBT+qO0MHWPYcq47pH2uxmIPxua3g3qN8GmSO0lZtPDtboB2/lSngp8mnjIsYDpKrRjK9zXblpIn7rdo+31ZrSMznPB/pERxJd9CVy7h61TWBpvAnlyRsabGP8AbLFVv1BrTs0T4mw8QseqX1Pjc53aZjsb8KKFfNPViDHamZkrack0WaIGpt5fceKZTy6i/P8AIS8Uf5bpS8BVlsGAeAiw7id09cbG9ZaWwptS2lSY66SlTFQagl2VoEkGLxNtfULQZA00gR2LOxJBeRNy2BeL3gSL8VorXPiRlh3UwUxpSgptUxqsscm0nquCgOsql0zsaVGruvHVlSp1FFr1XmUi0+pwWr0H7RvokNdLqf8ATuObSflosCm7XtU4B7UW+x4yvq2DxbKrQ+m4OafLkRseSq9KdLsoQHXcf0jWDN/JfNaeIeycriJ1gm/aN07D1Z6x1O/5U8FcdPqNGoHNDhoQCOwqay/ZzE56Ikglto3AGk9y1EkhCEIAQhCAEIQgBCEICj03gm1qFSm6Yc03GxFwbcCAV8Qay32X3jE/A7/E/JfCGpVeEeU3a8j6PmvXPsexQptt327EVjDTZRdbXz4lYUHI2ZJi8qww27l7SpwwX2Uy21lO+T+lfB6O0BzHT6qzChTcL9qTicQWuFuqbab3t8k8rulOIbih1Y4pDGFrmXmRlIneJkE7WSa2IdFjN5vOk6LzGVJaCHEkHUbWvwT8uNM7edpYauTUJLoABMTbWNVoU6zb9Ya3uucoHrEHUgD7la+HYAIH0142CFfHtYDwDqe5WTVtoVQqY2kw5XG45OKuDsTqsf0a2seA8fomNefQKiCvZRKdhgvxvvYJbcRA9fNe5l4zRVsvFY96PFeqvkHZ2IaCNLp7PVh1E3Pf81PNceuCSyrxF/XipTcKt8p1wtNdxXrXQbXF7JQPrvUaDtO/5qTvbsvYjFddzBoWzzGX6XXYrhvYds13Hgw/MLuUM8pqhCEISEIQgOd6P6SL/eOLpvEA6DXbkPI81Xr9IVW0jFSXyNLkAniTF+KVgCWuNRosWAyREgEy0RMa7DjxWTj6z2sqe8HXNUdXLbKQA24tuPDeUrOE7dT0D04KxDDd2WSQQd4uALLcXy/D400BmpmDlIETqRG+onfkOKs4X2meGyXEkm99YufGWqJnrs3f4138uplgkNdvvGh4L4U7NyXVdNe01V7Q0OLQSSQLZjA1O45Ll3Kbnvpr8f2SHHSZ27CEOZOuYxwQ25d/l9Ag2B7Pmnr+2l7/AK7TpOBAIkSJ4G43Cm0X28EjCzkb/iPknKdcn9F4XEOdmzAAhxFpuB2pWJrsLSM0TxBHkpYSmRnkRLyRaJBi+glTr1cokyewSjKavBS248setVaWxMumZHmD3mZUadUtAMzJkzuLiE3GVc8QyBxi4vseKznVALGx2m8fTZU5rxV2k8NdNiY4/hTpYsB8kmBtOnCw1JWTUqSZn6W2U8KLzzT0cya3SRHvnEx+k6if07RK2KFXM0HjssLFYkF8jeNzy+y1MK+wV5XavivLRaVJJa5MUt3rihrlF5tZEoM1r01r1VYU4FOHTKTpbeJKk0CeCr0HdUdgT2u+YHgD91V7ROomSdrqOHfpNu1SB39bpjGS1pPq35S2Pt1/sG3r1D/aB4n8Ls1xv/T6nBrROjfPN9l2ScZZ9hCEISEIQgOYr4+j7wO982HB4s6IMAyP9T4hcfVpGq9+ZzTkLH9apsSRAuOtAE2G1xec/FdIkAHJOXrd9/ujCYw1SSaZFo4WnnzWXnb9F4NPpiiBcBsNlvxjYCCGgkibmeOqxOhazTcwYbo7LvEamJFzO0rbqUM8ZgzvJOvJeYXoOi3QNnTu7yp8v0ufHk5itVzVHTGhi4uQBz3S3VD/AEldZiuh6ID3ZBmgmbagLlg9Lj6aY42dlh5gdUqNYkiMp7lOm8x3uF+TiPovSTDosYMdsWT+9H/rtEVj/SV65xNoKjhi7I3NOaBMiL722T6QkgcbeKN86VrjZLHRaFCpioBMac0vo+u5zSXGSHEWEWtwXmLpjU37LeJ4Ivek3fjuM3GYsuO3iPmqFSJJJED1omYkknbuMx3qq+pe+/HZVjHJbuhj+Dbm4PJeCv2ADXilGplI1j1dMYzNoBB3ubdisLNN87wCPXrkrmErwbERveAsv3rR8gpAknfwQc7266nXNtP9gnNrcW2niFndHthoWgwqbXXJfb19fWAR3r3+JEXBXoAjQeCgaQ4DwS2er7MbiW8/BMZWbxCQKQ4BeuY0Am8ATvsnuDVOw7QBYi5Vpszy177KlTYIGqbTbqZ5aDXwT2Ul4WncORKsFxDWACddfXJZpddw24732VrDukWc6xi4F44X0Rsa5d97BMhlQgQCQNzoDuTJ1XVEr5l0Z7SuwjHAgFpOaSO6B8+5YHtP7Y1a9WWktYAMoFhNjNjcyqlY59vtD67QYLmgm4BIBjsUmPB0IPYvzm/HPdq4zzJ0Wt0T7S16RGWo4XB1mcogAzqIJEaKpNot0+8IXzZn/UmrAmg0ncgkT3LxIvKLOHZg4acwdcyHZSCA0wLjjCwulOmqLXZaVKABGaQb7m2uwVD2co/znMrhgZkz5ng2cSW5JJiwaD/yXuLo4fK7+dT0sJ3gaDtU2cGielmRJcewNv5xCienWjZ093dZcrUruyHQHT4wZ/8Asq/8Q4vAOQzrJb95Kj8avPL26vFe0YywARNgT+Fjf9xO48FV/iKZIBZJO7TlHmORQSwyGuI4ZgPmPVkeNhXLK/a5S6RZJE2zG8f1GfmU12LYbSCO9Z7uj3EWc10zoY07YSKuBfmu1wAtpbxCL7sEzznDZbjGkgAiT+6KuKA1kb+iFg1CA7LJzdqjUqDQm6ng/wA2X26T3gAEnXSd1WxgBE5jyFtfBYbHSPiNtOUqVV7gIzSPklrYvz7mtEVqhFzB7/qqee59fhW6rZvqeX2SnUyAYjX1BWkY7hTRoCd4g7DXX1qpU22kGQo4igYk38vQTMK8fDlJAMyfCOCe+AGuGUB0a2tonYe5EEpD2ZpdGvDttZNoHKdPNNWNm+XSYU2VtpWNhse0WNirjce2FnZXXM8Wm10WKlmVPCYgOunNeOI+qXKtw0uXj+s0jSQQoOeAhte+yc2LnisPrDXZQxmJDGMPFxPbB0VHpCt1HdmxWJ794HxE8LlaSMbn1p07qhvBtMzxH438eKnjKoApjbN8zp2rm6WOqAQCQE0dIVHdVzrWtbUabK9RPlXX1aYdSLSJFret4lZlPoNj5DXabFwnwWU3peoBZ/dZTPtBWb+vT+1v2U2X6TauO6CIeWh8kMDtBqZtIPJaPR/s4LBzgTc2kTYQ2YPMrnR7RVWkkG5NzAvaBtwVhvtJWt/MjsgfJL+6Nyu/p9DEAANcBybPnkuhcS32krG/v3eJXireSVfC4mr/AHDtII8DMq77svOc0WF0ZS9pDTHA7FZYe7YeMp7XmLrl8rFRLE9GMeC1jiDtnaYB/wAxbyWWei6lMS6nmIvI6wA4yJgdq2GYg8J9aqxS6RMySTykkeEq58vtfDj6zsxJFi0eAKvYfDsdA1JuCLWK6ge5eXOq0mm0dUAOM8XTMKrh+jKQIg5Is0QCIMauB5LSZQaYWDtla4uAzEc7xA8/mrHSDnUcziZbMDYwdvJbD+havvGua0OZeXNIOwi2p0Pgk18I1wIc3VxmeRKoaUcO0kAAAgHcNMDv3S6+EaTdkC86ieCvU6TWglupdJ7rDs0TcTLge2/Zui6DL/gGGC3MCdJII77BV34B4IaC0l0mTIiFs4mj1SGxmi3Dy7FWfQIdTk9aDOkXiUvHEaZzuj3gSR4QfklPwZFjY8xC2mtcTpABtfXnyVmm6oDqb89du9Lw9J8Y50YSdV5/CmI27V0FTET8TWm/CCe0iCo1qNJ/6HN5NdH/ALByXjfYuEYHuY7l6AOC2aWEoxIe8HYENI5XBBXtfBhrSZa4ATaR26i6m41PgymtnYBTGHB071ZoUHm4pOjWYJtHySKmJhwBFtI0ulzBrRmGpuaCBdBpvIMEjyU2VRlnTgimJuDZLzqkHYepreVJtJwVum6Nbpj4cIdojzVpSr/DlMmVUr4EsAkubsJIN77LV7JI5r18Ecb6K8cuNlYx6eGqTeYteBpxU8RhHQ3WRfw5WWrawBhGJxDi14zEiBaZuOSvHLcDCFBs2dcayPqnloNg2TyN/BWaFKTmAuYukY+jlMgG5tZOWUuK9OHBtEFMw/Q4dq+OwJNCs5vxQRwPzBWjgsXTmZIjiJ+Szy85OB4mM6DaBGYHuQr4xQN+p/uz7oWP5Pl9UaZ4B9QvHOizb/JTLp/ZRmeB87rNSi4Pm7hE6XVqnUAH7pVeuZ6oPMwk/wAWdyLbK0b0sMqRofmmUcW4O0DuIIO6q/xJMxdWKNO97c/wjop+mph8eDqA0n9QAG+8fP5q43pERkhhbN4be+/BxtrHbC55+V1s5nu+ykylFhFuJKqZ2KmXtrno6hnD2ufmg7gNO9w6BHYpVejnXgiZ0kA+ZhVMPUggWJ5xB5XT/eQS4DKZkQLdmtgq/JL20l9Fmg4G42A5anfuSsUD71lv0lXH9IvOhtpxtw0t6uvcQ2m7KROYC40InW5MEX3Vz9HVdnBMpNsJ31WgOjcwBY5pgibjwkSqlTBPaNDpcgyPwq3S4Z+Mb8Jg3cB3ceSaaTcp0mbn1xQ64b/kZ8CokJylpXFDbbdenCvJgR3Js5XAC1p7rBNoViCbyR9f2T2NKYzMMaCOz1aVOnjXe8IiW/3AHQWv63Wk2sHT1Yta2sTtwVHENsLZba+HK2nmnLKWtEua11QgsEZWmBa5m8BMGBowbuZbiHCeQsdjuUOosz9URICu1OjSWmHXiJLY48Cl4yjbPo4Fs2qgGNHAgRxkAqeIoEC9RgAFzc8Y21sVGvRqNnLe8WN+y9/PgqHSmYUwTOnrklfjxErQyAXz04MRcgmeEj5wm1MBUHWyhzeLXNcPIrEwz3FjfrptAiZU6NV7CYJaXdu5891P4sT2u1nDeI9dyGuaLGBP1QMdVbAzuyTxsALqGKxgiDTY7eS2OdiCEvxfscHFkaIFQ5ZKQMc2BmY8O4NfYAiQesHdmuycyswkQ4t2HvGj5tP0U/jo1HtNgdshuDbNm3S84H62tOkOJBt3RG+u6cKp/t7RF+8aqMplB4bQODH7H8oVkHghZ7vtHgbh8G2OuJM3GY+BA0XvSVFrIDGxPD8qB6UdlygQdsvqPmqFZ45g7xA+Xq6u5Y61FXKFVcKXauLTwB1UBRa0agnn91F2Na20b9qG40kgAd3YpRuLtGmYOg8l46hP3ShUdqSrNPAVnAFtJ+UyQdA7mCYHmnNltBtEN1N+77r3OOfeOPNVKgqC7mOHHMCBw1QSXDnyg9m6Ney2e+vBEukgprq/Mk+t1mupmZBEeuU+SdSrED1f7JWJlrRGLOWIHIcL+uKGVJ2Pr15qmzFRB2m/bwhT/ixsfnCfLWZNLD4usz4XlomYBHjBmO2Nl7/HVAZeS52wcQR25Yib8eCqNqWvcd8cFbwwouH8yo4HgBM+OllpM98LmUva3hqlKoC5xYxwdMOka6kR9laZ0XTdOTMHC7olwbHEECO0kLJrtZ/8YdG5cRPKG/mPJRY/LEEwCdIa7bcXFtNd1V+TSvFp1egKwMgAm9iQDBiOW2krMqYUsLs7SCbEHx+q2uj+laLSTmqg8CWOzdvV6x2uRrqqOO6RrOd1C33b4zBtg1o2MtHWjgTaFeNlSS2pmIt2DS/oJGIB5wBYafupQRlJFpme46JOOqfNE7O9KkxUI/uH0W3hsxaZINzG2ki+q5/Dke91/UFr4d00zBiZ1EzfkRCdtLSL3QSSCTfSNzOhhZnS1RpayJ7OHIraqVmk9YeBWB0ybgDmnLstK+DfAg6D7R2bqb6o20uoNnKvCJTCZvMafeeXJMaJBkukRfbLp4hQaY1E+j90MEX0ugEupxJII2Nvr5L0G9vP7br1z7eu9Rqyd5A+iAfgsQC9jSLyY7gTOtjYLXPTFVvVDz/Tsbd6wOjawdVadLH6gK3inDNbv7UBed0rf4W/L6r1YT8QJ3Qp8MfR7rRr1D+gX4gKjWc6QN+8rVxlZgBNyfCJ9eap0q7pvAG1lyThOeOMJbhZudeam1gbcW5lWDfS3il1cK2RJ80bZ6OwVFpe2esSYMkQZPlqF02Owzyxv80MIJzFwOTKLQNpBjfQrkX1IuLEDlxCj0j0pUqGXvzAaAQA22kALo+PWl4uw6Oh7PduqseTMtab5SOG8d65StR905zdMpOt49BVqbngMqAPgD4rgH/lHYpVMa55m7nERJvIGkk67aqfkxvYz1p6aQuZsdNPvqll+WwEcSeCmDOsczYawgU9g6xNrTHjb1ss+0Xp62vJgns18VYpR2gd3cke7yzpJ32KcGE6fhK04YMSR8LZHAX/AArTXT9o05KncbeHL5pjbcJ7T6ISoi6x9tNP3TqDw+W5miBMOdAPGOJWPVxLjAvY2t9d1XLiOI7tfX0RIf5LG3QLJF7bwb+fzTq7vdlwYBB0u12nHq38ttVR/wC5OLQ1xmLAm8AcCdOC9o1GOm/lqdtxun5aa4541YNZ1PS2hAkP/AHK3Yp1HMqC/Vfzi/ORAb/rukMIGsncaanjIuOS9L85u4NgWtHmBr2q5nfpdxKp4AjI8tE62IgRreet4K1hsOcoAkwLxfQ68Y5pDXO2IA7xP2O9ldZigHCWtbBEw1rojgdRa2u6ufJL2m42EEysPpQnP3fNdG0hzrEaECSO65PdqSqWN6Ee94ABzAC+2gJkfp5GSHclrL6Qxy05Up7oiFqY7o2pSbJymeDhPe3Xl2rMrOggERPERYlMJYd0kwn5JFuPBV6DhoLXVmg0khrRJJsAgINwjyLAEerK4/CNDDAIMbqVNjmAhwcHTo4EHwKjVqmEgzMFRh+abCT5R9VPEU3AkwCDJ46dq9wxu8afup176SCLa2OyYUalF0nqu8EJj6jidhykoQGk9xkyR4SfwEpo5tmLyZ7VD+IbN7fUG0hQcRJIAvrf7LjZ22pVX6gE9om/2CU0GTePx62TaNGTefJFZmXs5I8voeN7VG1evy35ryiQXhpi7hJjVu9kmvXE2I3Gh1UMIwl5JkgXtsBbXvW2HB436fQqmMpVWua5ssy5YJgFugMaN205LLd0dQdamJMQ0Z+q08LiSBqqEDI0PDgcvVItIO9hroVWZjvduaaTYNruM3iCeXEd2q0s32poY3oZ1IgvykHXKdNbGRySX0ojW/Hv0Thjn1GuDyXFoBzG8gfhVauIFhqub5MfG8C9F1IF7/ZV6mK52g6GP3sne5zeHh5qLcABqb68/D1op1KzuO0vfEjiNrk6gSZnX9lA1oIiSfoo1GWg2kjlNv2XtECYAuLR4yUxpYGIb3+NuPJMZWa/jE2jWPCFBmHyi+3Zf67Lxjd8w7BOnqPFLjodCtg828ehCkyjl1iNvWvBTE6bnjz07t5Un1Lwe71wSuVVLOzDVIErx+P0kHnb1CU5hkCRPo9ykYtvOvldTMj86uUa5AOUxmEHiQvTTAE5p5AHzkQq7KRBsCLcJ9aJ9EC03E8LJ3KNJltZc+WDq8weqQBp2iI4xc2vKk1s/CXTodp7eInj91P3EH4bR9INvFOwtLbw3EIvyNHjeiyTDgXSOJJPrRatepTeCKzM8CwLT5kmT2631VVjo1E7cR4KTqw10ga+MaecKcfluPR2S9qI9j6T7sqOZJ+F0P7ANCO9Sw/s02kQ81SRE2gD/aeXBW207i/PdSeJsT3E6dhWk/k+4i4Q7E4xr4Y11NzR+nqukc5me30Mir0ZTc/K9haJjqOgjuII7oC0aLi06W8fObjtS6dTPJLo6pbxn4YBvp62WuP8jGorLr+zoZmNGsKua8PaKbhE2ucru4rBxlBzHdaWngZBtvpou2oU7EOOa2uUDhE2iNjKZXpS0Mdle0CclS4G0g7H8LTzhPnTqjZuHTyQunq9C0yZ927uqGPNp+aEflxGnKsHxdqmDdCFz1leo0G2n1xXuKFx3/JCFF/ydH0zatJuU2HxHYc03o/Xx+qELfHuIWKrjFPky3KxVCrp65IQtZ1Rk0+jzEx/Ss9517fohCz+YqutHVHf9FcyidN/qhCx+iip+ruH0SDr/wAghCRVdaZaZ4fUIwLQXOkcPkEISy7K9otKs1x1h2fRq9QonaYVUFu8/JV8Weszn9kITnYa2CdNNs8B82D6nxUsF8B9boQss+1Y9rdK8Tx+iez/AMkbT9UIUNYczQqvjfi714hHsLlHf1sFUxrrd30QhH2eRDHHM659Sr+CaC24lCFt8nc/5EUYbf1sE57RGnH5heIWc7L6Z7xcoQhW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7" name="6 Marcador de contenido" descr="http://upload.wikimedia.org/wikipedia/commons/1/15/AbarcaDeCampos20100116205219SAM_2434.jpg"/>
          <p:cNvPicPr>
            <a:picLocks noGrp="1"/>
          </p:cNvPicPr>
          <p:nvPr>
            <p:ph sz="quarter" idx="1"/>
          </p:nvPr>
        </p:nvPicPr>
        <p:blipFill>
          <a:blip r:embed="rId2" cstate="print"/>
          <a:srcRect/>
          <a:stretch>
            <a:fillRect/>
          </a:stretch>
        </p:blipFill>
        <p:spPr bwMode="auto">
          <a:xfrm>
            <a:off x="1752600" y="1447800"/>
            <a:ext cx="6096000" cy="4572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Breve historia del Canal de Castilla</a:t>
            </a:r>
            <a:endParaRPr lang="es-ES" dirty="0"/>
          </a:p>
        </p:txBody>
      </p:sp>
      <p:sp>
        <p:nvSpPr>
          <p:cNvPr id="3" name="2 Marcador de contenido"/>
          <p:cNvSpPr>
            <a:spLocks noGrp="1"/>
          </p:cNvSpPr>
          <p:nvPr>
            <p:ph sz="quarter" idx="1"/>
          </p:nvPr>
        </p:nvSpPr>
        <p:spPr/>
        <p:txBody>
          <a:bodyPr>
            <a:normAutofit fontScale="92500" lnSpcReduction="10000"/>
          </a:bodyPr>
          <a:lstStyle/>
          <a:p>
            <a:pPr algn="just"/>
            <a:r>
              <a:rPr lang="es-ES" dirty="0" smtClean="0">
                <a:latin typeface="Comic Sans MS" pitchFamily="66" charset="0"/>
              </a:rPr>
              <a:t>El Canal de Castilla fue uno de los sueños de la Ilustración para crear una red de canales de navegación, que facilitasen el transporte de productos, en una época en la que el comercio comenzaba a hacerse el “amo del mundo”. </a:t>
            </a:r>
          </a:p>
          <a:p>
            <a:pPr algn="just"/>
            <a:r>
              <a:rPr lang="es-ES" dirty="0" smtClean="0">
                <a:latin typeface="Comic Sans MS" pitchFamily="66" charset="0"/>
              </a:rPr>
              <a:t>Respondiendo a esta demanda surgió el proyecto del Canal de Castilla, el cual fue una de las más ambiciosas obras de ingeniería hidráulica de nuestro país, llevada a cabo entre los siglos XVIII y XIX. Fue reinando Fernando VI y a instancias del Marqués de la Ensenada cuando se creó una comisión que estudió la viabilidad de un proyecto de navegación interior. </a:t>
            </a:r>
          </a:p>
          <a:p>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Los impulsores del Canal de Castilla</a:t>
            </a:r>
            <a:endParaRPr lang="es-ES" dirty="0"/>
          </a:p>
        </p:txBody>
      </p:sp>
      <p:pic>
        <p:nvPicPr>
          <p:cNvPr id="5" name="4 Marcador de contenido" descr="http://upload.wikimedia.org/wikipedia/commons/2/20/Fernando_VII_-_Vicente_L%C3%B3pez.jpg"/>
          <p:cNvPicPr>
            <a:picLocks noGrp="1"/>
          </p:cNvPicPr>
          <p:nvPr>
            <p:ph sz="quarter" idx="1"/>
          </p:nvPr>
        </p:nvPicPr>
        <p:blipFill>
          <a:blip r:embed="rId2" cstate="print"/>
          <a:srcRect/>
          <a:stretch>
            <a:fillRect/>
          </a:stretch>
        </p:blipFill>
        <p:spPr bwMode="auto">
          <a:xfrm>
            <a:off x="1160462" y="1447800"/>
            <a:ext cx="3257550" cy="4572000"/>
          </a:xfrm>
          <a:prstGeom prst="rect">
            <a:avLst/>
          </a:prstGeom>
          <a:noFill/>
          <a:ln w="9525">
            <a:noFill/>
            <a:miter lim="800000"/>
            <a:headEnd/>
            <a:tailEnd/>
          </a:ln>
        </p:spPr>
      </p:pic>
      <p:pic>
        <p:nvPicPr>
          <p:cNvPr id="6" name="5 Marcador de contenido" descr="http://upload.wikimedia.org/wikipedia/commons/b/b8/Marquis_de_Ensenada.jpg"/>
          <p:cNvPicPr>
            <a:picLocks noGrp="1"/>
          </p:cNvPicPr>
          <p:nvPr>
            <p:ph sz="quarter" idx="2"/>
          </p:nvPr>
        </p:nvPicPr>
        <p:blipFill>
          <a:blip r:embed="rId3" cstate="print"/>
          <a:srcRect/>
          <a:stretch>
            <a:fillRect/>
          </a:stretch>
        </p:blipFill>
        <p:spPr bwMode="auto">
          <a:xfrm>
            <a:off x="4933950" y="1492030"/>
            <a:ext cx="3749675" cy="448354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120</TotalTime>
  <Words>1435</Words>
  <Application>Microsoft Office PowerPoint</Application>
  <PresentationFormat>Presentación en pantalla (4:3)</PresentationFormat>
  <Paragraphs>70</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Equidad</vt:lpstr>
      <vt:lpstr>ABARCA DE CAMPOS</vt:lpstr>
      <vt:lpstr>Presentación</vt:lpstr>
      <vt:lpstr>Ubicación y contexto geográfico</vt:lpstr>
      <vt:lpstr>La Tierra de Campos palentina</vt:lpstr>
      <vt:lpstr>Un poco de historia</vt:lpstr>
      <vt:lpstr>El Canal de Castilla</vt:lpstr>
      <vt:lpstr>Fábrica de Harinas</vt:lpstr>
      <vt:lpstr>Breve historia del Canal de Castilla</vt:lpstr>
      <vt:lpstr>Los impulsores del Canal de Castilla</vt:lpstr>
      <vt:lpstr>El apogeo y ocaso del Canal de Castilla</vt:lpstr>
      <vt:lpstr>Imágenes del Canal de Castilla</vt:lpstr>
      <vt:lpstr>Patrimonio artístico</vt:lpstr>
      <vt:lpstr>Iglesia de San Sebastián</vt:lpstr>
      <vt:lpstr>Palacio de los Osorio</vt:lpstr>
      <vt:lpstr>Torre Carillón, diseñada por Francis Chapelet</vt:lpstr>
      <vt:lpstr>Medio Natural</vt:lpstr>
      <vt:lpstr>Laguna de la Nava</vt:lpstr>
      <vt:lpstr>Guía didáctica</vt:lpstr>
      <vt:lpstr>Guía didáctica</vt:lpstr>
      <vt:lpstr>Guía didáctica</vt:lpstr>
      <vt:lpstr>Actividades previas</vt:lpstr>
      <vt:lpstr>Durante la visita</vt:lpstr>
      <vt:lpstr>Posteriores a la visita</vt:lpstr>
      <vt:lpstr>Bibliografía</vt:lpstr>
      <vt:lpstr>Imágenes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ABARCA DE CAMPOS</dc:title>
  <dc:creator>Propietario</dc:creator>
  <cp:lastModifiedBy>WinuE</cp:lastModifiedBy>
  <cp:revision>13</cp:revision>
  <dcterms:created xsi:type="dcterms:W3CDTF">2015-03-14T10:18:22Z</dcterms:created>
  <dcterms:modified xsi:type="dcterms:W3CDTF">2015-05-12T17:11:00Z</dcterms:modified>
</cp:coreProperties>
</file>