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84" r:id="rId1"/>
    <p:sldMasterId id="2147483720" r:id="rId2"/>
    <p:sldMasterId id="2147483732" r:id="rId3"/>
  </p:sldMasterIdLst>
  <p:notesMasterIdLst>
    <p:notesMasterId r:id="rId27"/>
  </p:notesMasterIdLst>
  <p:sldIdLst>
    <p:sldId id="256" r:id="rId4"/>
    <p:sldId id="264" r:id="rId5"/>
    <p:sldId id="257" r:id="rId6"/>
    <p:sldId id="258" r:id="rId7"/>
    <p:sldId id="265" r:id="rId8"/>
    <p:sldId id="268" r:id="rId9"/>
    <p:sldId id="269" r:id="rId10"/>
    <p:sldId id="259" r:id="rId11"/>
    <p:sldId id="270" r:id="rId12"/>
    <p:sldId id="261" r:id="rId13"/>
    <p:sldId id="280" r:id="rId14"/>
    <p:sldId id="272" r:id="rId15"/>
    <p:sldId id="273" r:id="rId16"/>
    <p:sldId id="274" r:id="rId17"/>
    <p:sldId id="266" r:id="rId18"/>
    <p:sldId id="275" r:id="rId19"/>
    <p:sldId id="281" r:id="rId20"/>
    <p:sldId id="276" r:id="rId21"/>
    <p:sldId id="277" r:id="rId22"/>
    <p:sldId id="282" r:id="rId23"/>
    <p:sldId id="278" r:id="rId24"/>
    <p:sldId id="283" r:id="rId25"/>
    <p:sldId id="279" r:id="rId26"/>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296" y="-5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C373CE-C7DE-4B6F-B6D0-E69CAA6377C9}" type="datetimeFigureOut">
              <a:rPr lang="es-ES" smtClean="0"/>
              <a:pPr/>
              <a:t>29/11/2015</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E4F3BA-FFC8-4A64-9A5F-DD54B6A53ABF}" type="slidenum">
              <a:rPr lang="es-ES" smtClean="0"/>
              <a:pPr/>
              <a:t>‹Nº›</a:t>
            </a:fld>
            <a:endParaRPr lang="es-ES"/>
          </a:p>
        </p:txBody>
      </p:sp>
    </p:spTree>
    <p:extLst>
      <p:ext uri="{BB962C8B-B14F-4D97-AF65-F5344CB8AC3E}">
        <p14:creationId xmlns:p14="http://schemas.microsoft.com/office/powerpoint/2010/main" xmlns="" val="1675125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E7E4F3BA-FFC8-4A64-9A5F-DD54B6A53ABF}" type="slidenum">
              <a:rPr lang="es-ES" smtClean="0"/>
              <a:pPr/>
              <a:t>23</a:t>
            </a:fld>
            <a:endParaRPr lang="es-ES"/>
          </a:p>
        </p:txBody>
      </p:sp>
    </p:spTree>
    <p:extLst>
      <p:ext uri="{BB962C8B-B14F-4D97-AF65-F5344CB8AC3E}">
        <p14:creationId xmlns:p14="http://schemas.microsoft.com/office/powerpoint/2010/main" xmlns="" val="30818879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59280"/>
            <a:ext cx="6400800" cy="1295400"/>
          </a:xfrm>
        </p:spPr>
        <p:txBody>
          <a:bodyPr/>
          <a:lstStyle/>
          <a:p>
            <a:r>
              <a:rPr lang="es-ES" smtClean="0"/>
              <a:t>Haga clic para modificar el estilo de título del patrón</a:t>
            </a:r>
            <a:endParaRPr lang="en-US" dirty="0"/>
          </a:p>
        </p:txBody>
      </p:sp>
      <p:pic>
        <p:nvPicPr>
          <p:cNvPr id="8" name="Picture 7" descr="flourish2.png"/>
          <p:cNvPicPr>
            <a:picLocks noChangeAspect="1"/>
          </p:cNvPicPr>
          <p:nvPr/>
        </p:nvPicPr>
        <p:blipFill>
          <a:blip r:embed="rId2" cstate="print">
            <a:duotone>
              <a:prstClr val="black"/>
              <a:schemeClr val="tx2">
                <a:tint val="45000"/>
                <a:satMod val="400000"/>
              </a:schemeClr>
            </a:duotone>
            <a:lum bright="-14000"/>
          </a:blip>
          <a:stretch>
            <a:fillRect/>
          </a:stretch>
        </p:blipFill>
        <p:spPr>
          <a:xfrm>
            <a:off x="0" y="2801112"/>
            <a:ext cx="9144000" cy="932688"/>
          </a:xfrm>
          <a:prstGeom prst="rect">
            <a:avLst/>
          </a:prstGeom>
        </p:spPr>
      </p:pic>
      <p:sp>
        <p:nvSpPr>
          <p:cNvPr id="3" name="Subtitle 2"/>
          <p:cNvSpPr>
            <a:spLocks noGrp="1"/>
          </p:cNvSpPr>
          <p:nvPr>
            <p:ph type="subTitle" idx="1"/>
          </p:nvPr>
        </p:nvSpPr>
        <p:spPr>
          <a:xfrm>
            <a:off x="1371600" y="3429000"/>
            <a:ext cx="64008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bwMode="white"/>
        <p:txBody>
          <a:bodyPr/>
          <a:lstStyle/>
          <a:p>
            <a:fld id="{6E03F744-205F-4614-90DF-8EC28CDCB194}" type="datetimeFigureOut">
              <a:rPr lang="es-ES" smtClean="0"/>
              <a:pPr/>
              <a:t>29/11/2015</a:t>
            </a:fld>
            <a:endParaRPr lang="es-ES"/>
          </a:p>
        </p:txBody>
      </p:sp>
      <p:sp>
        <p:nvSpPr>
          <p:cNvPr id="5" name="Footer Placeholder 4"/>
          <p:cNvSpPr>
            <a:spLocks noGrp="1"/>
          </p:cNvSpPr>
          <p:nvPr>
            <p:ph type="ftr" sz="quarter" idx="11"/>
          </p:nvPr>
        </p:nvSpPr>
        <p:spPr bwMode="white"/>
        <p:txBody>
          <a:bodyPr/>
          <a:lstStyle/>
          <a:p>
            <a:endParaRPr lang="es-ES"/>
          </a:p>
        </p:txBody>
      </p:sp>
      <p:sp>
        <p:nvSpPr>
          <p:cNvPr id="6" name="Slide Number Placeholder 5"/>
          <p:cNvSpPr>
            <a:spLocks noGrp="1"/>
          </p:cNvSpPr>
          <p:nvPr>
            <p:ph type="sldNum" sz="quarter" idx="12"/>
          </p:nvPr>
        </p:nvSpPr>
        <p:spPr/>
        <p:txBody>
          <a:bodyPr/>
          <a:lstStyle/>
          <a:p>
            <a:fld id="{36175EF8-8F56-4E3B-8D0C-024B542034EF}"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6E03F744-205F-4614-90DF-8EC28CDCB194}" type="datetimeFigureOut">
              <a:rPr lang="es-ES" smtClean="0"/>
              <a:pPr/>
              <a:t>29/11/2015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175EF8-8F56-4E3B-8D0C-024B542034EF}"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09041"/>
            <a:ext cx="1295400" cy="431800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95400" y="1219199"/>
            <a:ext cx="5181600" cy="426720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E03F744-205F-4614-90DF-8EC28CDCB194}" type="datetimeFigureOut">
              <a:rPr lang="es-ES" smtClean="0"/>
              <a:pPr/>
              <a:t>29/11/2015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175EF8-8F56-4E3B-8D0C-024B542034EF}" type="slidenum">
              <a:rPr lang="es-ES" smtClean="0"/>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7" name="Date Placeholder 6"/>
          <p:cNvSpPr>
            <a:spLocks noGrp="1"/>
          </p:cNvSpPr>
          <p:nvPr>
            <p:ph type="dt" sz="half" idx="10"/>
          </p:nvPr>
        </p:nvSpPr>
        <p:spPr/>
        <p:txBody>
          <a:bodyPr/>
          <a:lstStyle/>
          <a:p>
            <a:fld id="{6E03F744-205F-4614-90DF-8EC28CDCB194}" type="datetimeFigureOut">
              <a:rPr lang="es-ES" smtClean="0"/>
              <a:pPr/>
              <a:t>29/11/2015</a:t>
            </a:fld>
            <a:endParaRPr lang="es-ES"/>
          </a:p>
        </p:txBody>
      </p:sp>
      <p:sp>
        <p:nvSpPr>
          <p:cNvPr id="8" name="Slide Number Placeholder 7"/>
          <p:cNvSpPr>
            <a:spLocks noGrp="1"/>
          </p:cNvSpPr>
          <p:nvPr>
            <p:ph type="sldNum" sz="quarter" idx="11"/>
          </p:nvPr>
        </p:nvSpPr>
        <p:spPr/>
        <p:txBody>
          <a:bodyPr/>
          <a:lstStyle/>
          <a:p>
            <a:fld id="{36175EF8-8F56-4E3B-8D0C-024B542034EF}" type="slidenum">
              <a:rPr lang="es-ES" smtClean="0"/>
              <a:pPr/>
              <a:t>‹Nº›</a:t>
            </a:fld>
            <a:endParaRPr lang="es-ES"/>
          </a:p>
        </p:txBody>
      </p:sp>
      <p:sp>
        <p:nvSpPr>
          <p:cNvPr id="9" name="Footer Placeholder 8"/>
          <p:cNvSpPr>
            <a:spLocks noGrp="1"/>
          </p:cNvSpPr>
          <p:nvPr>
            <p:ph type="ftr" sz="quarter" idx="12"/>
          </p:nvPr>
        </p:nvSpPr>
        <p:spPr/>
        <p:txBody>
          <a:bodyPr/>
          <a:lstStyle/>
          <a:p>
            <a:endParaRPr lang="es-E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4" name="Date Placeholder 3"/>
          <p:cNvSpPr>
            <a:spLocks noGrp="1"/>
          </p:cNvSpPr>
          <p:nvPr>
            <p:ph type="dt" sz="half" idx="10"/>
          </p:nvPr>
        </p:nvSpPr>
        <p:spPr/>
        <p:txBody>
          <a:bodyPr/>
          <a:lstStyle/>
          <a:p>
            <a:fld id="{6E03F744-205F-4614-90DF-8EC28CDCB194}" type="datetimeFigureOut">
              <a:rPr lang="es-ES" smtClean="0"/>
              <a:pPr/>
              <a:t>29/11/2015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175EF8-8F56-4E3B-8D0C-024B542034EF}" type="slidenum">
              <a:rPr lang="es-ES" smtClean="0"/>
              <a:pPr/>
              <a:t>‹Nº›</a:t>
            </a:fld>
            <a:endParaRPr lang="es-E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6E03F744-205F-4614-90DF-8EC28CDCB194}" type="datetimeFigureOut">
              <a:rPr lang="es-ES" smtClean="0"/>
              <a:pPr/>
              <a:t>29/11/2015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175EF8-8F56-4E3B-8D0C-024B542034EF}" type="slidenum">
              <a:rPr lang="es-ES" smtClean="0"/>
              <a:pPr/>
              <a:t>‹Nº›</a:t>
            </a:fld>
            <a:endParaRPr lang="es-E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5" name="Date Placeholder 4"/>
          <p:cNvSpPr>
            <a:spLocks noGrp="1"/>
          </p:cNvSpPr>
          <p:nvPr>
            <p:ph type="dt" sz="half" idx="10"/>
          </p:nvPr>
        </p:nvSpPr>
        <p:spPr/>
        <p:txBody>
          <a:bodyPr/>
          <a:lstStyle/>
          <a:p>
            <a:fld id="{6E03F744-205F-4614-90DF-8EC28CDCB194}" type="datetimeFigureOut">
              <a:rPr lang="es-ES" smtClean="0"/>
              <a:pPr/>
              <a:t>29/11/2015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175EF8-8F56-4E3B-8D0C-024B542034EF}" type="slidenum">
              <a:rPr lang="es-ES" smtClean="0"/>
              <a:pPr/>
              <a:t>‹Nº›</a:t>
            </a:fld>
            <a:endParaRPr lang="es-ES"/>
          </a:p>
        </p:txBody>
      </p:sp>
      <p:sp>
        <p:nvSpPr>
          <p:cNvPr id="9" name="Content Placeholder 8"/>
          <p:cNvSpPr>
            <a:spLocks noGrp="1"/>
          </p:cNvSpPr>
          <p:nvPr>
            <p:ph sz="quarter" idx="13"/>
          </p:nvPr>
        </p:nvSpPr>
        <p:spPr>
          <a:xfrm>
            <a:off x="365760" y="1600200"/>
            <a:ext cx="4041648" cy="452628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6E03F744-205F-4614-90DF-8EC28CDCB194}" type="datetimeFigureOut">
              <a:rPr lang="es-ES" smtClean="0"/>
              <a:pPr/>
              <a:t>29/11/2015</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6175EF8-8F56-4E3B-8D0C-024B542034EF}" type="slidenum">
              <a:rPr lang="es-ES" smtClean="0"/>
              <a:pPr/>
              <a:t>‹Nº›</a:t>
            </a:fld>
            <a:endParaRPr lang="es-ES"/>
          </a:p>
        </p:txBody>
      </p:sp>
      <p:sp>
        <p:nvSpPr>
          <p:cNvPr id="11" name="Content Placeholder 10"/>
          <p:cNvSpPr>
            <a:spLocks noGrp="1"/>
          </p:cNvSpPr>
          <p:nvPr>
            <p:ph sz="quarter" idx="13"/>
          </p:nvPr>
        </p:nvSpPr>
        <p:spPr>
          <a:xfrm>
            <a:off x="457200" y="2212848"/>
            <a:ext cx="4041648" cy="391363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6E03F744-205F-4614-90DF-8EC28CDCB194}" type="datetimeFigureOut">
              <a:rPr lang="es-ES" smtClean="0"/>
              <a:pPr/>
              <a:t>29/11/2015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175EF8-8F56-4E3B-8D0C-024B542034EF}" type="slidenum">
              <a:rPr lang="es-ES" smtClean="0"/>
              <a:pPr/>
              <a:t>‹Nº›</a:t>
            </a:fld>
            <a:endParaRPr lang="es-E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03F744-205F-4614-90DF-8EC28CDCB194}" type="datetimeFigureOut">
              <a:rPr lang="es-ES" smtClean="0"/>
              <a:pPr/>
              <a:t>29/11/2015</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6175EF8-8F56-4E3B-8D0C-024B542034EF}" type="slidenum">
              <a:rPr lang="es-ES" smtClean="0"/>
              <a:pPr/>
              <a:t>‹Nº›</a:t>
            </a:fld>
            <a:endParaRPr lang="es-E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E03F744-205F-4614-90DF-8EC28CDCB194}" type="datetimeFigureOut">
              <a:rPr lang="es-ES" smtClean="0"/>
              <a:pPr/>
              <a:t>29/11/2015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175EF8-8F56-4E3B-8D0C-024B542034EF}"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1371600" y="2438400"/>
            <a:ext cx="6400800" cy="304800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E03F744-205F-4614-90DF-8EC28CDCB194}" type="datetimeFigureOut">
              <a:rPr lang="es-ES" smtClean="0"/>
              <a:pPr/>
              <a:t>29/11/2015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175EF8-8F56-4E3B-8D0C-024B542034EF}" type="slidenum">
              <a:rPr lang="es-ES" smtClean="0"/>
              <a:pPr/>
              <a:t>‹Nº›</a:t>
            </a:fld>
            <a:endParaRPr lang="es-ES"/>
          </a:p>
        </p:txBody>
      </p:sp>
      <p:pic>
        <p:nvPicPr>
          <p:cNvPr id="9" name="Picture 8" descr="flourish2.png"/>
          <p:cNvPicPr>
            <a:picLocks noChangeAspect="1"/>
          </p:cNvPicPr>
          <p:nvPr/>
        </p:nvPicPr>
        <p:blipFill>
          <a:blip r:embed="rId2" cstate="print">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E03F744-205F-4614-90DF-8EC28CDCB194}" type="datetimeFigureOut">
              <a:rPr lang="es-ES" smtClean="0"/>
              <a:pPr/>
              <a:t>29/11/2015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175EF8-8F56-4E3B-8D0C-024B542034EF}" type="slidenum">
              <a:rPr lang="es-ES" smtClean="0"/>
              <a:pPr/>
              <a:t>‹Nº›</a:t>
            </a:fld>
            <a:endParaRPr lang="es-E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6E03F744-205F-4614-90DF-8EC28CDCB194}" type="datetimeFigureOut">
              <a:rPr lang="es-ES" smtClean="0"/>
              <a:pPr/>
              <a:t>29/11/2015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175EF8-8F56-4E3B-8D0C-024B542034EF}" type="slidenum">
              <a:rPr lang="es-ES" smtClean="0"/>
              <a:pPr/>
              <a:t>‹Nº›</a:t>
            </a:fld>
            <a:endParaRPr lang="es-E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6E03F744-205F-4614-90DF-8EC28CDCB194}" type="datetimeFigureOut">
              <a:rPr lang="es-ES" smtClean="0"/>
              <a:pPr/>
              <a:t>29/11/2015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175EF8-8F56-4E3B-8D0C-024B542034EF}" type="slidenum">
              <a:rPr lang="es-ES" smtClean="0"/>
              <a:pPr/>
              <a:t>‹Nº›</a:t>
            </a:fld>
            <a:endParaRPr lang="es-E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7" name="Date Placeholder 6"/>
          <p:cNvSpPr>
            <a:spLocks noGrp="1"/>
          </p:cNvSpPr>
          <p:nvPr>
            <p:ph type="dt" sz="half" idx="10"/>
          </p:nvPr>
        </p:nvSpPr>
        <p:spPr/>
        <p:txBody>
          <a:bodyPr/>
          <a:lstStyle/>
          <a:p>
            <a:fld id="{6E03F744-205F-4614-90DF-8EC28CDCB194}" type="datetimeFigureOut">
              <a:rPr lang="es-ES" smtClean="0"/>
              <a:pPr/>
              <a:t>29/11/2015</a:t>
            </a:fld>
            <a:endParaRPr lang="es-ES"/>
          </a:p>
        </p:txBody>
      </p:sp>
      <p:sp>
        <p:nvSpPr>
          <p:cNvPr id="8" name="Slide Number Placeholder 7"/>
          <p:cNvSpPr>
            <a:spLocks noGrp="1"/>
          </p:cNvSpPr>
          <p:nvPr>
            <p:ph type="sldNum" sz="quarter" idx="11"/>
          </p:nvPr>
        </p:nvSpPr>
        <p:spPr/>
        <p:txBody>
          <a:bodyPr/>
          <a:lstStyle/>
          <a:p>
            <a:fld id="{36175EF8-8F56-4E3B-8D0C-024B542034EF}" type="slidenum">
              <a:rPr lang="es-ES" smtClean="0"/>
              <a:pPr/>
              <a:t>‹Nº›</a:t>
            </a:fld>
            <a:endParaRPr lang="es-ES"/>
          </a:p>
        </p:txBody>
      </p:sp>
      <p:sp>
        <p:nvSpPr>
          <p:cNvPr id="9" name="Footer Placeholder 8"/>
          <p:cNvSpPr>
            <a:spLocks noGrp="1"/>
          </p:cNvSpPr>
          <p:nvPr>
            <p:ph type="ftr" sz="quarter" idx="12"/>
          </p:nvPr>
        </p:nvSpPr>
        <p:spPr/>
        <p:txBody>
          <a:bodyPr/>
          <a:lstStyle/>
          <a:p>
            <a:endParaRPr lang="es-E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4" name="Date Placeholder 3"/>
          <p:cNvSpPr>
            <a:spLocks noGrp="1"/>
          </p:cNvSpPr>
          <p:nvPr>
            <p:ph type="dt" sz="half" idx="10"/>
          </p:nvPr>
        </p:nvSpPr>
        <p:spPr/>
        <p:txBody>
          <a:bodyPr/>
          <a:lstStyle/>
          <a:p>
            <a:fld id="{6E03F744-205F-4614-90DF-8EC28CDCB194}" type="datetimeFigureOut">
              <a:rPr lang="es-ES" smtClean="0"/>
              <a:pPr/>
              <a:t>29/11/2015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175EF8-8F56-4E3B-8D0C-024B542034EF}" type="slidenum">
              <a:rPr lang="es-ES" smtClean="0"/>
              <a:pPr/>
              <a:t>‹Nº›</a:t>
            </a:fld>
            <a:endParaRPr lang="es-E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6E03F744-205F-4614-90DF-8EC28CDCB194}" type="datetimeFigureOut">
              <a:rPr lang="es-ES" smtClean="0"/>
              <a:pPr/>
              <a:t>29/11/2015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175EF8-8F56-4E3B-8D0C-024B542034EF}" type="slidenum">
              <a:rPr lang="es-ES" smtClean="0"/>
              <a:pPr/>
              <a:t>‹Nº›</a:t>
            </a:fld>
            <a:endParaRPr lang="es-E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5" name="Date Placeholder 4"/>
          <p:cNvSpPr>
            <a:spLocks noGrp="1"/>
          </p:cNvSpPr>
          <p:nvPr>
            <p:ph type="dt" sz="half" idx="10"/>
          </p:nvPr>
        </p:nvSpPr>
        <p:spPr/>
        <p:txBody>
          <a:bodyPr/>
          <a:lstStyle/>
          <a:p>
            <a:fld id="{6E03F744-205F-4614-90DF-8EC28CDCB194}" type="datetimeFigureOut">
              <a:rPr lang="es-ES" smtClean="0"/>
              <a:pPr/>
              <a:t>29/11/2015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175EF8-8F56-4E3B-8D0C-024B542034EF}" type="slidenum">
              <a:rPr lang="es-ES" smtClean="0"/>
              <a:pPr/>
              <a:t>‹Nº›</a:t>
            </a:fld>
            <a:endParaRPr lang="es-ES"/>
          </a:p>
        </p:txBody>
      </p:sp>
      <p:sp>
        <p:nvSpPr>
          <p:cNvPr id="9" name="Content Placeholder 8"/>
          <p:cNvSpPr>
            <a:spLocks noGrp="1"/>
          </p:cNvSpPr>
          <p:nvPr>
            <p:ph sz="quarter" idx="13"/>
          </p:nvPr>
        </p:nvSpPr>
        <p:spPr>
          <a:xfrm>
            <a:off x="365760" y="1600200"/>
            <a:ext cx="4041648" cy="452628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6E03F744-205F-4614-90DF-8EC28CDCB194}" type="datetimeFigureOut">
              <a:rPr lang="es-ES" smtClean="0"/>
              <a:pPr/>
              <a:t>29/11/2015</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6175EF8-8F56-4E3B-8D0C-024B542034EF}" type="slidenum">
              <a:rPr lang="es-ES" smtClean="0"/>
              <a:pPr/>
              <a:t>‹Nº›</a:t>
            </a:fld>
            <a:endParaRPr lang="es-ES"/>
          </a:p>
        </p:txBody>
      </p:sp>
      <p:sp>
        <p:nvSpPr>
          <p:cNvPr id="11" name="Content Placeholder 10"/>
          <p:cNvSpPr>
            <a:spLocks noGrp="1"/>
          </p:cNvSpPr>
          <p:nvPr>
            <p:ph sz="quarter" idx="13"/>
          </p:nvPr>
        </p:nvSpPr>
        <p:spPr>
          <a:xfrm>
            <a:off x="457200" y="2212848"/>
            <a:ext cx="4041648" cy="391363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6E03F744-205F-4614-90DF-8EC28CDCB194}" type="datetimeFigureOut">
              <a:rPr lang="es-ES" smtClean="0"/>
              <a:pPr/>
              <a:t>29/11/2015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175EF8-8F56-4E3B-8D0C-024B542034EF}" type="slidenum">
              <a:rPr lang="es-ES" smtClean="0"/>
              <a:pPr/>
              <a:t>‹Nº›</a:t>
            </a:fld>
            <a:endParaRPr lang="es-E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03F744-205F-4614-90DF-8EC28CDCB194}" type="datetimeFigureOut">
              <a:rPr lang="es-ES" smtClean="0"/>
              <a:pPr/>
              <a:t>29/11/2015</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6175EF8-8F56-4E3B-8D0C-024B542034EF}"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03F744-205F-4614-90DF-8EC28CDCB194}" type="datetimeFigureOut">
              <a:rPr lang="es-ES" smtClean="0"/>
              <a:pPr/>
              <a:t>29/11/2015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175EF8-8F56-4E3B-8D0C-024B542034EF}" type="slidenum">
              <a:rPr lang="es-ES" smtClean="0"/>
              <a:pPr/>
              <a:t>‹Nº›</a:t>
            </a:fld>
            <a:endParaRPr lang="es-ES"/>
          </a:p>
        </p:txBody>
      </p:sp>
      <p:pic>
        <p:nvPicPr>
          <p:cNvPr id="7" name="Picture 6" descr="flourish2.png"/>
          <p:cNvPicPr>
            <a:picLocks noChangeAspect="1"/>
          </p:cNvPicPr>
          <p:nvPr/>
        </p:nvPicPr>
        <p:blipFill>
          <a:blip r:embed="rId2" cstate="print">
            <a:duotone>
              <a:prstClr val="black"/>
              <a:schemeClr val="tx2">
                <a:tint val="45000"/>
                <a:satMod val="400000"/>
              </a:schemeClr>
            </a:duotone>
            <a:lum bright="-14000"/>
          </a:blip>
          <a:stretch>
            <a:fillRect/>
          </a:stretch>
        </p:blipFill>
        <p:spPr>
          <a:xfrm>
            <a:off x="0" y="2684462"/>
            <a:ext cx="9144000" cy="932688"/>
          </a:xfrm>
          <a:prstGeom prst="rect">
            <a:avLst/>
          </a:prstGeom>
        </p:spPr>
      </p:pic>
      <p:sp>
        <p:nvSpPr>
          <p:cNvPr id="2" name="Title 1"/>
          <p:cNvSpPr>
            <a:spLocks noGrp="1"/>
          </p:cNvSpPr>
          <p:nvPr>
            <p:ph type="title"/>
          </p:nvPr>
        </p:nvSpPr>
        <p:spPr>
          <a:xfrm>
            <a:off x="1447800" y="3410267"/>
            <a:ext cx="6248400" cy="1456373"/>
          </a:xfrm>
        </p:spPr>
        <p:txBody>
          <a:bodyPr anchor="t">
            <a:normAutofit/>
          </a:bodyPr>
          <a:lstStyle>
            <a:lvl1pPr algn="ctr">
              <a:defRPr sz="3600" b="0" i="0" cap="all"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47800" y="1503680"/>
            <a:ext cx="62484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pic>
        <p:nvPicPr>
          <p:cNvPr id="8" name="Picture 7" descr="flourish2.png"/>
          <p:cNvPicPr>
            <a:picLocks noChangeAspect="1"/>
          </p:cNvPicPr>
          <p:nvPr/>
        </p:nvPicPr>
        <p:blipFill>
          <a:blip r:embed="rId2" cstate="print">
            <a:duotone>
              <a:prstClr val="black"/>
              <a:schemeClr val="tx2">
                <a:tint val="45000"/>
                <a:satMod val="400000"/>
              </a:schemeClr>
            </a:duotone>
            <a:lum bright="-14000"/>
          </a:blip>
          <a:stretch>
            <a:fillRect/>
          </a:stretch>
        </p:blipFill>
        <p:spPr>
          <a:xfrm>
            <a:off x="0" y="2684462"/>
            <a:ext cx="9144000" cy="932688"/>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E03F744-205F-4614-90DF-8EC28CDCB194}" type="datetimeFigureOut">
              <a:rPr lang="es-ES" smtClean="0"/>
              <a:pPr/>
              <a:t>29/11/2015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175EF8-8F56-4E3B-8D0C-024B542034EF}" type="slidenum">
              <a:rPr lang="es-ES" smtClean="0"/>
              <a:pPr/>
              <a:t>‹Nº›</a:t>
            </a:fld>
            <a:endParaRPr lang="es-E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E03F744-205F-4614-90DF-8EC28CDCB194}" type="datetimeFigureOut">
              <a:rPr lang="es-ES" smtClean="0"/>
              <a:pPr/>
              <a:t>29/11/2015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175EF8-8F56-4E3B-8D0C-024B542034EF}" type="slidenum">
              <a:rPr lang="es-ES" smtClean="0"/>
              <a:pPr/>
              <a:t>‹Nº›</a:t>
            </a:fld>
            <a:endParaRPr lang="es-E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6E03F744-205F-4614-90DF-8EC28CDCB194}" type="datetimeFigureOut">
              <a:rPr lang="es-ES" smtClean="0"/>
              <a:pPr/>
              <a:t>29/11/2015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175EF8-8F56-4E3B-8D0C-024B542034EF}" type="slidenum">
              <a:rPr lang="es-ES" smtClean="0"/>
              <a:pPr/>
              <a:t>‹Nº›</a:t>
            </a:fld>
            <a:endParaRPr lang="es-E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6E03F744-205F-4614-90DF-8EC28CDCB194}" type="datetimeFigureOut">
              <a:rPr lang="es-ES" smtClean="0"/>
              <a:pPr/>
              <a:t>29/11/2015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175EF8-8F56-4E3B-8D0C-024B542034EF}"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371600" y="2438400"/>
            <a:ext cx="3124200" cy="3124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6E03F744-205F-4614-90DF-8EC28CDCB194}" type="datetimeFigureOut">
              <a:rPr lang="es-ES" smtClean="0"/>
              <a:pPr/>
              <a:t>29/11/2015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175EF8-8F56-4E3B-8D0C-024B542034EF}" type="slidenum">
              <a:rPr lang="es-ES" smtClean="0"/>
              <a:pPr/>
              <a:t>‹Nº›</a:t>
            </a:fld>
            <a:endParaRPr lang="es-ES"/>
          </a:p>
        </p:txBody>
      </p:sp>
      <p:sp>
        <p:nvSpPr>
          <p:cNvPr id="12" name="Content Placeholder 11"/>
          <p:cNvSpPr>
            <a:spLocks noGrp="1"/>
          </p:cNvSpPr>
          <p:nvPr>
            <p:ph sz="quarter" idx="14"/>
          </p:nvPr>
        </p:nvSpPr>
        <p:spPr>
          <a:xfrm>
            <a:off x="4648200" y="2438400"/>
            <a:ext cx="3124200" cy="3124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pic>
        <p:nvPicPr>
          <p:cNvPr id="9" name="Picture 8" descr="flourish2.png"/>
          <p:cNvPicPr>
            <a:picLocks noChangeAspect="1"/>
          </p:cNvPicPr>
          <p:nvPr/>
        </p:nvPicPr>
        <p:blipFill>
          <a:blip r:embed="rId2" cstate="print">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cstate="print">
            <a:clrChange>
              <a:clrFrom>
                <a:srgbClr val="000000">
                  <a:alpha val="0"/>
                </a:srgbClr>
              </a:clrFrom>
              <a:clrTo>
                <a:srgbClr val="000000">
                  <a:alpha val="0"/>
                </a:srgbClr>
              </a:clrTo>
            </a:clrChange>
            <a:lum bright="-14000"/>
          </a:blip>
          <a:stretch>
            <a:fillRect/>
          </a:stretch>
        </p:blipFill>
        <p:spPr>
          <a:xfrm>
            <a:off x="0" y="1618488"/>
            <a:ext cx="9144000" cy="932688"/>
          </a:xfrm>
          <a:prstGeom prst="rect">
            <a:avLst/>
          </a:prstGeom>
        </p:spPr>
      </p:pic>
      <p:sp>
        <p:nvSpPr>
          <p:cNvPr id="11" name="Content Placeholder 10"/>
          <p:cNvSpPr>
            <a:spLocks noGrp="1"/>
          </p:cNvSpPr>
          <p:nvPr>
            <p:ph sz="quarter" idx="13"/>
          </p:nvPr>
        </p:nvSpPr>
        <p:spPr>
          <a:xfrm>
            <a:off x="1371600" y="2819400"/>
            <a:ext cx="3124200" cy="2743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12"/>
          <p:cNvSpPr>
            <a:spLocks noGrp="1"/>
          </p:cNvSpPr>
          <p:nvPr>
            <p:ph sz="quarter" idx="14"/>
          </p:nvPr>
        </p:nvSpPr>
        <p:spPr>
          <a:xfrm>
            <a:off x="4648200" y="2819400"/>
            <a:ext cx="3124200" cy="2743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371600" y="2362201"/>
            <a:ext cx="3125788"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645025" y="2359152"/>
            <a:ext cx="3127375"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6E03F744-205F-4614-90DF-8EC28CDCB194}" type="datetimeFigureOut">
              <a:rPr lang="es-ES" smtClean="0"/>
              <a:pPr/>
              <a:t>29/11/2015</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6175EF8-8F56-4E3B-8D0C-024B542034EF}"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6E03F744-205F-4614-90DF-8EC28CDCB194}" type="datetimeFigureOut">
              <a:rPr lang="es-ES" smtClean="0"/>
              <a:pPr/>
              <a:t>29/11/2015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175EF8-8F56-4E3B-8D0C-024B542034EF}" type="slidenum">
              <a:rPr lang="es-ES" smtClean="0"/>
              <a:pPr/>
              <a:t>‹Nº›</a:t>
            </a:fld>
            <a:endParaRPr lang="es-ES"/>
          </a:p>
        </p:txBody>
      </p:sp>
      <p:pic>
        <p:nvPicPr>
          <p:cNvPr id="7" name="Picture 6" descr="flourish2.png"/>
          <p:cNvPicPr>
            <a:picLocks noChangeAspect="1"/>
          </p:cNvPicPr>
          <p:nvPr/>
        </p:nvPicPr>
        <p:blipFill>
          <a:blip r:embed="rId2" cstate="print">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E03F744-205F-4614-90DF-8EC28CDCB194}" type="datetimeFigureOut">
              <a:rPr lang="es-ES" smtClean="0"/>
              <a:pPr/>
              <a:t>29/11/2015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175EF8-8F56-4E3B-8D0C-024B542034EF}"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953001" y="1676400"/>
            <a:ext cx="2819399" cy="599440"/>
          </a:xfrm>
        </p:spPr>
        <p:txBody>
          <a:bodyPr anchor="b">
            <a:noAutofit/>
          </a:bodyPr>
          <a:lstStyle>
            <a:lvl1pPr algn="ctr">
              <a:defRPr sz="1700" b="1" cap="all" spc="0" baseline="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4953001" y="2275840"/>
            <a:ext cx="28193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E03F744-205F-4614-90DF-8EC28CDCB194}" type="datetimeFigureOut">
              <a:rPr lang="es-ES" smtClean="0"/>
              <a:pPr/>
              <a:t>29/11/2015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175EF8-8F56-4E3B-8D0C-024B542034EF}" type="slidenum">
              <a:rPr lang="es-ES" smtClean="0"/>
              <a:pPr/>
              <a:t>‹Nº›</a:t>
            </a:fld>
            <a:endParaRPr lang="es-ES"/>
          </a:p>
        </p:txBody>
      </p:sp>
      <p:sp>
        <p:nvSpPr>
          <p:cNvPr id="9" name="Content Placeholder 8"/>
          <p:cNvSpPr>
            <a:spLocks noGrp="1"/>
          </p:cNvSpPr>
          <p:nvPr>
            <p:ph sz="quarter" idx="13"/>
          </p:nvPr>
        </p:nvSpPr>
        <p:spPr>
          <a:xfrm>
            <a:off x="1371600" y="1676400"/>
            <a:ext cx="3276600" cy="3505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0" name="Plaque 9"/>
          <p:cNvSpPr/>
          <p:nvPr/>
        </p:nvSpPr>
        <p:spPr>
          <a:xfrm>
            <a:off x="1463040" y="1847088"/>
            <a:ext cx="3090672"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53000" y="1676400"/>
            <a:ext cx="2819400" cy="599440"/>
          </a:xfrm>
        </p:spPr>
        <p:txBody>
          <a:bodyPr anchor="b">
            <a:noAutofit/>
          </a:bodyPr>
          <a:lstStyle>
            <a:lvl1pPr algn="ctr">
              <a:defRPr sz="1700" b="1" cap="all" spc="0" baseline="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1524000" y="1905000"/>
            <a:ext cx="29718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4953000" y="2276856"/>
            <a:ext cx="28194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E03F744-205F-4614-90DF-8EC28CDCB194}" type="datetimeFigureOut">
              <a:rPr lang="es-ES" smtClean="0"/>
              <a:pPr/>
              <a:t>29/11/2015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175EF8-8F56-4E3B-8D0C-024B542034EF}"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1371600" y="1295400"/>
            <a:ext cx="6400800" cy="685800"/>
          </a:xfrm>
          <a:prstGeom prst="rect">
            <a:avLst/>
          </a:prstGeom>
        </p:spPr>
        <p:txBody>
          <a:bodyPr vert="horz" lIns="91440" tIns="45720" rIns="91440" bIns="45720" rtlCol="0" anchor="b" anchorCtr="0">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71600" y="2057400"/>
            <a:ext cx="6400800" cy="3429001"/>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bwMode="white">
          <a:xfrm>
            <a:off x="304800" y="6356350"/>
            <a:ext cx="21336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fld id="{6E03F744-205F-4614-90DF-8EC28CDCB194}" type="datetimeFigureOut">
              <a:rPr lang="es-ES" smtClean="0"/>
              <a:pPr/>
              <a:t>29/11/2015</a:t>
            </a:fld>
            <a:endParaRPr lang="es-ES"/>
          </a:p>
        </p:txBody>
      </p:sp>
      <p:sp>
        <p:nvSpPr>
          <p:cNvPr id="5" name="Footer Placeholder 4"/>
          <p:cNvSpPr>
            <a:spLocks noGrp="1"/>
          </p:cNvSpPr>
          <p:nvPr>
            <p:ph type="ftr" sz="quarter" idx="3"/>
          </p:nvPr>
        </p:nvSpPr>
        <p:spPr bwMode="white">
          <a:xfrm>
            <a:off x="2971800" y="6356350"/>
            <a:ext cx="32004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endParaRPr lang="es-ES"/>
          </a:p>
        </p:txBody>
      </p:sp>
      <p:sp>
        <p:nvSpPr>
          <p:cNvPr id="6" name="Slide Number Placeholder 5"/>
          <p:cNvSpPr>
            <a:spLocks noGrp="1"/>
          </p:cNvSpPr>
          <p:nvPr>
            <p:ph type="sldNum" sz="quarter" idx="4"/>
          </p:nvPr>
        </p:nvSpPr>
        <p:spPr bwMode="white">
          <a:xfrm>
            <a:off x="6675120" y="6364224"/>
            <a:ext cx="21336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fld id="{36175EF8-8F56-4E3B-8D0C-024B542034EF}"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74320" algn="l" defTabSz="914400" rtl="0"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l" defTabSz="914400" rtl="0"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6E03F744-205F-4614-90DF-8EC28CDCB194}" type="datetimeFigureOut">
              <a:rPr lang="es-ES" smtClean="0"/>
              <a:pPr/>
              <a:t>29/11/2015</a:t>
            </a:fld>
            <a:endParaRPr lang="es-E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s-E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36175EF8-8F56-4E3B-8D0C-024B542034EF}" type="slidenum">
              <a:rPr lang="es-ES" smtClean="0"/>
              <a:pPr/>
              <a:t>‹Nº›</a:t>
            </a:fld>
            <a:endParaRPr lang="es-E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6E03F744-205F-4614-90DF-8EC28CDCB194}" type="datetimeFigureOut">
              <a:rPr lang="es-ES" smtClean="0"/>
              <a:pPr/>
              <a:t>29/11/2015</a:t>
            </a:fld>
            <a:endParaRPr lang="es-E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s-E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36175EF8-8F56-4E3B-8D0C-024B542034EF}" type="slidenum">
              <a:rPr lang="es-ES" smtClean="0"/>
              <a:pPr/>
              <a:t>‹Nº›</a:t>
            </a:fld>
            <a:endParaRPr lang="es-E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hyperlink" Target="http://www.organosdepalencia.com/fichasOrganos/grijota.html" TargetMode="External"/><Relationship Id="rId1" Type="http://schemas.openxmlformats.org/officeDocument/2006/relationships/slideLayout" Target="../slideLayouts/slideLayout18.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9.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0.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0.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ES" dirty="0" smtClean="0"/>
              <a:t/>
            </a:r>
            <a:br>
              <a:rPr lang="es-ES" dirty="0" smtClean="0"/>
            </a:br>
            <a:r>
              <a:rPr lang="es-ES" dirty="0" smtClean="0"/>
              <a:t>EN TIERRA DE CAMPOS</a:t>
            </a:r>
            <a:endParaRPr lang="es-ES" dirty="0"/>
          </a:p>
        </p:txBody>
      </p:sp>
      <p:sp>
        <p:nvSpPr>
          <p:cNvPr id="3" name="2 Subtítulo"/>
          <p:cNvSpPr>
            <a:spLocks noGrp="1"/>
          </p:cNvSpPr>
          <p:nvPr>
            <p:ph type="subTitle" idx="1"/>
          </p:nvPr>
        </p:nvSpPr>
        <p:spPr>
          <a:xfrm>
            <a:off x="1371600" y="3429000"/>
            <a:ext cx="6400800" cy="1296144"/>
          </a:xfrm>
        </p:spPr>
        <p:txBody>
          <a:bodyPr>
            <a:normAutofit fontScale="85000" lnSpcReduction="10000"/>
          </a:bodyPr>
          <a:lstStyle/>
          <a:p>
            <a:r>
              <a:rPr lang="es-ES" b="1" i="0" dirty="0" smtClean="0"/>
              <a:t>GRIJOTA   (Palencia) Y SU ORGANO IBERICO</a:t>
            </a:r>
          </a:p>
          <a:p>
            <a:endParaRPr lang="es-ES" b="1" i="0" dirty="0" smtClean="0"/>
          </a:p>
          <a:p>
            <a:r>
              <a:rPr lang="es-ES" b="1" i="0" dirty="0" smtClean="0"/>
              <a:t>Por :   María Del Mar Arribas Negro</a:t>
            </a:r>
            <a:endParaRPr lang="es-ES" b="1" i="0" dirty="0"/>
          </a:p>
        </p:txBody>
      </p:sp>
    </p:spTree>
    <p:extLst>
      <p:ext uri="{BB962C8B-B14F-4D97-AF65-F5344CB8AC3E}">
        <p14:creationId xmlns:p14="http://schemas.microsoft.com/office/powerpoint/2010/main" xmlns="" val="2393508603"/>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77544" y="1268760"/>
            <a:ext cx="5098869" cy="44147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1 Título"/>
          <p:cNvSpPr>
            <a:spLocks noGrp="1"/>
          </p:cNvSpPr>
          <p:nvPr>
            <p:ph type="title"/>
          </p:nvPr>
        </p:nvSpPr>
        <p:spPr>
          <a:xfrm>
            <a:off x="1679576" y="228600"/>
            <a:ext cx="5711824" cy="1544216"/>
          </a:xfrm>
        </p:spPr>
        <p:txBody>
          <a:bodyPr/>
          <a:lstStyle/>
          <a:p>
            <a:pPr fontAlgn="base"/>
            <a:r>
              <a:rPr lang="es-ES" b="1" dirty="0" smtClean="0">
                <a:effectLst/>
              </a:rPr>
              <a:t/>
            </a:r>
            <a:br>
              <a:rPr lang="es-ES" b="1" dirty="0" smtClean="0">
                <a:effectLst/>
              </a:rPr>
            </a:br>
            <a:r>
              <a:rPr lang="es-ES" b="1" dirty="0">
                <a:effectLst/>
              </a:rPr>
              <a:t/>
            </a:r>
            <a:br>
              <a:rPr lang="es-ES" b="1" dirty="0">
                <a:effectLst/>
              </a:rPr>
            </a:br>
            <a:r>
              <a:rPr lang="es-ES" b="1" dirty="0" smtClean="0">
                <a:effectLst/>
              </a:rPr>
              <a:t/>
            </a:r>
            <a:br>
              <a:rPr lang="es-ES" b="1" dirty="0" smtClean="0">
                <a:effectLst/>
              </a:rPr>
            </a:br>
            <a:r>
              <a:rPr lang="es-ES" b="1" dirty="0" smtClean="0">
                <a:effectLst/>
              </a:rPr>
              <a:t/>
            </a:r>
            <a:br>
              <a:rPr lang="es-ES" b="1" dirty="0" smtClean="0">
                <a:effectLst/>
              </a:rPr>
            </a:br>
            <a:r>
              <a:rPr lang="es-ES" b="1" dirty="0">
                <a:effectLst/>
              </a:rPr>
              <a:t/>
            </a:r>
            <a:br>
              <a:rPr lang="es-ES" b="1" dirty="0">
                <a:effectLst/>
              </a:rPr>
            </a:br>
            <a:r>
              <a:rPr lang="es-ES" b="1" dirty="0" smtClean="0">
                <a:effectLst/>
              </a:rPr>
              <a:t/>
            </a:r>
            <a:br>
              <a:rPr lang="es-ES" b="1" dirty="0" smtClean="0">
                <a:effectLst/>
              </a:rPr>
            </a:br>
            <a:r>
              <a:rPr lang="es-ES" b="1" dirty="0">
                <a:effectLst/>
              </a:rPr>
              <a:t/>
            </a:r>
            <a:br>
              <a:rPr lang="es-ES" b="1" dirty="0">
                <a:effectLst/>
              </a:rPr>
            </a:br>
            <a:r>
              <a:rPr lang="es-ES" b="1" dirty="0" smtClean="0">
                <a:effectLst/>
              </a:rPr>
              <a:t/>
            </a:r>
            <a:br>
              <a:rPr lang="es-ES" b="1" dirty="0" smtClean="0">
                <a:effectLst/>
              </a:rPr>
            </a:br>
            <a:r>
              <a:rPr lang="es-ES" b="1" dirty="0">
                <a:effectLst/>
              </a:rPr>
              <a:t/>
            </a:r>
            <a:br>
              <a:rPr lang="es-ES" b="1" dirty="0">
                <a:effectLst/>
              </a:rPr>
            </a:br>
            <a:r>
              <a:rPr lang="es-ES" b="1" dirty="0" smtClean="0">
                <a:effectLst/>
              </a:rPr>
              <a:t/>
            </a:r>
            <a:br>
              <a:rPr lang="es-ES" b="1" dirty="0" smtClean="0">
                <a:effectLst/>
              </a:rPr>
            </a:br>
            <a:r>
              <a:rPr lang="es-ES" b="1" dirty="0">
                <a:effectLst/>
              </a:rPr>
              <a:t/>
            </a:r>
            <a:br>
              <a:rPr lang="es-ES" b="1" dirty="0">
                <a:effectLst/>
              </a:rPr>
            </a:br>
            <a:r>
              <a:rPr lang="es-ES" sz="2800" b="1" dirty="0" smtClean="0">
                <a:effectLst/>
              </a:rPr>
              <a:t>Tubos de Fachada</a:t>
            </a:r>
            <a:br>
              <a:rPr lang="es-ES" sz="2800" b="1" dirty="0" smtClean="0">
                <a:effectLst/>
              </a:rPr>
            </a:br>
            <a:r>
              <a:rPr lang="es-ES" sz="2800" dirty="0" smtClean="0">
                <a:effectLst/>
              </a:rPr>
              <a:t>Están decorados con mascarones </a:t>
            </a:r>
            <a:r>
              <a:rPr lang="es-ES" sz="2800" dirty="0">
                <a:effectLst/>
              </a:rPr>
              <a:t>dorados.</a:t>
            </a:r>
            <a:br>
              <a:rPr lang="es-ES" sz="2800" dirty="0">
                <a:effectLst/>
              </a:rPr>
            </a:br>
            <a:endParaRPr lang="es-ES" sz="2800" dirty="0"/>
          </a:p>
        </p:txBody>
      </p:sp>
      <p:sp>
        <p:nvSpPr>
          <p:cNvPr id="3" name="2 Marcador de posición de imagen"/>
          <p:cNvSpPr>
            <a:spLocks noGrp="1"/>
          </p:cNvSpPr>
          <p:nvPr>
            <p:ph type="pic" idx="1"/>
          </p:nvPr>
        </p:nvSpPr>
        <p:spPr>
          <a:xfrm>
            <a:off x="1475656" y="1412776"/>
            <a:ext cx="6054724" cy="4541044"/>
          </a:xfrm>
        </p:spPr>
      </p:sp>
      <p:sp>
        <p:nvSpPr>
          <p:cNvPr id="4" name="3 Marcador de texto"/>
          <p:cNvSpPr>
            <a:spLocks noGrp="1"/>
          </p:cNvSpPr>
          <p:nvPr>
            <p:ph type="body" sz="half" idx="2"/>
          </p:nvPr>
        </p:nvSpPr>
        <p:spPr/>
        <p:txBody>
          <a:bodyPr>
            <a:normAutofit fontScale="77500" lnSpcReduction="20000"/>
          </a:bodyPr>
          <a:lstStyle/>
          <a:p>
            <a:r>
              <a:rPr lang="pt-BR" dirty="0" err="1"/>
              <a:t>Imagen</a:t>
            </a:r>
            <a:r>
              <a:rPr lang="pt-BR" dirty="0"/>
              <a:t>:  </a:t>
            </a:r>
            <a:r>
              <a:rPr lang="pt-BR" dirty="0" err="1"/>
              <a:t>órganos</a:t>
            </a:r>
            <a:r>
              <a:rPr lang="pt-BR" dirty="0"/>
              <a:t> de </a:t>
            </a:r>
            <a:r>
              <a:rPr lang="pt-BR" dirty="0" err="1"/>
              <a:t>Palencia</a:t>
            </a:r>
            <a:endParaRPr lang="pt-BR" dirty="0"/>
          </a:p>
          <a:p>
            <a:r>
              <a:rPr lang="pt-BR" dirty="0"/>
              <a:t>http://www.organosdepalencia.com/fichasOrganos/grijota.html</a:t>
            </a:r>
          </a:p>
          <a:p>
            <a:endParaRPr lang="es-ES" dirty="0"/>
          </a:p>
        </p:txBody>
      </p:sp>
    </p:spTree>
    <p:extLst>
      <p:ext uri="{BB962C8B-B14F-4D97-AF65-F5344CB8AC3E}">
        <p14:creationId xmlns:p14="http://schemas.microsoft.com/office/powerpoint/2010/main" xmlns="" val="22174515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flipV="1">
            <a:off x="1679576" y="1123949"/>
            <a:ext cx="5711824" cy="45719"/>
          </a:xfrm>
        </p:spPr>
        <p:txBody>
          <a:bodyPr/>
          <a:lstStyle/>
          <a:p>
            <a:endParaRPr lang="es-ES" dirty="0"/>
          </a:p>
        </p:txBody>
      </p:sp>
      <p:sp>
        <p:nvSpPr>
          <p:cNvPr id="5" name="4 Marcador de posición de imagen"/>
          <p:cNvSpPr>
            <a:spLocks noGrp="1"/>
          </p:cNvSpPr>
          <p:nvPr>
            <p:ph type="pic" idx="1"/>
          </p:nvPr>
        </p:nvSpPr>
        <p:spPr/>
      </p:sp>
      <p:sp>
        <p:nvSpPr>
          <p:cNvPr id="6" name="5 Marcador de texto"/>
          <p:cNvSpPr>
            <a:spLocks noGrp="1"/>
          </p:cNvSpPr>
          <p:nvPr>
            <p:ph type="body" sz="half" idx="2"/>
          </p:nvPr>
        </p:nvSpPr>
        <p:spPr>
          <a:xfrm>
            <a:off x="1691680" y="5877272"/>
            <a:ext cx="5711824" cy="533400"/>
          </a:xfrm>
        </p:spPr>
        <p:txBody>
          <a:bodyPr>
            <a:normAutofit fontScale="77500" lnSpcReduction="20000"/>
          </a:bodyPr>
          <a:lstStyle/>
          <a:p>
            <a:r>
              <a:rPr lang="pt-BR" dirty="0" err="1"/>
              <a:t>Imagen</a:t>
            </a:r>
            <a:r>
              <a:rPr lang="pt-BR" dirty="0"/>
              <a:t>:  </a:t>
            </a:r>
            <a:r>
              <a:rPr lang="pt-BR" dirty="0" err="1"/>
              <a:t>órganos</a:t>
            </a:r>
            <a:r>
              <a:rPr lang="pt-BR" dirty="0"/>
              <a:t> de </a:t>
            </a:r>
            <a:r>
              <a:rPr lang="pt-BR" dirty="0" err="1"/>
              <a:t>Palencia</a:t>
            </a:r>
            <a:endParaRPr lang="pt-BR" dirty="0"/>
          </a:p>
          <a:p>
            <a:r>
              <a:rPr lang="pt-BR" dirty="0"/>
              <a:t>http://www.organosdepalencia.com/fichasOrganos/grijota.html</a:t>
            </a:r>
          </a:p>
          <a:p>
            <a:endParaRPr lang="es-ES" dirty="0"/>
          </a:p>
        </p:txBody>
      </p:sp>
      <p:sp>
        <p:nvSpPr>
          <p:cNvPr id="3" name="2 Rectángulo"/>
          <p:cNvSpPr/>
          <p:nvPr/>
        </p:nvSpPr>
        <p:spPr>
          <a:xfrm>
            <a:off x="1763688" y="260647"/>
            <a:ext cx="6120680" cy="2585323"/>
          </a:xfrm>
          <a:prstGeom prst="rect">
            <a:avLst/>
          </a:prstGeom>
        </p:spPr>
        <p:txBody>
          <a:bodyPr wrap="square">
            <a:spAutoFit/>
          </a:bodyPr>
          <a:lstStyle/>
          <a:p>
            <a:endParaRPr lang="es-ES" dirty="0" smtClean="0"/>
          </a:p>
          <a:p>
            <a:r>
              <a:rPr lang="es-ES" dirty="0" smtClean="0"/>
              <a:t>ACCESO AL MUEBLE Y OTRAS PECULIARIDADES:</a:t>
            </a:r>
            <a:br>
              <a:rPr lang="es-ES" dirty="0" smtClean="0"/>
            </a:br>
            <a:r>
              <a:rPr lang="es-ES" dirty="0" smtClean="0"/>
              <a:t>Acceso por el costado izquierdo.</a:t>
            </a:r>
          </a:p>
          <a:p>
            <a:r>
              <a:rPr lang="es-ES" dirty="0" smtClean="0"/>
              <a:t/>
            </a:r>
            <a:br>
              <a:rPr lang="es-ES" dirty="0" smtClean="0"/>
            </a:br>
            <a:r>
              <a:rPr lang="es-ES" dirty="0" smtClean="0"/>
              <a:t>DECORACIÓN: Con pinturas florales en tonos rojos sobre azules verdosos y coronado con una cruz.</a:t>
            </a:r>
          </a:p>
          <a:p>
            <a:endParaRPr lang="es-ES" dirty="0"/>
          </a:p>
          <a:p>
            <a:r>
              <a:rPr lang="es-ES" dirty="0" smtClean="0"/>
              <a:t/>
            </a:r>
            <a:br>
              <a:rPr lang="es-ES" dirty="0" smtClean="0"/>
            </a:br>
            <a:endParaRPr lang="es-E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06916" y="1988840"/>
            <a:ext cx="5761427" cy="383396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3943900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79576" y="0"/>
            <a:ext cx="5711824" cy="1484784"/>
          </a:xfrm>
        </p:spPr>
        <p:txBody>
          <a:bodyPr/>
          <a:lstStyle/>
          <a:p>
            <a:pPr fontAlgn="base"/>
            <a:r>
              <a:rPr lang="es-ES" sz="2400" b="1" dirty="0">
                <a:effectLst/>
              </a:rPr>
              <a:t>El Teclado</a:t>
            </a:r>
            <a:r>
              <a:rPr lang="es-ES" sz="2400" dirty="0">
                <a:effectLst/>
              </a:rPr>
              <a:t/>
            </a:r>
            <a:br>
              <a:rPr lang="es-ES" sz="2400" dirty="0">
                <a:effectLst/>
              </a:rPr>
            </a:br>
            <a:r>
              <a:rPr lang="es-ES" sz="2400" dirty="0">
                <a:effectLst/>
              </a:rPr>
              <a:t>Tiene 45 notas y consta de 21 registros.</a:t>
            </a:r>
            <a:br>
              <a:rPr lang="es-ES" sz="2400" dirty="0">
                <a:effectLst/>
              </a:rPr>
            </a:br>
            <a:endParaRPr lang="es-ES" sz="2400" dirty="0"/>
          </a:p>
        </p:txBody>
      </p:sp>
      <p:sp>
        <p:nvSpPr>
          <p:cNvPr id="4" name="3 Marcador de posición de imagen"/>
          <p:cNvSpPr>
            <a:spLocks noGrp="1"/>
          </p:cNvSpPr>
          <p:nvPr>
            <p:ph type="pic" idx="1"/>
          </p:nvPr>
        </p:nvSpPr>
        <p:spPr/>
      </p:sp>
      <p:sp>
        <p:nvSpPr>
          <p:cNvPr id="5" name="4 Marcador de texto"/>
          <p:cNvSpPr>
            <a:spLocks noGrp="1"/>
          </p:cNvSpPr>
          <p:nvPr>
            <p:ph type="body" sz="half" idx="2"/>
          </p:nvPr>
        </p:nvSpPr>
        <p:spPr>
          <a:xfrm>
            <a:off x="1187624" y="4509120"/>
            <a:ext cx="6696744" cy="2016224"/>
          </a:xfrm>
        </p:spPr>
        <p:txBody>
          <a:bodyPr>
            <a:normAutofit fontScale="77500" lnSpcReduction="20000"/>
          </a:bodyPr>
          <a:lstStyle/>
          <a:p>
            <a:pPr algn="l"/>
            <a:r>
              <a:rPr lang="es-ES" b="1" dirty="0" smtClean="0"/>
              <a:t>			ESTILO DE LA CAJA:      </a:t>
            </a:r>
            <a:r>
              <a:rPr lang="es-ES" dirty="0" smtClean="0"/>
              <a:t>Barroca</a:t>
            </a:r>
            <a:br>
              <a:rPr lang="es-ES" dirty="0" smtClean="0"/>
            </a:br>
            <a:r>
              <a:rPr lang="es-ES" dirty="0" smtClean="0"/>
              <a:t>			</a:t>
            </a:r>
            <a:r>
              <a:rPr lang="es-ES" b="1" dirty="0" smtClean="0"/>
              <a:t>MEDIDAS DE CAJA Y FACHADA:</a:t>
            </a:r>
            <a:r>
              <a:rPr lang="es-ES" dirty="0" smtClean="0"/>
              <a:t>    </a:t>
            </a:r>
          </a:p>
          <a:p>
            <a:pPr algn="l"/>
            <a:r>
              <a:rPr lang="es-ES" sz="1400" dirty="0" smtClean="0"/>
              <a:t>			Ancho: 3,39 m.    Alto:5,10m    Fondo: 1,26</a:t>
            </a:r>
          </a:p>
          <a:p>
            <a:pPr algn="l"/>
            <a:r>
              <a:rPr lang="es-ES" b="1" u="sng" dirty="0" smtClean="0"/>
              <a:t>En </a:t>
            </a:r>
            <a:r>
              <a:rPr lang="es-ES" b="1" u="sng" dirty="0"/>
              <a:t>el teclado de los órganos ibéricos </a:t>
            </a:r>
            <a:r>
              <a:rPr lang="es-ES" u="sng" dirty="0"/>
              <a:t>encontramos otra modificación que recibe el nombre de </a:t>
            </a:r>
            <a:r>
              <a:rPr lang="es-ES" b="1" u="sng" dirty="0"/>
              <a:t>octava corta</a:t>
            </a:r>
            <a:r>
              <a:rPr lang="es-ES" dirty="0"/>
              <a:t>. </a:t>
            </a:r>
            <a:r>
              <a:rPr lang="es-ES" dirty="0" smtClean="0"/>
              <a:t>En </a:t>
            </a:r>
            <a:r>
              <a:rPr lang="es-ES" dirty="0"/>
              <a:t>los órganos, normalmente, la octava más grave del teclado es </a:t>
            </a:r>
            <a:r>
              <a:rPr lang="es-ES" dirty="0" err="1"/>
              <a:t>identica</a:t>
            </a:r>
            <a:r>
              <a:rPr lang="es-ES" dirty="0"/>
              <a:t> en número de teclas al resto de las octavas; pero en el órgano ibérico, ésta última octava tiene menos teclas que el resto, ya que </a:t>
            </a:r>
            <a:r>
              <a:rPr lang="es-ES" u="sng" dirty="0"/>
              <a:t>de la tecla Fa se salta directamente a la tecla Do. </a:t>
            </a:r>
            <a:endParaRPr lang="es-ES" u="sng" dirty="0" smtClean="0"/>
          </a:p>
          <a:p>
            <a:pPr algn="l"/>
            <a:endParaRPr lang="es-ES" u="sng" dirty="0" smtClean="0"/>
          </a:p>
          <a:p>
            <a:pPr algn="l"/>
            <a:r>
              <a:rPr lang="pt-BR" sz="1200" u="sng" dirty="0" err="1"/>
              <a:t>Imagen</a:t>
            </a:r>
            <a:r>
              <a:rPr lang="pt-BR" sz="1200" u="sng" dirty="0"/>
              <a:t>:  </a:t>
            </a:r>
            <a:r>
              <a:rPr lang="pt-BR" sz="1200" u="sng" dirty="0" err="1"/>
              <a:t>órganos</a:t>
            </a:r>
            <a:r>
              <a:rPr lang="pt-BR" sz="1200" u="sng" dirty="0"/>
              <a:t> de </a:t>
            </a:r>
            <a:r>
              <a:rPr lang="pt-BR" sz="1200" u="sng" dirty="0" err="1"/>
              <a:t>Palencia</a:t>
            </a:r>
            <a:endParaRPr lang="pt-BR" sz="1200" u="sng" dirty="0"/>
          </a:p>
          <a:p>
            <a:pPr algn="l"/>
            <a:r>
              <a:rPr lang="pt-BR" sz="1200" u="sng" dirty="0"/>
              <a:t>http://www.organosdepalencia.com/fichasOrganos/grijota.html</a:t>
            </a:r>
          </a:p>
          <a:p>
            <a:pPr algn="l"/>
            <a:endParaRPr lang="es-ES" u="sng" dirty="0" smtClean="0"/>
          </a:p>
          <a:p>
            <a:pPr algn="l"/>
            <a:endParaRPr lang="es-ES" u="sng" dirty="0" smtClean="0"/>
          </a:p>
          <a:p>
            <a:pPr algn="l"/>
            <a:endParaRPr lang="es-ES" u="sng" dirty="0"/>
          </a:p>
        </p:txBody>
      </p:sp>
      <p:pic>
        <p:nvPicPr>
          <p:cNvPr id="3" name="2 Imagen" descr="El Teclado"/>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90501" y="1052736"/>
            <a:ext cx="6264696" cy="3456384"/>
          </a:xfrm>
          <a:prstGeom prst="rect">
            <a:avLst/>
          </a:prstGeom>
          <a:noFill/>
          <a:ln>
            <a:noFill/>
          </a:ln>
        </p:spPr>
      </p:pic>
      <p:sp>
        <p:nvSpPr>
          <p:cNvPr id="6" name="5 Rectángulo"/>
          <p:cNvSpPr/>
          <p:nvPr/>
        </p:nvSpPr>
        <p:spPr>
          <a:xfrm>
            <a:off x="2411760" y="2689230"/>
            <a:ext cx="4572000" cy="369332"/>
          </a:xfrm>
          <a:prstGeom prst="rect">
            <a:avLst/>
          </a:prstGeom>
        </p:spPr>
        <p:txBody>
          <a:bodyPr>
            <a:spAutoFit/>
          </a:bodyPr>
          <a:lstStyle/>
          <a:p>
            <a:r>
              <a:rPr lang="es-ES" dirty="0" smtClean="0"/>
              <a:t>m</a:t>
            </a:r>
            <a:endParaRPr lang="es-ES" dirty="0"/>
          </a:p>
        </p:txBody>
      </p:sp>
    </p:spTree>
    <p:extLst>
      <p:ext uri="{BB962C8B-B14F-4D97-AF65-F5344CB8AC3E}">
        <p14:creationId xmlns:p14="http://schemas.microsoft.com/office/powerpoint/2010/main" xmlns="" val="3904706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38124" y="-603402"/>
            <a:ext cx="7753747" cy="72019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 sz="1600" b="1"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lang="es-ES" altLang="es-ES" sz="1600" b="1" dirty="0">
              <a:solidFill>
                <a:srgbClr val="333333"/>
              </a:solidFill>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s-ES" altLang="es-ES" sz="1600" b="1" dirty="0" smtClean="0">
              <a:solidFill>
                <a:srgbClr val="333333"/>
              </a:solidFill>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s-ES" altLang="es-ES" sz="1600" b="1" dirty="0">
              <a:solidFill>
                <a:srgbClr val="333333"/>
              </a:solidFill>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s-ES" altLang="es-ES" sz="1600" b="1" dirty="0">
              <a:solidFill>
                <a:srgbClr val="333333"/>
              </a:solidFill>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s-ES" altLang="es-ES" sz="1600" b="1" dirty="0" smtClean="0">
                <a:solidFill>
                  <a:srgbClr val="333333"/>
                </a:solidFill>
                <a:latin typeface="Arial" pitchFamily="34" charset="0"/>
                <a:ea typeface="Times New Roman" pitchFamily="18" charset="0"/>
                <a:cs typeface="Arial" pitchFamily="34" charset="0"/>
              </a:rPr>
              <a:t>	CA</a:t>
            </a:r>
            <a:r>
              <a:rPr kumimoji="0" lang="es-ES" altLang="es-ES" sz="1600" b="1"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STILLOS Y TORREONES:</a:t>
            </a:r>
          </a:p>
          <a:p>
            <a:pPr lvl="2" eaLnBrk="0" fontAlgn="base" hangingPunct="0">
              <a:spcBef>
                <a:spcPct val="0"/>
              </a:spcBef>
              <a:spcAft>
                <a:spcPct val="0"/>
              </a:spcAft>
              <a:buFontTx/>
              <a:buChar char="•"/>
            </a:pPr>
            <a:r>
              <a:rPr kumimoji="0" lang="es-ES" altLang="es-ES" sz="16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Dos castillos can</a:t>
            </a:r>
            <a:r>
              <a:rPr lang="es-ES" altLang="es-ES" sz="1600" dirty="0">
                <a:solidFill>
                  <a:srgbClr val="333333"/>
                </a:solidFill>
                <a:latin typeface="Calibri"/>
                <a:ea typeface="Times New Roman" pitchFamily="18" charset="0"/>
                <a:cs typeface="Arial" pitchFamily="34" charset="0"/>
              </a:rPr>
              <a:t>ó</a:t>
            </a:r>
            <a:r>
              <a:rPr kumimoji="0" lang="es-ES" altLang="es-ES" sz="16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nigos</a:t>
            </a:r>
            <a:r>
              <a:rPr kumimoji="0" lang="es-ES" altLang="es-ES" sz="1600" b="0" i="0" u="none" strike="noStrike" cap="none" normalizeH="0" baseline="0" dirty="0" smtClean="0">
                <a:ln>
                  <a:noFill/>
                </a:ln>
                <a:solidFill>
                  <a:srgbClr val="333333"/>
                </a:solidFill>
                <a:effectLst/>
                <a:latin typeface="Calibri"/>
                <a:ea typeface="Times New Roman" pitchFamily="18" charset="0"/>
                <a:cs typeface="Arial" pitchFamily="34" charset="0"/>
              </a:rPr>
              <a:t> </a:t>
            </a:r>
            <a:r>
              <a:rPr kumimoji="0" lang="es-ES" altLang="es-ES" sz="16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 en la parte superior con 7 tubos cada uno</a:t>
            </a:r>
            <a:endParaRPr kumimoji="0" lang="es-ES" altLang="es-ES" sz="1600" b="0" i="0" u="none" strike="noStrike" cap="none" normalizeH="0" baseline="0" dirty="0" smtClean="0">
              <a:ln>
                <a:noFill/>
              </a:ln>
              <a:solidFill>
                <a:srgbClr val="333333"/>
              </a:solidFill>
              <a:effectLst/>
              <a:latin typeface="Calibri" pitchFamily="34" charset="0"/>
              <a:ea typeface="Calibri" pitchFamily="34" charset="0"/>
              <a:cs typeface="Times New Roman" pitchFamily="18" charset="0"/>
            </a:endParaRPr>
          </a:p>
          <a:p>
            <a:pPr lvl="2" eaLnBrk="0" fontAlgn="base" hangingPunct="0">
              <a:spcBef>
                <a:spcPct val="0"/>
              </a:spcBef>
              <a:spcAft>
                <a:spcPct val="0"/>
              </a:spcAft>
              <a:buFontTx/>
              <a:buChar char="•"/>
            </a:pPr>
            <a:r>
              <a:rPr kumimoji="0" lang="es-ES" altLang="es-ES" sz="16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Tres torreones con 7 tubos cantantes cada uno en forma de mitra</a:t>
            </a:r>
          </a:p>
          <a:p>
            <a:pPr lvl="2" eaLnBrk="0" fontAlgn="base" hangingPunct="0">
              <a:spcBef>
                <a:spcPct val="0"/>
              </a:spcBef>
              <a:spcAft>
                <a:spcPct val="0"/>
              </a:spcAft>
              <a:buFontTx/>
              <a:buChar char="•"/>
            </a:pPr>
            <a:r>
              <a:rPr kumimoji="0" lang="es-ES" altLang="es-ES" sz="16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Dos castillos cantantes en la parte baja con 7 tubos cada uno</a:t>
            </a:r>
          </a:p>
          <a:p>
            <a:pPr lvl="2" eaLnBrk="0" fontAlgn="base" hangingPunct="0">
              <a:spcBef>
                <a:spcPct val="0"/>
              </a:spcBef>
              <a:spcAft>
                <a:spcPct val="0"/>
              </a:spcAft>
              <a:buFontTx/>
              <a:buChar char="•"/>
            </a:pPr>
            <a:endParaRPr kumimoji="0" lang="es-ES" altLang="es-ES" sz="1600" b="1" i="0" u="none" strike="noStrike" cap="none" normalizeH="0" baseline="0" dirty="0" smtClean="0">
              <a:ln>
                <a:noFill/>
              </a:ln>
              <a:solidFill>
                <a:srgbClr val="333333"/>
              </a:solidFill>
              <a:effectLst/>
              <a:latin typeface="Arial" pitchFamily="34" charset="0"/>
              <a:ea typeface="Times New Roman" pitchFamily="18" charset="0"/>
              <a:cs typeface="Arial" pitchFamily="34" charset="0"/>
            </a:endParaRPr>
          </a:p>
          <a:p>
            <a:pPr lvl="2" eaLnBrk="0" fontAlgn="base" hangingPunct="0">
              <a:spcBef>
                <a:spcPct val="0"/>
              </a:spcBef>
              <a:spcAft>
                <a:spcPct val="0"/>
              </a:spcAft>
            </a:pPr>
            <a:r>
              <a:rPr kumimoji="0" lang="es-ES" altLang="es-ES" sz="1600" b="1"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FORMA DE LA LENG</a:t>
            </a:r>
            <a:r>
              <a:rPr kumimoji="0" lang="es-ES" altLang="es-ES" sz="1600" b="1" i="0" u="none" strike="noStrike" cap="none" normalizeH="0" baseline="0" dirty="0" smtClean="0">
                <a:ln>
                  <a:noFill/>
                </a:ln>
                <a:solidFill>
                  <a:srgbClr val="333333"/>
                </a:solidFill>
                <a:effectLst/>
                <a:latin typeface="Calibri"/>
                <a:ea typeface="Times New Roman" pitchFamily="18" charset="0"/>
                <a:cs typeface="Arial" pitchFamily="34" charset="0"/>
              </a:rPr>
              <a:t>Ü</a:t>
            </a:r>
            <a:r>
              <a:rPr kumimoji="0" lang="es-ES" altLang="es-ES" sz="1600" b="1"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ETER</a:t>
            </a:r>
            <a:r>
              <a:rPr kumimoji="0" lang="es-ES" altLang="es-ES" sz="1600" b="1" i="0" u="none" strike="noStrike" cap="none" normalizeH="0" baseline="0" dirty="0" smtClean="0">
                <a:ln>
                  <a:noFill/>
                </a:ln>
                <a:solidFill>
                  <a:srgbClr val="333333"/>
                </a:solidFill>
                <a:effectLst/>
                <a:latin typeface="Calibri"/>
                <a:ea typeface="Times New Roman" pitchFamily="18" charset="0"/>
                <a:cs typeface="Arial" pitchFamily="34" charset="0"/>
              </a:rPr>
              <a:t>Í</a:t>
            </a:r>
            <a:r>
              <a:rPr kumimoji="0" lang="es-ES" altLang="es-ES" sz="1600" b="1"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A:</a:t>
            </a:r>
            <a:r>
              <a:rPr kumimoji="0" lang="es-ES" altLang="es-ES" sz="1600" b="0" i="0" u="none" strike="noStrike" cap="none" normalizeH="0" baseline="0" dirty="0" smtClean="0">
                <a:ln>
                  <a:noFill/>
                </a:ln>
                <a:solidFill>
                  <a:srgbClr val="333333"/>
                </a:solidFill>
                <a:effectLst/>
                <a:latin typeface="Calibri"/>
                <a:ea typeface="Times New Roman" pitchFamily="18" charset="0"/>
                <a:cs typeface="Arial" pitchFamily="34" charset="0"/>
              </a:rPr>
              <a:t> </a:t>
            </a:r>
          </a:p>
          <a:p>
            <a:pPr lvl="2" eaLnBrk="0" fontAlgn="base" hangingPunct="0">
              <a:spcBef>
                <a:spcPct val="0"/>
              </a:spcBef>
              <a:spcAft>
                <a:spcPct val="0"/>
              </a:spcAft>
            </a:pPr>
            <a:r>
              <a:rPr kumimoji="0" lang="es-ES" altLang="es-ES" sz="16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De 61 ca</a:t>
            </a:r>
            <a:r>
              <a:rPr kumimoji="0" lang="es-ES" altLang="es-ES" sz="1600" b="0" i="0" u="none" strike="noStrike" cap="none" normalizeH="0" baseline="0" dirty="0" smtClean="0">
                <a:ln>
                  <a:noFill/>
                </a:ln>
                <a:solidFill>
                  <a:srgbClr val="333333"/>
                </a:solidFill>
                <a:effectLst/>
                <a:latin typeface="Calibri"/>
                <a:ea typeface="Times New Roman" pitchFamily="18" charset="0"/>
                <a:cs typeface="Arial" pitchFamily="34" charset="0"/>
              </a:rPr>
              <a:t>ñ</a:t>
            </a:r>
            <a:r>
              <a:rPr kumimoji="0" lang="es-ES" altLang="es-ES" sz="16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os. De los cuales 52 frontales;</a:t>
            </a:r>
          </a:p>
          <a:p>
            <a:pPr lvl="2" eaLnBrk="0" fontAlgn="base" hangingPunct="0">
              <a:spcBef>
                <a:spcPct val="0"/>
              </a:spcBef>
              <a:spcAft>
                <a:spcPct val="0"/>
              </a:spcAft>
            </a:pPr>
            <a:r>
              <a:rPr kumimoji="0" lang="es-ES" altLang="es-ES" sz="16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9 en el costado derecho, en mitra miranda al altar; </a:t>
            </a:r>
          </a:p>
          <a:p>
            <a:pPr lvl="2" eaLnBrk="0" fontAlgn="base" hangingPunct="0">
              <a:spcBef>
                <a:spcPct val="0"/>
              </a:spcBef>
              <a:spcAft>
                <a:spcPct val="0"/>
              </a:spcAft>
            </a:pPr>
            <a:r>
              <a:rPr kumimoji="0" lang="es-ES" altLang="es-ES" sz="16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3 abanicos corresponden a los torreones.</a:t>
            </a:r>
          </a:p>
          <a:p>
            <a:pPr lvl="2" eaLnBrk="0" fontAlgn="base" hangingPunct="0">
              <a:spcBef>
                <a:spcPct val="0"/>
              </a:spcBef>
              <a:spcAft>
                <a:spcPct val="0"/>
              </a:spcAft>
            </a:pPr>
            <a:endParaRPr kumimoji="0" lang="es-ES" altLang="es-ES" sz="16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endParaRPr>
          </a:p>
          <a:p>
            <a:pPr lvl="2" eaLnBrk="0" fontAlgn="base" hangingPunct="0">
              <a:spcBef>
                <a:spcPct val="0"/>
              </a:spcBef>
              <a:spcAft>
                <a:spcPct val="0"/>
              </a:spcAft>
            </a:pPr>
            <a:endParaRPr kumimoji="0" lang="es-ES" altLang="es-ES" sz="2400" b="1" i="0" u="none" strike="noStrike" cap="none" normalizeH="0" baseline="0" dirty="0" smtClean="0">
              <a:ln>
                <a:noFill/>
              </a:ln>
              <a:solidFill>
                <a:srgbClr val="333333"/>
              </a:solidFill>
              <a:effectLst/>
              <a:latin typeface="Arial" pitchFamily="34" charset="0"/>
              <a:ea typeface="Times New Roman" pitchFamily="18" charset="0"/>
              <a:cs typeface="Arial" pitchFamily="34" charset="0"/>
            </a:endParaRPr>
          </a:p>
          <a:p>
            <a:pPr lvl="2" eaLnBrk="0" fontAlgn="base" hangingPunct="0">
              <a:spcBef>
                <a:spcPct val="0"/>
              </a:spcBef>
              <a:spcAft>
                <a:spcPct val="0"/>
              </a:spcAft>
            </a:pPr>
            <a:endParaRPr lang="es-ES" altLang="es-ES" sz="2400" b="1" dirty="0">
              <a:solidFill>
                <a:srgbClr val="333333"/>
              </a:solidFill>
              <a:latin typeface="Arial" pitchFamily="34" charset="0"/>
              <a:ea typeface="Times New Roman" pitchFamily="18" charset="0"/>
              <a:cs typeface="Arial" pitchFamily="34" charset="0"/>
            </a:endParaRPr>
          </a:p>
          <a:p>
            <a:pPr lvl="2" eaLnBrk="0" fontAlgn="base" hangingPunct="0">
              <a:spcBef>
                <a:spcPct val="0"/>
              </a:spcBef>
              <a:spcAft>
                <a:spcPct val="0"/>
              </a:spcAft>
            </a:pPr>
            <a:r>
              <a:rPr kumimoji="0" lang="es-ES" altLang="es-ES" sz="2400" b="1"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ESTILO MUSICAL </a:t>
            </a:r>
          </a:p>
          <a:p>
            <a:pPr lvl="2" eaLnBrk="0" fontAlgn="base" hangingPunct="0">
              <a:spcBef>
                <a:spcPct val="0"/>
              </a:spcBef>
              <a:spcAft>
                <a:spcPct val="0"/>
              </a:spcAft>
            </a:pPr>
            <a:r>
              <a:rPr kumimoji="0" lang="es-ES" altLang="es-ES" sz="2400" b="1"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DEL </a:t>
            </a:r>
            <a:r>
              <a:rPr kumimoji="0" lang="es-ES" altLang="es-ES" sz="2400" b="1" i="0" u="none" strike="noStrike" cap="none" normalizeH="0" baseline="0" dirty="0" smtClean="0">
                <a:ln>
                  <a:noFill/>
                </a:ln>
                <a:solidFill>
                  <a:srgbClr val="333333"/>
                </a:solidFill>
                <a:effectLst/>
                <a:latin typeface="Calibri"/>
                <a:ea typeface="Times New Roman" pitchFamily="18" charset="0"/>
                <a:cs typeface="Arial" pitchFamily="34" charset="0"/>
              </a:rPr>
              <a:t>Ó</a:t>
            </a:r>
            <a:r>
              <a:rPr kumimoji="0" lang="es-ES" altLang="es-ES" sz="2400" b="1"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RGANO:</a:t>
            </a:r>
            <a:r>
              <a:rPr kumimoji="0" lang="es-ES" altLang="es-ES" sz="2400" b="1" i="0" u="none" strike="noStrike" cap="none" normalizeH="0" baseline="0" dirty="0" smtClean="0">
                <a:ln>
                  <a:noFill/>
                </a:ln>
                <a:solidFill>
                  <a:srgbClr val="333333"/>
                </a:solidFill>
                <a:effectLst/>
                <a:latin typeface="Calibri"/>
                <a:ea typeface="Times New Roman" pitchFamily="18" charset="0"/>
                <a:cs typeface="Arial" pitchFamily="34" charset="0"/>
              </a:rPr>
              <a:t> </a:t>
            </a:r>
          </a:p>
          <a:p>
            <a:pPr lvl="2" eaLnBrk="0" fontAlgn="base" hangingPunct="0">
              <a:spcBef>
                <a:spcPct val="0"/>
              </a:spcBef>
              <a:spcAft>
                <a:spcPct val="0"/>
              </a:spcAft>
            </a:pPr>
            <a:endParaRPr kumimoji="0" lang="es-ES" altLang="es-ES" sz="24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endParaRPr>
          </a:p>
          <a:p>
            <a:pPr lvl="2" eaLnBrk="0" fontAlgn="base" hangingPunct="0">
              <a:spcBef>
                <a:spcPct val="0"/>
              </a:spcBef>
              <a:spcAft>
                <a:spcPct val="0"/>
              </a:spcAft>
            </a:pPr>
            <a:r>
              <a:rPr kumimoji="0" lang="es-ES" altLang="es-ES" sz="24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rPr>
              <a:t>Barroco castellano</a:t>
            </a:r>
          </a:p>
          <a:p>
            <a:pPr lvl="2" eaLnBrk="0" fontAlgn="base" hangingPunct="0">
              <a:spcBef>
                <a:spcPct val="0"/>
              </a:spcBef>
              <a:spcAft>
                <a:spcPct val="0"/>
              </a:spcAft>
            </a:pPr>
            <a:r>
              <a:rPr lang="es-ES" altLang="es-ES" sz="1000" dirty="0" smtClean="0">
                <a:solidFill>
                  <a:srgbClr val="333333"/>
                </a:solidFill>
                <a:latin typeface="Arial" pitchFamily="34" charset="0"/>
                <a:ea typeface="Times New Roman" pitchFamily="18" charset="0"/>
                <a:cs typeface="Arial" pitchFamily="34" charset="0"/>
              </a:rPr>
              <a:t>Imagen:</a:t>
            </a:r>
          </a:p>
          <a:p>
            <a:pPr lvl="2" eaLnBrk="0" fontAlgn="base" hangingPunct="0">
              <a:spcBef>
                <a:spcPct val="0"/>
              </a:spcBef>
              <a:spcAft>
                <a:spcPct val="0"/>
              </a:spcAft>
            </a:pPr>
            <a:r>
              <a:rPr lang="es-ES" altLang="es-ES" sz="1000" dirty="0" err="1">
                <a:solidFill>
                  <a:srgbClr val="333333"/>
                </a:solidFill>
                <a:latin typeface="Arial" pitchFamily="34" charset="0"/>
                <a:ea typeface="Times New Roman" pitchFamily="18" charset="0"/>
                <a:cs typeface="Arial" pitchFamily="34" charset="0"/>
              </a:rPr>
              <a:t>Grijota</a:t>
            </a:r>
            <a:r>
              <a:rPr lang="es-ES" altLang="es-ES" sz="1000" dirty="0">
                <a:solidFill>
                  <a:srgbClr val="333333"/>
                </a:solidFill>
                <a:latin typeface="Arial" pitchFamily="34" charset="0"/>
                <a:ea typeface="Times New Roman" pitchFamily="18" charset="0"/>
                <a:cs typeface="Arial" pitchFamily="34" charset="0"/>
              </a:rPr>
              <a:t> » Galería Iglesia Santa Cruz</a:t>
            </a:r>
          </a:p>
          <a:p>
            <a:pPr lvl="2" eaLnBrk="0" fontAlgn="base" hangingPunct="0">
              <a:spcBef>
                <a:spcPct val="0"/>
              </a:spcBef>
              <a:spcAft>
                <a:spcPct val="0"/>
              </a:spcAft>
            </a:pPr>
            <a:r>
              <a:rPr lang="es-ES" altLang="es-ES" sz="1000" dirty="0">
                <a:solidFill>
                  <a:srgbClr val="333333"/>
                </a:solidFill>
                <a:latin typeface="Arial" pitchFamily="34" charset="0"/>
                <a:ea typeface="Times New Roman" pitchFamily="18" charset="0"/>
                <a:cs typeface="Arial" pitchFamily="34" charset="0"/>
              </a:rPr>
              <a:t>grijota.es</a:t>
            </a:r>
            <a:endParaRPr kumimoji="0" lang="es-ES" altLang="es-ES" sz="1000" b="0" i="0" u="none" strike="noStrike" cap="none" normalizeH="0" baseline="0" dirty="0" smtClean="0">
              <a:ln>
                <a:noFill/>
              </a:ln>
              <a:solidFill>
                <a:srgbClr val="333333"/>
              </a:solidFill>
              <a:effectLst/>
              <a:latin typeface="Arial" pitchFamily="34" charset="0"/>
              <a:ea typeface="Times New Roman" pitchFamily="18" charset="0"/>
              <a:cs typeface="Arial" pitchFamily="34" charset="0"/>
            </a:endParaRPr>
          </a:p>
          <a:p>
            <a:pPr lvl="2" eaLnBrk="0" fontAlgn="base" hangingPunct="0">
              <a:spcBef>
                <a:spcPct val="0"/>
              </a:spcBef>
              <a:spcAft>
                <a:spcPct val="0"/>
              </a:spcAft>
            </a:pPr>
            <a:endParaRPr lang="es-ES" altLang="es-ES" sz="2400" dirty="0">
              <a:solidFill>
                <a:srgbClr val="333333"/>
              </a:solidFill>
              <a:latin typeface="Arial" pitchFamily="34" charset="0"/>
              <a:cs typeface="Arial" pitchFamily="34" charset="0"/>
            </a:endParaRPr>
          </a:p>
          <a:p>
            <a:pPr lvl="2" eaLnBrk="0" fontAlgn="base" hangingPunct="0">
              <a:spcBef>
                <a:spcPct val="0"/>
              </a:spcBef>
              <a:spcAft>
                <a:spcPct val="0"/>
              </a:spcAft>
            </a:pPr>
            <a:endParaRPr kumimoji="0" lang="es-ES" altLang="es-ES"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5" name="Imagen 10" descr="subir">
            <a:hlinkClick r:id="rId2"/>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457200"/>
            <a:ext cx="476250" cy="28575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3"/>
          <p:cNvSpPr>
            <a:spLocks noChangeArrowheads="1"/>
          </p:cNvSpPr>
          <p:nvPr/>
        </p:nvSpPr>
        <p:spPr bwMode="auto">
          <a:xfrm>
            <a:off x="0" y="742950"/>
            <a:ext cx="9144000" cy="0"/>
          </a:xfrm>
          <a:prstGeom prst="rect">
            <a:avLst/>
          </a:prstGeom>
          <a:solidFill>
            <a:srgbClr val="F5F5F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s-ES" sz="1800" b="0" i="0" u="none" strike="noStrike" cap="none" normalizeH="0" baseline="0" smtClean="0">
              <a:ln>
                <a:noFill/>
              </a:ln>
              <a:solidFill>
                <a:schemeClr val="tx1"/>
              </a:solidFill>
              <a:effectLst/>
              <a:latin typeface="Arial" pitchFamily="34" charset="0"/>
              <a:cs typeface="Arial" pitchFamily="34" charset="0"/>
            </a:endParaRPr>
          </a:p>
        </p:txBody>
      </p:sp>
      <p:pic>
        <p:nvPicPr>
          <p:cNvPr id="2052" name="Picture 4" descr="Resultado de imagen de organo de Grijota"/>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23928" y="3140968"/>
            <a:ext cx="4198080" cy="327251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694698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3568" y="431045"/>
            <a:ext cx="4608512" cy="61206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4 Marcador de contenido"/>
          <p:cNvSpPr>
            <a:spLocks noGrp="1"/>
          </p:cNvSpPr>
          <p:nvPr>
            <p:ph idx="1"/>
          </p:nvPr>
        </p:nvSpPr>
        <p:spPr>
          <a:xfrm>
            <a:off x="6012160" y="1340768"/>
            <a:ext cx="2674640" cy="4525963"/>
          </a:xfrm>
        </p:spPr>
        <p:txBody>
          <a:bodyPr>
            <a:normAutofit fontScale="85000" lnSpcReduction="10000"/>
          </a:bodyPr>
          <a:lstStyle/>
          <a:p>
            <a:pPr marL="0" indent="0">
              <a:buNone/>
            </a:pPr>
            <a:r>
              <a:rPr lang="es-ES" sz="1300" b="1" cap="all" dirty="0" smtClean="0"/>
              <a:t>CAÑUTERÍA</a:t>
            </a:r>
          </a:p>
          <a:p>
            <a:pPr marL="0" indent="0">
              <a:buNone/>
            </a:pPr>
            <a:endParaRPr lang="es-ES" sz="1300" b="1" cap="all" dirty="0" smtClean="0"/>
          </a:p>
          <a:p>
            <a:endParaRPr lang="es-ES" sz="1300" b="1" cap="all" dirty="0"/>
          </a:p>
          <a:p>
            <a:pPr marL="0" indent="0">
              <a:buNone/>
            </a:pPr>
            <a:r>
              <a:rPr lang="es-ES" sz="1300" b="1" dirty="0" smtClean="0"/>
              <a:t>TUBERÍA</a:t>
            </a:r>
            <a:r>
              <a:rPr lang="es-ES" sz="1300" b="1" dirty="0"/>
              <a:t>:</a:t>
            </a:r>
            <a:r>
              <a:rPr lang="es-ES" sz="1300" dirty="0"/>
              <a:t> </a:t>
            </a:r>
            <a:endParaRPr lang="es-ES" sz="1300" dirty="0" smtClean="0"/>
          </a:p>
          <a:p>
            <a:pPr marL="0" indent="0">
              <a:buNone/>
            </a:pPr>
            <a:r>
              <a:rPr lang="es-ES" sz="1300" dirty="0" smtClean="0"/>
              <a:t>Una </a:t>
            </a:r>
            <a:r>
              <a:rPr lang="es-ES" sz="1300" dirty="0"/>
              <a:t>parte es nueva (sobre todo la de los llenos). </a:t>
            </a:r>
            <a:endParaRPr lang="es-ES" sz="1300" dirty="0" smtClean="0"/>
          </a:p>
          <a:p>
            <a:pPr marL="0" indent="0">
              <a:buNone/>
            </a:pPr>
            <a:r>
              <a:rPr lang="es-ES" sz="1300" dirty="0" smtClean="0"/>
              <a:t>Los </a:t>
            </a:r>
            <a:r>
              <a:rPr lang="es-ES" sz="1300" dirty="0"/>
              <a:t>tubos de fachada son originales de la época del órgano</a:t>
            </a:r>
            <a:r>
              <a:rPr lang="es-ES" sz="1300" dirty="0" smtClean="0"/>
              <a:t>.</a:t>
            </a:r>
          </a:p>
          <a:p>
            <a:pPr marL="0" indent="0">
              <a:buNone/>
            </a:pPr>
            <a:endParaRPr lang="es-ES" sz="1300" dirty="0" smtClean="0"/>
          </a:p>
          <a:p>
            <a:pPr marL="0" indent="0">
              <a:buNone/>
            </a:pPr>
            <a:r>
              <a:rPr lang="es-ES" sz="1300" dirty="0"/>
              <a:t/>
            </a:r>
            <a:br>
              <a:rPr lang="es-ES" sz="1300" dirty="0"/>
            </a:br>
            <a:r>
              <a:rPr lang="es-ES" sz="1300" b="1" dirty="0"/>
              <a:t>DISPOSICIÓN DE LA TUBERÍA SOBRE EL SECRETO: </a:t>
            </a:r>
            <a:endParaRPr lang="es-ES" sz="1300" b="1" dirty="0" smtClean="0"/>
          </a:p>
          <a:p>
            <a:pPr marL="0" indent="0">
              <a:buNone/>
            </a:pPr>
            <a:r>
              <a:rPr lang="es-ES" sz="1300" dirty="0" smtClean="0"/>
              <a:t>Cromática</a:t>
            </a:r>
            <a:r>
              <a:rPr lang="es-ES" dirty="0" smtClean="0"/>
              <a:t>.</a:t>
            </a:r>
          </a:p>
          <a:p>
            <a:pPr marL="0" indent="0">
              <a:buNone/>
            </a:pPr>
            <a:endParaRPr lang="es-ES" dirty="0" smtClean="0"/>
          </a:p>
          <a:p>
            <a:pPr marL="0" indent="0">
              <a:buNone/>
            </a:pPr>
            <a:endParaRPr lang="es-ES" dirty="0"/>
          </a:p>
          <a:p>
            <a:pPr marL="0" indent="0">
              <a:buNone/>
            </a:pPr>
            <a:r>
              <a:rPr lang="pt-BR" sz="1400" dirty="0" err="1"/>
              <a:t>Imagen</a:t>
            </a:r>
            <a:r>
              <a:rPr lang="pt-BR" sz="1400" dirty="0"/>
              <a:t>:  </a:t>
            </a:r>
            <a:r>
              <a:rPr lang="pt-BR" sz="1400" dirty="0" err="1"/>
              <a:t>órganos</a:t>
            </a:r>
            <a:r>
              <a:rPr lang="pt-BR" sz="1400" dirty="0"/>
              <a:t> de </a:t>
            </a:r>
            <a:r>
              <a:rPr lang="pt-BR" sz="1400" dirty="0" err="1"/>
              <a:t>Palencia</a:t>
            </a:r>
            <a:endParaRPr lang="pt-BR" sz="1400" dirty="0"/>
          </a:p>
          <a:p>
            <a:pPr marL="0" indent="0">
              <a:buNone/>
            </a:pPr>
            <a:r>
              <a:rPr lang="pt-BR" sz="1400" dirty="0"/>
              <a:t>http://www.organosdepalencia.com/fichasOrganos/grijota.html</a:t>
            </a:r>
          </a:p>
          <a:p>
            <a:pPr marL="0" indent="0">
              <a:buNone/>
            </a:pPr>
            <a:r>
              <a:rPr lang="es-ES" dirty="0"/>
              <a:t/>
            </a:r>
            <a:br>
              <a:rPr lang="es-ES" dirty="0"/>
            </a:br>
            <a:endParaRPr lang="es-ES" dirty="0"/>
          </a:p>
        </p:txBody>
      </p:sp>
    </p:spTree>
    <p:extLst>
      <p:ext uri="{BB962C8B-B14F-4D97-AF65-F5344CB8AC3E}">
        <p14:creationId xmlns:p14="http://schemas.microsoft.com/office/powerpoint/2010/main" xmlns="" val="25971297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4801" y="476672"/>
            <a:ext cx="3888432" cy="58358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1 Título"/>
          <p:cNvSpPr>
            <a:spLocks noGrp="1"/>
          </p:cNvSpPr>
          <p:nvPr>
            <p:ph type="title"/>
          </p:nvPr>
        </p:nvSpPr>
        <p:spPr>
          <a:xfrm>
            <a:off x="5580112" y="260648"/>
            <a:ext cx="3008313" cy="2520280"/>
          </a:xfrm>
        </p:spPr>
        <p:txBody>
          <a:bodyPr/>
          <a:lstStyle/>
          <a:p>
            <a:r>
              <a:rPr lang="es-ES" dirty="0"/>
              <a:t>LOS </a:t>
            </a:r>
            <a:r>
              <a:rPr lang="es-ES" dirty="0" smtClean="0"/>
              <a:t>REGISTROS</a:t>
            </a:r>
            <a:br>
              <a:rPr lang="es-ES" dirty="0" smtClean="0"/>
            </a:br>
            <a:r>
              <a:rPr lang="es-ES" dirty="0"/>
              <a:t/>
            </a:r>
            <a:br>
              <a:rPr lang="es-ES" dirty="0"/>
            </a:br>
            <a:r>
              <a:rPr lang="es-ES" dirty="0"/>
              <a:t/>
            </a:r>
            <a:br>
              <a:rPr lang="es-ES" dirty="0"/>
            </a:br>
            <a:r>
              <a:rPr lang="es-ES" sz="1200" dirty="0"/>
              <a:t>Órgano de la IGLESIA PARROQUIAL DE GRIJOTA</a:t>
            </a:r>
            <a:br>
              <a:rPr lang="es-ES" sz="1200" dirty="0"/>
            </a:br>
            <a:r>
              <a:rPr lang="es-ES" sz="1200" dirty="0"/>
              <a:t>www.organosdepalencia.com</a:t>
            </a:r>
            <a:r>
              <a:rPr lang="es-ES" dirty="0"/>
              <a:t/>
            </a:r>
            <a:br>
              <a:rPr lang="es-ES" dirty="0"/>
            </a:br>
            <a:endParaRPr lang="es-ES" sz="1100" dirty="0"/>
          </a:p>
        </p:txBody>
      </p:sp>
      <p:sp>
        <p:nvSpPr>
          <p:cNvPr id="10" name="9 Marcador de contenido"/>
          <p:cNvSpPr>
            <a:spLocks noGrp="1"/>
          </p:cNvSpPr>
          <p:nvPr>
            <p:ph idx="1"/>
          </p:nvPr>
        </p:nvSpPr>
        <p:spPr>
          <a:xfrm>
            <a:off x="1043608" y="219675"/>
            <a:ext cx="4320480" cy="6126163"/>
          </a:xfrm>
        </p:spPr>
        <p:txBody>
          <a:bodyPr>
            <a:normAutofit/>
          </a:bodyPr>
          <a:lstStyle/>
          <a:p>
            <a:pPr marL="0" indent="0">
              <a:buNone/>
            </a:pPr>
            <a:endParaRPr lang="es-ES" sz="1000" dirty="0" smtClean="0"/>
          </a:p>
          <a:p>
            <a:pPr marL="0" indent="0">
              <a:buNone/>
            </a:pPr>
            <a:r>
              <a:rPr lang="es-ES" sz="1000" dirty="0" smtClean="0"/>
              <a:t>Imagen de </a:t>
            </a:r>
            <a:r>
              <a:rPr lang="es-ES" sz="1000" dirty="0" err="1" smtClean="0"/>
              <a:t>Organo</a:t>
            </a:r>
            <a:r>
              <a:rPr lang="es-ES" sz="1000" dirty="0" smtClean="0"/>
              <a:t> de </a:t>
            </a:r>
            <a:r>
              <a:rPr lang="es-ES" sz="1000" dirty="0" err="1" smtClean="0"/>
              <a:t>Grijota</a:t>
            </a:r>
            <a:r>
              <a:rPr lang="es-ES" sz="1000" dirty="0" smtClean="0"/>
              <a:t> (consultar la pagina siguiente)</a:t>
            </a:r>
            <a:endParaRPr lang="es-ES" sz="1000" dirty="0"/>
          </a:p>
        </p:txBody>
      </p:sp>
      <p:sp>
        <p:nvSpPr>
          <p:cNvPr id="4" name="3 Marcador de texto"/>
          <p:cNvSpPr>
            <a:spLocks noGrp="1"/>
          </p:cNvSpPr>
          <p:nvPr>
            <p:ph type="body" sz="half" idx="2"/>
          </p:nvPr>
        </p:nvSpPr>
        <p:spPr/>
        <p:txBody>
          <a:bodyPr/>
          <a:lstStyle/>
          <a:p>
            <a:endParaRPr lang="es-ES" dirty="0" smtClean="0"/>
          </a:p>
          <a:p>
            <a:endParaRPr lang="es-ES" dirty="0"/>
          </a:p>
        </p:txBody>
      </p:sp>
      <p:graphicFrame>
        <p:nvGraphicFramePr>
          <p:cNvPr id="7" name="6 Tabla"/>
          <p:cNvGraphicFramePr>
            <a:graphicFrameLocks noGrp="1"/>
          </p:cNvGraphicFramePr>
          <p:nvPr>
            <p:extLst>
              <p:ext uri="{D42A27DB-BD31-4B8C-83A1-F6EECF244321}">
                <p14:modId xmlns:p14="http://schemas.microsoft.com/office/powerpoint/2010/main" xmlns="" val="1373217180"/>
              </p:ext>
            </p:extLst>
          </p:nvPr>
        </p:nvGraphicFramePr>
        <p:xfrm>
          <a:off x="5652120" y="3284984"/>
          <a:ext cx="2808312" cy="2449771"/>
        </p:xfrm>
        <a:graphic>
          <a:graphicData uri="http://schemas.openxmlformats.org/drawingml/2006/table">
            <a:tbl>
              <a:tblPr firstRow="1" firstCol="1" bandRow="1"/>
              <a:tblGrid>
                <a:gridCol w="1440160"/>
                <a:gridCol w="1368152"/>
              </a:tblGrid>
              <a:tr h="327601">
                <a:tc>
                  <a:txBody>
                    <a:bodyPr/>
                    <a:lstStyle/>
                    <a:p>
                      <a:pPr algn="l">
                        <a:lnSpc>
                          <a:spcPct val="115000"/>
                        </a:lnSpc>
                        <a:spcAft>
                          <a:spcPts val="0"/>
                        </a:spcAft>
                      </a:pPr>
                      <a:r>
                        <a:rPr lang="es-ES" sz="1200" u="sng" dirty="0">
                          <a:solidFill>
                            <a:srgbClr val="333333"/>
                          </a:solidFill>
                          <a:effectLst/>
                          <a:latin typeface="Arial"/>
                          <a:ea typeface="Times New Roman"/>
                          <a:cs typeface="Times New Roman"/>
                        </a:rPr>
                        <a:t>Mano izquierda</a:t>
                      </a:r>
                      <a:endParaRPr lang="es-ES" sz="1200" dirty="0">
                        <a:effectLst/>
                        <a:latin typeface="Calibri"/>
                        <a:ea typeface="Calibri"/>
                        <a:cs typeface="Times New Roman"/>
                      </a:endParaRPr>
                    </a:p>
                  </a:txBody>
                  <a:tcPr marL="9525" marR="9525" marT="9525" marB="9525" anchor="ctr">
                    <a:lnL>
                      <a:noFill/>
                    </a:lnL>
                    <a:lnR>
                      <a:noFill/>
                    </a:lnR>
                    <a:lnT>
                      <a:noFill/>
                    </a:lnT>
                    <a:lnB>
                      <a:noFill/>
                    </a:lnB>
                    <a:solidFill>
                      <a:srgbClr val="F5F5F5"/>
                    </a:solidFill>
                  </a:tcPr>
                </a:tc>
                <a:tc>
                  <a:txBody>
                    <a:bodyPr/>
                    <a:lstStyle/>
                    <a:p>
                      <a:pPr algn="l">
                        <a:lnSpc>
                          <a:spcPct val="115000"/>
                        </a:lnSpc>
                        <a:spcAft>
                          <a:spcPts val="0"/>
                        </a:spcAft>
                      </a:pPr>
                      <a:r>
                        <a:rPr lang="es-ES" sz="1200" u="sng" dirty="0">
                          <a:solidFill>
                            <a:srgbClr val="333333"/>
                          </a:solidFill>
                          <a:effectLst/>
                          <a:latin typeface="Arial"/>
                          <a:ea typeface="Times New Roman"/>
                          <a:cs typeface="Times New Roman"/>
                        </a:rPr>
                        <a:t>Mano derecha</a:t>
                      </a:r>
                      <a:endParaRPr lang="es-ES" sz="1200" dirty="0">
                        <a:effectLst/>
                        <a:latin typeface="Calibri"/>
                        <a:ea typeface="Calibri"/>
                        <a:cs typeface="Times New Roman"/>
                      </a:endParaRPr>
                    </a:p>
                  </a:txBody>
                  <a:tcPr marL="9525" marR="9525" marT="9525" marB="9525" anchor="ctr">
                    <a:lnL>
                      <a:noFill/>
                    </a:lnL>
                    <a:lnR>
                      <a:noFill/>
                    </a:lnR>
                    <a:lnT>
                      <a:noFill/>
                    </a:lnT>
                    <a:lnB>
                      <a:noFill/>
                    </a:lnB>
                    <a:solidFill>
                      <a:srgbClr val="F5F5F5"/>
                    </a:solidFill>
                  </a:tcPr>
                </a:tc>
              </a:tr>
              <a:tr h="1616614">
                <a:tc>
                  <a:txBody>
                    <a:bodyPr/>
                    <a:lstStyle/>
                    <a:p>
                      <a:pPr algn="l">
                        <a:lnSpc>
                          <a:spcPct val="115000"/>
                        </a:lnSpc>
                        <a:spcAft>
                          <a:spcPts val="1000"/>
                        </a:spcAft>
                      </a:pPr>
                      <a:r>
                        <a:rPr lang="es-ES" sz="1200" dirty="0">
                          <a:solidFill>
                            <a:srgbClr val="333333"/>
                          </a:solidFill>
                          <a:effectLst/>
                          <a:latin typeface="Arial"/>
                          <a:ea typeface="Times New Roman"/>
                          <a:cs typeface="Times New Roman"/>
                        </a:rPr>
                        <a:t>Flautado 13</a:t>
                      </a:r>
                      <a:br>
                        <a:rPr lang="es-ES" sz="1200" dirty="0">
                          <a:solidFill>
                            <a:srgbClr val="333333"/>
                          </a:solidFill>
                          <a:effectLst/>
                          <a:latin typeface="Arial"/>
                          <a:ea typeface="Times New Roman"/>
                          <a:cs typeface="Times New Roman"/>
                        </a:rPr>
                      </a:br>
                      <a:r>
                        <a:rPr lang="es-ES" sz="1200" dirty="0">
                          <a:solidFill>
                            <a:srgbClr val="333333"/>
                          </a:solidFill>
                          <a:effectLst/>
                          <a:latin typeface="Arial"/>
                          <a:ea typeface="Times New Roman"/>
                          <a:cs typeface="Times New Roman"/>
                        </a:rPr>
                        <a:t>Octava</a:t>
                      </a:r>
                      <a:br>
                        <a:rPr lang="es-ES" sz="1200" dirty="0">
                          <a:solidFill>
                            <a:srgbClr val="333333"/>
                          </a:solidFill>
                          <a:effectLst/>
                          <a:latin typeface="Arial"/>
                          <a:ea typeface="Times New Roman"/>
                          <a:cs typeface="Times New Roman"/>
                        </a:rPr>
                      </a:br>
                      <a:r>
                        <a:rPr lang="es-ES" sz="1200" dirty="0">
                          <a:solidFill>
                            <a:srgbClr val="333333"/>
                          </a:solidFill>
                          <a:effectLst/>
                          <a:latin typeface="Arial"/>
                          <a:ea typeface="Times New Roman"/>
                          <a:cs typeface="Times New Roman"/>
                        </a:rPr>
                        <a:t>Tapadillo</a:t>
                      </a:r>
                      <a:br>
                        <a:rPr lang="es-ES" sz="1200" dirty="0">
                          <a:solidFill>
                            <a:srgbClr val="333333"/>
                          </a:solidFill>
                          <a:effectLst/>
                          <a:latin typeface="Arial"/>
                          <a:ea typeface="Times New Roman"/>
                          <a:cs typeface="Times New Roman"/>
                        </a:rPr>
                      </a:br>
                      <a:r>
                        <a:rPr lang="es-ES" sz="1200" dirty="0">
                          <a:solidFill>
                            <a:srgbClr val="333333"/>
                          </a:solidFill>
                          <a:effectLst/>
                          <a:latin typeface="Arial"/>
                          <a:ea typeface="Times New Roman"/>
                          <a:cs typeface="Times New Roman"/>
                        </a:rPr>
                        <a:t>Quincena</a:t>
                      </a:r>
                      <a:br>
                        <a:rPr lang="es-ES" sz="1200" dirty="0">
                          <a:solidFill>
                            <a:srgbClr val="333333"/>
                          </a:solidFill>
                          <a:effectLst/>
                          <a:latin typeface="Arial"/>
                          <a:ea typeface="Times New Roman"/>
                          <a:cs typeface="Times New Roman"/>
                        </a:rPr>
                      </a:br>
                      <a:r>
                        <a:rPr lang="es-ES" sz="1200" dirty="0">
                          <a:solidFill>
                            <a:srgbClr val="333333"/>
                          </a:solidFill>
                          <a:effectLst/>
                          <a:latin typeface="Arial"/>
                          <a:ea typeface="Times New Roman"/>
                          <a:cs typeface="Times New Roman"/>
                        </a:rPr>
                        <a:t>Decinovena</a:t>
                      </a:r>
                      <a:br>
                        <a:rPr lang="es-ES" sz="1200" dirty="0">
                          <a:solidFill>
                            <a:srgbClr val="333333"/>
                          </a:solidFill>
                          <a:effectLst/>
                          <a:latin typeface="Arial"/>
                          <a:ea typeface="Times New Roman"/>
                          <a:cs typeface="Times New Roman"/>
                        </a:rPr>
                      </a:br>
                      <a:r>
                        <a:rPr lang="es-ES" sz="1200" dirty="0">
                          <a:solidFill>
                            <a:srgbClr val="333333"/>
                          </a:solidFill>
                          <a:effectLst/>
                          <a:latin typeface="Arial"/>
                          <a:ea typeface="Times New Roman"/>
                          <a:cs typeface="Times New Roman"/>
                        </a:rPr>
                        <a:t>Lleno IIII</a:t>
                      </a:r>
                      <a:br>
                        <a:rPr lang="es-ES" sz="1200" dirty="0">
                          <a:solidFill>
                            <a:srgbClr val="333333"/>
                          </a:solidFill>
                          <a:effectLst/>
                          <a:latin typeface="Arial"/>
                          <a:ea typeface="Times New Roman"/>
                          <a:cs typeface="Times New Roman"/>
                        </a:rPr>
                      </a:br>
                      <a:r>
                        <a:rPr lang="es-ES" sz="1200" dirty="0">
                          <a:solidFill>
                            <a:srgbClr val="333333"/>
                          </a:solidFill>
                          <a:effectLst/>
                          <a:latin typeface="Arial"/>
                          <a:ea typeface="Times New Roman"/>
                          <a:cs typeface="Times New Roman"/>
                        </a:rPr>
                        <a:t>Címbala III</a:t>
                      </a:r>
                      <a:br>
                        <a:rPr lang="es-ES" sz="1200" dirty="0">
                          <a:solidFill>
                            <a:srgbClr val="333333"/>
                          </a:solidFill>
                          <a:effectLst/>
                          <a:latin typeface="Arial"/>
                          <a:ea typeface="Times New Roman"/>
                          <a:cs typeface="Times New Roman"/>
                        </a:rPr>
                      </a:br>
                      <a:r>
                        <a:rPr lang="es-ES" sz="1200" dirty="0">
                          <a:solidFill>
                            <a:srgbClr val="333333"/>
                          </a:solidFill>
                          <a:effectLst/>
                          <a:latin typeface="Arial"/>
                          <a:ea typeface="Times New Roman"/>
                          <a:cs typeface="Times New Roman"/>
                        </a:rPr>
                        <a:t>Sobrecímbala III</a:t>
                      </a:r>
                      <a:br>
                        <a:rPr lang="es-ES" sz="1200" dirty="0">
                          <a:solidFill>
                            <a:srgbClr val="333333"/>
                          </a:solidFill>
                          <a:effectLst/>
                          <a:latin typeface="Arial"/>
                          <a:ea typeface="Times New Roman"/>
                          <a:cs typeface="Times New Roman"/>
                        </a:rPr>
                      </a:br>
                      <a:r>
                        <a:rPr lang="es-ES" sz="1200" dirty="0">
                          <a:solidFill>
                            <a:srgbClr val="333333"/>
                          </a:solidFill>
                          <a:effectLst/>
                          <a:latin typeface="Arial"/>
                          <a:ea typeface="Times New Roman"/>
                          <a:cs typeface="Times New Roman"/>
                        </a:rPr>
                        <a:t>Trompeta Real</a:t>
                      </a:r>
                      <a:br>
                        <a:rPr lang="es-ES" sz="1200" dirty="0">
                          <a:solidFill>
                            <a:srgbClr val="333333"/>
                          </a:solidFill>
                          <a:effectLst/>
                          <a:latin typeface="Arial"/>
                          <a:ea typeface="Times New Roman"/>
                          <a:cs typeface="Times New Roman"/>
                        </a:rPr>
                      </a:br>
                      <a:r>
                        <a:rPr lang="es-ES" sz="1200" dirty="0">
                          <a:solidFill>
                            <a:srgbClr val="333333"/>
                          </a:solidFill>
                          <a:effectLst/>
                          <a:latin typeface="Arial"/>
                          <a:ea typeface="Times New Roman"/>
                          <a:cs typeface="Times New Roman"/>
                        </a:rPr>
                        <a:t>Bajoncillo</a:t>
                      </a:r>
                      <a:endParaRPr lang="es-ES" sz="1200" dirty="0">
                        <a:effectLst/>
                        <a:latin typeface="Calibri"/>
                        <a:ea typeface="Calibri"/>
                        <a:cs typeface="Times New Roman"/>
                      </a:endParaRPr>
                    </a:p>
                  </a:txBody>
                  <a:tcPr marL="9525" marR="9525" marT="9525" marB="9525">
                    <a:lnL>
                      <a:noFill/>
                    </a:lnL>
                    <a:lnR>
                      <a:noFill/>
                    </a:lnR>
                    <a:lnT>
                      <a:noFill/>
                    </a:lnT>
                    <a:lnB>
                      <a:noFill/>
                    </a:lnB>
                    <a:solidFill>
                      <a:srgbClr val="F5F5F5"/>
                    </a:solidFill>
                  </a:tcPr>
                </a:tc>
                <a:tc>
                  <a:txBody>
                    <a:bodyPr/>
                    <a:lstStyle/>
                    <a:p>
                      <a:pPr algn="l">
                        <a:lnSpc>
                          <a:spcPct val="115000"/>
                        </a:lnSpc>
                        <a:spcAft>
                          <a:spcPts val="1000"/>
                        </a:spcAft>
                      </a:pPr>
                      <a:r>
                        <a:rPr lang="es-ES" sz="1200" dirty="0">
                          <a:solidFill>
                            <a:srgbClr val="333333"/>
                          </a:solidFill>
                          <a:effectLst/>
                          <a:latin typeface="Arial"/>
                          <a:ea typeface="Times New Roman"/>
                          <a:cs typeface="Times New Roman"/>
                        </a:rPr>
                        <a:t>Flautado 13</a:t>
                      </a:r>
                      <a:br>
                        <a:rPr lang="es-ES" sz="1200" dirty="0">
                          <a:solidFill>
                            <a:srgbClr val="333333"/>
                          </a:solidFill>
                          <a:effectLst/>
                          <a:latin typeface="Arial"/>
                          <a:ea typeface="Times New Roman"/>
                          <a:cs typeface="Times New Roman"/>
                        </a:rPr>
                      </a:br>
                      <a:r>
                        <a:rPr lang="es-ES" sz="1200" dirty="0">
                          <a:solidFill>
                            <a:srgbClr val="333333"/>
                          </a:solidFill>
                          <a:effectLst/>
                          <a:latin typeface="Arial"/>
                          <a:ea typeface="Times New Roman"/>
                          <a:cs typeface="Times New Roman"/>
                        </a:rPr>
                        <a:t>Octava</a:t>
                      </a:r>
                      <a:br>
                        <a:rPr lang="es-ES" sz="1200" dirty="0">
                          <a:solidFill>
                            <a:srgbClr val="333333"/>
                          </a:solidFill>
                          <a:effectLst/>
                          <a:latin typeface="Arial"/>
                          <a:ea typeface="Times New Roman"/>
                          <a:cs typeface="Times New Roman"/>
                        </a:rPr>
                      </a:br>
                      <a:r>
                        <a:rPr lang="es-ES" sz="1200" dirty="0">
                          <a:solidFill>
                            <a:srgbClr val="333333"/>
                          </a:solidFill>
                          <a:effectLst/>
                          <a:latin typeface="Arial"/>
                          <a:ea typeface="Times New Roman"/>
                          <a:cs typeface="Times New Roman"/>
                        </a:rPr>
                        <a:t>Docena y quincena</a:t>
                      </a:r>
                      <a:br>
                        <a:rPr lang="es-ES" sz="1200" dirty="0">
                          <a:solidFill>
                            <a:srgbClr val="333333"/>
                          </a:solidFill>
                          <a:effectLst/>
                          <a:latin typeface="Arial"/>
                          <a:ea typeface="Times New Roman"/>
                          <a:cs typeface="Times New Roman"/>
                        </a:rPr>
                      </a:br>
                      <a:r>
                        <a:rPr lang="es-ES" sz="1200" dirty="0">
                          <a:solidFill>
                            <a:srgbClr val="333333"/>
                          </a:solidFill>
                          <a:effectLst/>
                          <a:latin typeface="Arial"/>
                          <a:ea typeface="Times New Roman"/>
                          <a:cs typeface="Times New Roman"/>
                        </a:rPr>
                        <a:t>Lleno IIII</a:t>
                      </a:r>
                      <a:br>
                        <a:rPr lang="es-ES" sz="1200" dirty="0">
                          <a:solidFill>
                            <a:srgbClr val="333333"/>
                          </a:solidFill>
                          <a:effectLst/>
                          <a:latin typeface="Arial"/>
                          <a:ea typeface="Times New Roman"/>
                          <a:cs typeface="Times New Roman"/>
                        </a:rPr>
                      </a:br>
                      <a:r>
                        <a:rPr lang="es-ES" sz="1200" dirty="0">
                          <a:solidFill>
                            <a:srgbClr val="333333"/>
                          </a:solidFill>
                          <a:effectLst/>
                          <a:latin typeface="Arial"/>
                          <a:ea typeface="Times New Roman"/>
                          <a:cs typeface="Times New Roman"/>
                        </a:rPr>
                        <a:t>Címbala III</a:t>
                      </a:r>
                      <a:br>
                        <a:rPr lang="es-ES" sz="1200" dirty="0">
                          <a:solidFill>
                            <a:srgbClr val="333333"/>
                          </a:solidFill>
                          <a:effectLst/>
                          <a:latin typeface="Arial"/>
                          <a:ea typeface="Times New Roman"/>
                          <a:cs typeface="Times New Roman"/>
                        </a:rPr>
                      </a:br>
                      <a:r>
                        <a:rPr lang="es-ES" sz="1200" dirty="0">
                          <a:solidFill>
                            <a:srgbClr val="333333"/>
                          </a:solidFill>
                          <a:effectLst/>
                          <a:latin typeface="Arial"/>
                          <a:ea typeface="Times New Roman"/>
                          <a:cs typeface="Times New Roman"/>
                        </a:rPr>
                        <a:t>Sobrecímbala III</a:t>
                      </a:r>
                      <a:br>
                        <a:rPr lang="es-ES" sz="1200" dirty="0">
                          <a:solidFill>
                            <a:srgbClr val="333333"/>
                          </a:solidFill>
                          <a:effectLst/>
                          <a:latin typeface="Arial"/>
                          <a:ea typeface="Times New Roman"/>
                          <a:cs typeface="Times New Roman"/>
                        </a:rPr>
                      </a:br>
                      <a:r>
                        <a:rPr lang="es-ES" sz="1200" dirty="0">
                          <a:solidFill>
                            <a:srgbClr val="333333"/>
                          </a:solidFill>
                          <a:effectLst/>
                          <a:latin typeface="Arial"/>
                          <a:ea typeface="Times New Roman"/>
                          <a:cs typeface="Times New Roman"/>
                        </a:rPr>
                        <a:t>Corneta</a:t>
                      </a:r>
                      <a:br>
                        <a:rPr lang="es-ES" sz="1200" dirty="0">
                          <a:solidFill>
                            <a:srgbClr val="333333"/>
                          </a:solidFill>
                          <a:effectLst/>
                          <a:latin typeface="Arial"/>
                          <a:ea typeface="Times New Roman"/>
                          <a:cs typeface="Times New Roman"/>
                        </a:rPr>
                      </a:br>
                      <a:r>
                        <a:rPr lang="es-ES" sz="1200" dirty="0">
                          <a:solidFill>
                            <a:srgbClr val="333333"/>
                          </a:solidFill>
                          <a:effectLst/>
                          <a:latin typeface="Arial"/>
                          <a:ea typeface="Times New Roman"/>
                          <a:cs typeface="Times New Roman"/>
                        </a:rPr>
                        <a:t>Trompeta Real</a:t>
                      </a:r>
                      <a:br>
                        <a:rPr lang="es-ES" sz="1200" dirty="0">
                          <a:solidFill>
                            <a:srgbClr val="333333"/>
                          </a:solidFill>
                          <a:effectLst/>
                          <a:latin typeface="Arial"/>
                          <a:ea typeface="Times New Roman"/>
                          <a:cs typeface="Times New Roman"/>
                        </a:rPr>
                      </a:br>
                      <a:r>
                        <a:rPr lang="es-ES" sz="1200" dirty="0">
                          <a:solidFill>
                            <a:srgbClr val="333333"/>
                          </a:solidFill>
                          <a:effectLst/>
                          <a:latin typeface="Arial"/>
                          <a:ea typeface="Times New Roman"/>
                          <a:cs typeface="Times New Roman"/>
                        </a:rPr>
                        <a:t>Trompeta Magna</a:t>
                      </a:r>
                      <a:br>
                        <a:rPr lang="es-ES" sz="1200" dirty="0">
                          <a:solidFill>
                            <a:srgbClr val="333333"/>
                          </a:solidFill>
                          <a:effectLst/>
                          <a:latin typeface="Arial"/>
                          <a:ea typeface="Times New Roman"/>
                          <a:cs typeface="Times New Roman"/>
                        </a:rPr>
                      </a:br>
                      <a:r>
                        <a:rPr lang="es-ES" sz="1200" dirty="0">
                          <a:solidFill>
                            <a:srgbClr val="333333"/>
                          </a:solidFill>
                          <a:effectLst/>
                          <a:latin typeface="Arial"/>
                          <a:ea typeface="Times New Roman"/>
                          <a:cs typeface="Times New Roman"/>
                        </a:rPr>
                        <a:t>Clarín</a:t>
                      </a:r>
                      <a:endParaRPr lang="es-ES" sz="1200" dirty="0">
                        <a:effectLst/>
                        <a:latin typeface="Calibri"/>
                        <a:ea typeface="Calibri"/>
                        <a:cs typeface="Times New Roman"/>
                      </a:endParaRPr>
                    </a:p>
                  </a:txBody>
                  <a:tcPr marL="9525" marR="9525" marT="9525" marB="9525" anchor="ctr">
                    <a:lnL>
                      <a:noFill/>
                    </a:lnL>
                    <a:lnR>
                      <a:noFill/>
                    </a:lnR>
                    <a:lnT>
                      <a:noFill/>
                    </a:lnT>
                    <a:lnB>
                      <a:noFill/>
                    </a:lnB>
                    <a:solidFill>
                      <a:srgbClr val="F5F5F5"/>
                    </a:solidFill>
                  </a:tcPr>
                </a:tc>
              </a:tr>
            </a:tbl>
          </a:graphicData>
        </a:graphic>
      </p:graphicFrame>
    </p:spTree>
    <p:extLst>
      <p:ext uri="{BB962C8B-B14F-4D97-AF65-F5344CB8AC3E}">
        <p14:creationId xmlns:p14="http://schemas.microsoft.com/office/powerpoint/2010/main" xmlns="" val="40976550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5580112" y="1556792"/>
            <a:ext cx="3479304" cy="5073427"/>
          </a:xfrm>
        </p:spPr>
        <p:txBody>
          <a:bodyPr/>
          <a:lstStyle/>
          <a:p>
            <a:pPr>
              <a:lnSpc>
                <a:spcPct val="115000"/>
              </a:lnSpc>
              <a:spcAft>
                <a:spcPts val="0"/>
              </a:spcAft>
            </a:pPr>
            <a:r>
              <a:rPr lang="es-ES" sz="2000" b="1" cap="all" dirty="0" smtClean="0">
                <a:solidFill>
                  <a:srgbClr val="006845"/>
                </a:solidFill>
                <a:latin typeface="Arial"/>
                <a:ea typeface="Times New Roman"/>
                <a:cs typeface="Times New Roman"/>
              </a:rPr>
              <a:t>TRANSMISIONES </a:t>
            </a:r>
            <a:r>
              <a:rPr lang="es-ES" sz="2000" b="1" cap="all" dirty="0">
                <a:solidFill>
                  <a:srgbClr val="006845"/>
                </a:solidFill>
                <a:latin typeface="Arial"/>
                <a:ea typeface="Times New Roman"/>
                <a:cs typeface="Times New Roman"/>
              </a:rPr>
              <a:t>DE </a:t>
            </a:r>
            <a:r>
              <a:rPr lang="es-ES" sz="2000" b="1" cap="all" dirty="0" smtClean="0">
                <a:solidFill>
                  <a:srgbClr val="006845"/>
                </a:solidFill>
                <a:latin typeface="Arial"/>
                <a:ea typeface="Times New Roman"/>
                <a:cs typeface="Times New Roman"/>
              </a:rPr>
              <a:t>NOTAS</a:t>
            </a:r>
          </a:p>
          <a:p>
            <a:pPr algn="l">
              <a:lnSpc>
                <a:spcPct val="115000"/>
              </a:lnSpc>
              <a:spcAft>
                <a:spcPts val="0"/>
              </a:spcAft>
            </a:pPr>
            <a:r>
              <a:rPr lang="es-ES" b="1" dirty="0" smtClean="0">
                <a:solidFill>
                  <a:srgbClr val="333333"/>
                </a:solidFill>
                <a:latin typeface="Arial"/>
                <a:ea typeface="Times New Roman"/>
              </a:rPr>
              <a:t>DE </a:t>
            </a:r>
            <a:r>
              <a:rPr lang="es-ES" b="1" dirty="0">
                <a:solidFill>
                  <a:srgbClr val="333333"/>
                </a:solidFill>
                <a:latin typeface="Arial"/>
                <a:ea typeface="Times New Roman"/>
              </a:rPr>
              <a:t>TECLADO A SECRETO:</a:t>
            </a:r>
            <a:r>
              <a:rPr lang="es-ES" dirty="0">
                <a:solidFill>
                  <a:srgbClr val="333333"/>
                </a:solidFill>
                <a:latin typeface="Arial"/>
                <a:ea typeface="Times New Roman"/>
              </a:rPr>
              <a:t> </a:t>
            </a:r>
            <a:endParaRPr lang="es-ES" dirty="0" smtClean="0">
              <a:solidFill>
                <a:srgbClr val="333333"/>
              </a:solidFill>
              <a:latin typeface="Arial"/>
              <a:ea typeface="Times New Roman"/>
            </a:endParaRPr>
          </a:p>
          <a:p>
            <a:pPr algn="l">
              <a:lnSpc>
                <a:spcPct val="115000"/>
              </a:lnSpc>
              <a:spcAft>
                <a:spcPts val="0"/>
              </a:spcAft>
            </a:pPr>
            <a:r>
              <a:rPr lang="es-ES" dirty="0" smtClean="0">
                <a:solidFill>
                  <a:srgbClr val="333333"/>
                </a:solidFill>
                <a:latin typeface="Arial"/>
                <a:ea typeface="Times New Roman"/>
              </a:rPr>
              <a:t>Mecánica</a:t>
            </a:r>
            <a:r>
              <a:rPr lang="es-ES" dirty="0">
                <a:solidFill>
                  <a:srgbClr val="333333"/>
                </a:solidFill>
                <a:latin typeface="Arial"/>
                <a:ea typeface="Times New Roman"/>
              </a:rPr>
              <a:t>, con varillas redondas de madera y tabla de reducción</a:t>
            </a:r>
            <a:r>
              <a:rPr lang="es-ES" dirty="0" smtClean="0">
                <a:solidFill>
                  <a:srgbClr val="333333"/>
                </a:solidFill>
                <a:latin typeface="Arial"/>
                <a:ea typeface="Times New Roman"/>
              </a:rPr>
              <a:t>.</a:t>
            </a:r>
          </a:p>
          <a:p>
            <a:pPr algn="l"/>
            <a:r>
              <a:rPr lang="es-ES" dirty="0">
                <a:solidFill>
                  <a:srgbClr val="333333"/>
                </a:solidFill>
                <a:latin typeface="Arial"/>
                <a:ea typeface="Times New Roman"/>
              </a:rPr>
              <a:t/>
            </a:r>
            <a:br>
              <a:rPr lang="es-ES" dirty="0">
                <a:solidFill>
                  <a:srgbClr val="333333"/>
                </a:solidFill>
                <a:latin typeface="Arial"/>
                <a:ea typeface="Times New Roman"/>
              </a:rPr>
            </a:br>
            <a:r>
              <a:rPr lang="es-ES" b="1" dirty="0">
                <a:solidFill>
                  <a:srgbClr val="333333"/>
                </a:solidFill>
                <a:latin typeface="Arial"/>
                <a:ea typeface="Times New Roman"/>
              </a:rPr>
              <a:t>DE REGISTROS A SECRETO:</a:t>
            </a:r>
            <a:r>
              <a:rPr lang="es-ES" dirty="0">
                <a:solidFill>
                  <a:srgbClr val="333333"/>
                </a:solidFill>
                <a:latin typeface="Arial"/>
                <a:ea typeface="Times New Roman"/>
              </a:rPr>
              <a:t> </a:t>
            </a:r>
            <a:endParaRPr lang="es-ES" dirty="0" smtClean="0">
              <a:solidFill>
                <a:srgbClr val="333333"/>
              </a:solidFill>
              <a:latin typeface="Arial"/>
              <a:ea typeface="Times New Roman"/>
            </a:endParaRPr>
          </a:p>
          <a:p>
            <a:pPr algn="l"/>
            <a:r>
              <a:rPr lang="es-ES" dirty="0" smtClean="0">
                <a:solidFill>
                  <a:srgbClr val="333333"/>
                </a:solidFill>
                <a:latin typeface="Arial"/>
                <a:ea typeface="Times New Roman"/>
              </a:rPr>
              <a:t>Árboles </a:t>
            </a:r>
            <a:r>
              <a:rPr lang="es-ES" dirty="0">
                <a:solidFill>
                  <a:srgbClr val="333333"/>
                </a:solidFill>
                <a:latin typeface="Arial"/>
                <a:ea typeface="Times New Roman"/>
              </a:rPr>
              <a:t>de hierro forjado</a:t>
            </a:r>
            <a:r>
              <a:rPr lang="es-ES" dirty="0" smtClean="0">
                <a:solidFill>
                  <a:srgbClr val="333333"/>
                </a:solidFill>
                <a:latin typeface="Arial"/>
                <a:ea typeface="Times New Roman"/>
              </a:rPr>
              <a:t>.</a:t>
            </a:r>
          </a:p>
          <a:p>
            <a:pPr algn="l"/>
            <a:endParaRPr lang="es-ES" dirty="0">
              <a:solidFill>
                <a:srgbClr val="333333"/>
              </a:solidFill>
              <a:latin typeface="Arial"/>
              <a:ea typeface="Times New Roman"/>
            </a:endParaRPr>
          </a:p>
          <a:p>
            <a:pPr algn="l"/>
            <a:endParaRPr lang="es-ES" dirty="0" smtClean="0">
              <a:solidFill>
                <a:srgbClr val="333333"/>
              </a:solidFill>
              <a:latin typeface="Arial"/>
              <a:ea typeface="Times New Roman"/>
            </a:endParaRPr>
          </a:p>
          <a:p>
            <a:r>
              <a:rPr lang="pt-BR" sz="1050" dirty="0" err="1" smtClean="0"/>
              <a:t>Imagen</a:t>
            </a:r>
            <a:r>
              <a:rPr lang="pt-BR" sz="1050" dirty="0"/>
              <a:t>:  </a:t>
            </a:r>
            <a:r>
              <a:rPr lang="pt-BR" sz="1050" dirty="0" err="1"/>
              <a:t>órganos</a:t>
            </a:r>
            <a:r>
              <a:rPr lang="pt-BR" sz="1050" dirty="0"/>
              <a:t> de </a:t>
            </a:r>
            <a:r>
              <a:rPr lang="pt-BR" sz="1050" dirty="0" err="1"/>
              <a:t>Palencia</a:t>
            </a:r>
            <a:endParaRPr lang="pt-BR" sz="1050" dirty="0"/>
          </a:p>
          <a:p>
            <a:r>
              <a:rPr lang="pt-BR" sz="1050" dirty="0"/>
              <a:t>http://www.organosdepalencia.com/fichasOrganos/grijota.html</a:t>
            </a:r>
          </a:p>
          <a:p>
            <a:endParaRPr lang="es-ES" dirty="0"/>
          </a:p>
        </p:txBody>
      </p:sp>
      <p:pic>
        <p:nvPicPr>
          <p:cNvPr id="5"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9138" y="1052736"/>
            <a:ext cx="4829857" cy="46805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763212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907087" y="266700"/>
            <a:ext cx="3008313" cy="1002060"/>
          </a:xfrm>
        </p:spPr>
        <p:txBody>
          <a:bodyPr/>
          <a:lstStyle/>
          <a:p>
            <a:endParaRPr lang="es-ES" dirty="0"/>
          </a:p>
        </p:txBody>
      </p:sp>
      <p:sp>
        <p:nvSpPr>
          <p:cNvPr id="4" name="3 Marcador de texto"/>
          <p:cNvSpPr>
            <a:spLocks noGrp="1"/>
          </p:cNvSpPr>
          <p:nvPr>
            <p:ph type="body" sz="half" idx="2"/>
          </p:nvPr>
        </p:nvSpPr>
        <p:spPr>
          <a:xfrm>
            <a:off x="5907087" y="1268760"/>
            <a:ext cx="3008313" cy="4857403"/>
          </a:xfrm>
        </p:spPr>
        <p:txBody>
          <a:bodyPr>
            <a:normAutofit/>
          </a:bodyPr>
          <a:lstStyle/>
          <a:p>
            <a:pPr>
              <a:lnSpc>
                <a:spcPct val="115000"/>
              </a:lnSpc>
            </a:pPr>
            <a:r>
              <a:rPr lang="es-ES" sz="2400" b="1" cap="all" dirty="0">
                <a:solidFill>
                  <a:srgbClr val="006845"/>
                </a:solidFill>
                <a:latin typeface="Arial"/>
                <a:ea typeface="Times New Roman"/>
                <a:cs typeface="Times New Roman"/>
              </a:rPr>
              <a:t>ESTADO DE CONSERVACIÓN</a:t>
            </a:r>
          </a:p>
          <a:p>
            <a:endParaRPr lang="es-ES" b="1" dirty="0" smtClean="0">
              <a:solidFill>
                <a:srgbClr val="333333"/>
              </a:solidFill>
              <a:latin typeface="Arial"/>
              <a:ea typeface="Times New Roman"/>
            </a:endParaRPr>
          </a:p>
          <a:p>
            <a:r>
              <a:rPr lang="es-ES" b="1" dirty="0" smtClean="0">
                <a:solidFill>
                  <a:srgbClr val="333333"/>
                </a:solidFill>
                <a:latin typeface="Arial"/>
                <a:ea typeface="Times New Roman"/>
              </a:rPr>
              <a:t>Restauraciones </a:t>
            </a:r>
            <a:r>
              <a:rPr lang="es-ES" b="1" dirty="0">
                <a:solidFill>
                  <a:srgbClr val="333333"/>
                </a:solidFill>
                <a:latin typeface="Arial"/>
                <a:ea typeface="Times New Roman"/>
              </a:rPr>
              <a:t>realizadas:</a:t>
            </a:r>
            <a:r>
              <a:rPr lang="es-ES" dirty="0">
                <a:solidFill>
                  <a:srgbClr val="333333"/>
                </a:solidFill>
                <a:latin typeface="Arial"/>
                <a:ea typeface="Times New Roman"/>
              </a:rPr>
              <a:t> </a:t>
            </a:r>
          </a:p>
          <a:p>
            <a:r>
              <a:rPr lang="es-ES" dirty="0" smtClean="0">
                <a:solidFill>
                  <a:srgbClr val="333333"/>
                </a:solidFill>
                <a:latin typeface="Arial"/>
                <a:ea typeface="Times New Roman"/>
              </a:rPr>
              <a:t>En </a:t>
            </a:r>
            <a:r>
              <a:rPr lang="es-ES" dirty="0">
                <a:solidFill>
                  <a:srgbClr val="333333"/>
                </a:solidFill>
                <a:latin typeface="Arial"/>
                <a:ea typeface="Times New Roman"/>
              </a:rPr>
              <a:t>1987, por Luis </a:t>
            </a:r>
            <a:r>
              <a:rPr lang="es-ES" dirty="0" err="1">
                <a:solidFill>
                  <a:srgbClr val="333333"/>
                </a:solidFill>
                <a:latin typeface="Arial"/>
                <a:ea typeface="Times New Roman"/>
              </a:rPr>
              <a:t>Magaz</a:t>
            </a:r>
            <a:r>
              <a:rPr lang="es-ES" dirty="0">
                <a:solidFill>
                  <a:srgbClr val="333333"/>
                </a:solidFill>
                <a:latin typeface="Arial"/>
                <a:ea typeface="Times New Roman"/>
              </a:rPr>
              <a:t> </a:t>
            </a:r>
          </a:p>
          <a:p>
            <a:r>
              <a:rPr lang="es-ES" dirty="0" smtClean="0">
                <a:solidFill>
                  <a:srgbClr val="333333"/>
                </a:solidFill>
                <a:latin typeface="Arial"/>
                <a:ea typeface="Times New Roman"/>
              </a:rPr>
              <a:t>y </a:t>
            </a:r>
            <a:r>
              <a:rPr lang="es-ES" dirty="0" err="1">
                <a:solidFill>
                  <a:srgbClr val="333333"/>
                </a:solidFill>
                <a:latin typeface="Arial"/>
                <a:ea typeface="Times New Roman"/>
              </a:rPr>
              <a:t>Frédéric</a:t>
            </a:r>
            <a:r>
              <a:rPr lang="es-ES" dirty="0">
                <a:solidFill>
                  <a:srgbClr val="333333"/>
                </a:solidFill>
                <a:latin typeface="Arial"/>
                <a:ea typeface="Times New Roman"/>
              </a:rPr>
              <a:t> </a:t>
            </a:r>
            <a:r>
              <a:rPr lang="es-ES" dirty="0" err="1" smtClean="0">
                <a:solidFill>
                  <a:srgbClr val="333333"/>
                </a:solidFill>
                <a:latin typeface="Arial"/>
                <a:ea typeface="Times New Roman"/>
              </a:rPr>
              <a:t>Desmottes</a:t>
            </a:r>
            <a:endParaRPr lang="es-ES" dirty="0" smtClean="0">
              <a:solidFill>
                <a:srgbClr val="333333"/>
              </a:solidFill>
              <a:latin typeface="Arial"/>
              <a:ea typeface="Times New Roman"/>
            </a:endParaRPr>
          </a:p>
          <a:p>
            <a:endParaRPr lang="pt-BR" sz="1100" dirty="0" smtClean="0"/>
          </a:p>
          <a:p>
            <a:endParaRPr lang="pt-BR" sz="1100" dirty="0" smtClean="0"/>
          </a:p>
          <a:p>
            <a:endParaRPr lang="pt-BR" sz="1100" dirty="0" smtClean="0"/>
          </a:p>
          <a:p>
            <a:r>
              <a:rPr lang="pt-BR" sz="1100" dirty="0" err="1" smtClean="0"/>
              <a:t>Imagen</a:t>
            </a:r>
            <a:r>
              <a:rPr lang="pt-BR" sz="1100" dirty="0"/>
              <a:t>:  </a:t>
            </a:r>
            <a:r>
              <a:rPr lang="pt-BR" sz="1100" dirty="0" err="1"/>
              <a:t>órganos</a:t>
            </a:r>
            <a:r>
              <a:rPr lang="pt-BR" sz="1100" dirty="0"/>
              <a:t> de </a:t>
            </a:r>
            <a:r>
              <a:rPr lang="pt-BR" sz="1100" dirty="0" err="1" smtClean="0"/>
              <a:t>Grijota</a:t>
            </a:r>
            <a:endParaRPr lang="pt-BR" sz="1100" dirty="0" smtClean="0"/>
          </a:p>
          <a:p>
            <a:endParaRPr lang="pt-BR" sz="1100" dirty="0"/>
          </a:p>
          <a:p>
            <a:r>
              <a:rPr lang="es-ES" sz="1050" dirty="0" smtClean="0"/>
              <a:t>WWW. Organaria.es</a:t>
            </a:r>
            <a:endParaRPr lang="es-ES" sz="1050" dirty="0"/>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22152" y="273050"/>
            <a:ext cx="4389834" cy="58531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0687736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sp>
        <p:nvSpPr>
          <p:cNvPr id="3" name="2 Marcador de contenido"/>
          <p:cNvSpPr>
            <a:spLocks noGrp="1"/>
          </p:cNvSpPr>
          <p:nvPr>
            <p:ph idx="1"/>
          </p:nvPr>
        </p:nvSpPr>
        <p:spPr>
          <a:xfrm>
            <a:off x="323528" y="260648"/>
            <a:ext cx="4995863" cy="5853113"/>
          </a:xfrm>
        </p:spPr>
        <p:txBody>
          <a:bodyPr/>
          <a:lstStyle/>
          <a:p>
            <a:pPr marL="0" indent="0">
              <a:lnSpc>
                <a:spcPct val="115000"/>
              </a:lnSpc>
              <a:spcAft>
                <a:spcPts val="0"/>
              </a:spcAft>
              <a:buNone/>
            </a:pPr>
            <a:endParaRPr lang="es-ES" dirty="0"/>
          </a:p>
        </p:txBody>
      </p:sp>
      <p:sp>
        <p:nvSpPr>
          <p:cNvPr id="4" name="3 Marcador de texto"/>
          <p:cNvSpPr>
            <a:spLocks noGrp="1"/>
          </p:cNvSpPr>
          <p:nvPr>
            <p:ph type="body" sz="half" idx="2"/>
          </p:nvPr>
        </p:nvSpPr>
        <p:spPr>
          <a:xfrm>
            <a:off x="395536" y="2438400"/>
            <a:ext cx="8519865" cy="3687763"/>
          </a:xfrm>
        </p:spPr>
        <p:txBody>
          <a:bodyPr>
            <a:normAutofit fontScale="92500"/>
          </a:bodyPr>
          <a:lstStyle/>
          <a:p>
            <a:endParaRPr lang="es-ES" dirty="0" smtClean="0"/>
          </a:p>
          <a:p>
            <a:endParaRPr lang="es-ES" dirty="0"/>
          </a:p>
          <a:p>
            <a:endParaRPr lang="es-ES" dirty="0" smtClean="0"/>
          </a:p>
          <a:p>
            <a:endParaRPr lang="es-ES" dirty="0" smtClean="0"/>
          </a:p>
          <a:p>
            <a:pPr algn="l"/>
            <a:endParaRPr lang="es-ES" dirty="0" smtClean="0"/>
          </a:p>
          <a:p>
            <a:pPr algn="l"/>
            <a:endParaRPr lang="es-ES" dirty="0" smtClean="0"/>
          </a:p>
          <a:p>
            <a:pPr algn="l"/>
            <a:endParaRPr lang="es-ES" dirty="0"/>
          </a:p>
          <a:p>
            <a:pPr algn="l"/>
            <a:endParaRPr lang="es-ES" dirty="0"/>
          </a:p>
          <a:p>
            <a:pPr algn="l"/>
            <a:r>
              <a:rPr lang="pt-BR" sz="1050" dirty="0" err="1"/>
              <a:t>Imagen</a:t>
            </a:r>
            <a:r>
              <a:rPr lang="pt-BR" sz="1050" dirty="0"/>
              <a:t>:  </a:t>
            </a:r>
            <a:r>
              <a:rPr lang="pt-BR" sz="1050" dirty="0" err="1"/>
              <a:t>Órgano</a:t>
            </a:r>
            <a:r>
              <a:rPr lang="pt-BR" sz="1050" dirty="0"/>
              <a:t> de </a:t>
            </a:r>
            <a:r>
              <a:rPr lang="pt-BR" sz="1050" dirty="0" err="1"/>
              <a:t>la</a:t>
            </a:r>
            <a:r>
              <a:rPr lang="pt-BR" sz="1050" dirty="0"/>
              <a:t> </a:t>
            </a:r>
            <a:r>
              <a:rPr lang="pt-BR" sz="1050" dirty="0" err="1"/>
              <a:t>Iglesia</a:t>
            </a:r>
            <a:r>
              <a:rPr lang="pt-BR" sz="1050" dirty="0"/>
              <a:t> de Santa Cruz. </a:t>
            </a:r>
            <a:r>
              <a:rPr lang="pt-BR" sz="1050" dirty="0" err="1"/>
              <a:t>Grijota</a:t>
            </a:r>
            <a:r>
              <a:rPr lang="pt-BR" sz="1050" dirty="0"/>
              <a:t>, </a:t>
            </a:r>
            <a:r>
              <a:rPr lang="pt-BR" sz="1050" dirty="0" err="1"/>
              <a:t>Palencia</a:t>
            </a:r>
            <a:r>
              <a:rPr lang="pt-BR" sz="1050" dirty="0"/>
              <a:t>. </a:t>
            </a:r>
            <a:r>
              <a:rPr lang="es-ES" sz="1050" dirty="0" smtClean="0"/>
              <a:t>https</a:t>
            </a:r>
            <a:r>
              <a:rPr lang="es-ES" sz="1050" dirty="0"/>
              <a:t>://www.google.es/search?q=organo+de+grijota&amp;biw=1920&amp;bih=955&amp;tbm=isch&amp;imgil=xMvrN2qxGnNePM%253A%253BvGt_4RXfWyuMfM%253Bhttps%25253A%25252F%25252Fwww.youtube.com%25252Fwatch%25253Fv%2525253Dg3YgFVVQJ9M&amp;source=iu&amp;pf=m&amp;fir=xMvrN2qxGnNePM%253A%252CvGt_4RXfWyuMfM%252C_&amp;usg=__zbPvd_CL3IwtpITXcUel6EOIgRQ%3D&amp;ved=0ahUKEwivrb6B1bXJAhXFbRQKHVAvDHEQyjcILQ&amp;ei=pPNaVq_LGcXbUdDesIgH#imgrc=xMvrN2qxGnNePM%3A&amp;usg=__zbPvd_CL3IwtpITXcUel6EOIgRQ%3D</a:t>
            </a:r>
            <a:endParaRPr lang="es-ES" sz="1050" dirty="0" smtClean="0"/>
          </a:p>
          <a:p>
            <a:pPr algn="l"/>
            <a:endParaRPr lang="es-ES" dirty="0" smtClean="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764704"/>
            <a:ext cx="4772046" cy="37199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96094" y="548680"/>
            <a:ext cx="3388480" cy="19060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23340" y="2852936"/>
            <a:ext cx="3354373" cy="18722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2147916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1691680" y="0"/>
            <a:ext cx="5711824" cy="2016224"/>
          </a:xfrm>
        </p:spPr>
        <p:txBody>
          <a:bodyPr/>
          <a:lstStyle/>
          <a:p>
            <a:pPr fontAlgn="base"/>
            <a:r>
              <a:rPr lang="es-ES" sz="3600" b="1" dirty="0" smtClean="0">
                <a:effectLst/>
              </a:rPr>
              <a:t/>
            </a:r>
            <a:br>
              <a:rPr lang="es-ES" sz="3600" b="1" dirty="0" smtClean="0">
                <a:effectLst/>
              </a:rPr>
            </a:br>
            <a:r>
              <a:rPr lang="es-ES" sz="3600" b="1" dirty="0">
                <a:effectLst/>
              </a:rPr>
              <a:t/>
            </a:r>
            <a:br>
              <a:rPr lang="es-ES" sz="3600" b="1" dirty="0">
                <a:effectLst/>
              </a:rPr>
            </a:br>
            <a:r>
              <a:rPr lang="es-ES" sz="3600" b="1" dirty="0" smtClean="0">
                <a:effectLst/>
              </a:rPr>
              <a:t/>
            </a:r>
            <a:br>
              <a:rPr lang="es-ES" sz="3600" b="1" dirty="0" smtClean="0">
                <a:effectLst/>
              </a:rPr>
            </a:br>
            <a:r>
              <a:rPr lang="es-ES" sz="3600" b="1" dirty="0">
                <a:effectLst/>
              </a:rPr>
              <a:t/>
            </a:r>
            <a:br>
              <a:rPr lang="es-ES" sz="3600" b="1" dirty="0">
                <a:effectLst/>
              </a:rPr>
            </a:br>
            <a:r>
              <a:rPr lang="es-ES" sz="3600" b="1" dirty="0" smtClean="0">
                <a:effectLst/>
              </a:rPr>
              <a:t/>
            </a:r>
            <a:br>
              <a:rPr lang="es-ES" sz="3600" b="1" dirty="0" smtClean="0">
                <a:effectLst/>
              </a:rPr>
            </a:br>
            <a:r>
              <a:rPr lang="es-ES" sz="3600" b="1" dirty="0" smtClean="0">
                <a:effectLst/>
              </a:rPr>
              <a:t>Esclusas</a:t>
            </a:r>
            <a:r>
              <a:rPr lang="es-ES" sz="3200" dirty="0" smtClean="0">
                <a:effectLst/>
              </a:rPr>
              <a:t/>
            </a:r>
            <a:br>
              <a:rPr lang="es-ES" sz="3200" dirty="0" smtClean="0">
                <a:effectLst/>
              </a:rPr>
            </a:br>
            <a:r>
              <a:rPr lang="es-ES" sz="2400" dirty="0" smtClean="0">
                <a:effectLst/>
              </a:rPr>
              <a:t>Son </a:t>
            </a:r>
            <a:r>
              <a:rPr lang="es-ES" sz="2400" dirty="0">
                <a:effectLst/>
              </a:rPr>
              <a:t>las nº 28 y 29 del Canal de Castilla, que atraviesa el término de </a:t>
            </a:r>
            <a:r>
              <a:rPr lang="es-ES" sz="2400" dirty="0" err="1">
                <a:effectLst/>
              </a:rPr>
              <a:t>Grijota</a:t>
            </a:r>
            <a:r>
              <a:rPr lang="es-ES" sz="2400" dirty="0" smtClean="0">
                <a:effectLst/>
              </a:rPr>
              <a:t>.</a:t>
            </a:r>
            <a:r>
              <a:rPr lang="es-ES" sz="2400" dirty="0">
                <a:effectLst/>
              </a:rPr>
              <a:t/>
            </a:r>
            <a:br>
              <a:rPr lang="es-ES" sz="2400" dirty="0">
                <a:effectLst/>
              </a:rPr>
            </a:br>
            <a:endParaRPr lang="es-ES" sz="2400" dirty="0"/>
          </a:p>
        </p:txBody>
      </p:sp>
      <p:pic>
        <p:nvPicPr>
          <p:cNvPr id="7" name="6 Marcador de contenido" descr="Esclusas"/>
          <p:cNvPicPr>
            <a:picLocks noGrp="1"/>
          </p:cNvPicPr>
          <p:nvPr>
            <p:ph type="pic" idx="1"/>
          </p:nvPr>
        </p:nvPicPr>
        <p:blipFill>
          <a:blip r:embed="rId2" cstate="print">
            <a:extLst>
              <a:ext uri="{28A0092B-C50C-407E-A947-70E740481C1C}">
                <a14:useLocalDpi xmlns:a14="http://schemas.microsoft.com/office/drawing/2010/main" xmlns="" val="0"/>
              </a:ext>
            </a:extLst>
          </a:blip>
          <a:srcRect l="9" r="9"/>
          <a:stretch>
            <a:fillRect/>
          </a:stretch>
        </p:blipFill>
        <p:spPr bwMode="auto">
          <a:xfrm>
            <a:off x="1547664" y="1772816"/>
            <a:ext cx="6192688" cy="4104456"/>
          </a:xfrm>
          <a:prstGeom prst="rect">
            <a:avLst/>
          </a:prstGeom>
          <a:noFill/>
          <a:ln>
            <a:noFill/>
          </a:ln>
        </p:spPr>
      </p:pic>
      <p:sp>
        <p:nvSpPr>
          <p:cNvPr id="2" name="1 Marcador de texto"/>
          <p:cNvSpPr>
            <a:spLocks noGrp="1"/>
          </p:cNvSpPr>
          <p:nvPr>
            <p:ph type="body" sz="half" idx="2"/>
          </p:nvPr>
        </p:nvSpPr>
        <p:spPr>
          <a:xfrm>
            <a:off x="1679576" y="5949280"/>
            <a:ext cx="5711824" cy="648072"/>
          </a:xfrm>
        </p:spPr>
        <p:txBody>
          <a:bodyPr>
            <a:normAutofit/>
          </a:bodyPr>
          <a:lstStyle/>
          <a:p>
            <a:r>
              <a:rPr lang="es-ES" sz="1200" dirty="0"/>
              <a:t>Imagen de la fundación Francis </a:t>
            </a:r>
            <a:r>
              <a:rPr lang="es-ES" sz="1200" dirty="0" err="1"/>
              <a:t>Chapelet</a:t>
            </a:r>
            <a:endParaRPr lang="es-ES" sz="1200" dirty="0"/>
          </a:p>
          <a:p>
            <a:r>
              <a:rPr lang="es-ES" sz="1200" dirty="0"/>
              <a:t>http://www.fundacionfrancischapelet.com/videoguias/ruta2/grijota</a:t>
            </a:r>
          </a:p>
          <a:p>
            <a:endParaRPr lang="es-ES" dirty="0"/>
          </a:p>
        </p:txBody>
      </p:sp>
    </p:spTree>
    <p:extLst>
      <p:ext uri="{BB962C8B-B14F-4D97-AF65-F5344CB8AC3E}">
        <p14:creationId xmlns:p14="http://schemas.microsoft.com/office/powerpoint/2010/main" xmlns="" val="30259289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ES" dirty="0" smtClean="0"/>
              <a:t>LA VILLA DE GRIJOTA</a:t>
            </a:r>
            <a:endParaRPr lang="es-ES" dirty="0"/>
          </a:p>
        </p:txBody>
      </p:sp>
      <p:sp>
        <p:nvSpPr>
          <p:cNvPr id="10" name="9 Marcador de contenido"/>
          <p:cNvSpPr>
            <a:spLocks noGrp="1"/>
          </p:cNvSpPr>
          <p:nvPr>
            <p:ph idx="1"/>
          </p:nvPr>
        </p:nvSpPr>
        <p:spPr>
          <a:xfrm>
            <a:off x="457200" y="1772816"/>
            <a:ext cx="8229600" cy="4353347"/>
          </a:xfrm>
        </p:spPr>
        <p:txBody>
          <a:bodyPr>
            <a:normAutofit fontScale="92500" lnSpcReduction="20000"/>
          </a:bodyPr>
          <a:lstStyle/>
          <a:p>
            <a:r>
              <a:rPr lang="es-ES" dirty="0" smtClean="0"/>
              <a:t>Se encuentra a 6 Km de la ciudad de Palencia.</a:t>
            </a:r>
          </a:p>
          <a:p>
            <a:r>
              <a:rPr lang="es-ES" dirty="0" smtClean="0"/>
              <a:t>Pertenece a la Comarca de Tierra de Campos</a:t>
            </a:r>
          </a:p>
          <a:p>
            <a:r>
              <a:rPr lang="es-ES" dirty="0" smtClean="0"/>
              <a:t>En ella se encuentran:     </a:t>
            </a:r>
          </a:p>
          <a:p>
            <a:pPr marL="0" indent="0">
              <a:buNone/>
            </a:pPr>
            <a:r>
              <a:rPr lang="es-ES" dirty="0" smtClean="0"/>
              <a:t>    La iglesia de Santa Cruz, Siglo XVI, </a:t>
            </a:r>
          </a:p>
          <a:p>
            <a:pPr marL="0" indent="0">
              <a:buNone/>
            </a:pPr>
            <a:r>
              <a:rPr lang="es-ES" dirty="0"/>
              <a:t> </a:t>
            </a:r>
            <a:r>
              <a:rPr lang="es-ES" dirty="0" smtClean="0"/>
              <a:t>   dentro de la cuál se encuentra</a:t>
            </a:r>
          </a:p>
          <a:p>
            <a:pPr marL="0" indent="0">
              <a:buNone/>
            </a:pPr>
            <a:r>
              <a:rPr lang="es-ES" dirty="0"/>
              <a:t> </a:t>
            </a:r>
            <a:r>
              <a:rPr lang="es-ES" dirty="0" smtClean="0"/>
              <a:t>   el órgano que venimos a ver. </a:t>
            </a:r>
          </a:p>
          <a:p>
            <a:pPr marL="0" indent="0">
              <a:buNone/>
            </a:pPr>
            <a:r>
              <a:rPr lang="es-ES" dirty="0"/>
              <a:t> </a:t>
            </a:r>
            <a:r>
              <a:rPr lang="es-ES" dirty="0" smtClean="0"/>
              <a:t>   La Ermita de Nuestra señora </a:t>
            </a:r>
          </a:p>
          <a:p>
            <a:pPr marL="0" indent="0">
              <a:buNone/>
            </a:pPr>
            <a:r>
              <a:rPr lang="es-ES" dirty="0"/>
              <a:t> </a:t>
            </a:r>
            <a:r>
              <a:rPr lang="es-ES" dirty="0" smtClean="0"/>
              <a:t>   de los </a:t>
            </a:r>
            <a:r>
              <a:rPr lang="es-ES" dirty="0"/>
              <a:t>Á</a:t>
            </a:r>
            <a:r>
              <a:rPr lang="es-ES" dirty="0" smtClean="0"/>
              <a:t>ngeles, románica Siglo XIII. </a:t>
            </a:r>
          </a:p>
          <a:p>
            <a:pPr marL="0" indent="0">
              <a:buNone/>
            </a:pPr>
            <a:r>
              <a:rPr lang="es-ES" dirty="0"/>
              <a:t> </a:t>
            </a:r>
            <a:r>
              <a:rPr lang="es-ES" dirty="0" smtClean="0"/>
              <a:t>   Y la esclusa del Canal de Castilla.</a:t>
            </a:r>
          </a:p>
          <a:p>
            <a:pPr marL="0" indent="0">
              <a:buNone/>
            </a:pPr>
            <a:endParaRPr lang="es-ES" dirty="0" smtClean="0"/>
          </a:p>
          <a:p>
            <a:pPr marL="0" indent="0">
              <a:buNone/>
            </a:pPr>
            <a:r>
              <a:rPr lang="es-ES" dirty="0" smtClean="0"/>
              <a:t>					     </a:t>
            </a:r>
          </a:p>
          <a:p>
            <a:pPr marL="0" indent="0">
              <a:buNone/>
            </a:pPr>
            <a:r>
              <a:rPr lang="es-ES" sz="1100" dirty="0" smtClean="0"/>
              <a:t> Imagen: Pueblos de Palencia, El Norte de Castilla</a:t>
            </a:r>
          </a:p>
          <a:p>
            <a:pPr marL="0" indent="0">
              <a:buNone/>
            </a:pPr>
            <a:endParaRPr lang="es-ES" sz="1000" dirty="0" smtClean="0"/>
          </a:p>
          <a:p>
            <a:pPr marL="0" indent="0">
              <a:buNone/>
            </a:pPr>
            <a:r>
              <a:rPr lang="es-ES" sz="1200" dirty="0"/>
              <a:t>http://pueblos.elnortedecastilla.es/palencia/la_capital_y_su_alfoz/grijota/datos</a:t>
            </a: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940152" y="2492896"/>
            <a:ext cx="2664296" cy="40748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9142161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03648" y="228600"/>
            <a:ext cx="6264696" cy="1256184"/>
          </a:xfrm>
        </p:spPr>
        <p:txBody>
          <a:bodyPr/>
          <a:lstStyle/>
          <a:p>
            <a:r>
              <a:rPr lang="es-ES" dirty="0" smtClean="0"/>
              <a:t/>
            </a:r>
            <a:br>
              <a:rPr lang="es-ES" dirty="0" smtClean="0"/>
            </a:br>
            <a:r>
              <a:rPr lang="es-ES" dirty="0"/>
              <a:t/>
            </a:r>
            <a:br>
              <a:rPr lang="es-ES" dirty="0"/>
            </a:br>
            <a:r>
              <a:rPr lang="es-ES" dirty="0" smtClean="0"/>
              <a:t/>
            </a:r>
            <a:br>
              <a:rPr lang="es-ES" dirty="0" smtClean="0"/>
            </a:br>
            <a:r>
              <a:rPr lang="es-ES" dirty="0"/>
              <a:t/>
            </a:r>
            <a:br>
              <a:rPr lang="es-ES" dirty="0"/>
            </a:br>
            <a:r>
              <a:rPr lang="es-ES" dirty="0" smtClean="0"/>
              <a:t>Esclusas </a:t>
            </a:r>
            <a:r>
              <a:rPr lang="es-ES" dirty="0"/>
              <a:t>del Canal de Castilla</a:t>
            </a:r>
            <a:br>
              <a:rPr lang="es-ES" dirty="0"/>
            </a:br>
            <a:r>
              <a:rPr lang="es-ES" sz="1200" dirty="0"/>
              <a:t>Para que el Canal de Castilla fuese navegable, se tuvieron que construir 49 esclusas a lo largo de sus 207 km, para salvar un desnivel total de 150 m.</a:t>
            </a:r>
            <a:br>
              <a:rPr lang="es-ES" sz="1200" dirty="0"/>
            </a:br>
            <a:r>
              <a:rPr lang="es-ES" sz="1200" dirty="0"/>
              <a:t>construcciones que permitían a las barcazas pasar de un tramo a otro de diferente nivel.</a:t>
            </a:r>
          </a:p>
        </p:txBody>
      </p:sp>
      <p:sp>
        <p:nvSpPr>
          <p:cNvPr id="3" name="2 Marcador de texto"/>
          <p:cNvSpPr>
            <a:spLocks noGrp="1"/>
          </p:cNvSpPr>
          <p:nvPr>
            <p:ph type="body" sz="half" idx="2"/>
          </p:nvPr>
        </p:nvSpPr>
        <p:spPr>
          <a:xfrm>
            <a:off x="1331640" y="5373216"/>
            <a:ext cx="6059760" cy="970434"/>
          </a:xfrm>
        </p:spPr>
        <p:txBody>
          <a:bodyPr>
            <a:normAutofit fontScale="92500" lnSpcReduction="20000"/>
          </a:bodyPr>
          <a:lstStyle/>
          <a:p>
            <a:endParaRPr lang="es-ES" sz="1200" dirty="0" smtClean="0"/>
          </a:p>
          <a:p>
            <a:endParaRPr lang="es-ES" sz="1200" dirty="0"/>
          </a:p>
          <a:p>
            <a:r>
              <a:rPr lang="es-ES" sz="1200" dirty="0" smtClean="0"/>
              <a:t>Imagen</a:t>
            </a:r>
            <a:r>
              <a:rPr lang="es-ES" sz="1200" dirty="0"/>
              <a:t>: esclusas del canal de castilla</a:t>
            </a:r>
          </a:p>
          <a:p>
            <a:r>
              <a:rPr lang="es-ES" sz="1200" dirty="0"/>
              <a:t>http://palenciadiferente.com/esclusas-del-canal-de-castilla</a:t>
            </a:r>
          </a:p>
          <a:p>
            <a:r>
              <a:rPr lang="es-ES" sz="1200" dirty="0" smtClean="0"/>
              <a:t>/</a:t>
            </a:r>
            <a:endParaRPr lang="es-ES" sz="1200" dirty="0"/>
          </a:p>
        </p:txBody>
      </p:sp>
      <p:pic>
        <p:nvPicPr>
          <p:cNvPr id="1026" name="Picture 2" descr="Esclusa canal de castilla viñalta Palencia"/>
          <p:cNvPicPr>
            <a:picLocks noGrp="1" noChangeAspect="1" noChangeArrowheads="1"/>
          </p:cNvPicPr>
          <p:nvPr>
            <p:ph type="pic" idx="1"/>
          </p:nvPr>
        </p:nvPicPr>
        <p:blipFill>
          <a:blip r:embed="rId2" cstate="print">
            <a:extLst>
              <a:ext uri="{28A0092B-C50C-407E-A947-70E740481C1C}">
                <a14:useLocalDpi xmlns:a14="http://schemas.microsoft.com/office/drawing/2010/main" xmlns="" val="0"/>
              </a:ext>
            </a:extLst>
          </a:blip>
          <a:srcRect l="9" r="9"/>
          <a:stretch>
            <a:fillRect/>
          </a:stretch>
        </p:blipFill>
        <p:spPr bwMode="auto">
          <a:xfrm>
            <a:off x="1907704" y="1556792"/>
            <a:ext cx="5472608" cy="391908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551147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260648"/>
            <a:ext cx="7992888" cy="1800200"/>
          </a:xfrm>
        </p:spPr>
        <p:txBody>
          <a:bodyPr/>
          <a:lstStyle/>
          <a:p>
            <a:pPr algn="l" fontAlgn="base"/>
            <a:r>
              <a:rPr lang="es-ES" sz="2800" b="1" dirty="0">
                <a:effectLst/>
              </a:rPr>
              <a:t>ANTIGUA FÁBRICA DE HARINAS</a:t>
            </a:r>
            <a:r>
              <a:rPr lang="es-ES" sz="2800" dirty="0">
                <a:effectLst/>
              </a:rPr>
              <a:t/>
            </a:r>
            <a:br>
              <a:rPr lang="es-ES" sz="2800" dirty="0">
                <a:effectLst/>
              </a:rPr>
            </a:br>
            <a:r>
              <a:rPr lang="es-ES" sz="1400" dirty="0">
                <a:effectLst/>
              </a:rPr>
              <a:t>Situada a los pies del Canal de Castilla</a:t>
            </a:r>
            <a:r>
              <a:rPr lang="es-ES" sz="2800" dirty="0" smtClean="0">
                <a:effectLst/>
              </a:rPr>
              <a:t>.</a:t>
            </a:r>
            <a:r>
              <a:rPr lang="es-ES" sz="2800" dirty="0">
                <a:effectLst/>
              </a:rPr>
              <a:t/>
            </a:r>
            <a:br>
              <a:rPr lang="es-ES" sz="2800" dirty="0">
                <a:effectLst/>
              </a:rPr>
            </a:br>
            <a:r>
              <a:rPr lang="es-ES" sz="1200" dirty="0">
                <a:effectLst/>
              </a:rPr>
              <a:t>Donde había una esclusa había actividad: Fábricas y molinos para aprovechar la fuerza del salto de agua, posadas y cuadras para dar cobijo a los barqueros y mulas (la navegación estaba prohibida por la noche), almacenes para guardar los materiales que se </a:t>
            </a:r>
            <a:r>
              <a:rPr lang="es-ES" sz="1200" dirty="0" smtClean="0">
                <a:effectLst/>
              </a:rPr>
              <a:t>transportaban por </a:t>
            </a:r>
            <a:r>
              <a:rPr lang="es-ES" sz="1200" dirty="0">
                <a:effectLst/>
              </a:rPr>
              <a:t>el Canal y viviendas como la del esclusero</a:t>
            </a:r>
            <a:r>
              <a:rPr lang="es-ES" dirty="0">
                <a:effectLst/>
              </a:rPr>
              <a:t>.</a:t>
            </a:r>
            <a:endParaRPr lang="es-ES" sz="2800" dirty="0"/>
          </a:p>
        </p:txBody>
      </p:sp>
      <p:pic>
        <p:nvPicPr>
          <p:cNvPr id="4" name="3 Marcador de contenido" descr="ANTIGUA FÁBRICA DE HARINAS"/>
          <p:cNvPicPr>
            <a:picLocks noGrp="1"/>
          </p:cNvPicPr>
          <p:nvPr>
            <p:ph type="pic" idx="1"/>
          </p:nvPr>
        </p:nvPicPr>
        <p:blipFill>
          <a:blip r:embed="rId2" cstate="print">
            <a:extLst>
              <a:ext uri="{28A0092B-C50C-407E-A947-70E740481C1C}">
                <a14:useLocalDpi xmlns:a14="http://schemas.microsoft.com/office/drawing/2010/main" xmlns="" val="0"/>
              </a:ext>
            </a:extLst>
          </a:blip>
          <a:srcRect l="9" r="9"/>
          <a:stretch>
            <a:fillRect/>
          </a:stretch>
        </p:blipFill>
        <p:spPr bwMode="auto">
          <a:xfrm>
            <a:off x="1508126" y="1988840"/>
            <a:ext cx="5656162" cy="3600400"/>
          </a:xfrm>
          <a:prstGeom prst="rect">
            <a:avLst/>
          </a:prstGeom>
          <a:noFill/>
          <a:ln>
            <a:noFill/>
          </a:ln>
        </p:spPr>
      </p:pic>
      <p:sp>
        <p:nvSpPr>
          <p:cNvPr id="3" name="2 Marcador de texto"/>
          <p:cNvSpPr>
            <a:spLocks noGrp="1"/>
          </p:cNvSpPr>
          <p:nvPr>
            <p:ph type="body" sz="half" idx="2"/>
          </p:nvPr>
        </p:nvSpPr>
        <p:spPr/>
        <p:txBody>
          <a:bodyPr>
            <a:normAutofit fontScale="85000" lnSpcReduction="10000"/>
          </a:bodyPr>
          <a:lstStyle/>
          <a:p>
            <a:r>
              <a:rPr lang="es-ES" dirty="0" smtClean="0"/>
              <a:t>Imagen: esclusas del canal de castilla</a:t>
            </a:r>
          </a:p>
          <a:p>
            <a:r>
              <a:rPr lang="es-ES" dirty="0" smtClean="0"/>
              <a:t>http</a:t>
            </a:r>
            <a:r>
              <a:rPr lang="es-ES" dirty="0"/>
              <a:t>://palenciadiferente.com/esclusas-del-canal-de-castilla/</a:t>
            </a:r>
          </a:p>
          <a:p>
            <a:endParaRPr lang="es-ES" dirty="0" smtClean="0"/>
          </a:p>
          <a:p>
            <a:endParaRPr lang="es-ES" dirty="0"/>
          </a:p>
        </p:txBody>
      </p:sp>
    </p:spTree>
    <p:extLst>
      <p:ext uri="{BB962C8B-B14F-4D97-AF65-F5344CB8AC3E}">
        <p14:creationId xmlns:p14="http://schemas.microsoft.com/office/powerpoint/2010/main" xmlns="" val="34357256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332656"/>
            <a:ext cx="8208912" cy="504056"/>
          </a:xfrm>
        </p:spPr>
        <p:txBody>
          <a:bodyPr/>
          <a:lstStyle/>
          <a:p>
            <a:r>
              <a:rPr lang="es-ES" sz="2000" dirty="0"/>
              <a:t>ERMITA DE NUESTRA SEÑORA DE LOS </a:t>
            </a:r>
            <a:r>
              <a:rPr lang="es-ES" sz="2000" dirty="0" smtClean="0"/>
              <a:t>ANGELES</a:t>
            </a:r>
            <a:br>
              <a:rPr lang="es-ES" sz="2000" dirty="0" smtClean="0"/>
            </a:br>
            <a:endParaRPr lang="es-ES" sz="2000" dirty="0"/>
          </a:p>
        </p:txBody>
      </p:sp>
      <p:pic>
        <p:nvPicPr>
          <p:cNvPr id="6146" name="Picture 2"/>
          <p:cNvPicPr>
            <a:picLocks noGrp="1" noChangeAspect="1" noChangeArrowheads="1"/>
          </p:cNvPicPr>
          <p:nvPr>
            <p:ph type="pic" idx="1"/>
          </p:nvPr>
        </p:nvPicPr>
        <p:blipFill>
          <a:blip r:embed="rId2" cstate="print">
            <a:extLst>
              <a:ext uri="{28A0092B-C50C-407E-A947-70E740481C1C}">
                <a14:useLocalDpi xmlns:a14="http://schemas.microsoft.com/office/drawing/2010/main" xmlns="" val="0"/>
              </a:ext>
            </a:extLst>
          </a:blip>
          <a:srcRect l="5450" r="5450"/>
          <a:stretch>
            <a:fillRect/>
          </a:stretch>
        </p:blipFill>
        <p:spPr bwMode="auto">
          <a:xfrm>
            <a:off x="1403648" y="548680"/>
            <a:ext cx="6263243" cy="41895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2 Marcador de texto"/>
          <p:cNvSpPr>
            <a:spLocks noGrp="1"/>
          </p:cNvSpPr>
          <p:nvPr>
            <p:ph type="body" sz="half" idx="2"/>
          </p:nvPr>
        </p:nvSpPr>
        <p:spPr>
          <a:xfrm>
            <a:off x="755576" y="4869160"/>
            <a:ext cx="7560840" cy="1613520"/>
          </a:xfrm>
        </p:spPr>
        <p:txBody>
          <a:bodyPr>
            <a:normAutofit fontScale="70000" lnSpcReduction="20000"/>
          </a:bodyPr>
          <a:lstStyle/>
          <a:p>
            <a:r>
              <a:rPr lang="es-ES" sz="2200" b="1" dirty="0" smtClean="0"/>
              <a:t>Románico </a:t>
            </a:r>
            <a:r>
              <a:rPr lang="es-ES" sz="2200" b="1" dirty="0"/>
              <a:t>palentino</a:t>
            </a:r>
            <a:r>
              <a:rPr lang="es-ES" sz="2200" dirty="0"/>
              <a:t>.</a:t>
            </a:r>
          </a:p>
          <a:p>
            <a:pPr algn="just"/>
            <a:r>
              <a:rPr lang="es-ES" sz="1900" dirty="0"/>
              <a:t>La ermita se encuentra remozada, quizás en exceso, y debió construirse en la primera mitad del siglo XIII, ya que el apuntamiento de sus arcos revela una transición al gótico. Aun cuando es pequeña, los gruesos contrafuertes del exterior parecen querer otorgarle un grado superior de envergadura. Su portada es interesante. </a:t>
            </a:r>
            <a:endParaRPr lang="es-ES" sz="1900" dirty="0" smtClean="0"/>
          </a:p>
          <a:p>
            <a:pPr algn="just"/>
            <a:endParaRPr lang="es-ES" sz="1400" dirty="0"/>
          </a:p>
          <a:p>
            <a:r>
              <a:rPr lang="es-ES" sz="1400" dirty="0" smtClean="0"/>
              <a:t>Imagen : la ermita de </a:t>
            </a:r>
            <a:r>
              <a:rPr lang="es-ES" sz="1400" dirty="0" err="1" smtClean="0"/>
              <a:t>Grijota</a:t>
            </a:r>
            <a:endParaRPr lang="es-ES" sz="1400" dirty="0" smtClean="0"/>
          </a:p>
          <a:p>
            <a:r>
              <a:rPr lang="es-ES" sz="1400" dirty="0"/>
              <a:t>http://www.minube.com/rincon/ermita-de-nuestra-senora-de-los-angeles-a402601</a:t>
            </a:r>
            <a:endParaRPr lang="es-ES" sz="1400" dirty="0" smtClean="0"/>
          </a:p>
        </p:txBody>
      </p:sp>
    </p:spTree>
    <p:extLst>
      <p:ext uri="{BB962C8B-B14F-4D97-AF65-F5344CB8AC3E}">
        <p14:creationId xmlns:p14="http://schemas.microsoft.com/office/powerpoint/2010/main" xmlns="" val="22472109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1763688" y="2636912"/>
            <a:ext cx="5000600" cy="1512168"/>
          </a:xfrm>
        </p:spPr>
        <p:txBody>
          <a:bodyPr>
            <a:noAutofit/>
          </a:bodyPr>
          <a:lstStyle/>
          <a:p>
            <a:r>
              <a:rPr lang="es-ES" sz="9600" b="1" i="1" u="sng" dirty="0" smtClean="0">
                <a:effectLst>
                  <a:outerShdw blurRad="38100" dist="38100" dir="2700000" algn="tl">
                    <a:srgbClr val="000000">
                      <a:alpha val="43137"/>
                    </a:srgbClr>
                  </a:outerShdw>
                </a:effectLst>
              </a:rPr>
              <a:t>FIN</a:t>
            </a:r>
            <a:endParaRPr lang="es-ES" sz="9600" b="1" i="1"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8232440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IGLESIA DE LA SANTA CRUZ</a:t>
            </a:r>
            <a:endParaRPr lang="es-ES" dirty="0"/>
          </a:p>
        </p:txBody>
      </p:sp>
      <p:pic>
        <p:nvPicPr>
          <p:cNvPr id="4" name="3 Marcador de contenido" descr="Vista general del edificio"/>
          <p:cNvPicPr>
            <a:picLocks noGrp="1"/>
          </p:cNvPicPr>
          <p:nvPr>
            <p:ph type="pic" idx="1"/>
          </p:nvPr>
        </p:nvPicPr>
        <p:blipFill>
          <a:blip r:embed="rId2" cstate="print">
            <a:extLst>
              <a:ext uri="{28A0092B-C50C-407E-A947-70E740481C1C}">
                <a14:useLocalDpi xmlns:a14="http://schemas.microsoft.com/office/drawing/2010/main" xmlns="" val="0"/>
              </a:ext>
            </a:extLst>
          </a:blip>
          <a:srcRect l="9" r="9"/>
          <a:stretch>
            <a:fillRect/>
          </a:stretch>
        </p:blipFill>
        <p:spPr bwMode="auto">
          <a:prstGeom prst="rect">
            <a:avLst/>
          </a:prstGeom>
          <a:noFill/>
          <a:ln>
            <a:noFill/>
          </a:ln>
        </p:spPr>
      </p:pic>
      <p:sp>
        <p:nvSpPr>
          <p:cNvPr id="3" name="2 Marcador de texto"/>
          <p:cNvSpPr>
            <a:spLocks noGrp="1"/>
          </p:cNvSpPr>
          <p:nvPr>
            <p:ph type="body" sz="half" idx="2"/>
          </p:nvPr>
        </p:nvSpPr>
        <p:spPr>
          <a:xfrm>
            <a:off x="1475656" y="5810250"/>
            <a:ext cx="6120680" cy="533400"/>
          </a:xfrm>
        </p:spPr>
        <p:txBody>
          <a:bodyPr>
            <a:normAutofit/>
          </a:bodyPr>
          <a:lstStyle/>
          <a:p>
            <a:r>
              <a:rPr lang="es-ES" sz="1200" dirty="0" smtClean="0"/>
              <a:t>Imagen </a:t>
            </a:r>
            <a:r>
              <a:rPr lang="es-ES" sz="1200" dirty="0"/>
              <a:t>de la fundación Francis </a:t>
            </a:r>
            <a:r>
              <a:rPr lang="es-ES" sz="1200" dirty="0" err="1" smtClean="0"/>
              <a:t>Chapelet</a:t>
            </a:r>
            <a:endParaRPr lang="es-ES" sz="1200" dirty="0" smtClean="0"/>
          </a:p>
          <a:p>
            <a:r>
              <a:rPr lang="es-ES" sz="1200" dirty="0"/>
              <a:t>http://www.fundacionfrancischapelet.com/videoguias/ruta2/grijota/</a:t>
            </a:r>
          </a:p>
        </p:txBody>
      </p:sp>
    </p:spTree>
    <p:extLst>
      <p:ext uri="{BB962C8B-B14F-4D97-AF65-F5344CB8AC3E}">
        <p14:creationId xmlns:p14="http://schemas.microsoft.com/office/powerpoint/2010/main" xmlns="" val="29045589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RETABLO MAYOR      </a:t>
            </a:r>
            <a:br>
              <a:rPr lang="es-ES" dirty="0" smtClean="0"/>
            </a:br>
            <a:r>
              <a:rPr lang="es-ES" sz="1200" dirty="0" smtClean="0"/>
              <a:t>2ª mitad del siglo XVII</a:t>
            </a:r>
            <a:endParaRPr lang="es-ES" dirty="0"/>
          </a:p>
        </p:txBody>
      </p:sp>
      <p:sp>
        <p:nvSpPr>
          <p:cNvPr id="13" name="12 Marcador de posición de imagen"/>
          <p:cNvSpPr>
            <a:spLocks noGrp="1"/>
          </p:cNvSpPr>
          <p:nvPr>
            <p:ph type="pic" idx="1"/>
          </p:nvPr>
        </p:nvSpPr>
        <p:spPr>
          <a:xfrm>
            <a:off x="1475656" y="1678012"/>
            <a:ext cx="6054724" cy="3839220"/>
          </a:xfrm>
        </p:spPr>
      </p:sp>
      <p:sp>
        <p:nvSpPr>
          <p:cNvPr id="3" name="2 Marcador de contenido"/>
          <p:cNvSpPr>
            <a:spLocks noGrp="1"/>
          </p:cNvSpPr>
          <p:nvPr>
            <p:ph type="body" sz="half" idx="2"/>
          </p:nvPr>
        </p:nvSpPr>
        <p:spPr/>
        <p:txBody>
          <a:bodyPr>
            <a:normAutofit fontScale="25000" lnSpcReduction="20000"/>
          </a:bodyPr>
          <a:lstStyle/>
          <a:p>
            <a:endParaRPr lang="es-ES" dirty="0" smtClean="0"/>
          </a:p>
          <a:p>
            <a:endParaRPr lang="es-ES" dirty="0"/>
          </a:p>
          <a:p>
            <a:endParaRPr lang="es-ES" dirty="0" smtClean="0"/>
          </a:p>
          <a:p>
            <a:endParaRPr lang="es-ES" dirty="0"/>
          </a:p>
          <a:p>
            <a:endParaRPr lang="es-ES" dirty="0" smtClean="0"/>
          </a:p>
          <a:p>
            <a:endParaRPr lang="es-ES" dirty="0"/>
          </a:p>
          <a:p>
            <a:endParaRPr lang="es-ES" dirty="0" smtClean="0"/>
          </a:p>
          <a:p>
            <a:endParaRPr lang="es-ES" dirty="0"/>
          </a:p>
          <a:p>
            <a:endParaRPr lang="es-ES" dirty="0" smtClean="0"/>
          </a:p>
          <a:p>
            <a:r>
              <a:rPr lang="es-ES" dirty="0" smtClean="0"/>
              <a:t>                      </a:t>
            </a:r>
          </a:p>
          <a:p>
            <a:endParaRPr lang="es-ES" dirty="0"/>
          </a:p>
          <a:p>
            <a:endParaRPr lang="es-ES" dirty="0" smtClean="0"/>
          </a:p>
          <a:p>
            <a:r>
              <a:rPr lang="es-ES" dirty="0" smtClean="0"/>
              <a:t>                           </a:t>
            </a:r>
            <a:endParaRPr lang="es-ES" sz="1200" dirty="0"/>
          </a:p>
        </p:txBody>
      </p:sp>
      <p:pic>
        <p:nvPicPr>
          <p:cNvPr id="4" name="3 Imagen" descr="Nave"/>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3214" y="1268760"/>
            <a:ext cx="7128792" cy="4248472"/>
          </a:xfrm>
          <a:prstGeom prst="rect">
            <a:avLst/>
          </a:prstGeom>
          <a:noFill/>
          <a:ln>
            <a:noFill/>
          </a:ln>
        </p:spPr>
      </p:pic>
      <p:sp>
        <p:nvSpPr>
          <p:cNvPr id="14" name="13 Rectángulo"/>
          <p:cNvSpPr/>
          <p:nvPr/>
        </p:nvSpPr>
        <p:spPr>
          <a:xfrm>
            <a:off x="833214" y="5691157"/>
            <a:ext cx="7128792" cy="1292662"/>
          </a:xfrm>
          <a:prstGeom prst="rect">
            <a:avLst/>
          </a:prstGeom>
        </p:spPr>
        <p:txBody>
          <a:bodyPr wrap="square">
            <a:spAutoFit/>
          </a:bodyPr>
          <a:lstStyle/>
          <a:p>
            <a:r>
              <a:rPr lang="es-ES" b="1" dirty="0"/>
              <a:t>El templo es de una sola nave, </a:t>
            </a:r>
            <a:r>
              <a:rPr lang="es-ES" b="1" dirty="0" smtClean="0"/>
              <a:t>   cubierta  con </a:t>
            </a:r>
            <a:r>
              <a:rPr lang="es-ES" b="1" dirty="0"/>
              <a:t>bóveda de cañón </a:t>
            </a:r>
            <a:r>
              <a:rPr lang="es-ES" b="1" dirty="0" smtClean="0"/>
              <a:t> con yeserías</a:t>
            </a:r>
          </a:p>
          <a:p>
            <a:r>
              <a:rPr lang="es-ES" sz="1200" dirty="0" smtClean="0"/>
              <a:t>Imagen </a:t>
            </a:r>
            <a:r>
              <a:rPr lang="es-ES" sz="1200" dirty="0"/>
              <a:t>de la fundación Francis </a:t>
            </a:r>
            <a:r>
              <a:rPr lang="es-ES" sz="1200" dirty="0" err="1"/>
              <a:t>Chapelet</a:t>
            </a:r>
            <a:endParaRPr lang="es-ES" sz="1200" dirty="0"/>
          </a:p>
          <a:p>
            <a:r>
              <a:rPr lang="es-ES" sz="1200" dirty="0"/>
              <a:t>http://www.fundacionfrancischapelet.com/videoguias/ruta2/grijota/</a:t>
            </a:r>
          </a:p>
          <a:p>
            <a:endParaRPr lang="es-ES" b="1" dirty="0"/>
          </a:p>
        </p:txBody>
      </p:sp>
    </p:spTree>
    <p:extLst>
      <p:ext uri="{BB962C8B-B14F-4D97-AF65-F5344CB8AC3E}">
        <p14:creationId xmlns:p14="http://schemas.microsoft.com/office/powerpoint/2010/main" xmlns="" val="7304753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66025" y="1136206"/>
            <a:ext cx="3391656" cy="25422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01172" y="1131253"/>
            <a:ext cx="3263887" cy="24482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4713" y="3715456"/>
            <a:ext cx="3412181" cy="2372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87919" y="3678412"/>
            <a:ext cx="3263887" cy="24099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3 Título"/>
          <p:cNvSpPr>
            <a:spLocks noGrp="1"/>
          </p:cNvSpPr>
          <p:nvPr>
            <p:ph type="title"/>
          </p:nvPr>
        </p:nvSpPr>
        <p:spPr>
          <a:xfrm>
            <a:off x="1679576" y="548680"/>
            <a:ext cx="5711824" cy="648072"/>
          </a:xfrm>
        </p:spPr>
        <p:txBody>
          <a:bodyPr/>
          <a:lstStyle/>
          <a:p>
            <a:r>
              <a:rPr lang="es-ES" sz="3600" dirty="0" smtClean="0"/>
              <a:t>PINTURAS DEL RETABLO</a:t>
            </a:r>
            <a:endParaRPr lang="es-ES" sz="3600" dirty="0"/>
          </a:p>
        </p:txBody>
      </p:sp>
      <p:sp>
        <p:nvSpPr>
          <p:cNvPr id="2" name="1 Marcador de posición de imagen"/>
          <p:cNvSpPr>
            <a:spLocks noGrp="1"/>
          </p:cNvSpPr>
          <p:nvPr>
            <p:ph type="pic" idx="1"/>
          </p:nvPr>
        </p:nvSpPr>
        <p:spPr>
          <a:xfrm>
            <a:off x="1765587" y="1412776"/>
            <a:ext cx="5871170" cy="4714250"/>
          </a:xfrm>
        </p:spPr>
      </p:sp>
      <p:sp>
        <p:nvSpPr>
          <p:cNvPr id="3" name="2 Marcador de texto"/>
          <p:cNvSpPr>
            <a:spLocks noGrp="1"/>
          </p:cNvSpPr>
          <p:nvPr>
            <p:ph type="body" sz="half" idx="2"/>
          </p:nvPr>
        </p:nvSpPr>
        <p:spPr>
          <a:xfrm>
            <a:off x="1679576" y="6165304"/>
            <a:ext cx="5711824" cy="692696"/>
          </a:xfrm>
        </p:spPr>
        <p:txBody>
          <a:bodyPr>
            <a:normAutofit/>
          </a:bodyPr>
          <a:lstStyle/>
          <a:p>
            <a:r>
              <a:rPr lang="es-ES" sz="1050" dirty="0" smtClean="0"/>
              <a:t>Imagen </a:t>
            </a:r>
            <a:r>
              <a:rPr lang="es-ES" sz="1050" dirty="0"/>
              <a:t>de la fundación Francis </a:t>
            </a:r>
            <a:r>
              <a:rPr lang="es-ES" sz="1050" dirty="0" err="1"/>
              <a:t>Chapelet</a:t>
            </a:r>
            <a:endParaRPr lang="es-ES" sz="1050" dirty="0"/>
          </a:p>
          <a:p>
            <a:r>
              <a:rPr lang="es-ES" sz="1050" dirty="0"/>
              <a:t>http://www.fundacionfrancischapelet.com/videoguias/ruta2/grijota</a:t>
            </a:r>
          </a:p>
        </p:txBody>
      </p:sp>
    </p:spTree>
    <p:extLst>
      <p:ext uri="{BB962C8B-B14F-4D97-AF65-F5344CB8AC3E}">
        <p14:creationId xmlns:p14="http://schemas.microsoft.com/office/powerpoint/2010/main" xmlns="" val="6670876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0"/>
            <a:ext cx="8229600" cy="6741368"/>
          </a:xfrm>
        </p:spPr>
        <p:txBody>
          <a:bodyPr/>
          <a:lstStyle/>
          <a:p>
            <a:pPr fontAlgn="base"/>
            <a:r>
              <a:rPr lang="es-ES" b="1" dirty="0">
                <a:effectLst/>
              </a:rPr>
              <a:t>RETABLOS BARROCOS</a:t>
            </a:r>
            <a:r>
              <a:rPr lang="es-ES" dirty="0">
                <a:effectLst/>
              </a:rPr>
              <a:t/>
            </a:r>
            <a:br>
              <a:rPr lang="es-ES" dirty="0">
                <a:effectLst/>
              </a:rPr>
            </a:br>
            <a:r>
              <a:rPr lang="es-ES" dirty="0">
                <a:effectLst/>
              </a:rPr>
              <a:t>Los laterales del templo poseen varios retablos barrocos (S.XVIII), uno de ellos con una escultura de S. Vicente Ferrer de la misma época.</a:t>
            </a:r>
            <a:br>
              <a:rPr lang="es-ES" dirty="0">
                <a:effectLst/>
              </a:rPr>
            </a:br>
            <a:endParaRPr lang="es-ES" dirty="0"/>
          </a:p>
        </p:txBody>
      </p:sp>
    </p:spTree>
    <p:extLst>
      <p:ext uri="{BB962C8B-B14F-4D97-AF65-F5344CB8AC3E}">
        <p14:creationId xmlns:p14="http://schemas.microsoft.com/office/powerpoint/2010/main" xmlns="" val="31462743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RETABLOS BARROCOS"/>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7584" y="692696"/>
            <a:ext cx="3391783" cy="2562225"/>
          </a:xfrm>
          <a:prstGeom prst="rect">
            <a:avLst/>
          </a:prstGeom>
          <a:noFill/>
          <a:ln>
            <a:noFill/>
          </a:ln>
        </p:spPr>
      </p:pic>
      <p:pic>
        <p:nvPicPr>
          <p:cNvPr id="4" name="3 Imagen" descr="RETABLOS BARROCOS"/>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60032" y="723423"/>
            <a:ext cx="3270085" cy="2552700"/>
          </a:xfrm>
          <a:prstGeom prst="rect">
            <a:avLst/>
          </a:prstGeom>
          <a:noFill/>
          <a:ln>
            <a:noFill/>
          </a:ln>
        </p:spPr>
      </p:pic>
      <p:pic>
        <p:nvPicPr>
          <p:cNvPr id="5" name="4 Imagen" descr="Retablos Barrocos"/>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27584" y="3412232"/>
            <a:ext cx="3391783" cy="2524125"/>
          </a:xfrm>
          <a:prstGeom prst="rect">
            <a:avLst/>
          </a:prstGeom>
          <a:noFill/>
          <a:ln>
            <a:noFill/>
          </a:ln>
        </p:spPr>
      </p:pic>
      <p:pic>
        <p:nvPicPr>
          <p:cNvPr id="6" name="5 Imagen" descr="Retablos Barrocos"/>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833536" y="3412232"/>
            <a:ext cx="3267452" cy="2524126"/>
          </a:xfrm>
          <a:prstGeom prst="rect">
            <a:avLst/>
          </a:prstGeom>
          <a:noFill/>
          <a:ln>
            <a:noFill/>
          </a:ln>
        </p:spPr>
      </p:pic>
      <p:sp>
        <p:nvSpPr>
          <p:cNvPr id="2" name="1 Título"/>
          <p:cNvSpPr>
            <a:spLocks noGrp="1"/>
          </p:cNvSpPr>
          <p:nvPr>
            <p:ph type="title"/>
          </p:nvPr>
        </p:nvSpPr>
        <p:spPr/>
        <p:txBody>
          <a:bodyPr/>
          <a:lstStyle/>
          <a:p>
            <a:endParaRPr lang="es-ES"/>
          </a:p>
        </p:txBody>
      </p:sp>
      <p:sp>
        <p:nvSpPr>
          <p:cNvPr id="7" name="6 Marcador de posición de imagen"/>
          <p:cNvSpPr>
            <a:spLocks noGrp="1"/>
          </p:cNvSpPr>
          <p:nvPr>
            <p:ph type="pic" idx="1"/>
          </p:nvPr>
        </p:nvSpPr>
        <p:spPr>
          <a:xfrm>
            <a:off x="1259632" y="1772816"/>
            <a:ext cx="6054724" cy="4541044"/>
          </a:xfrm>
        </p:spPr>
      </p:sp>
      <p:sp>
        <p:nvSpPr>
          <p:cNvPr id="8" name="7 Marcador de texto"/>
          <p:cNvSpPr>
            <a:spLocks noGrp="1"/>
          </p:cNvSpPr>
          <p:nvPr>
            <p:ph type="body" sz="half" idx="2"/>
          </p:nvPr>
        </p:nvSpPr>
        <p:spPr>
          <a:xfrm>
            <a:off x="1679576" y="5810250"/>
            <a:ext cx="5711824" cy="715094"/>
          </a:xfrm>
        </p:spPr>
        <p:txBody>
          <a:bodyPr>
            <a:normAutofit fontScale="77500" lnSpcReduction="20000"/>
          </a:bodyPr>
          <a:lstStyle/>
          <a:p>
            <a:endParaRPr lang="es-ES" dirty="0" smtClean="0"/>
          </a:p>
          <a:p>
            <a:r>
              <a:rPr lang="es-ES" dirty="0" smtClean="0"/>
              <a:t>Imagen </a:t>
            </a:r>
            <a:r>
              <a:rPr lang="es-ES" dirty="0"/>
              <a:t>de la fundación Francis </a:t>
            </a:r>
            <a:r>
              <a:rPr lang="es-ES" dirty="0" err="1"/>
              <a:t>Chapelet</a:t>
            </a:r>
            <a:endParaRPr lang="es-ES" dirty="0"/>
          </a:p>
          <a:p>
            <a:r>
              <a:rPr lang="es-ES" dirty="0"/>
              <a:t>http://www.fundacionfrancischapelet.com/videoguias/ruta2/grijota</a:t>
            </a:r>
          </a:p>
          <a:p>
            <a:endParaRPr lang="es-ES" dirty="0"/>
          </a:p>
        </p:txBody>
      </p:sp>
    </p:spTree>
    <p:extLst>
      <p:ext uri="{BB962C8B-B14F-4D97-AF65-F5344CB8AC3E}">
        <p14:creationId xmlns:p14="http://schemas.microsoft.com/office/powerpoint/2010/main" xmlns="" val="19626578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5576" y="224286"/>
            <a:ext cx="4680521" cy="6353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4 Título"/>
          <p:cNvSpPr>
            <a:spLocks noGrp="1"/>
          </p:cNvSpPr>
          <p:nvPr>
            <p:ph type="title"/>
          </p:nvPr>
        </p:nvSpPr>
        <p:spPr>
          <a:xfrm>
            <a:off x="5868144" y="476672"/>
            <a:ext cx="3008313" cy="2016224"/>
          </a:xfrm>
        </p:spPr>
        <p:txBody>
          <a:bodyPr/>
          <a:lstStyle/>
          <a:p>
            <a:r>
              <a:rPr lang="es-ES" b="1" dirty="0">
                <a:effectLst/>
              </a:rPr>
              <a:t>Órgano </a:t>
            </a:r>
            <a:r>
              <a:rPr lang="es-ES" b="1" dirty="0" smtClean="0">
                <a:effectLst/>
              </a:rPr>
              <a:t>de           </a:t>
            </a:r>
            <a:r>
              <a:rPr lang="es-ES" b="1" dirty="0">
                <a:effectLst/>
              </a:rPr>
              <a:t>la Iglesia Parroquial de la Santa Cruz</a:t>
            </a:r>
            <a:endParaRPr lang="es-ES" dirty="0"/>
          </a:p>
        </p:txBody>
      </p:sp>
      <p:sp>
        <p:nvSpPr>
          <p:cNvPr id="7" name="6 Marcador de texto"/>
          <p:cNvSpPr>
            <a:spLocks noGrp="1"/>
          </p:cNvSpPr>
          <p:nvPr>
            <p:ph type="body" sz="half" idx="2"/>
          </p:nvPr>
        </p:nvSpPr>
        <p:spPr>
          <a:xfrm>
            <a:off x="5580113" y="3140968"/>
            <a:ext cx="3335288" cy="2985195"/>
          </a:xfrm>
        </p:spPr>
        <p:txBody>
          <a:bodyPr>
            <a:normAutofit/>
          </a:bodyPr>
          <a:lstStyle/>
          <a:p>
            <a:r>
              <a:rPr lang="es-ES" b="1" dirty="0" smtClean="0"/>
              <a:t>UBICACIÓN </a:t>
            </a:r>
            <a:r>
              <a:rPr lang="es-ES" b="1" dirty="0"/>
              <a:t>DEL ÓRGANO: </a:t>
            </a:r>
            <a:endParaRPr lang="es-ES" b="1" dirty="0" smtClean="0"/>
          </a:p>
          <a:p>
            <a:endParaRPr lang="es-ES" dirty="0" smtClean="0"/>
          </a:p>
          <a:p>
            <a:r>
              <a:rPr lang="es-ES" dirty="0" smtClean="0"/>
              <a:t>Coro </a:t>
            </a:r>
            <a:r>
              <a:rPr lang="es-ES" dirty="0"/>
              <a:t>alto, lado del </a:t>
            </a:r>
            <a:r>
              <a:rPr lang="es-ES" dirty="0" smtClean="0"/>
              <a:t>Evangelio</a:t>
            </a:r>
          </a:p>
          <a:p>
            <a:endParaRPr lang="es-ES" b="1" dirty="0" smtClean="0"/>
          </a:p>
          <a:p>
            <a:r>
              <a:rPr lang="es-ES" sz="1050" dirty="0"/>
              <a:t>Imagen de la fundación Francis </a:t>
            </a:r>
            <a:r>
              <a:rPr lang="es-ES" sz="1050" dirty="0" err="1"/>
              <a:t>Chapelet</a:t>
            </a:r>
            <a:endParaRPr lang="es-ES" sz="1050" dirty="0"/>
          </a:p>
          <a:p>
            <a:r>
              <a:rPr lang="es-ES" sz="1050" dirty="0"/>
              <a:t>http://www.fundacionfrancischapelet.com/videoguias/ruta2/grijota</a:t>
            </a:r>
          </a:p>
          <a:p>
            <a:r>
              <a:rPr lang="es-ES" dirty="0"/>
              <a:t/>
            </a:r>
            <a:br>
              <a:rPr lang="es-ES" dirty="0"/>
            </a:br>
            <a:endParaRPr lang="es-ES" dirty="0"/>
          </a:p>
        </p:txBody>
      </p:sp>
    </p:spTree>
    <p:extLst>
      <p:ext uri="{BB962C8B-B14F-4D97-AF65-F5344CB8AC3E}">
        <p14:creationId xmlns:p14="http://schemas.microsoft.com/office/powerpoint/2010/main" xmlns="" val="15266636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508104" y="1052736"/>
            <a:ext cx="3312368" cy="1368152"/>
          </a:xfrm>
        </p:spPr>
        <p:txBody>
          <a:bodyPr/>
          <a:lstStyle/>
          <a:p>
            <a:r>
              <a:rPr lang="es-ES" b="1" dirty="0" smtClean="0"/>
              <a:t/>
            </a:r>
            <a:br>
              <a:rPr lang="es-ES" b="1" dirty="0" smtClean="0"/>
            </a:br>
            <a:r>
              <a:rPr lang="es-ES" b="1" dirty="0"/>
              <a:t/>
            </a:r>
            <a:br>
              <a:rPr lang="es-ES" b="1" dirty="0"/>
            </a:br>
            <a:r>
              <a:rPr lang="es-ES" b="1" dirty="0" smtClean="0"/>
              <a:t/>
            </a:r>
            <a:br>
              <a:rPr lang="es-ES" b="1" dirty="0" smtClean="0"/>
            </a:br>
            <a:r>
              <a:rPr lang="es-ES" b="1" dirty="0"/>
              <a:t/>
            </a:r>
            <a:br>
              <a:rPr lang="es-ES" b="1" dirty="0"/>
            </a:br>
            <a:r>
              <a:rPr lang="es-ES" b="1" dirty="0" smtClean="0"/>
              <a:t>AUTOR</a:t>
            </a:r>
            <a:r>
              <a:rPr lang="es-ES" b="1" dirty="0"/>
              <a:t>:</a:t>
            </a:r>
            <a:r>
              <a:rPr lang="es-ES" dirty="0"/>
              <a:t> </a:t>
            </a:r>
            <a:r>
              <a:rPr lang="es-ES" dirty="0" smtClean="0"/>
              <a:t>  Pedro </a:t>
            </a:r>
            <a:r>
              <a:rPr lang="es-ES" dirty="0"/>
              <a:t>Merino de la Rosa</a:t>
            </a:r>
          </a:p>
        </p:txBody>
      </p:sp>
      <p:sp>
        <p:nvSpPr>
          <p:cNvPr id="4" name="3 Marcador de texto"/>
          <p:cNvSpPr>
            <a:spLocks noGrp="1"/>
          </p:cNvSpPr>
          <p:nvPr>
            <p:ph type="body" sz="half" idx="2"/>
          </p:nvPr>
        </p:nvSpPr>
        <p:spPr>
          <a:xfrm>
            <a:off x="5292081" y="2276872"/>
            <a:ext cx="3623320" cy="3312367"/>
          </a:xfrm>
        </p:spPr>
        <p:txBody>
          <a:bodyPr>
            <a:normAutofit lnSpcReduction="10000"/>
          </a:bodyPr>
          <a:lstStyle/>
          <a:p>
            <a:r>
              <a:rPr lang="es-ES" dirty="0"/>
              <a:t/>
            </a:r>
            <a:br>
              <a:rPr lang="es-ES" dirty="0"/>
            </a:br>
            <a:endParaRPr lang="es-ES" dirty="0"/>
          </a:p>
          <a:p>
            <a:endParaRPr lang="es-ES" b="1" dirty="0" smtClean="0"/>
          </a:p>
          <a:p>
            <a:r>
              <a:rPr lang="es-ES" b="1" dirty="0" smtClean="0"/>
              <a:t>FECHA </a:t>
            </a:r>
            <a:r>
              <a:rPr lang="es-ES" b="1" dirty="0"/>
              <a:t>DE CONSTRUCCIÓN:</a:t>
            </a:r>
            <a:r>
              <a:rPr lang="es-ES" dirty="0"/>
              <a:t> 1731</a:t>
            </a:r>
            <a:br>
              <a:rPr lang="es-ES" dirty="0"/>
            </a:br>
            <a:endParaRPr lang="es-ES" dirty="0"/>
          </a:p>
          <a:p>
            <a:endParaRPr lang="es-ES" b="1" dirty="0" smtClean="0"/>
          </a:p>
          <a:p>
            <a:r>
              <a:rPr lang="es-ES" b="1" dirty="0" smtClean="0"/>
              <a:t>ESCUELA</a:t>
            </a:r>
            <a:r>
              <a:rPr lang="es-ES" b="1" dirty="0"/>
              <a:t>:</a:t>
            </a:r>
            <a:r>
              <a:rPr lang="es-ES" dirty="0"/>
              <a:t> </a:t>
            </a:r>
            <a:r>
              <a:rPr lang="es-ES" dirty="0" smtClean="0"/>
              <a:t>Castellana</a:t>
            </a:r>
          </a:p>
          <a:p>
            <a:endParaRPr lang="es-ES" dirty="0" smtClean="0"/>
          </a:p>
          <a:p>
            <a:r>
              <a:rPr lang="es-ES" sz="1050" dirty="0" smtClean="0"/>
              <a:t>Imagen:  órganos de Palencia</a:t>
            </a:r>
          </a:p>
          <a:p>
            <a:r>
              <a:rPr lang="es-ES" sz="1050" dirty="0"/>
              <a:t>http://www.organosdepalencia.com/fichasOrganos/grijota.html</a:t>
            </a:r>
          </a:p>
        </p:txBody>
      </p:sp>
      <p:pic>
        <p:nvPicPr>
          <p:cNvPr id="5" name="4 Marcador de contenido" descr="Caja Policromada"/>
          <p:cNvPicPr>
            <a:picLocks noGrp="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9592" y="764704"/>
            <a:ext cx="4464496" cy="5184576"/>
          </a:xfrm>
          <a:prstGeom prst="rect">
            <a:avLst/>
          </a:prstGeom>
          <a:noFill/>
          <a:ln>
            <a:noFill/>
          </a:ln>
        </p:spPr>
      </p:pic>
    </p:spTree>
    <p:extLst>
      <p:ext uri="{BB962C8B-B14F-4D97-AF65-F5344CB8AC3E}">
        <p14:creationId xmlns:p14="http://schemas.microsoft.com/office/powerpoint/2010/main" xmlns="" val="272037129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Alta costura">
  <a:themeElements>
    <a:clrScheme name="Alta costura">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Etiqueta">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lta costura">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ppt/theme/theme2.xml><?xml version="1.0" encoding="utf-8"?>
<a:theme xmlns:a="http://schemas.openxmlformats.org/drawingml/2006/main" name="Ejecutivo">
  <a:themeElements>
    <a:clrScheme name="Ejecutivo">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jecutivo">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jecutiv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1_Ejecutivo">
  <a:themeElements>
    <a:clrScheme name="Ejecutivo">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jecutivo">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jecutiv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866</TotalTime>
  <Words>373</Words>
  <Application>Microsoft Office PowerPoint</Application>
  <PresentationFormat>Presentación en pantalla (4:3)</PresentationFormat>
  <Paragraphs>176</Paragraphs>
  <Slides>23</Slides>
  <Notes>1</Notes>
  <HiddenSlides>0</HiddenSlides>
  <MMClips>0</MMClips>
  <ScaleCrop>false</ScaleCrop>
  <HeadingPairs>
    <vt:vector size="4" baseType="variant">
      <vt:variant>
        <vt:lpstr>Tema</vt:lpstr>
      </vt:variant>
      <vt:variant>
        <vt:i4>3</vt:i4>
      </vt:variant>
      <vt:variant>
        <vt:lpstr>Títulos de diapositiva</vt:lpstr>
      </vt:variant>
      <vt:variant>
        <vt:i4>23</vt:i4>
      </vt:variant>
    </vt:vector>
  </HeadingPairs>
  <TitlesOfParts>
    <vt:vector size="26" baseType="lpstr">
      <vt:lpstr>Alta costura</vt:lpstr>
      <vt:lpstr>Ejecutivo</vt:lpstr>
      <vt:lpstr>1_Ejecutivo</vt:lpstr>
      <vt:lpstr> EN TIERRA DE CAMPOS</vt:lpstr>
      <vt:lpstr>LA VILLA DE GRIJOTA</vt:lpstr>
      <vt:lpstr>IGLESIA DE LA SANTA CRUZ</vt:lpstr>
      <vt:lpstr>RETABLO MAYOR       2ª mitad del siglo XVII</vt:lpstr>
      <vt:lpstr>PINTURAS DEL RETABLO</vt:lpstr>
      <vt:lpstr>RETABLOS BARROCOS Los laterales del templo poseen varios retablos barrocos (S.XVIII), uno de ellos con una escultura de S. Vicente Ferrer de la misma época. </vt:lpstr>
      <vt:lpstr>Diapositiva 7</vt:lpstr>
      <vt:lpstr>Órgano de           la Iglesia Parroquial de la Santa Cruz</vt:lpstr>
      <vt:lpstr>    AUTOR:   Pedro Merino de la Rosa</vt:lpstr>
      <vt:lpstr>           Tubos de Fachada Están decorados con mascarones dorados. </vt:lpstr>
      <vt:lpstr>Diapositiva 11</vt:lpstr>
      <vt:lpstr>El Teclado Tiene 45 notas y consta de 21 registros. </vt:lpstr>
      <vt:lpstr>Diapositiva 13</vt:lpstr>
      <vt:lpstr>Diapositiva 14</vt:lpstr>
      <vt:lpstr>LOS REGISTROS   Órgano de la IGLESIA PARROQUIAL DE GRIJOTA www.organosdepalencia.com </vt:lpstr>
      <vt:lpstr>Diapositiva 16</vt:lpstr>
      <vt:lpstr>Diapositiva 17</vt:lpstr>
      <vt:lpstr>Diapositiva 18</vt:lpstr>
      <vt:lpstr>     Esclusas Son las nº 28 y 29 del Canal de Castilla, que atraviesa el término de Grijota. </vt:lpstr>
      <vt:lpstr>    Esclusas del Canal de Castilla Para que el Canal de Castilla fuese navegable, se tuvieron que construir 49 esclusas a lo largo de sus 207 km, para salvar un desnivel total de 150 m. construcciones que permitían a las barcazas pasar de un tramo a otro de diferente nivel.</vt:lpstr>
      <vt:lpstr>ANTIGUA FÁBRICA DE HARINAS Situada a los pies del Canal de Castilla. Donde había una esclusa había actividad: Fábricas y molinos para aprovechar la fuerza del salto de agua, posadas y cuadras para dar cobijo a los barqueros y mulas (la navegación estaba prohibida por la noche), almacenes para guardar los materiales que se transportaban por el Canal y viviendas como la del esclusero.</vt:lpstr>
      <vt:lpstr>ERMITA DE NUESTRA SEÑORA DE LOS ANGELES </vt:lpstr>
      <vt:lpstr>FIN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ALFONSO</dc:creator>
  <cp:lastModifiedBy>pilar</cp:lastModifiedBy>
  <cp:revision>75</cp:revision>
  <dcterms:created xsi:type="dcterms:W3CDTF">2015-11-22T21:27:38Z</dcterms:created>
  <dcterms:modified xsi:type="dcterms:W3CDTF">2015-11-29T14:02:55Z</dcterms:modified>
</cp:coreProperties>
</file>