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1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5" r:id="rId12"/>
    <p:sldId id="260" r:id="rId13"/>
    <p:sldId id="274" r:id="rId14"/>
    <p:sldId id="257" r:id="rId15"/>
    <p:sldId id="258" r:id="rId16"/>
    <p:sldId id="278" r:id="rId17"/>
    <p:sldId id="281" r:id="rId18"/>
    <p:sldId id="263" r:id="rId19"/>
    <p:sldId id="276" r:id="rId20"/>
    <p:sldId id="277" r:id="rId21"/>
    <p:sldId id="262" r:id="rId22"/>
    <p:sldId id="266" r:id="rId23"/>
    <p:sldId id="279" r:id="rId24"/>
    <p:sldId id="265" r:id="rId25"/>
    <p:sldId id="280" r:id="rId26"/>
    <p:sldId id="282" r:id="rId27"/>
    <p:sldId id="283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C515"/>
    <a:srgbClr val="E1E39B"/>
    <a:srgbClr val="62A34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4" autoAdjust="0"/>
    <p:restoredTop sz="94660"/>
  </p:normalViewPr>
  <p:slideViewPr>
    <p:cSldViewPr>
      <p:cViewPr>
        <p:scale>
          <a:sx n="70" d="100"/>
          <a:sy n="70" d="100"/>
        </p:scale>
        <p:origin x="-1212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CF7E-6405-4675-8359-9421463010E6}" type="datetimeFigureOut">
              <a:rPr lang="es-ES" smtClean="0"/>
              <a:t>15/12/2015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471B-7B98-4447-B57C-0C3224D915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608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CF7E-6405-4675-8359-9421463010E6}" type="datetimeFigureOut">
              <a:rPr lang="es-ES" smtClean="0"/>
              <a:t>15/12/2015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471B-7B98-4447-B57C-0C3224D915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440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CF7E-6405-4675-8359-9421463010E6}" type="datetimeFigureOut">
              <a:rPr lang="es-ES" smtClean="0"/>
              <a:t>15/12/2015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471B-7B98-4447-B57C-0C3224D915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1112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CF7E-6405-4675-8359-9421463010E6}" type="datetimeFigureOut">
              <a:rPr lang="es-ES" smtClean="0"/>
              <a:t>15/12/2015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471B-7B98-4447-B57C-0C3224D915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9902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CF7E-6405-4675-8359-9421463010E6}" type="datetimeFigureOut">
              <a:rPr lang="es-ES" smtClean="0"/>
              <a:t>15/12/2015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471B-7B98-4447-B57C-0C3224D915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4751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CF7E-6405-4675-8359-9421463010E6}" type="datetimeFigureOut">
              <a:rPr lang="es-ES" smtClean="0"/>
              <a:t>15/12/2015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471B-7B98-4447-B57C-0C3224D915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2599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CF7E-6405-4675-8359-9421463010E6}" type="datetimeFigureOut">
              <a:rPr lang="es-ES" smtClean="0"/>
              <a:t>15/12/2015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471B-7B98-4447-B57C-0C3224D915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5536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CF7E-6405-4675-8359-9421463010E6}" type="datetimeFigureOut">
              <a:rPr lang="es-ES" smtClean="0"/>
              <a:t>15/12/2015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471B-7B98-4447-B57C-0C3224D915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974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CF7E-6405-4675-8359-9421463010E6}" type="datetimeFigureOut">
              <a:rPr lang="es-ES" smtClean="0"/>
              <a:t>15/12/2015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471B-7B98-4447-B57C-0C3224D915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1984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CF7E-6405-4675-8359-9421463010E6}" type="datetimeFigureOut">
              <a:rPr lang="es-ES" smtClean="0"/>
              <a:t>15/12/2015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471B-7B98-4447-B57C-0C3224D915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5955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CF7E-6405-4675-8359-9421463010E6}" type="datetimeFigureOut">
              <a:rPr lang="es-ES" smtClean="0"/>
              <a:t>15/12/2015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471B-7B98-4447-B57C-0C3224D915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1361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740">
              <a:srgbClr val="E1E39B"/>
            </a:gs>
            <a:gs pos="0">
              <a:schemeClr val="bg2">
                <a:tint val="40000"/>
                <a:satMod val="350000"/>
              </a:schemeClr>
            </a:gs>
            <a:gs pos="67000">
              <a:srgbClr val="E8EACF"/>
            </a:gs>
            <a:gs pos="94000">
              <a:srgbClr val="C9C515">
                <a:lumMod val="54000"/>
                <a:lumOff val="46000"/>
                <a:alpha val="93000"/>
              </a:srgb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C9C515">
                <a:lumMod val="55000"/>
                <a:lumOff val="45000"/>
              </a:srgb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5CF7E-6405-4675-8359-9421463010E6}" type="datetimeFigureOut">
              <a:rPr lang="es-ES" smtClean="0"/>
              <a:t>15/12/2015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C471B-7B98-4447-B57C-0C3224D915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701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cuentoinfantil.net/cuentos-infantiles/las-dos-palomas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lomardelcamino.com/" TargetMode="External"/><Relationship Id="rId2" Type="http://schemas.openxmlformats.org/officeDocument/2006/relationships/hyperlink" Target="http://www.turismocastillayleon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iariopalentino.com/" TargetMode="External"/><Relationship Id="rId4" Type="http://schemas.openxmlformats.org/officeDocument/2006/relationships/hyperlink" Target="http://www.carriondigital.com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4807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latin typeface="Corbel" pitchFamily="34" charset="0"/>
              </a:rPr>
              <a:t>PALOMARES </a:t>
            </a:r>
            <a:br>
              <a:rPr lang="es-ES" b="1" dirty="0" smtClean="0">
                <a:latin typeface="Corbel" pitchFamily="34" charset="0"/>
              </a:rPr>
            </a:br>
            <a:r>
              <a:rPr lang="es-ES" b="1" dirty="0" smtClean="0">
                <a:latin typeface="Corbel" pitchFamily="34" charset="0"/>
              </a:rPr>
              <a:t/>
            </a:r>
            <a:br>
              <a:rPr lang="es-ES" b="1" dirty="0" smtClean="0">
                <a:latin typeface="Corbel" pitchFamily="34" charset="0"/>
              </a:rPr>
            </a:br>
            <a:r>
              <a:rPr lang="es-ES" b="1" dirty="0" smtClean="0">
                <a:latin typeface="Corbel" pitchFamily="34" charset="0"/>
              </a:rPr>
              <a:t>DE</a:t>
            </a:r>
            <a:br>
              <a:rPr lang="es-ES" b="1" dirty="0" smtClean="0">
                <a:latin typeface="Corbel" pitchFamily="34" charset="0"/>
              </a:rPr>
            </a:br>
            <a:r>
              <a:rPr lang="es-ES" b="1" dirty="0" smtClean="0">
                <a:latin typeface="Corbel" pitchFamily="34" charset="0"/>
              </a:rPr>
              <a:t/>
            </a:r>
            <a:br>
              <a:rPr lang="es-ES" b="1" dirty="0" smtClean="0">
                <a:latin typeface="Corbel" pitchFamily="34" charset="0"/>
              </a:rPr>
            </a:br>
            <a:r>
              <a:rPr lang="es-ES" b="1" dirty="0" smtClean="0">
                <a:latin typeface="Corbel" pitchFamily="34" charset="0"/>
              </a:rPr>
              <a:t>TIERRA DE CAMPOS</a:t>
            </a:r>
            <a:r>
              <a:rPr lang="es-ES" dirty="0" smtClean="0">
                <a:latin typeface="Corbel" pitchFamily="34" charset="0"/>
              </a:rPr>
              <a:t/>
            </a:r>
            <a:br>
              <a:rPr lang="es-ES" dirty="0" smtClean="0">
                <a:latin typeface="Corbel" pitchFamily="34" charset="0"/>
              </a:rPr>
            </a:br>
            <a:endParaRPr lang="es-ES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992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5949280"/>
            <a:ext cx="8229600" cy="7529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2200" dirty="0" smtClean="0">
                <a:latin typeface="Corbel" pitchFamily="34" charset="0"/>
              </a:rPr>
              <a:t>Noria situada al lado del palomar. El engranaje se ha reparado, pero la noria no está en funcionamiento.</a:t>
            </a:r>
            <a:endParaRPr lang="es-ES" sz="2200" dirty="0">
              <a:latin typeface="Corbe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388424" cy="561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794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516216" y="1412776"/>
            <a:ext cx="2304256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200" dirty="0" smtClean="0">
                <a:latin typeface="Corbel" pitchFamily="34" charset="0"/>
              </a:rPr>
              <a:t>Interior del pozo por el cual se extraía el agua para dar de beber a las palomas.</a:t>
            </a:r>
            <a:endParaRPr lang="es-ES" sz="2200" dirty="0">
              <a:latin typeface="Corbel" pitchFamily="34" charset="0"/>
            </a:endParaRPr>
          </a:p>
        </p:txBody>
      </p:sp>
      <p:pic>
        <p:nvPicPr>
          <p:cNvPr id="11266" name="Picture 2" descr="C:\Users\HP\Desktop\Palomares\PALOMAR VILLASIRGA (1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0522"/>
            <a:ext cx="532859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07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339752" y="2924944"/>
            <a:ext cx="4896544" cy="1470025"/>
          </a:xfrm>
        </p:spPr>
        <p:txBody>
          <a:bodyPr>
            <a:normAutofit fontScale="90000"/>
          </a:bodyPr>
          <a:lstStyle/>
          <a:p>
            <a:pPr marL="0" indent="0" algn="l"/>
            <a:r>
              <a:rPr lang="es-ES" dirty="0" smtClean="0">
                <a:latin typeface="Corbel" pitchFamily="34" charset="0"/>
              </a:rPr>
              <a:t/>
            </a:r>
            <a:br>
              <a:rPr lang="es-ES" dirty="0" smtClean="0">
                <a:latin typeface="Corbel" pitchFamily="34" charset="0"/>
              </a:rPr>
            </a:br>
            <a:r>
              <a:rPr lang="es-ES" dirty="0">
                <a:latin typeface="Corbel" pitchFamily="34" charset="0"/>
              </a:rPr>
              <a:t/>
            </a:r>
            <a:br>
              <a:rPr lang="es-ES" dirty="0">
                <a:latin typeface="Corbel" pitchFamily="34" charset="0"/>
              </a:rPr>
            </a:br>
            <a:r>
              <a:rPr lang="es-ES" b="1" dirty="0" smtClean="0">
                <a:latin typeface="Corbel" pitchFamily="34" charset="0"/>
              </a:rPr>
              <a:t/>
            </a:r>
            <a:br>
              <a:rPr lang="es-ES" b="1" dirty="0" smtClean="0">
                <a:latin typeface="Corbel" pitchFamily="34" charset="0"/>
              </a:rPr>
            </a:br>
            <a:r>
              <a:rPr lang="es-ES" b="1" dirty="0" smtClean="0">
                <a:latin typeface="Corbel" pitchFamily="34" charset="0"/>
              </a:rPr>
              <a:t>ACTIVIDADES</a:t>
            </a:r>
            <a:br>
              <a:rPr lang="es-ES" b="1" dirty="0" smtClean="0">
                <a:latin typeface="Corbel" pitchFamily="34" charset="0"/>
              </a:rPr>
            </a:br>
            <a:r>
              <a:rPr lang="es-ES" dirty="0">
                <a:latin typeface="Corbel" pitchFamily="34" charset="0"/>
              </a:rPr>
              <a:t/>
            </a:r>
            <a:br>
              <a:rPr lang="es-ES" dirty="0">
                <a:latin typeface="Corbel" pitchFamily="34" charset="0"/>
              </a:rPr>
            </a:br>
            <a:r>
              <a:rPr lang="es-ES" dirty="0" smtClean="0">
                <a:latin typeface="Corbel" pitchFamily="34" charset="0"/>
              </a:rPr>
              <a:t/>
            </a:r>
            <a:br>
              <a:rPr lang="es-ES" dirty="0" smtClean="0">
                <a:latin typeface="Corbel" pitchFamily="34" charset="0"/>
              </a:rPr>
            </a:br>
            <a:r>
              <a:rPr lang="es-ES" dirty="0">
                <a:latin typeface="Corbel" pitchFamily="34" charset="0"/>
              </a:rPr>
              <a:t/>
            </a:r>
            <a:br>
              <a:rPr lang="es-ES" dirty="0">
                <a:latin typeface="Corbel" pitchFamily="34" charset="0"/>
              </a:rPr>
            </a:br>
            <a:r>
              <a:rPr lang="es-ES" dirty="0">
                <a:latin typeface="Corbel" pitchFamily="34" charset="0"/>
              </a:rPr>
              <a:t/>
            </a:r>
            <a:br>
              <a:rPr lang="es-ES" dirty="0">
                <a:latin typeface="Corbel" pitchFamily="34" charset="0"/>
              </a:rPr>
            </a:br>
            <a:r>
              <a:rPr lang="es-ES" sz="2400" dirty="0" smtClean="0">
                <a:latin typeface="Corbel" pitchFamily="34" charset="0"/>
              </a:rPr>
              <a:t>CURSO: 3º de primaria</a:t>
            </a:r>
            <a:br>
              <a:rPr lang="es-ES" sz="2400" dirty="0" smtClean="0">
                <a:latin typeface="Corbel" pitchFamily="34" charset="0"/>
              </a:rPr>
            </a:br>
            <a:r>
              <a:rPr lang="es-ES" sz="2400" dirty="0" smtClean="0">
                <a:latin typeface="Corbel" pitchFamily="34" charset="0"/>
              </a:rPr>
              <a:t>NÚMERO DE ALUMNOS: 20</a:t>
            </a:r>
            <a:r>
              <a:rPr lang="es-ES" dirty="0" smtClean="0">
                <a:latin typeface="Corbel" pitchFamily="34" charset="0"/>
              </a:rPr>
              <a:t/>
            </a:r>
            <a:br>
              <a:rPr lang="es-ES" dirty="0" smtClean="0">
                <a:latin typeface="Corbel" pitchFamily="34" charset="0"/>
              </a:rPr>
            </a:br>
            <a:endParaRPr lang="es-ES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058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rbel" pitchFamily="34" charset="0"/>
              </a:rPr>
              <a:t>ACTIVIDADES PREVIAS</a:t>
            </a:r>
            <a:endParaRPr lang="es-ES" dirty="0">
              <a:latin typeface="Corbe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200" b="1" dirty="0" smtClean="0">
                <a:latin typeface="Corbel" pitchFamily="34" charset="0"/>
              </a:rPr>
              <a:t>1. CUENTO DE LAS DOS PALOMAS</a:t>
            </a:r>
          </a:p>
          <a:p>
            <a:pPr marL="0" indent="0">
              <a:buNone/>
            </a:pPr>
            <a:r>
              <a:rPr lang="es-ES" sz="2200" dirty="0" smtClean="0">
                <a:latin typeface="Corbel" pitchFamily="34" charset="0"/>
                <a:hlinkClick r:id="rId2"/>
              </a:rPr>
              <a:t>http://www.cuentoinfantil.net/cuentos-infantiles/las-dos-palomas.html</a:t>
            </a:r>
            <a:endParaRPr lang="es-ES" sz="2200" dirty="0" smtClean="0">
              <a:latin typeface="Corbel" pitchFamily="34" charset="0"/>
            </a:endParaRPr>
          </a:p>
          <a:p>
            <a:pPr marL="0" indent="0">
              <a:buNone/>
            </a:pPr>
            <a:endParaRPr lang="es-ES" sz="2200" dirty="0"/>
          </a:p>
          <a:p>
            <a:pPr marL="0" indent="0">
              <a:buNone/>
            </a:pPr>
            <a:endParaRPr lang="es-ES" sz="2200" dirty="0" smtClean="0"/>
          </a:p>
          <a:p>
            <a:pPr marL="0" indent="0">
              <a:buNone/>
            </a:pPr>
            <a:endParaRPr lang="es-ES" sz="22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3080645"/>
            <a:ext cx="5828441" cy="3287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50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3" y="476672"/>
            <a:ext cx="6272190" cy="2880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200" b="1" dirty="0" smtClean="0">
                <a:latin typeface="Corbel" pitchFamily="34" charset="0"/>
              </a:rPr>
              <a:t>2. CONSTRUIR LAS PALOMAS DEL CUENTO</a:t>
            </a:r>
          </a:p>
          <a:p>
            <a:pPr marL="0" indent="0">
              <a:buNone/>
            </a:pPr>
            <a:endParaRPr lang="es-ES" sz="2200" dirty="0" smtClean="0">
              <a:latin typeface="Corbel" pitchFamily="34" charset="0"/>
            </a:endParaRPr>
          </a:p>
          <a:p>
            <a:pPr marL="0" indent="0">
              <a:buNone/>
            </a:pPr>
            <a:r>
              <a:rPr lang="es-ES" sz="2200" dirty="0" smtClean="0">
                <a:latin typeface="Corbel" pitchFamily="34" charset="0"/>
              </a:rPr>
              <a:t>Materiales:</a:t>
            </a:r>
          </a:p>
          <a:p>
            <a:pPr>
              <a:buFontTx/>
              <a:buChar char="-"/>
            </a:pPr>
            <a:r>
              <a:rPr lang="es-ES" sz="2200" dirty="0" smtClean="0">
                <a:latin typeface="Corbel" pitchFamily="34" charset="0"/>
              </a:rPr>
              <a:t>plantilla de paloma</a:t>
            </a:r>
          </a:p>
          <a:p>
            <a:pPr>
              <a:buFontTx/>
              <a:buChar char="-"/>
            </a:pPr>
            <a:r>
              <a:rPr lang="es-ES" sz="2200" dirty="0">
                <a:latin typeface="Corbel" pitchFamily="34" charset="0"/>
              </a:rPr>
              <a:t>l</a:t>
            </a:r>
            <a:r>
              <a:rPr lang="es-ES" sz="2200" dirty="0" smtClean="0">
                <a:latin typeface="Corbel" pitchFamily="34" charset="0"/>
              </a:rPr>
              <a:t>ápiz</a:t>
            </a:r>
          </a:p>
          <a:p>
            <a:pPr>
              <a:buFontTx/>
              <a:buChar char="-"/>
            </a:pPr>
            <a:r>
              <a:rPr lang="es-ES" sz="2200" dirty="0" smtClean="0">
                <a:latin typeface="Corbel" pitchFamily="34" charset="0"/>
              </a:rPr>
              <a:t>fieltro blanco</a:t>
            </a:r>
          </a:p>
          <a:p>
            <a:pPr>
              <a:buFontTx/>
              <a:buChar char="-"/>
            </a:pPr>
            <a:r>
              <a:rPr lang="es-ES" sz="2200" dirty="0" smtClean="0">
                <a:latin typeface="Corbel" pitchFamily="34" charset="0"/>
              </a:rPr>
              <a:t>tijeras</a:t>
            </a:r>
          </a:p>
          <a:p>
            <a:pPr>
              <a:buFontTx/>
              <a:buChar char="-"/>
            </a:pPr>
            <a:r>
              <a:rPr lang="es-ES" sz="2200" dirty="0" smtClean="0">
                <a:latin typeface="Corbel" pitchFamily="34" charset="0"/>
              </a:rPr>
              <a:t>cartulina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011541" y="795116"/>
            <a:ext cx="3456384" cy="48661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s-ES" sz="2200" dirty="0" smtClean="0"/>
          </a:p>
          <a:p>
            <a:pPr marL="0" indent="0">
              <a:buFont typeface="Arial" pitchFamily="34" charset="0"/>
              <a:buNone/>
            </a:pPr>
            <a:endParaRPr lang="es-ES" sz="2200" dirty="0">
              <a:latin typeface="Corbe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s-ES" sz="2200" dirty="0" smtClean="0">
                <a:latin typeface="Corbel" pitchFamily="34" charset="0"/>
              </a:rPr>
              <a:t>Elaboración: </a:t>
            </a:r>
          </a:p>
          <a:p>
            <a:pPr marL="0" indent="0">
              <a:buFont typeface="Arial" pitchFamily="34" charset="0"/>
              <a:buNone/>
            </a:pPr>
            <a:r>
              <a:rPr lang="es-ES" sz="2200" dirty="0" smtClean="0">
                <a:latin typeface="Corbel" pitchFamily="34" charset="0"/>
              </a:rPr>
              <a:t>Calcar la silueta de la paloma, recortarla y hacer una rendija en el medio. Doblar el papel a lo largo en forma de abanico. Insertar el papel doblado por la rendija para que se extienda uniformemente por ambos lados.</a:t>
            </a:r>
            <a:endParaRPr lang="es-ES" sz="2200" dirty="0">
              <a:latin typeface="Corbe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593" y="3697749"/>
            <a:ext cx="2963543" cy="316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948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Corbel" pitchFamily="34" charset="0"/>
              </a:rPr>
              <a:t>ACTIVIDADES PRINCIPALES</a:t>
            </a:r>
            <a:endParaRPr lang="es-ES" dirty="0">
              <a:latin typeface="Corbe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200" b="1" dirty="0" smtClean="0">
                <a:latin typeface="Corbel" pitchFamily="34" charset="0"/>
              </a:rPr>
              <a:t>1. VISITA AL INTERIOR DEL PALOMAR</a:t>
            </a:r>
          </a:p>
          <a:p>
            <a:pPr marL="0" indent="0">
              <a:buNone/>
            </a:pPr>
            <a:r>
              <a:rPr lang="es-ES" sz="2200" dirty="0" smtClean="0">
                <a:latin typeface="Corbel" pitchFamily="34" charset="0"/>
              </a:rPr>
              <a:t>Lectura de los carteles. Explicación de las diferentes partes del palomar, sus nombres y su utilidad. </a:t>
            </a:r>
          </a:p>
          <a:p>
            <a:pPr marL="0" indent="0">
              <a:buNone/>
            </a:pPr>
            <a:endParaRPr lang="es-ES" sz="2200" dirty="0">
              <a:latin typeface="Corbel" pitchFamily="34" charset="0"/>
            </a:endParaRPr>
          </a:p>
          <a:p>
            <a:pPr marL="0" indent="0">
              <a:buNone/>
            </a:pPr>
            <a:r>
              <a:rPr lang="es-ES" sz="2200" dirty="0" smtClean="0">
                <a:latin typeface="Corbel" pitchFamily="34" charset="0"/>
              </a:rPr>
              <a:t>Colocar las palomas de cartulina realizadas en la actividad anterior en un nidal al azar. </a:t>
            </a:r>
          </a:p>
          <a:p>
            <a:pPr marL="0" indent="0">
              <a:buNone/>
            </a:pPr>
            <a:endParaRPr lang="es-ES" sz="2200" dirty="0" smtClean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038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Palomares\semillas-cuidado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1034">
            <a:off x="1542630" y="3684328"/>
            <a:ext cx="5634392" cy="2585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04665"/>
            <a:ext cx="8229600" cy="3096344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2"/>
            </a:pPr>
            <a:r>
              <a:rPr lang="es-ES" sz="2200" b="1" dirty="0" smtClean="0">
                <a:latin typeface="Corbel" pitchFamily="34" charset="0"/>
              </a:rPr>
              <a:t>RELLENAR CON SEMILLAS UN PAISAJE</a:t>
            </a:r>
          </a:p>
          <a:p>
            <a:pPr marL="0" indent="0">
              <a:buNone/>
            </a:pPr>
            <a:r>
              <a:rPr lang="es-ES" sz="2200" dirty="0" smtClean="0">
                <a:latin typeface="Corbel" pitchFamily="34" charset="0"/>
              </a:rPr>
              <a:t>Se explica brevemente en qué consiste la alimentación de las palomas y se muestran botes en los que hay varios tipos de semillas y cereales. </a:t>
            </a:r>
          </a:p>
          <a:p>
            <a:pPr marL="0" indent="0">
              <a:buNone/>
            </a:pPr>
            <a:r>
              <a:rPr lang="es-ES" sz="2200" dirty="0" smtClean="0">
                <a:latin typeface="Corbel" pitchFamily="34" charset="0"/>
              </a:rPr>
              <a:t>A continuación se divide la clase en 4 grupos. Se entrega un dibujo de un paisaje de tierra de campos en papel continuo y botes con semillas.</a:t>
            </a:r>
          </a:p>
          <a:p>
            <a:pPr marL="0" indent="0">
              <a:buNone/>
            </a:pPr>
            <a:r>
              <a:rPr lang="es-ES" sz="2200" dirty="0" smtClean="0">
                <a:latin typeface="Corbel" pitchFamily="34" charset="0"/>
              </a:rPr>
              <a:t>Cada grupo debe pegar con cola blanca y pincel las semillas que hay en los botes y completar el paisaje.</a:t>
            </a:r>
            <a:endParaRPr lang="es-ES" sz="22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73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nesparapintar.net/wp-content/uploads/2014/03/paisaje-de-campos-ondulad_4a0daa70d24f0-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052736"/>
            <a:ext cx="8452587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92562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548681"/>
            <a:ext cx="8229600" cy="590465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" sz="2600" b="1" dirty="0">
                <a:latin typeface="Corbel" pitchFamily="34" charset="0"/>
              </a:rPr>
              <a:t>3</a:t>
            </a:r>
            <a:r>
              <a:rPr lang="es-ES" sz="2600" b="1" dirty="0" smtClean="0">
                <a:latin typeface="Corbel" pitchFamily="34" charset="0"/>
              </a:rPr>
              <a:t>. GYMCANA DE NIDALES</a:t>
            </a:r>
          </a:p>
          <a:p>
            <a:pPr marL="0" indent="0">
              <a:buNone/>
            </a:pPr>
            <a:endParaRPr lang="es-ES" sz="1800" dirty="0" smtClean="0">
              <a:latin typeface="Corbel" pitchFamily="34" charset="0"/>
            </a:endParaRPr>
          </a:p>
          <a:p>
            <a:pPr marL="0" indent="0">
              <a:buNone/>
            </a:pPr>
            <a:r>
              <a:rPr lang="es-ES" sz="1800" b="1" dirty="0" smtClean="0">
                <a:latin typeface="Corbel" pitchFamily="34" charset="0"/>
              </a:rPr>
              <a:t>DESCRIPCIÓN:</a:t>
            </a:r>
          </a:p>
          <a:p>
            <a:pPr marL="0" indent="0">
              <a:buNone/>
            </a:pPr>
            <a:r>
              <a:rPr lang="es-ES" sz="1800" dirty="0" smtClean="0">
                <a:latin typeface="Corbel" pitchFamily="34" charset="0"/>
              </a:rPr>
              <a:t>Se hacen 5 equipos de 4 alumnos cada uno. </a:t>
            </a:r>
          </a:p>
          <a:p>
            <a:pPr marL="0" indent="0">
              <a:buNone/>
            </a:pPr>
            <a:endParaRPr lang="es-ES" sz="1800" dirty="0" smtClean="0">
              <a:latin typeface="Corbel" pitchFamily="34" charset="0"/>
            </a:endParaRPr>
          </a:p>
          <a:p>
            <a:pPr marL="0" indent="0">
              <a:buNone/>
            </a:pPr>
            <a:r>
              <a:rPr lang="es-ES" sz="1800" dirty="0" smtClean="0">
                <a:latin typeface="Corbel" pitchFamily="34" charset="0"/>
              </a:rPr>
              <a:t>Antes de realizar la actividad se han colocado  en nidales de baja altura y al azar ocho papeles de 5 colores diferentes (8 papeles de color amarillo, 8 papeles rojos, 8 azules, 8 verdes y 8 naranjas). </a:t>
            </a:r>
            <a:r>
              <a:rPr lang="es-ES" sz="1800" dirty="0">
                <a:latin typeface="Corbel" pitchFamily="34" charset="0"/>
              </a:rPr>
              <a:t> </a:t>
            </a:r>
            <a:r>
              <a:rPr lang="es-ES" sz="1800" dirty="0" smtClean="0">
                <a:latin typeface="Corbel" pitchFamily="34" charset="0"/>
              </a:rPr>
              <a:t>Cada papel contiene una adivinanza que hay que resolver.  Las adivinanzas son las mismas para los 5 equipos, aunque cada equipo las resolverá en el orden en que las vaya encontrando.</a:t>
            </a:r>
          </a:p>
          <a:p>
            <a:pPr marL="0" indent="0">
              <a:buNone/>
            </a:pPr>
            <a:endParaRPr lang="es-ES" sz="1800" dirty="0" smtClean="0">
              <a:latin typeface="Corbel" pitchFamily="34" charset="0"/>
            </a:endParaRPr>
          </a:p>
          <a:p>
            <a:pPr marL="0" indent="0">
              <a:buNone/>
            </a:pPr>
            <a:r>
              <a:rPr lang="es-ES" sz="1800" dirty="0" smtClean="0">
                <a:latin typeface="Corbel" pitchFamily="34" charset="0"/>
              </a:rPr>
              <a:t>Por otro lado, se entrega a cada grupo una ficha para completar. La ficha tiene una pegatina del color del equipo. El juego consiste en buscar en los nidales los 8 papeles del color del equipo al que se pertenece. El equipo tiene que pegar la adivinanza en la columna </a:t>
            </a:r>
            <a:r>
              <a:rPr lang="es-ES" sz="1800" dirty="0">
                <a:latin typeface="Corbel" pitchFamily="34" charset="0"/>
              </a:rPr>
              <a:t>de la izquierda y </a:t>
            </a:r>
            <a:r>
              <a:rPr lang="es-ES" sz="1800" dirty="0" smtClean="0">
                <a:latin typeface="Corbel" pitchFamily="34" charset="0"/>
              </a:rPr>
              <a:t>resolverla en </a:t>
            </a:r>
            <a:r>
              <a:rPr lang="es-ES" sz="1800" dirty="0">
                <a:latin typeface="Corbel" pitchFamily="34" charset="0"/>
              </a:rPr>
              <a:t>la columna de la </a:t>
            </a:r>
            <a:r>
              <a:rPr lang="es-ES" sz="1800" dirty="0" smtClean="0">
                <a:latin typeface="Corbel" pitchFamily="34" charset="0"/>
              </a:rPr>
              <a:t>derecha</a:t>
            </a:r>
            <a:r>
              <a:rPr lang="es-ES" sz="1800" dirty="0">
                <a:latin typeface="Corbel" pitchFamily="34" charset="0"/>
              </a:rPr>
              <a:t> </a:t>
            </a:r>
            <a:r>
              <a:rPr lang="es-ES" sz="1800" dirty="0" smtClean="0">
                <a:latin typeface="Corbel" pitchFamily="34" charset="0"/>
              </a:rPr>
              <a:t>(con palabras y dibujo).</a:t>
            </a:r>
          </a:p>
          <a:p>
            <a:pPr marL="0" indent="0">
              <a:buNone/>
            </a:pPr>
            <a:endParaRPr lang="es-ES" sz="1800" dirty="0">
              <a:latin typeface="Corbel" pitchFamily="34" charset="0"/>
            </a:endParaRPr>
          </a:p>
          <a:p>
            <a:pPr marL="0" indent="0">
              <a:buNone/>
            </a:pPr>
            <a:r>
              <a:rPr lang="es-ES" sz="1800" dirty="0" smtClean="0">
                <a:latin typeface="Corbel" pitchFamily="34" charset="0"/>
              </a:rPr>
              <a:t>Gana el equipo que resuelva antes y de forma correcta las 8 adivinanzas.</a:t>
            </a:r>
          </a:p>
          <a:p>
            <a:pPr marL="0" indent="0">
              <a:buNone/>
            </a:pPr>
            <a:endParaRPr lang="es-ES" sz="1800" dirty="0">
              <a:latin typeface="Corbel" pitchFamily="34" charset="0"/>
            </a:endParaRPr>
          </a:p>
          <a:p>
            <a:pPr marL="0" indent="0">
              <a:buNone/>
            </a:pPr>
            <a:endParaRPr lang="es-ES" sz="1800" b="1" dirty="0" smtClean="0">
              <a:latin typeface="Corbel" pitchFamily="34" charset="0"/>
            </a:endParaRPr>
          </a:p>
          <a:p>
            <a:pPr marL="0" indent="0">
              <a:buNone/>
            </a:pPr>
            <a:r>
              <a:rPr lang="es-ES" sz="1800" b="1" dirty="0" smtClean="0">
                <a:latin typeface="Corbel" pitchFamily="34" charset="0"/>
              </a:rPr>
              <a:t>MATERIALES </a:t>
            </a:r>
            <a:r>
              <a:rPr lang="es-ES" sz="1800" dirty="0" smtClean="0">
                <a:latin typeface="Corbel" pitchFamily="34" charset="0"/>
              </a:rPr>
              <a:t>(por equipo):</a:t>
            </a:r>
          </a:p>
          <a:p>
            <a:pPr marL="0" indent="0">
              <a:buNone/>
            </a:pPr>
            <a:r>
              <a:rPr lang="es-ES" sz="1800" dirty="0" smtClean="0">
                <a:latin typeface="Corbel" pitchFamily="34" charset="0"/>
              </a:rPr>
              <a:t>Una plantilla con el color del equipo</a:t>
            </a:r>
          </a:p>
          <a:p>
            <a:pPr marL="0" indent="0">
              <a:buNone/>
            </a:pPr>
            <a:r>
              <a:rPr lang="es-ES" sz="1800" dirty="0" smtClean="0">
                <a:latin typeface="Corbel" pitchFamily="34" charset="0"/>
              </a:rPr>
              <a:t>Pegamento para pegar las adivinanzas a medida que se encuentren</a:t>
            </a:r>
          </a:p>
          <a:p>
            <a:pPr marL="0" indent="0">
              <a:buNone/>
            </a:pPr>
            <a:r>
              <a:rPr lang="es-ES" sz="1800" dirty="0" smtClean="0">
                <a:latin typeface="Corbel" pitchFamily="34" charset="0"/>
              </a:rPr>
              <a:t>Lápices y pinturas</a:t>
            </a:r>
          </a:p>
          <a:p>
            <a:pPr marL="0" indent="0">
              <a:buNone/>
            </a:pPr>
            <a:r>
              <a:rPr lang="es-ES" sz="1800" dirty="0" smtClean="0">
                <a:latin typeface="Corbel" pitchFamily="34" charset="0"/>
              </a:rPr>
              <a:t> </a:t>
            </a:r>
            <a:endParaRPr lang="es-ES" sz="1800" dirty="0">
              <a:latin typeface="Corbel" pitchFamily="34" charset="0"/>
            </a:endParaRPr>
          </a:p>
          <a:p>
            <a:pPr marL="0" indent="0">
              <a:buNone/>
            </a:pPr>
            <a:endParaRPr lang="es-ES" sz="28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642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 smtClean="0">
                <a:latin typeface="Corbel" pitchFamily="34" charset="0"/>
              </a:rPr>
              <a:t>ADIVINANZAS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39552" y="908719"/>
            <a:ext cx="2808312" cy="7200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/>
              <a:t>De un huevo sale </a:t>
            </a:r>
          </a:p>
          <a:p>
            <a:r>
              <a:rPr lang="es-ES" dirty="0"/>
              <a:t>y para enviar mensajes vale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36282" y="1916832"/>
            <a:ext cx="2808312" cy="11521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/>
              <a:t>Como el algodón </a:t>
            </a:r>
            <a:br>
              <a:rPr lang="es-ES" dirty="0"/>
            </a:br>
            <a:r>
              <a:rPr lang="es-ES" dirty="0"/>
              <a:t>suelo en el aire flotar, </a:t>
            </a:r>
            <a:br>
              <a:rPr lang="es-ES" dirty="0"/>
            </a:br>
            <a:r>
              <a:rPr lang="es-ES" dirty="0"/>
              <a:t>a veces otorgo lluvia </a:t>
            </a:r>
            <a:br>
              <a:rPr lang="es-ES" dirty="0"/>
            </a:br>
            <a:r>
              <a:rPr lang="es-ES" dirty="0"/>
              <a:t>y otras, sólo humedad. 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36282" y="3429000"/>
            <a:ext cx="2808312" cy="11521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" dirty="0" smtClean="0"/>
          </a:p>
          <a:p>
            <a:r>
              <a:rPr lang="es-ES" dirty="0" smtClean="0"/>
              <a:t>Redondo</a:t>
            </a:r>
            <a:r>
              <a:rPr lang="es-ES" dirty="0"/>
              <a:t>, redondo</a:t>
            </a:r>
            <a:br>
              <a:rPr lang="es-ES" dirty="0"/>
            </a:br>
            <a:r>
              <a:rPr lang="es-ES" dirty="0"/>
              <a:t>como un pandero,</a:t>
            </a:r>
            <a:br>
              <a:rPr lang="es-ES" dirty="0"/>
            </a:br>
            <a:r>
              <a:rPr lang="es-ES" dirty="0"/>
              <a:t>quien me toma en verano</a:t>
            </a:r>
            <a:br>
              <a:rPr lang="es-ES" dirty="0"/>
            </a:br>
            <a:r>
              <a:rPr lang="es-ES" dirty="0"/>
              <a:t>debe usar sombrero.</a:t>
            </a:r>
          </a:p>
          <a:p>
            <a:r>
              <a:rPr lang="es-ES" dirty="0"/>
              <a:t> 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39552" y="4914381"/>
            <a:ext cx="2808312" cy="11521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" dirty="0" smtClean="0"/>
          </a:p>
          <a:p>
            <a:r>
              <a:rPr lang="es-ES" dirty="0"/>
              <a:t>Bonita planta, </a:t>
            </a:r>
            <a:br>
              <a:rPr lang="es-ES" dirty="0"/>
            </a:br>
            <a:r>
              <a:rPr lang="es-ES" dirty="0"/>
              <a:t>con una flor </a:t>
            </a:r>
            <a:br>
              <a:rPr lang="es-ES" dirty="0"/>
            </a:br>
            <a:r>
              <a:rPr lang="es-ES" dirty="0"/>
              <a:t>que gira y gira </a:t>
            </a:r>
            <a:br>
              <a:rPr lang="es-ES" dirty="0"/>
            </a:br>
            <a:r>
              <a:rPr lang="es-ES" dirty="0"/>
              <a:t>buscando el sol. </a:t>
            </a:r>
          </a:p>
          <a:p>
            <a:r>
              <a:rPr lang="es-ES" dirty="0"/>
              <a:t> 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5508104" y="882855"/>
            <a:ext cx="2808312" cy="11521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Mis </a:t>
            </a:r>
            <a:r>
              <a:rPr lang="es-ES" dirty="0"/>
              <a:t>patas largas, </a:t>
            </a:r>
          </a:p>
          <a:p>
            <a:r>
              <a:rPr lang="es-ES" dirty="0"/>
              <a:t>mi pico largo,</a:t>
            </a:r>
          </a:p>
          <a:p>
            <a:r>
              <a:rPr lang="es-ES" dirty="0"/>
              <a:t>hago mi casa </a:t>
            </a:r>
          </a:p>
          <a:p>
            <a:r>
              <a:rPr lang="es-ES" dirty="0"/>
              <a:t>en el campanario.</a:t>
            </a:r>
          </a:p>
          <a:p>
            <a:r>
              <a:rPr lang="es-ES" dirty="0"/>
              <a:t> </a:t>
            </a:r>
          </a:p>
          <a:p>
            <a:r>
              <a:rPr lang="es-ES" dirty="0"/>
              <a:t> 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506679" y="2276128"/>
            <a:ext cx="2808312" cy="11521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Mi </a:t>
            </a:r>
            <a:r>
              <a:rPr lang="es-ES" dirty="0"/>
              <a:t>picadura es dañina,</a:t>
            </a:r>
            <a:br>
              <a:rPr lang="es-ES" dirty="0"/>
            </a:br>
            <a:r>
              <a:rPr lang="es-ES" dirty="0"/>
              <a:t>mi cuerpo insignificante,</a:t>
            </a:r>
            <a:br>
              <a:rPr lang="es-ES" dirty="0"/>
            </a:br>
            <a:r>
              <a:rPr lang="es-ES" dirty="0"/>
              <a:t>pero el néctar que yo doy</a:t>
            </a:r>
            <a:br>
              <a:rPr lang="es-ES" dirty="0"/>
            </a:br>
            <a:r>
              <a:rPr lang="es-ES" dirty="0"/>
              <a:t>os lo coméis al instante.</a:t>
            </a:r>
          </a:p>
          <a:p>
            <a:r>
              <a:rPr lang="es-ES" dirty="0"/>
              <a:t> </a:t>
            </a:r>
          </a:p>
          <a:p>
            <a:r>
              <a:rPr lang="es-ES" dirty="0"/>
              <a:t> 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5508104" y="3573016"/>
            <a:ext cx="2808312" cy="11521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Está </a:t>
            </a:r>
            <a:r>
              <a:rPr lang="es-ES" dirty="0"/>
              <a:t>en la navaja</a:t>
            </a:r>
            <a:br>
              <a:rPr lang="es-ES" dirty="0"/>
            </a:br>
            <a:r>
              <a:rPr lang="es-ES" dirty="0"/>
              <a:t>y está en el cuaderno,</a:t>
            </a:r>
            <a:br>
              <a:rPr lang="es-ES" dirty="0"/>
            </a:br>
            <a:r>
              <a:rPr lang="es-ES" dirty="0"/>
              <a:t>se cae del árbol </a:t>
            </a:r>
            <a:br>
              <a:rPr lang="es-ES" dirty="0"/>
            </a:br>
            <a:r>
              <a:rPr lang="es-ES" dirty="0"/>
              <a:t>antes del invierno.</a:t>
            </a:r>
          </a:p>
          <a:p>
            <a:r>
              <a:rPr lang="es-ES" dirty="0"/>
              <a:t> </a:t>
            </a:r>
          </a:p>
          <a:p>
            <a:r>
              <a:rPr lang="es-ES" dirty="0"/>
              <a:t> 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5508104" y="5013176"/>
            <a:ext cx="2808312" cy="11521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" dirty="0" smtClean="0"/>
          </a:p>
          <a:p>
            <a:r>
              <a:rPr lang="es-ES" dirty="0" smtClean="0"/>
              <a:t>Bonita planta, </a:t>
            </a:r>
            <a:br>
              <a:rPr lang="es-ES" dirty="0" smtClean="0"/>
            </a:br>
            <a:r>
              <a:rPr lang="es-ES" dirty="0" smtClean="0"/>
              <a:t>con una flor </a:t>
            </a:r>
            <a:br>
              <a:rPr lang="es-ES" dirty="0" smtClean="0"/>
            </a:br>
            <a:r>
              <a:rPr lang="es-ES" dirty="0" smtClean="0"/>
              <a:t>que gira y gira </a:t>
            </a:r>
            <a:br>
              <a:rPr lang="es-ES" dirty="0" smtClean="0"/>
            </a:br>
            <a:r>
              <a:rPr lang="es-ES" dirty="0" smtClean="0"/>
              <a:t>buscando el sol. </a:t>
            </a:r>
          </a:p>
          <a:p>
            <a:r>
              <a:rPr lang="es-E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39401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6000" b="1" dirty="0" smtClean="0">
                <a:latin typeface="Corbel" pitchFamily="34" charset="0"/>
              </a:rPr>
              <a:t>PALOMAR DEL CAMINO</a:t>
            </a:r>
            <a:r>
              <a:rPr lang="es-ES" dirty="0" smtClean="0">
                <a:latin typeface="Corbel" pitchFamily="34" charset="0"/>
              </a:rPr>
              <a:t/>
            </a:r>
            <a:br>
              <a:rPr lang="es-ES" dirty="0" smtClean="0">
                <a:latin typeface="Corbel" pitchFamily="34" charset="0"/>
              </a:rPr>
            </a:br>
            <a:endParaRPr lang="es-ES" dirty="0">
              <a:latin typeface="Corbe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2000" dirty="0" smtClean="0">
              <a:latin typeface="Corbel" pitchFamily="34" charset="0"/>
            </a:endParaRPr>
          </a:p>
          <a:p>
            <a:pPr marL="0" indent="0" algn="ctr">
              <a:buNone/>
            </a:pPr>
            <a:r>
              <a:rPr lang="es-ES" sz="2000" dirty="0" smtClean="0">
                <a:latin typeface="Corbel" pitchFamily="34" charset="0"/>
              </a:rPr>
              <a:t>Carretera </a:t>
            </a:r>
            <a:r>
              <a:rPr lang="es-ES" sz="2000" dirty="0">
                <a:latin typeface="Corbel" pitchFamily="34" charset="0"/>
              </a:rPr>
              <a:t>Villoldo </a:t>
            </a:r>
            <a:r>
              <a:rPr lang="es-ES" sz="2000" dirty="0" smtClean="0">
                <a:latin typeface="Corbel" pitchFamily="34" charset="0"/>
              </a:rPr>
              <a:t>- Santillana </a:t>
            </a:r>
            <a:r>
              <a:rPr lang="es-ES" sz="2000" dirty="0">
                <a:latin typeface="Corbel" pitchFamily="34" charset="0"/>
              </a:rPr>
              <a:t>km </a:t>
            </a:r>
            <a:r>
              <a:rPr lang="es-ES" sz="2000" dirty="0" smtClean="0">
                <a:latin typeface="Corbel" pitchFamily="34" charset="0"/>
              </a:rPr>
              <a:t>10.</a:t>
            </a:r>
          </a:p>
          <a:p>
            <a:pPr marL="0" indent="0" algn="ctr">
              <a:buNone/>
            </a:pPr>
            <a:r>
              <a:rPr lang="es-ES" sz="2800" b="1" dirty="0">
                <a:latin typeface="Corbel" pitchFamily="34" charset="0"/>
              </a:rPr>
              <a:t>(Villalcázar de Sirga, Palencia)</a:t>
            </a:r>
            <a:endParaRPr lang="es-ES" sz="2800" b="1" dirty="0" smtClean="0">
              <a:latin typeface="Corbel" pitchFamily="34" charset="0"/>
            </a:endParaRPr>
          </a:p>
          <a:p>
            <a:pPr marL="0" indent="0">
              <a:buNone/>
            </a:pPr>
            <a:endParaRPr lang="es-ES" sz="2400" dirty="0">
              <a:latin typeface="Corbe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81719"/>
            <a:ext cx="4778714" cy="191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369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048672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>
                <a:latin typeface="Corbel" pitchFamily="34" charset="0"/>
              </a:rPr>
              <a:t>PLANTILLA PARA COMPLETAR (ejemplo)</a:t>
            </a:r>
          </a:p>
          <a:p>
            <a:pPr marL="0" indent="0">
              <a:buNone/>
            </a:pPr>
            <a:endParaRPr lang="es-ES" sz="2000" u="sng" dirty="0">
              <a:latin typeface="Corbel" pitchFamily="34" charset="0"/>
            </a:endParaRPr>
          </a:p>
          <a:p>
            <a:pPr marL="0" indent="0">
              <a:buNone/>
            </a:pPr>
            <a:r>
              <a:rPr lang="es-ES" sz="2000" u="sng" dirty="0" smtClean="0">
                <a:latin typeface="Corbel" pitchFamily="34" charset="0"/>
              </a:rPr>
              <a:t>…………………</a:t>
            </a:r>
            <a:r>
              <a:rPr lang="es-ES" sz="2000" u="sng" dirty="0" smtClean="0">
                <a:latin typeface="Maiandra GD" pitchFamily="34" charset="0"/>
              </a:rPr>
              <a:t>ADIVINANZA……………………….RESPUESTA……………</a:t>
            </a:r>
          </a:p>
          <a:p>
            <a:pPr marL="0" indent="0" algn="ctr">
              <a:buNone/>
            </a:pPr>
            <a:r>
              <a:rPr lang="es-ES" sz="2000" dirty="0" smtClean="0">
                <a:latin typeface="Maiandra GD" pitchFamily="34" charset="0"/>
              </a:rPr>
              <a:t>		El girasol  </a:t>
            </a:r>
          </a:p>
          <a:p>
            <a:pPr marL="0" indent="0" algn="ctr">
              <a:buNone/>
            </a:pPr>
            <a:endParaRPr lang="es-ES" sz="2000" dirty="0">
              <a:latin typeface="Maiandra GD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584" y="1705535"/>
            <a:ext cx="2808312" cy="11521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" dirty="0" smtClean="0"/>
          </a:p>
          <a:p>
            <a:r>
              <a:rPr lang="es-ES" dirty="0" smtClean="0"/>
              <a:t>Bonita planta, </a:t>
            </a:r>
            <a:br>
              <a:rPr lang="es-ES" dirty="0" smtClean="0"/>
            </a:br>
            <a:r>
              <a:rPr lang="es-ES" dirty="0" smtClean="0"/>
              <a:t>con una flor </a:t>
            </a:r>
            <a:br>
              <a:rPr lang="es-ES" dirty="0" smtClean="0"/>
            </a:br>
            <a:r>
              <a:rPr lang="es-ES" dirty="0" smtClean="0"/>
              <a:t>que gira y gira </a:t>
            </a:r>
            <a:br>
              <a:rPr lang="es-ES" dirty="0" smtClean="0"/>
            </a:br>
            <a:r>
              <a:rPr lang="es-ES" dirty="0" smtClean="0"/>
              <a:t>buscando el sol. </a:t>
            </a:r>
          </a:p>
          <a:p>
            <a:r>
              <a:rPr lang="es-ES" dirty="0"/>
              <a:t>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05535"/>
            <a:ext cx="100811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10 Conector recto"/>
          <p:cNvCxnSpPr/>
          <p:nvPr/>
        </p:nvCxnSpPr>
        <p:spPr>
          <a:xfrm>
            <a:off x="4499992" y="1196752"/>
            <a:ext cx="36004" cy="54726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539552" y="3140968"/>
            <a:ext cx="77048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539552" y="4437112"/>
            <a:ext cx="77048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539552" y="5589240"/>
            <a:ext cx="77048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Elipse"/>
          <p:cNvSpPr/>
          <p:nvPr/>
        </p:nvSpPr>
        <p:spPr>
          <a:xfrm>
            <a:off x="8244408" y="260648"/>
            <a:ext cx="648072" cy="648072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1604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5833" y="38338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ES" sz="4400" dirty="0" smtClean="0">
                <a:latin typeface="Corbel" pitchFamily="34" charset="0"/>
              </a:rPr>
              <a:t>ACTIVIDADES POSTERIORES</a:t>
            </a:r>
          </a:p>
          <a:p>
            <a:pPr marL="457200" indent="-457200">
              <a:buAutoNum type="arabicPeriod"/>
            </a:pPr>
            <a:r>
              <a:rPr lang="es-ES" sz="2200" b="1" dirty="0" smtClean="0">
                <a:latin typeface="Corbel" pitchFamily="34" charset="0"/>
              </a:rPr>
              <a:t>PICAR LAS PALOMAS Y COLOCARLAS EN LOS NIDALES</a:t>
            </a:r>
          </a:p>
          <a:p>
            <a:pPr marL="0" indent="0">
              <a:buNone/>
            </a:pPr>
            <a:r>
              <a:rPr lang="es-ES" sz="2200" dirty="0" smtClean="0">
                <a:latin typeface="Corbel" pitchFamily="34" charset="0"/>
              </a:rPr>
              <a:t>Se entrega a cada alumno una ficha de un palomar y otra ficha con palomas. Se trata de picar las palomas y pegarlas en los nidales. </a:t>
            </a:r>
          </a:p>
        </p:txBody>
      </p:sp>
      <p:pic>
        <p:nvPicPr>
          <p:cNvPr id="2050" name="Picture 2" descr="C:\Users\HP\Pictures\palom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29" y="2505631"/>
            <a:ext cx="5184576" cy="4267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Resultado de imagen de palomas colore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606" y="5609130"/>
            <a:ext cx="762960" cy="540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254" y="4099371"/>
            <a:ext cx="762960" cy="540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254" y="3356992"/>
            <a:ext cx="762960" cy="540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606" y="4909348"/>
            <a:ext cx="762960" cy="540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477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3600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sz="2600" b="1" dirty="0">
                <a:latin typeface="Corbel" pitchFamily="34" charset="0"/>
              </a:rPr>
              <a:t>2</a:t>
            </a:r>
            <a:r>
              <a:rPr lang="es-ES" sz="2600" b="1" dirty="0" smtClean="0">
                <a:latin typeface="Corbel" pitchFamily="34" charset="0"/>
              </a:rPr>
              <a:t>. CONSTRUIR UN PALOMAR</a:t>
            </a:r>
          </a:p>
          <a:p>
            <a:pPr marL="0" indent="0">
              <a:buNone/>
            </a:pPr>
            <a:r>
              <a:rPr lang="es-ES" sz="2200" dirty="0" smtClean="0">
                <a:latin typeface="Corbel" pitchFamily="34" charset="0"/>
              </a:rPr>
              <a:t>Esta actividad se lleva a cabo en las mesas que hay en el exterior del palomar.</a:t>
            </a:r>
          </a:p>
          <a:p>
            <a:pPr marL="0" indent="0">
              <a:buNone/>
            </a:pPr>
            <a:endParaRPr lang="es-ES" sz="2200" dirty="0" smtClean="0">
              <a:latin typeface="Corbel" pitchFamily="34" charset="0"/>
            </a:endParaRPr>
          </a:p>
          <a:p>
            <a:pPr marL="0" indent="0">
              <a:buNone/>
            </a:pPr>
            <a:r>
              <a:rPr lang="es-ES" sz="2200" b="1" dirty="0" smtClean="0">
                <a:latin typeface="Corbel" pitchFamily="34" charset="0"/>
              </a:rPr>
              <a:t>MATERIALES</a:t>
            </a:r>
            <a:r>
              <a:rPr lang="es-ES" sz="2200" dirty="0" smtClean="0">
                <a:latin typeface="Corbel" pitchFamily="34" charset="0"/>
              </a:rPr>
              <a:t> (por alumno):</a:t>
            </a:r>
          </a:p>
          <a:p>
            <a:pPr marL="0" indent="0">
              <a:buNone/>
            </a:pPr>
            <a:r>
              <a:rPr lang="es-ES" sz="2200" dirty="0" smtClean="0">
                <a:latin typeface="Corbel" pitchFamily="34" charset="0"/>
              </a:rPr>
              <a:t>Un trozo de plastilina (otra alternativa es utilizar barro o pasta de modelar)</a:t>
            </a:r>
          </a:p>
          <a:p>
            <a:pPr marL="0" indent="0">
              <a:buNone/>
            </a:pPr>
            <a:r>
              <a:rPr lang="es-ES" sz="2200" dirty="0" smtClean="0">
                <a:latin typeface="Corbel" pitchFamily="34" charset="0"/>
              </a:rPr>
              <a:t>Dos cartulinas (una para la base y otra para el tejado)</a:t>
            </a:r>
          </a:p>
          <a:p>
            <a:pPr marL="0" indent="0">
              <a:buNone/>
            </a:pPr>
            <a:r>
              <a:rPr lang="es-ES" sz="2200" dirty="0" smtClean="0">
                <a:latin typeface="Corbel" pitchFamily="34" charset="0"/>
              </a:rPr>
              <a:t>6 palillos de madera</a:t>
            </a:r>
          </a:p>
          <a:p>
            <a:pPr marL="0" indent="0">
              <a:buNone/>
            </a:pPr>
            <a:r>
              <a:rPr lang="es-ES" sz="2200" dirty="0" smtClean="0">
                <a:latin typeface="Corbel" pitchFamily="34" charset="0"/>
              </a:rPr>
              <a:t>Tijeras</a:t>
            </a:r>
          </a:p>
          <a:p>
            <a:pPr marL="0" indent="0">
              <a:buNone/>
            </a:pPr>
            <a:endParaRPr lang="es-ES" sz="2200" dirty="0" smtClean="0">
              <a:latin typeface="Corbel" pitchFamily="34" charset="0"/>
            </a:endParaRPr>
          </a:p>
          <a:p>
            <a:pPr marL="0" indent="0">
              <a:buNone/>
            </a:pPr>
            <a:endParaRPr lang="es-ES" sz="2200" dirty="0">
              <a:latin typeface="Corbel" pitchFamily="34" charset="0"/>
            </a:endParaRPr>
          </a:p>
        </p:txBody>
      </p:sp>
      <p:pic>
        <p:nvPicPr>
          <p:cNvPr id="2052" name="Picture 4" descr="C:\Users\HP\Desktop\Palomares\IMG_20151211_2132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02262"/>
            <a:ext cx="2952328" cy="1660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C:\Users\HP\Desktop\Palomares\IMG_20151211_2114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2079"/>
            <a:ext cx="4572000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47534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ES" sz="2200" b="1" dirty="0" smtClean="0">
                <a:latin typeface="Corbel" pitchFamily="34" charset="0"/>
              </a:rPr>
              <a:t>REALIZACIÓN:</a:t>
            </a:r>
          </a:p>
          <a:p>
            <a:pPr marL="0" indent="0">
              <a:buNone/>
            </a:pPr>
            <a:r>
              <a:rPr lang="es-ES" sz="2200" dirty="0">
                <a:latin typeface="Corbel" pitchFamily="34" charset="0"/>
              </a:rPr>
              <a:t>Se entrega a cada alumno un trozo de plastilina, una cartulina que hará de base, otra cartulina que servirá de tejado y media docena de palillos de madera</a:t>
            </a:r>
            <a:r>
              <a:rPr lang="es-ES" sz="2200" dirty="0" smtClean="0">
                <a:latin typeface="Corbel" pitchFamily="34" charset="0"/>
              </a:rPr>
              <a:t>.</a:t>
            </a:r>
          </a:p>
          <a:p>
            <a:pPr marL="0" indent="0">
              <a:buNone/>
            </a:pPr>
            <a:endParaRPr lang="es-ES" sz="2200" dirty="0">
              <a:latin typeface="Corbel" pitchFamily="34" charset="0"/>
            </a:endParaRPr>
          </a:p>
          <a:p>
            <a:pPr marL="0" indent="0">
              <a:buNone/>
            </a:pPr>
            <a:r>
              <a:rPr lang="es-ES" sz="2200" dirty="0" smtClean="0">
                <a:latin typeface="Corbel" pitchFamily="34" charset="0"/>
              </a:rPr>
              <a:t>Se parte la plastilina en dos trozos, uno más grande y otro más pequeño. </a:t>
            </a:r>
          </a:p>
          <a:p>
            <a:pPr marL="0" indent="0">
              <a:buNone/>
            </a:pPr>
            <a:r>
              <a:rPr lang="es-ES" sz="2200" dirty="0" smtClean="0">
                <a:latin typeface="Corbel" pitchFamily="34" charset="0"/>
              </a:rPr>
              <a:t>El trozo grande hará de muro exterior y el pequeño de muro interior.</a:t>
            </a:r>
          </a:p>
          <a:p>
            <a:pPr marL="0" indent="0">
              <a:buNone/>
            </a:pPr>
            <a:r>
              <a:rPr lang="es-ES" sz="2200" dirty="0" smtClean="0">
                <a:latin typeface="Corbel" pitchFamily="34" charset="0"/>
              </a:rPr>
              <a:t>Ambos trozos se moldean hasta hacer dos círculos, que se colocarán uno dentro del otro de forma concéntrica.</a:t>
            </a:r>
            <a:endParaRPr lang="es-ES" sz="2200" dirty="0">
              <a:latin typeface="Corbel" pitchFamily="34" charset="0"/>
            </a:endParaRP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3074" name="Picture 2" descr="C:\Users\HP\Desktop\Palomares\IMG_20151211_213243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357">
            <a:off x="4812034" y="4509874"/>
            <a:ext cx="3948166" cy="2220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C:\Users\HP\Desktop\Palomares\PALOMAR VILLASIRGA llk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1598">
            <a:off x="638368" y="4610748"/>
            <a:ext cx="3387877" cy="1905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18312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200" dirty="0" smtClean="0">
                <a:latin typeface="Corbel" pitchFamily="34" charset="0"/>
              </a:rPr>
              <a:t>Se cortan los extremos de los palillos para quitar la parte afilada y dejarlos más cortos. </a:t>
            </a:r>
          </a:p>
          <a:p>
            <a:pPr marL="0" indent="0">
              <a:buNone/>
            </a:pPr>
            <a:r>
              <a:rPr lang="es-ES" sz="2200" dirty="0" smtClean="0">
                <a:latin typeface="Corbel" pitchFamily="34" charset="0"/>
              </a:rPr>
              <a:t>Los palillos se colocan entre los «muros» de plastilina del palomar, haciendo de vigas de sujeción.</a:t>
            </a:r>
          </a:p>
          <a:p>
            <a:pPr marL="0" indent="0">
              <a:buNone/>
            </a:pPr>
            <a:endParaRPr lang="es-ES" sz="2200" dirty="0">
              <a:latin typeface="Corbel" pitchFamily="34" charset="0"/>
            </a:endParaRPr>
          </a:p>
          <a:p>
            <a:pPr marL="0" indent="0">
              <a:buNone/>
            </a:pPr>
            <a:endParaRPr lang="es-ES" sz="2200" dirty="0">
              <a:latin typeface="Corbel" pitchFamily="34" charset="0"/>
            </a:endParaRPr>
          </a:p>
        </p:txBody>
      </p:sp>
      <p:pic>
        <p:nvPicPr>
          <p:cNvPr id="4098" name="Picture 2" descr="C:\Users\HP\Desktop\Palomares\IMG_20151211_2136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332">
            <a:off x="596128" y="2261859"/>
            <a:ext cx="4443986" cy="2499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HP\Desktop\Palomares\IMG_20151211_2137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5033">
            <a:off x="4067459" y="3614267"/>
            <a:ext cx="4878959" cy="2744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82113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76672"/>
            <a:ext cx="8424936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200" dirty="0" smtClean="0">
                <a:latin typeface="Corbel" panose="020B0503020204020204" pitchFamily="34" charset="0"/>
              </a:rPr>
              <a:t>Por último, se construye el techo del palomar. </a:t>
            </a:r>
          </a:p>
          <a:p>
            <a:pPr marL="0" indent="0">
              <a:buNone/>
            </a:pPr>
            <a:r>
              <a:rPr lang="es-ES" sz="2200" dirty="0" smtClean="0">
                <a:latin typeface="Corbel" panose="020B0503020204020204" pitchFamily="34" charset="0"/>
              </a:rPr>
              <a:t>Se recorta en cartulina la forma de una pirámide desarrollada. Se dobla por las aristas y se pega. </a:t>
            </a:r>
          </a:p>
          <a:p>
            <a:pPr marL="0" indent="0">
              <a:buNone/>
            </a:pPr>
            <a:r>
              <a:rPr lang="es-ES" sz="2200" dirty="0" smtClean="0">
                <a:latin typeface="Corbel" panose="020B0503020204020204" pitchFamily="34" charset="0"/>
              </a:rPr>
              <a:t>Para finalizar, se coloca en la parte superior del palomar a modo de techo.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sz="1600" b="1" dirty="0" smtClean="0"/>
          </a:p>
          <a:p>
            <a:pPr marL="0" indent="0">
              <a:buNone/>
            </a:pPr>
            <a:endParaRPr lang="es-E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708920"/>
            <a:ext cx="3063951" cy="2819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08920"/>
            <a:ext cx="3045095" cy="3452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78492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76672"/>
            <a:ext cx="8424936" cy="604867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s-ES" sz="8000" b="1" dirty="0" smtClean="0">
                <a:latin typeface="Corbel" panose="020B0503020204020204" pitchFamily="34" charset="0"/>
              </a:rPr>
              <a:t>REFERENCIAS:</a:t>
            </a:r>
          </a:p>
          <a:p>
            <a:pPr>
              <a:lnSpc>
                <a:spcPct val="170000"/>
              </a:lnSpc>
            </a:pPr>
            <a:r>
              <a:rPr lang="es-ES" sz="8000" dirty="0" smtClean="0">
                <a:latin typeface="Corbel" panose="020B0503020204020204" pitchFamily="34" charset="0"/>
              </a:rPr>
              <a:t>Páginas web: </a:t>
            </a:r>
            <a:r>
              <a:rPr lang="es-ES" sz="8000" dirty="0" smtClean="0">
                <a:latin typeface="Corbel" panose="020B0503020204020204" pitchFamily="34" charset="0"/>
                <a:hlinkClick r:id="rId2"/>
              </a:rPr>
              <a:t>www.turismocastillayleon.com</a:t>
            </a:r>
            <a:r>
              <a:rPr lang="es-ES" sz="8000" dirty="0" smtClean="0">
                <a:latin typeface="Corbel" panose="020B0503020204020204" pitchFamily="34" charset="0"/>
              </a:rPr>
              <a:t>,  </a:t>
            </a:r>
            <a:r>
              <a:rPr lang="es-ES" sz="8000" dirty="0" smtClean="0">
                <a:latin typeface="Corbel" panose="020B0503020204020204" pitchFamily="34" charset="0"/>
                <a:hlinkClick r:id="rId3"/>
              </a:rPr>
              <a:t>www.palomardelcamino.com</a:t>
            </a:r>
            <a:endParaRPr lang="es-ES" sz="8000" dirty="0">
              <a:latin typeface="Corbel" panose="020B0503020204020204" pitchFamily="34" charset="0"/>
            </a:endParaRPr>
          </a:p>
          <a:p>
            <a:pPr>
              <a:lnSpc>
                <a:spcPct val="170000"/>
              </a:lnSpc>
            </a:pPr>
            <a:r>
              <a:rPr lang="es-ES" sz="8000" dirty="0" smtClean="0">
                <a:latin typeface="Corbel" panose="020B0503020204020204" pitchFamily="34" charset="0"/>
              </a:rPr>
              <a:t>Artículos periodísticos: </a:t>
            </a:r>
            <a:r>
              <a:rPr lang="es-ES" sz="8000" dirty="0" smtClean="0">
                <a:latin typeface="Corbel" panose="020B0503020204020204" pitchFamily="34" charset="0"/>
                <a:hlinkClick r:id="rId4"/>
              </a:rPr>
              <a:t>www.carriondigital.com</a:t>
            </a:r>
            <a:r>
              <a:rPr lang="es-ES" sz="8000" dirty="0" smtClean="0">
                <a:latin typeface="Corbel" panose="020B0503020204020204" pitchFamily="34" charset="0"/>
              </a:rPr>
              <a:t>; </a:t>
            </a:r>
            <a:r>
              <a:rPr lang="es-ES" sz="8000" dirty="0" smtClean="0">
                <a:latin typeface="Corbel" panose="020B0503020204020204" pitchFamily="34" charset="0"/>
                <a:hlinkClick r:id="rId5"/>
              </a:rPr>
              <a:t>www.diariopalentino.com</a:t>
            </a:r>
            <a:r>
              <a:rPr lang="es-ES" sz="8000" dirty="0" smtClean="0">
                <a:latin typeface="Corbel" panose="020B0503020204020204" pitchFamily="34" charset="0"/>
              </a:rPr>
              <a:t>; </a:t>
            </a:r>
          </a:p>
          <a:p>
            <a:pPr>
              <a:lnSpc>
                <a:spcPct val="170000"/>
              </a:lnSpc>
            </a:pPr>
            <a:r>
              <a:rPr lang="es-ES" sz="8000" dirty="0" smtClean="0">
                <a:latin typeface="Corbel" panose="020B0503020204020204" pitchFamily="34" charset="0"/>
              </a:rPr>
              <a:t>Información obtenida directamente en el Palomar del Camino</a:t>
            </a:r>
          </a:p>
          <a:p>
            <a:pPr marL="0" indent="0">
              <a:lnSpc>
                <a:spcPct val="170000"/>
              </a:lnSpc>
              <a:buNone/>
            </a:pPr>
            <a:endParaRPr lang="es-ES" sz="8000" dirty="0" smtClean="0">
              <a:latin typeface="Corbel" panose="020B0503020204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es-ES" sz="8000" dirty="0">
              <a:latin typeface="Corbel" panose="020B0503020204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es-ES" sz="8000" dirty="0" smtClean="0">
              <a:latin typeface="Corbel" panose="020B0503020204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es-ES" sz="8000" dirty="0">
              <a:latin typeface="Corbel" panose="020B0503020204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es-ES" sz="8000" dirty="0" smtClean="0">
              <a:latin typeface="Corbel" panose="020B0503020204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s-ES" sz="7200" dirty="0" smtClean="0">
                <a:latin typeface="Corbel" panose="020B0503020204020204" pitchFamily="34" charset="0"/>
              </a:rPr>
              <a:t>* Fotografías </a:t>
            </a:r>
            <a:r>
              <a:rPr lang="es-ES" sz="7200" dirty="0">
                <a:latin typeface="Corbel" panose="020B0503020204020204" pitchFamily="34" charset="0"/>
              </a:rPr>
              <a:t>propias y fotografías cedidas por los hermanos Fernández Pastor, propietarios del </a:t>
            </a:r>
            <a:r>
              <a:rPr lang="es-ES" sz="7200" dirty="0" smtClean="0">
                <a:latin typeface="Corbel" panose="020B0503020204020204" pitchFamily="34" charset="0"/>
              </a:rPr>
              <a:t>Palomar</a:t>
            </a:r>
          </a:p>
          <a:p>
            <a:pPr marL="0" indent="0">
              <a:buNone/>
            </a:pPr>
            <a:endParaRPr lang="es-ES" sz="8000" dirty="0" smtClean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s-ES" sz="8000" dirty="0" smtClean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s-ES" sz="80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s-ES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69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9552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latin typeface="Corbel" panose="020B0503020204020204" pitchFamily="34" charset="0"/>
              </a:rPr>
              <a:t>Sara Martín Ruiz</a:t>
            </a:r>
          </a:p>
          <a:p>
            <a:r>
              <a:rPr lang="es-ES" dirty="0">
                <a:latin typeface="Corbel" panose="020B0503020204020204" pitchFamily="34" charset="0"/>
              </a:rPr>
              <a:t>Diciembre 2015</a:t>
            </a:r>
          </a:p>
        </p:txBody>
      </p:sp>
      <p:pic>
        <p:nvPicPr>
          <p:cNvPr id="1026" name="Picture 2" descr="F:\Palomares\PALOMAR VILLASIRGA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9559"/>
            <a:ext cx="7272808" cy="5463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87660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Palomares\PALOMAR VILLASIRGA 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908"/>
            <a:ext cx="8928992" cy="653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839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rbel" pitchFamily="34" charset="0"/>
              </a:rPr>
              <a:t>Datos de interés</a:t>
            </a:r>
            <a:endParaRPr lang="es-ES" dirty="0">
              <a:latin typeface="Corbe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sz="2400" dirty="0" smtClean="0">
                <a:latin typeface="Corbel" pitchFamily="34" charset="0"/>
              </a:rPr>
              <a:t>Palomar construido </a:t>
            </a:r>
            <a:r>
              <a:rPr lang="es-ES" sz="2400" dirty="0">
                <a:latin typeface="Corbel" pitchFamily="34" charset="0"/>
              </a:rPr>
              <a:t>en el siglo XIX y reformado en el año 2015. </a:t>
            </a:r>
            <a:endParaRPr lang="es-ES" sz="2400" dirty="0" smtClean="0">
              <a:latin typeface="Corbel" pitchFamily="34" charset="0"/>
            </a:endParaRPr>
          </a:p>
          <a:p>
            <a:pPr marL="0" indent="0">
              <a:buNone/>
            </a:pPr>
            <a:r>
              <a:rPr lang="es-ES" sz="2400" dirty="0" smtClean="0">
                <a:latin typeface="Corbel" pitchFamily="34" charset="0"/>
              </a:rPr>
              <a:t>Está ubicado en una zona llamada «Pago de los palomares», que recibe su nombre debido a la existencia de al menos cinco construcciones de estas características en ese área. </a:t>
            </a:r>
          </a:p>
          <a:p>
            <a:pPr marL="0" indent="0">
              <a:buNone/>
            </a:pPr>
            <a:endParaRPr lang="es-ES" sz="2400" dirty="0" smtClean="0">
              <a:latin typeface="Corbel" pitchFamily="34" charset="0"/>
            </a:endParaRPr>
          </a:p>
          <a:p>
            <a:pPr marL="0" indent="0">
              <a:buNone/>
            </a:pPr>
            <a:endParaRPr lang="es-ES" sz="2400" dirty="0">
              <a:latin typeface="Corbel" pitchFamily="34" charset="0"/>
            </a:endParaRPr>
          </a:p>
          <a:p>
            <a:pPr marL="0" indent="0">
              <a:buNone/>
            </a:pPr>
            <a:endParaRPr lang="es-ES" sz="2400" dirty="0" smtClean="0">
              <a:latin typeface="Corbel" pitchFamily="34" charset="0"/>
            </a:endParaRPr>
          </a:p>
          <a:p>
            <a:pPr marL="0" indent="0">
              <a:buNone/>
            </a:pPr>
            <a:endParaRPr lang="es-ES" sz="2400" dirty="0">
              <a:latin typeface="Corbel" pitchFamily="34" charset="0"/>
            </a:endParaRPr>
          </a:p>
          <a:p>
            <a:pPr marL="0" indent="0">
              <a:buNone/>
            </a:pPr>
            <a:endParaRPr lang="es-ES" sz="2400" dirty="0" smtClean="0">
              <a:latin typeface="Corbel" pitchFamily="34" charset="0"/>
            </a:endParaRPr>
          </a:p>
          <a:p>
            <a:pPr marL="0" indent="0">
              <a:buNone/>
            </a:pPr>
            <a:endParaRPr lang="es-ES" sz="2400" dirty="0">
              <a:latin typeface="Corbel" pitchFamily="34" charset="0"/>
            </a:endParaRPr>
          </a:p>
          <a:p>
            <a:pPr marL="0" indent="0">
              <a:buNone/>
            </a:pPr>
            <a:endParaRPr lang="es-ES" sz="2400" dirty="0" smtClean="0">
              <a:latin typeface="Corbel" pitchFamily="34" charset="0"/>
            </a:endParaRPr>
          </a:p>
          <a:p>
            <a:pPr marL="0" indent="0">
              <a:buNone/>
            </a:pPr>
            <a:endParaRPr lang="es-ES" sz="2400" dirty="0">
              <a:latin typeface="Corbel" pitchFamily="34" charset="0"/>
            </a:endParaRPr>
          </a:p>
          <a:p>
            <a:pPr marL="0" indent="0">
              <a:buNone/>
            </a:pPr>
            <a:endParaRPr lang="es-ES" sz="2400" dirty="0" smtClean="0">
              <a:latin typeface="Corbel" pitchFamily="34" charset="0"/>
            </a:endParaRPr>
          </a:p>
          <a:p>
            <a:pPr marL="0" indent="0">
              <a:buNone/>
            </a:pPr>
            <a:r>
              <a:rPr lang="es-ES" sz="2400" dirty="0" smtClean="0">
                <a:latin typeface="Corbel" pitchFamily="34" charset="0"/>
              </a:rPr>
              <a:t>En la actualidad, el Palomar del Camino funciona como </a:t>
            </a:r>
            <a:r>
              <a:rPr lang="es-ES" sz="2400" dirty="0">
                <a:latin typeface="Corbel" pitchFamily="34" charset="0"/>
              </a:rPr>
              <a:t>centro de interpretación </a:t>
            </a:r>
            <a:r>
              <a:rPr lang="es-ES" sz="2400" dirty="0" smtClean="0">
                <a:latin typeface="Corbel" pitchFamily="34" charset="0"/>
              </a:rPr>
              <a:t>y como lugar de ocio durante </a:t>
            </a:r>
            <a:r>
              <a:rPr lang="es-ES" sz="2400" dirty="0">
                <a:latin typeface="Corbel" pitchFamily="34" charset="0"/>
              </a:rPr>
              <a:t>los meses de primavera y verano. </a:t>
            </a:r>
          </a:p>
          <a:p>
            <a:endParaRPr lang="es-ES" dirty="0"/>
          </a:p>
        </p:txBody>
      </p:sp>
      <p:pic>
        <p:nvPicPr>
          <p:cNvPr id="2050" name="Picture 2" descr="C:\Users\HP\Desktop\Palomares\PALOMAR VILLASIRGA (1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P\Desktop\Palomares\PALOMAR VILLASIRGA 1 (2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4"/>
            <a:ext cx="373817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9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rbel" pitchFamily="34" charset="0"/>
              </a:rPr>
              <a:t>Estructura</a:t>
            </a:r>
            <a:endParaRPr lang="es-ES" dirty="0">
              <a:latin typeface="Corbe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200" dirty="0" smtClean="0">
                <a:latin typeface="Corbel" pitchFamily="34" charset="0"/>
              </a:rPr>
              <a:t>Como se aprecia en las imágenes, se trata de un palomar de forma circular con patio interior cubierto.</a:t>
            </a:r>
          </a:p>
          <a:p>
            <a:pPr marL="0" indent="0">
              <a:buNone/>
            </a:pPr>
            <a:r>
              <a:rPr lang="es-ES" sz="2200" dirty="0" smtClean="0">
                <a:latin typeface="Corbel" pitchFamily="34" charset="0"/>
              </a:rPr>
              <a:t>Está construido en adobe, tiene una altura y una puerta de madera.</a:t>
            </a:r>
          </a:p>
          <a:p>
            <a:pPr marL="0" indent="0">
              <a:buNone/>
            </a:pPr>
            <a:r>
              <a:rPr lang="es-ES" sz="2200" dirty="0" smtClean="0">
                <a:latin typeface="Corbel" pitchFamily="34" charset="0"/>
              </a:rPr>
              <a:t>Próxima al palomar hay una noria para extraer agua. </a:t>
            </a:r>
            <a:endParaRPr lang="es-ES" sz="2200" dirty="0">
              <a:latin typeface="Corbel" pitchFamily="34" charset="0"/>
            </a:endParaRPr>
          </a:p>
          <a:p>
            <a:pPr marL="0" indent="0">
              <a:buNone/>
            </a:pPr>
            <a:r>
              <a:rPr lang="es-ES" sz="2200" dirty="0" smtClean="0"/>
              <a:t> </a:t>
            </a:r>
          </a:p>
        </p:txBody>
      </p:sp>
      <p:pic>
        <p:nvPicPr>
          <p:cNvPr id="3074" name="Picture 2" descr="C:\Users\HP\Desktop\Palomares\retoc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24944"/>
            <a:ext cx="6571404" cy="380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855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1004" y="294393"/>
            <a:ext cx="1806740" cy="3710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200" dirty="0">
                <a:latin typeface="Corbel" pitchFamily="34" charset="0"/>
              </a:rPr>
              <a:t>Entre los muros interior </a:t>
            </a:r>
            <a:r>
              <a:rPr lang="es-ES" sz="2200" dirty="0" smtClean="0">
                <a:latin typeface="Corbel" pitchFamily="34" charset="0"/>
              </a:rPr>
              <a:t>y </a:t>
            </a:r>
            <a:r>
              <a:rPr lang="es-ES" sz="2200" dirty="0">
                <a:latin typeface="Corbel" pitchFamily="34" charset="0"/>
              </a:rPr>
              <a:t>exterior hay nidales de  </a:t>
            </a:r>
            <a:r>
              <a:rPr lang="es-ES" sz="2200" dirty="0" smtClean="0">
                <a:latin typeface="Corbel" pitchFamily="34" charset="0"/>
              </a:rPr>
              <a:t>forma redondeada y vigas </a:t>
            </a:r>
            <a:r>
              <a:rPr lang="es-ES" sz="2200" dirty="0">
                <a:latin typeface="Corbel" pitchFamily="34" charset="0"/>
              </a:rPr>
              <a:t>de madera.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5256584" cy="651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918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3381"/>
            <a:ext cx="6480720" cy="6611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79512" y="149780"/>
            <a:ext cx="1296144" cy="3730426"/>
          </a:xfrm>
        </p:spPr>
        <p:txBody>
          <a:bodyPr>
            <a:normAutofit/>
          </a:bodyPr>
          <a:lstStyle/>
          <a:p>
            <a:pPr algn="l"/>
            <a:r>
              <a:rPr lang="es-ES" sz="2200" dirty="0" smtClean="0">
                <a:latin typeface="Corbel" pitchFamily="34" charset="0"/>
              </a:rPr>
              <a:t>Nidales, vigas y escaleras para acceder a los nidales más altos</a:t>
            </a:r>
            <a:endParaRPr lang="es-ES" sz="22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947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95536" y="6237312"/>
            <a:ext cx="8229600" cy="494928"/>
          </a:xfrm>
        </p:spPr>
        <p:txBody>
          <a:bodyPr>
            <a:normAutofit/>
          </a:bodyPr>
          <a:lstStyle/>
          <a:p>
            <a:r>
              <a:rPr lang="es-ES" sz="2200" dirty="0" smtClean="0">
                <a:latin typeface="Corbel" pitchFamily="34" charset="0"/>
              </a:rPr>
              <a:t>Pasillo circular, nidales y vigas de sujeción</a:t>
            </a:r>
            <a:endParaRPr lang="es-ES" sz="2200" dirty="0">
              <a:latin typeface="Corbel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16632"/>
            <a:ext cx="8208912" cy="615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944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23528" y="6093296"/>
            <a:ext cx="8640960" cy="644624"/>
          </a:xfrm>
        </p:spPr>
        <p:txBody>
          <a:bodyPr>
            <a:normAutofit/>
          </a:bodyPr>
          <a:lstStyle/>
          <a:p>
            <a:r>
              <a:rPr lang="es-ES" sz="2200" b="0" dirty="0" smtClean="0">
                <a:latin typeface="Corbel" pitchFamily="34" charset="0"/>
              </a:rPr>
              <a:t>Cubierta y troneras, a través de las cuales las palomas acceden al interior </a:t>
            </a:r>
            <a:endParaRPr lang="es-ES" sz="2200" b="0" dirty="0">
              <a:latin typeface="Corbel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0" b="14200"/>
          <a:stretch>
            <a:fillRect/>
          </a:stretch>
        </p:blipFill>
        <p:spPr bwMode="auto">
          <a:xfrm>
            <a:off x="395536" y="188640"/>
            <a:ext cx="8208912" cy="6033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36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</TotalTime>
  <Words>997</Words>
  <Application>Microsoft Office PowerPoint</Application>
  <PresentationFormat>Presentación en pantalla (4:3)</PresentationFormat>
  <Paragraphs>158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PALOMARES   DE  TIERRA DE CAMPOS </vt:lpstr>
      <vt:lpstr>PALOMAR DEL CAMINO </vt:lpstr>
      <vt:lpstr>Presentación de PowerPoint</vt:lpstr>
      <vt:lpstr>Datos de interés</vt:lpstr>
      <vt:lpstr>Estructura</vt:lpstr>
      <vt:lpstr>Presentación de PowerPoint</vt:lpstr>
      <vt:lpstr>Nidales, vigas y escaleras para acceder a los nidales más altos</vt:lpstr>
      <vt:lpstr>Pasillo circular, nidales y vigas de sujeción</vt:lpstr>
      <vt:lpstr>Cubierta y troneras, a través de las cuales las palomas acceden al interior </vt:lpstr>
      <vt:lpstr>Presentación de PowerPoint</vt:lpstr>
      <vt:lpstr>Presentación de PowerPoint</vt:lpstr>
      <vt:lpstr>   ACTIVIDADES     CURSO: 3º de primaria NÚMERO DE ALUMNOS: 20 </vt:lpstr>
      <vt:lpstr>ACTIVIDADES PREVIAS</vt:lpstr>
      <vt:lpstr>Presentación de PowerPoint</vt:lpstr>
      <vt:lpstr>ACTIVIDADES PRINCIPALES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</dc:title>
  <dc:creator>HP</dc:creator>
  <cp:lastModifiedBy>CEIP JOAQUIN DÍAZ</cp:lastModifiedBy>
  <cp:revision>47</cp:revision>
  <dcterms:created xsi:type="dcterms:W3CDTF">2015-12-02T21:38:10Z</dcterms:created>
  <dcterms:modified xsi:type="dcterms:W3CDTF">2015-12-15T15:21:21Z</dcterms:modified>
</cp:coreProperties>
</file>