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68" r:id="rId3"/>
    <p:sldId id="264" r:id="rId4"/>
    <p:sldId id="257" r:id="rId5"/>
    <p:sldId id="258" r:id="rId6"/>
    <p:sldId id="265" r:id="rId7"/>
    <p:sldId id="266" r:id="rId8"/>
    <p:sldId id="267" r:id="rId9"/>
    <p:sldId id="261" r:id="rId10"/>
    <p:sldId id="259" r:id="rId11"/>
    <p:sldId id="263" r:id="rId12"/>
    <p:sldId id="262" r:id="rId13"/>
    <p:sldId id="26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830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32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3338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336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87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532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515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590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276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19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808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73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04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53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191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763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9718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6AB074-8DCB-335A-08C6-B265689BE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1925" y="1325880"/>
            <a:ext cx="3352375" cy="30665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4200" dirty="0">
                <a:solidFill>
                  <a:srgbClr val="EBEBEB"/>
                </a:solidFill>
              </a:rPr>
              <a:t>Curso LOMLOE (CEIP </a:t>
            </a:r>
            <a:r>
              <a:rPr lang="es-ES" sz="4200" dirty="0" err="1">
                <a:solidFill>
                  <a:srgbClr val="EBEBEB"/>
                </a:solidFill>
              </a:rPr>
              <a:t>Navaliegos</a:t>
            </a:r>
            <a:r>
              <a:rPr lang="es-ES" sz="4200" dirty="0">
                <a:solidFill>
                  <a:srgbClr val="EBEBEB"/>
                </a:solidFill>
              </a:rPr>
              <a:t>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BB6F8A-7D69-D246-4159-6031F5C19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1925" y="4588329"/>
            <a:ext cx="3352375" cy="1621508"/>
          </a:xfrm>
        </p:spPr>
        <p:txBody>
          <a:bodyPr>
            <a:normAutofit/>
          </a:bodyPr>
          <a:lstStyle/>
          <a:p>
            <a:r>
              <a:rPr lang="es-ES" sz="1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Marta morán de godos.</a:t>
            </a:r>
          </a:p>
        </p:txBody>
      </p:sp>
      <p:sp>
        <p:nvSpPr>
          <p:cNvPr id="11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D135EBF-964B-247E-B3D3-A6E8482B4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476" y="647698"/>
            <a:ext cx="5537418" cy="55621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21545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538A9C-56DC-B8ED-8AF9-449DB007F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VINCULACIÓN DE LOS OBJETIVOS DE ETAPA CON EL PERFIL DE SALIDA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BC6D86-9F8C-758C-25BE-C2CF26036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ANEXO I. C (Material)</a:t>
            </a:r>
          </a:p>
        </p:txBody>
      </p:sp>
    </p:spTree>
    <p:extLst>
      <p:ext uri="{BB962C8B-B14F-4D97-AF65-F5344CB8AC3E}">
        <p14:creationId xmlns:p14="http://schemas.microsoft.com/office/powerpoint/2010/main" val="2764063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8C77D3-0BBD-A88C-6188-CC4A973B6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Mapas de relaciones competenciales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08A00C-73A5-0A47-D119-DB4D2B192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Material ANEXO IV</a:t>
            </a:r>
          </a:p>
        </p:txBody>
      </p:sp>
    </p:spTree>
    <p:extLst>
      <p:ext uri="{BB962C8B-B14F-4D97-AF65-F5344CB8AC3E}">
        <p14:creationId xmlns:p14="http://schemas.microsoft.com/office/powerpoint/2010/main" val="2426847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8217B-CB20-9A38-37C5-C000D7807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principios DUA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BF082E-C524-F06E-325C-0445B1056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s-ES" dirty="0"/>
          </a:p>
          <a:p>
            <a:endParaRPr lang="es-ES" dirty="0"/>
          </a:p>
          <a:p>
            <a:pPr algn="just"/>
            <a:r>
              <a:rPr lang="es-ES" dirty="0"/>
              <a:t>Material ANEXO II.C ORIENTACIONES PARA EL DISEÑO Y DESARROLLO DE SITUACIONES DE APRENDIZAJE (principios DUA)</a:t>
            </a:r>
          </a:p>
          <a:p>
            <a:pPr algn="just"/>
            <a:r>
              <a:rPr lang="es-ES" dirty="0"/>
              <a:t>Proporciona múltiples formas y </a:t>
            </a:r>
            <a:r>
              <a:rPr lang="es-ES" b="1" dirty="0"/>
              <a:t>medios de representación </a:t>
            </a:r>
            <a:r>
              <a:rPr lang="es-ES" dirty="0"/>
              <a:t>(presentación de la información y contenidos en varios soportes y formatos y con distintos apoyos, teniendo en cuenta las diferentes vías de acceso y procesamiento de dicha información); en segundo lugar, pone en juego </a:t>
            </a:r>
            <a:r>
              <a:rPr lang="es-ES" b="1" dirty="0"/>
              <a:t>múltiples formas de acción y expresión </a:t>
            </a:r>
            <a:r>
              <a:rPr lang="es-ES" dirty="0"/>
              <a:t>(para que el alumnado disponga de opciones variadas para expresar sus conocimientos y aprendizajes); y, en tercer lugar, potencia diferentes modelos </a:t>
            </a:r>
            <a:r>
              <a:rPr lang="es-ES" b="1" dirty="0"/>
              <a:t>de implicación y participación</a:t>
            </a:r>
            <a:r>
              <a:rPr lang="es-ES" dirty="0"/>
              <a:t>, </a:t>
            </a:r>
            <a:r>
              <a:rPr lang="es-ES" dirty="0" err="1"/>
              <a:t>feedback</a:t>
            </a:r>
            <a:r>
              <a:rPr lang="es-ES" dirty="0"/>
              <a:t> o apoyos para superar barreras (como la colaboración entre iguales o la docencia compartida).</a:t>
            </a:r>
          </a:p>
        </p:txBody>
      </p:sp>
    </p:spTree>
    <p:extLst>
      <p:ext uri="{BB962C8B-B14F-4D97-AF65-F5344CB8AC3E}">
        <p14:creationId xmlns:p14="http://schemas.microsoft.com/office/powerpoint/2010/main" val="897516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04ED4-DE39-89F9-DDC4-B38D6E804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Evaluación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4A14F1-7516-5BF8-00DD-7D5555422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/>
              <a:t>PRINCIPIOS METODOLÓGICOS DE LA ETAPA (Material ANEXO II.A) La finalidad de la educación tiene como objetivo la formación y el desarrollo integral y armónico de la persona en todas sus dimensiones (física, afectiva, social, cognitiva y artística) en los ámbitos personal, familiar, social y educativo.</a:t>
            </a:r>
          </a:p>
          <a:p>
            <a:r>
              <a:rPr lang="es-ES" dirty="0"/>
              <a:t>ORIENTACIONES PARA LA EVALUACIÓN (Material ANEXO II.B)</a:t>
            </a:r>
          </a:p>
          <a:p>
            <a:pPr marL="0" indent="0">
              <a:buNone/>
            </a:pPr>
            <a:r>
              <a:rPr lang="es-ES" dirty="0"/>
              <a:t>Puede diferenciarse entre procedimientos o </a:t>
            </a:r>
            <a:r>
              <a:rPr lang="es-ES" b="1" dirty="0"/>
              <a:t>técnicas de observación</a:t>
            </a:r>
            <a:r>
              <a:rPr lang="es-ES" dirty="0"/>
              <a:t>, </a:t>
            </a:r>
            <a:r>
              <a:rPr lang="es-ES" b="1" dirty="0"/>
              <a:t>técnicas de análisis del desempeño </a:t>
            </a:r>
            <a:r>
              <a:rPr lang="es-ES" dirty="0"/>
              <a:t>y </a:t>
            </a:r>
            <a:r>
              <a:rPr lang="es-ES" b="1" dirty="0"/>
              <a:t>técnicas de análisis del rendimiento</a:t>
            </a:r>
            <a:r>
              <a:rPr lang="es-ES" dirty="0"/>
              <a:t>. Las primeras permiten </a:t>
            </a:r>
            <a:r>
              <a:rPr lang="es-ES" b="1" dirty="0"/>
              <a:t>obtener información </a:t>
            </a:r>
            <a:r>
              <a:rPr lang="es-ES" dirty="0"/>
              <a:t>y tomar registro de cómo se desarrolla el aprendizaje y atienden más al proceso del mismo que a su resultado. Las segundas se centran en la propuesta </a:t>
            </a:r>
            <a:r>
              <a:rPr lang="es-ES" b="1" dirty="0"/>
              <a:t>de realización de actividades </a:t>
            </a:r>
            <a:r>
              <a:rPr lang="es-ES" dirty="0"/>
              <a:t>y tareas al alumnado y permiten valorar tanto el proceso como el producto o resultado del aprendizaje. Finalmente, las técnicas de rendimiento (también denominadas de experimentación) se dirigen a la valoración específica y exclusiva del </a:t>
            </a:r>
            <a:r>
              <a:rPr lang="es-ES" b="1" dirty="0"/>
              <a:t>resultado de aprendizaje final</a:t>
            </a:r>
            <a:r>
              <a:rPr lang="es-ES" dirty="0"/>
              <a:t>. </a:t>
            </a:r>
          </a:p>
          <a:p>
            <a:r>
              <a:rPr lang="es-ES" dirty="0"/>
              <a:t>Criterios de evaluación por área y contribución a las competencias específicas. (material)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4594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C56E2A7-B622-A360-946D-387F0B4DE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012" y="1447800"/>
            <a:ext cx="5222325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>
                <a:solidFill>
                  <a:srgbClr val="EBEBEB"/>
                </a:solidFill>
              </a:rPr>
              <a:t>LOMLOE</a:t>
            </a:r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89157A-FA61-3DF5-9A9A-C372DB1AAC5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199" r="23983"/>
          <a:stretch/>
        </p:blipFill>
        <p:spPr>
          <a:xfrm>
            <a:off x="20" y="10"/>
            <a:ext cx="4481944" cy="6857990"/>
          </a:xfrm>
          <a:custGeom>
            <a:avLst/>
            <a:gdLst/>
            <a:ahLst/>
            <a:cxnLst/>
            <a:rect l="l" t="t" r="r" b="b"/>
            <a:pathLst>
              <a:path w="4481964" h="6858000">
                <a:moveTo>
                  <a:pt x="0" y="0"/>
                </a:moveTo>
                <a:lnTo>
                  <a:pt x="3137249" y="0"/>
                </a:ln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774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B4E99C-6E67-B412-9AD9-1EE6FB19D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Novedades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C2FC10-2899-36BF-EA56-40CEF055DB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3 ciclos (Primaria) y 2 ciclos (infantil)</a:t>
            </a:r>
          </a:p>
          <a:p>
            <a:r>
              <a:rPr lang="es-ES" dirty="0"/>
              <a:t>No promoción del alumnado únicamente en los cursos pares.</a:t>
            </a:r>
          </a:p>
          <a:p>
            <a:r>
              <a:rPr lang="es-ES" dirty="0"/>
              <a:t>Infantil promoción automática.</a:t>
            </a:r>
          </a:p>
          <a:p>
            <a:r>
              <a:rPr lang="es-ES" dirty="0"/>
              <a:t>Tercer ciclo de primaria Educación en Valores Cívicos y Éticos.</a:t>
            </a:r>
          </a:p>
          <a:p>
            <a:r>
              <a:rPr lang="es-ES" dirty="0"/>
              <a:t>Se prevé́ que en cuarto curso de Educación Primaria los centros evalúen las competencias. (evaluación diagnóstica)</a:t>
            </a:r>
          </a:p>
          <a:p>
            <a:endParaRPr lang="es-E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DEF6372-0D49-BA9A-8566-8B50F053A8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Área de Conocimiento del Medio Natural, Social y Cultural, que se podrá desdoblar en Ciencias de la Naturaleza y Ciencias Sociales.</a:t>
            </a:r>
          </a:p>
          <a:p>
            <a:r>
              <a:rPr lang="es-ES" dirty="0"/>
              <a:t>8 competencias, se añade la plurilingüe.</a:t>
            </a:r>
          </a:p>
          <a:p>
            <a:r>
              <a:rPr lang="es-ES" dirty="0"/>
              <a:t>Al final de cada ciclo, el tutor debe realizar un informe sobre la adquisición de las competencias.</a:t>
            </a:r>
          </a:p>
          <a:p>
            <a:r>
              <a:rPr lang="es-ES" dirty="0"/>
              <a:t>Los resultados de la evaluación se expresarán en los términos: «Insuficiente (IN)», para las calificaciones negativas y «Suficiente (SU)», «Bien (BI)», «Notable (NT)», o «Sobresaliente (SB)», para las calificaciones positivas</a:t>
            </a:r>
          </a:p>
        </p:txBody>
      </p:sp>
    </p:spTree>
    <p:extLst>
      <p:ext uri="{BB962C8B-B14F-4D97-AF65-F5344CB8AC3E}">
        <p14:creationId xmlns:p14="http://schemas.microsoft.com/office/powerpoint/2010/main" val="2754183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C187DE-720D-761D-3B68-8E532BB34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Elementos curriculares.</a:t>
            </a:r>
          </a:p>
        </p:txBody>
      </p:sp>
      <p:pic>
        <p:nvPicPr>
          <p:cNvPr id="5" name="Marcador de contenido 4" descr="Texto&#10;&#10;Descripción generada automáticamente">
            <a:extLst>
              <a:ext uri="{FF2B5EF4-FFF2-40B4-BE49-F238E27FC236}">
                <a16:creationId xmlns:a16="http://schemas.microsoft.com/office/drawing/2014/main" id="{362BC863-FA5D-E107-D66B-B1830E7B32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720" y="1509725"/>
            <a:ext cx="11338560" cy="4895557"/>
          </a:xfrm>
        </p:spPr>
      </p:pic>
    </p:spTree>
    <p:extLst>
      <p:ext uri="{BB962C8B-B14F-4D97-AF65-F5344CB8AC3E}">
        <p14:creationId xmlns:p14="http://schemas.microsoft.com/office/powerpoint/2010/main" val="3919253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5D52E6-5C70-3734-4B5B-1A64395B7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PERFIL DE SALIDA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FFE929-B5E5-B1FE-ACE7-F36F09E58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Identifica el nivel de desarrollo de cada competencia clave que el alumnado debe lograr al finalizar la enseñanza básica, concretando los principios y los fines del sistema educativo referidos a este periodo. Se trata del elemento angular de todo el currículo, sobre el que convergen los objetivos de las etapas de educación primaria y de educación secundaria obligatoria, además de ser el referente último de la evaluación de los aprendizajes del alumnado.</a:t>
            </a:r>
          </a:p>
          <a:p>
            <a:pPr algn="just"/>
            <a:r>
              <a:rPr lang="es-ES" dirty="0"/>
              <a:t>(Material perfil de salida ANEXO I. B)</a:t>
            </a:r>
          </a:p>
        </p:txBody>
      </p:sp>
    </p:spTree>
    <p:extLst>
      <p:ext uri="{BB962C8B-B14F-4D97-AF65-F5344CB8AC3E}">
        <p14:creationId xmlns:p14="http://schemas.microsoft.com/office/powerpoint/2010/main" val="1491515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4E6A65-9E50-485A-43EB-39CCA9317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Competencias específicas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B466BE-62D8-88E4-50CD-473C3D6E7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Art. 2 del RD157. Desempeños que el alumnado debe poder desplegar en actividades o en situaciones cuyo abordaje requiere de los saberes básicos de cada área o ámbito. Las competencias específicas constituyen un elemento de conexión entre, por una parte, el Perfil de salida del alumnado, y, por otra, los saberes básicos de las áreas o ámbitos y los criterios de evaluación.</a:t>
            </a:r>
          </a:p>
          <a:p>
            <a:pPr algn="just"/>
            <a:r>
              <a:rPr lang="es-ES" dirty="0"/>
              <a:t>Anexo II. Del D38/2022 Cada una de las áreas.</a:t>
            </a:r>
          </a:p>
        </p:txBody>
      </p:sp>
    </p:spTree>
    <p:extLst>
      <p:ext uri="{BB962C8B-B14F-4D97-AF65-F5344CB8AC3E}">
        <p14:creationId xmlns:p14="http://schemas.microsoft.com/office/powerpoint/2010/main" val="3696995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054417-4CB4-55E8-665B-87AADB24A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Criterios de evaluación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83DDF8-1CA7-307D-305F-152574454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Referentes que indican los niveles de desempeño esperados en el alumnado en las situaciones o actividades a las que se refieren las competencias específicas de cada área en un momento determinado de su proceso de aprendizaje.</a:t>
            </a:r>
          </a:p>
          <a:p>
            <a:pPr algn="just"/>
            <a:r>
              <a:rPr lang="es-ES" dirty="0"/>
              <a:t>Criterios de evaluación por área-curso y contribución a las competencias específicas. (material)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7642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328EC4-B2E9-DE41-E87D-FA70FF21F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Saberes básicos / Contenidos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99FD51-5CBD-79A4-89E7-90A893D6E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Saberes básicos (RD 157/2022): conocimientos, destrezas y actitudes que constituyen los contenidos propios de un área o ámbito y cuyo aprendizaje es necesario para la adquisición de las competencias específicas. </a:t>
            </a:r>
          </a:p>
          <a:p>
            <a:r>
              <a:rPr lang="es-ES" dirty="0"/>
              <a:t>En </a:t>
            </a:r>
            <a:r>
              <a:rPr lang="es-ES" dirty="0" err="1"/>
              <a:t>CyL</a:t>
            </a:r>
            <a:r>
              <a:rPr lang="es-ES" dirty="0"/>
              <a:t> se siguen denominando “contenidos”.</a:t>
            </a:r>
          </a:p>
        </p:txBody>
      </p:sp>
    </p:spTree>
    <p:extLst>
      <p:ext uri="{BB962C8B-B14F-4D97-AF65-F5344CB8AC3E}">
        <p14:creationId xmlns:p14="http://schemas.microsoft.com/office/powerpoint/2010/main" val="258960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BAC43B-0B83-8207-8BE8-E5F4AEE0A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SITUACIONES DE APRENDIZAJE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611CBE-EF16-A64E-A01D-C9A6E97B0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Se conciben como una herramienta imprescindible para que el alumnado adquiera en primer término las competencias específicas del área o áreas correspondientes, y en definitiva las competencias clave del Perfil de salida, en el nivel de desempeño correspondiente al término de la educación primaria, así como los objetivos de etapa.</a:t>
            </a:r>
          </a:p>
          <a:p>
            <a:pPr algn="just"/>
            <a:r>
              <a:rPr lang="es-ES" dirty="0"/>
              <a:t>Material ANEXO II.C</a:t>
            </a:r>
          </a:p>
          <a:p>
            <a:pPr algn="just"/>
            <a:r>
              <a:rPr lang="es-ES" dirty="0"/>
              <a:t>Fase de </a:t>
            </a:r>
            <a:r>
              <a:rPr lang="es-ES" b="1" dirty="0"/>
              <a:t>motivación</a:t>
            </a:r>
            <a:r>
              <a:rPr lang="es-ES" dirty="0"/>
              <a:t> (¿qué sabemos?), fase de </a:t>
            </a:r>
            <a:r>
              <a:rPr lang="es-ES" b="1" dirty="0"/>
              <a:t>desarrollo</a:t>
            </a:r>
            <a:r>
              <a:rPr lang="es-ES" dirty="0"/>
              <a:t> (¿qué queremos saber?) y fase del </a:t>
            </a:r>
            <a:r>
              <a:rPr lang="es-ES" b="1" dirty="0"/>
              <a:t>producto final</a:t>
            </a:r>
            <a:r>
              <a:rPr lang="es-ES" dirty="0"/>
              <a:t> y su difusión o comunicación (¿qué hemos aprendido?).</a:t>
            </a:r>
          </a:p>
        </p:txBody>
      </p:sp>
    </p:spTree>
    <p:extLst>
      <p:ext uri="{BB962C8B-B14F-4D97-AF65-F5344CB8AC3E}">
        <p14:creationId xmlns:p14="http://schemas.microsoft.com/office/powerpoint/2010/main" val="3616896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1476</TotalTime>
  <Words>865</Words>
  <Application>Microsoft Office PowerPoint</Application>
  <PresentationFormat>Panorámica</PresentationFormat>
  <Paragraphs>44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Curso LOMLOE (CEIP Navaliegos)</vt:lpstr>
      <vt:lpstr>LOMLOE</vt:lpstr>
      <vt:lpstr>Novedades</vt:lpstr>
      <vt:lpstr>Elementos curriculares.</vt:lpstr>
      <vt:lpstr>PERFIL DE SALIDA</vt:lpstr>
      <vt:lpstr>Competencias específicas</vt:lpstr>
      <vt:lpstr>Criterios de evaluación</vt:lpstr>
      <vt:lpstr>Saberes básicos / Contenidos</vt:lpstr>
      <vt:lpstr>SITUACIONES DE APRENDIZAJE</vt:lpstr>
      <vt:lpstr>VINCULACIÓN DE LOS OBJETIVOS DE ETAPA CON EL PERFIL DE SALIDA</vt:lpstr>
      <vt:lpstr>Mapas de relaciones competenciales</vt:lpstr>
      <vt:lpstr>principios DUA</vt:lpstr>
      <vt:lpstr>Evaluación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LOMLOE (ceip navaliegos)</dc:title>
  <dc:creator>MARTA MORÁN DE GODOS</dc:creator>
  <cp:lastModifiedBy>MARTA MORÁN DE GODOS</cp:lastModifiedBy>
  <cp:revision>4</cp:revision>
  <dcterms:created xsi:type="dcterms:W3CDTF">2023-10-01T15:59:50Z</dcterms:created>
  <dcterms:modified xsi:type="dcterms:W3CDTF">2023-10-02T16:36:32Z</dcterms:modified>
</cp:coreProperties>
</file>