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36"/>
  </p:notesMasterIdLst>
  <p:handoutMasterIdLst>
    <p:handoutMasterId r:id="rId37"/>
  </p:handoutMasterIdLst>
  <p:sldIdLst>
    <p:sldId id="401" r:id="rId5"/>
    <p:sldId id="403" r:id="rId6"/>
    <p:sldId id="402" r:id="rId7"/>
    <p:sldId id="408" r:id="rId8"/>
    <p:sldId id="404" r:id="rId9"/>
    <p:sldId id="421" r:id="rId10"/>
    <p:sldId id="416" r:id="rId11"/>
    <p:sldId id="413" r:id="rId12"/>
    <p:sldId id="417" r:id="rId13"/>
    <p:sldId id="418" r:id="rId14"/>
    <p:sldId id="419" r:id="rId15"/>
    <p:sldId id="420" r:id="rId16"/>
    <p:sldId id="411" r:id="rId17"/>
    <p:sldId id="414" r:id="rId18"/>
    <p:sldId id="422" r:id="rId19"/>
    <p:sldId id="423" r:id="rId20"/>
    <p:sldId id="424" r:id="rId21"/>
    <p:sldId id="425" r:id="rId22"/>
    <p:sldId id="426" r:id="rId23"/>
    <p:sldId id="434" r:id="rId24"/>
    <p:sldId id="412" r:id="rId25"/>
    <p:sldId id="415" r:id="rId26"/>
    <p:sldId id="427" r:id="rId27"/>
    <p:sldId id="432" r:id="rId28"/>
    <p:sldId id="428" r:id="rId29"/>
    <p:sldId id="433" r:id="rId30"/>
    <p:sldId id="429" r:id="rId31"/>
    <p:sldId id="430" r:id="rId32"/>
    <p:sldId id="431" r:id="rId33"/>
    <p:sldId id="435" r:id="rId34"/>
    <p:sldId id="405" r:id="rId3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20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1E2188A-CD17-4E3E-AB0E-7A5017BF1B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23D623-433B-4523-9829-805747DBC3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F00D8A5-F722-4440-91FF-02DE03376F64}" type="datetime1">
              <a:rPr lang="es-ES" smtClean="0"/>
              <a:t>30/01/2023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2A1CC4-7C05-4403-B82F-FA1957CDFA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3B9769E3-387F-4E51-9B72-40457A518A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7460E3B-D3A0-4EBC-BAC3-B01E8FF895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15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FA9C9-71EC-4826-8D90-F6272B5CA7C6}" type="datetime1">
              <a:rPr lang="es-ES" smtClean="0"/>
              <a:pPr/>
              <a:t>30/01/2023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D0EDF81-139F-488C-872B-4720FBA6BF98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132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5800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583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D0EDF81-139F-488C-872B-4720FBA6BF9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3854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852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573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16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D0EDF81-139F-488C-872B-4720FBA6BF98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901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 descr="Etiqueta = Color de énfasis&#10;Tipo = Claro&#10;Objetivo = Relleno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rtlCol="0"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rtlCol="0"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lumna de compara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 descr="Etiqueta = Color de énfasis&#10;Tipo = Claro&#10;Objetivo = Relleno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1" name="Marcador de posición de texto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contenido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rtlCol="0" anchor="b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 rtlCol="0"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rtlCol="0" anchor="b"/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 rtlCol="0"/>
          <a:lstStyle>
            <a:lvl1pPr marL="0" indent="0">
              <a:buNone/>
              <a:defRPr sz="20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áfico 9" descr="Etiqueta = Color de énfasis&#10;Tipo = Claro&#10;Objetivo = Relleno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 rtlCol="0"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 descr="Etiqueta = Color de énfasis&#10;Tipo = Claro&#10;Objetivo = Relleno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rtlCol="0"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1" descr="Etiqueta = Color de énfasis&#10;Tipo = Claro&#10;Objetivo = Relleno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rtlCol="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con 4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 rtlCol="0"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 rtlCol="0"/>
          <a:lstStyle>
            <a:lvl1pPr algn="l">
              <a:defRPr/>
            </a:lvl1pPr>
          </a:lstStyle>
          <a:p>
            <a:pPr algn="l" rtl="0"/>
            <a:r>
              <a:rPr lang="es-ES" noProof="0"/>
              <a:t>Título de la presentación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0" name="Marcador de posición de imagen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rtlCol="0" anchor="ctr"/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: Forma 8" descr="Etiqueta = Color de énfasis&#10;Tipo = Claro&#10;Objetivo = Relleno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Título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5" name="Marcador de contenido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rtlCol="0" anchor="ctr"/>
          <a:lstStyle>
            <a:lvl1pPr marL="0" indent="0">
              <a:buNone/>
              <a:defRPr sz="1800"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rtlCol="0" anchor="b">
            <a:normAutofit/>
          </a:bodyPr>
          <a:lstStyle>
            <a:lvl1pPr algn="r">
              <a:defRPr sz="4800"/>
            </a:lvl1pPr>
          </a:lstStyle>
          <a:p>
            <a:pPr rtl="0"/>
            <a:r>
              <a:rPr lang="es-ES" noProof="0"/>
              <a:t>Escribir el título aquí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 rtlCol="0"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 descr="Etiqueta = Color de énfasis&#10;Tipo = Claro&#10;Objetivo = Relleno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áfico 1" descr="Etiqueta = Color de énfasis&#10;Tipo = Claro&#10;Objetivo = Relleno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rtlCol="0"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Marcador de posición de imagen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2" name="Marcador de posición de imagen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3" name="Marcador de posición de imagen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posición de imagen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1" name="Marcador de texto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2" name="Marcador de texto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3" name="Marcador de texto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4" name="Marcador de texto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5" name="Marcador de texto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6" name="Marcador de texto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7" name="Marcador de texto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68" name="Marcador de texto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69" name="Marcador de texto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70" name="Marcador de texto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rtlCol="0"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 rtl="0"/>
            <a:r>
              <a:rPr lang="es-ES" noProof="0"/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 descr="Etiqueta = Color de énfasis&#10;Tipo = Claro&#10;Objetivo = Relleno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 descr="Etiqueta = Color de énfasis&#10;Tipo = Claro&#10;Objetivo = Relleno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3/9/20XX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3/9/20XX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9713C8C-8E70-45D5-AE59-23E60168254E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Formaci&#243;n_word.docx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hyperlink" Target="Formaci&#243;n_word.docx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hyperlink" Target="Formaci&#243;n_word.docx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Formaci&#243;n_Excel.xlsx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Formaci&#243;n_Excel.xlsx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hyperlink" Target="Formaci&#243;n_Excel.xlsx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hyperlink" Target="Formaci&#243;n_Excel.xlsx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hyperlink" Target="Formaci&#243;n_Excel.xlsx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diegocmartin.com/category/ofimatica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ormaci&#243;n_PowerPoint.pptx" TargetMode="External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ormaci&#243;n_PowerPoint.pptx" TargetMode="External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ormaci&#243;n_PowerPoint.pptx" TargetMode="External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ormaci&#243;n_PowerPoint.pptx" TargetMode="External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ormaci&#243;n_PowerPoint.pptx" TargetMode="External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Formaci&#243;n_PowerPoint.pptx" TargetMode="External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ormaci&#243;n_PowerPoint.pptx" TargetMode="External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educa.jcyl.es/es" TargetMode="External"/><Relationship Id="rId5" Type="http://schemas.openxmlformats.org/officeDocument/2006/relationships/hyperlink" Target="mailto:____@educa.jcyl.es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Formaci&#243;n_word.docx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Formaci&#243;n_word.docx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hyperlink" Target="Formaci&#243;n_word.docx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411" y="2242457"/>
            <a:ext cx="4359965" cy="2373086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s-ES" sz="6000" spc="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ofimática básica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58C6FC5-B7B2-CF90-B113-1E3F95F7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s-ES" dirty="0"/>
              <a:t>24</a:t>
            </a:r>
            <a:r>
              <a:rPr lang="es-ES" noProof="0" dirty="0"/>
              <a:t>/01/2023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E1322C4-84D0-2836-353C-201ADED2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s-ES" dirty="0"/>
              <a:t>Ofimática básica</a:t>
            </a:r>
            <a:endParaRPr lang="es-ES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2E08CE2-C3DE-D689-3F1C-33FC26208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1</a:t>
            </a:fld>
            <a:endParaRPr lang="es-ES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2626" y="2171803"/>
            <a:ext cx="5466593" cy="2372991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s-ES" b="1" dirty="0"/>
              <a:t>FORMACIÓN COMPETENCIAS DIGITALES I</a:t>
            </a:r>
          </a:p>
          <a:p>
            <a:pPr algn="ctr" rtl="0"/>
            <a:r>
              <a:rPr lang="es-ES" dirty="0"/>
              <a:t>24/01/2023</a:t>
            </a:r>
          </a:p>
          <a:p>
            <a:pPr algn="ctr" rtl="0"/>
            <a:r>
              <a:rPr lang="es-ES" dirty="0"/>
              <a:t>MM CONCEPCIONISTAS SEGOVIA</a:t>
            </a:r>
          </a:p>
          <a:p>
            <a:pPr algn="ctr" rtl="0"/>
            <a:r>
              <a:rPr lang="es-ES" dirty="0"/>
              <a:t>CLARA MARTÍN JIMÉNEZ</a:t>
            </a: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E4F8F84-08BA-4F61-84E3-D2001ACDC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602" y="4598930"/>
            <a:ext cx="1961321" cy="21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321" y="275603"/>
            <a:ext cx="5426887" cy="802818"/>
          </a:xfrm>
        </p:spPr>
        <p:txBody>
          <a:bodyPr>
            <a:normAutofit/>
          </a:bodyPr>
          <a:lstStyle/>
          <a:p>
            <a:r>
              <a:rPr lang="en-US" dirty="0"/>
              <a:t>Pestaña insertar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dirty="0"/>
              <a:t>24</a:t>
            </a:r>
            <a:r>
              <a:rPr lang="es-ES" noProof="0" dirty="0"/>
              <a:t>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dirty="0"/>
              <a:t>Ofimática básica</a:t>
            </a:r>
            <a:endParaRPr lang="es-ES" noProof="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10</a:t>
            </a:fld>
            <a:endParaRPr lang="es-ES" noProof="0"/>
          </a:p>
        </p:txBody>
      </p:sp>
      <p:sp>
        <p:nvSpPr>
          <p:cNvPr id="10" name="CuadroTexto 9">
            <a:hlinkClick r:id="rId2" action="ppaction://hlinkfile"/>
            <a:extLst>
              <a:ext uri="{FF2B5EF4-FFF2-40B4-BE49-F238E27FC236}">
                <a16:creationId xmlns:a16="http://schemas.microsoft.com/office/drawing/2014/main" id="{441B21FC-49E5-4335-8023-25246C0CDFF4}"/>
              </a:ext>
            </a:extLst>
          </p:cNvPr>
          <p:cNvSpPr txBox="1"/>
          <p:nvPr/>
        </p:nvSpPr>
        <p:spPr>
          <a:xfrm>
            <a:off x="1108149" y="3138071"/>
            <a:ext cx="214685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Grupo </a:t>
            </a:r>
            <a:r>
              <a:rPr lang="es-ES" b="1" dirty="0"/>
              <a:t>ilustraciones</a:t>
            </a:r>
          </a:p>
        </p:txBody>
      </p:sp>
      <p:sp>
        <p:nvSpPr>
          <p:cNvPr id="13" name="CuadroTexto 12">
            <a:hlinkClick r:id="rId2" action="ppaction://hlinkfile"/>
            <a:extLst>
              <a:ext uri="{FF2B5EF4-FFF2-40B4-BE49-F238E27FC236}">
                <a16:creationId xmlns:a16="http://schemas.microsoft.com/office/drawing/2014/main" id="{AEFB435E-87D3-49C2-8EF3-52716564743C}"/>
              </a:ext>
            </a:extLst>
          </p:cNvPr>
          <p:cNvSpPr txBox="1"/>
          <p:nvPr/>
        </p:nvSpPr>
        <p:spPr>
          <a:xfrm>
            <a:off x="7277482" y="3105834"/>
            <a:ext cx="254110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Grupo </a:t>
            </a:r>
            <a:r>
              <a:rPr lang="es-ES" b="1" dirty="0"/>
              <a:t>encabezado y pie de página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A6A4FE-0CE9-4080-8BA3-77C1D97C42DC}"/>
              </a:ext>
            </a:extLst>
          </p:cNvPr>
          <p:cNvSpPr txBox="1"/>
          <p:nvPr/>
        </p:nvSpPr>
        <p:spPr>
          <a:xfrm>
            <a:off x="838200" y="3917455"/>
            <a:ext cx="3509403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Imágenes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Formas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Captura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Subgrupo formato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8E30FB5-42EE-4E82-8BF1-61C6A5DA9561}"/>
              </a:ext>
            </a:extLst>
          </p:cNvPr>
          <p:cNvSpPr txBox="1"/>
          <p:nvPr/>
        </p:nvSpPr>
        <p:spPr>
          <a:xfrm>
            <a:off x="7277482" y="3917455"/>
            <a:ext cx="3229451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Encabezado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Pie de página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Número de página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F95413E-371A-4DA0-B575-FFC184C6E092}"/>
              </a:ext>
            </a:extLst>
          </p:cNvPr>
          <p:cNvGrpSpPr/>
          <p:nvPr/>
        </p:nvGrpSpPr>
        <p:grpSpPr>
          <a:xfrm>
            <a:off x="0" y="1078421"/>
            <a:ext cx="12192000" cy="1227047"/>
            <a:chOff x="0" y="1048755"/>
            <a:chExt cx="12192000" cy="1227047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5D911A82-7F29-46B5-998B-661DF4405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48755"/>
              <a:ext cx="12192000" cy="1176973"/>
            </a:xfrm>
            <a:prstGeom prst="rect">
              <a:avLst/>
            </a:prstGeom>
          </p:spPr>
        </p:pic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939CA734-31EE-4CB0-8421-024E1EAC0814}"/>
                </a:ext>
              </a:extLst>
            </p:cNvPr>
            <p:cNvSpPr/>
            <p:nvPr/>
          </p:nvSpPr>
          <p:spPr>
            <a:xfrm>
              <a:off x="0" y="1219201"/>
              <a:ext cx="530088" cy="1006528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D1C734-3936-4BB3-9339-5D4B2DFF05B8}"/>
                </a:ext>
              </a:extLst>
            </p:cNvPr>
            <p:cNvSpPr/>
            <p:nvPr/>
          </p:nvSpPr>
          <p:spPr>
            <a:xfrm>
              <a:off x="491096" y="1193889"/>
              <a:ext cx="530088" cy="1006528"/>
            </a:xfrm>
            <a:prstGeom prst="ellips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65C5AD43-2510-436E-B2B8-E1D4AA84220F}"/>
                </a:ext>
              </a:extLst>
            </p:cNvPr>
            <p:cNvSpPr/>
            <p:nvPr/>
          </p:nvSpPr>
          <p:spPr>
            <a:xfrm>
              <a:off x="1077502" y="1240368"/>
              <a:ext cx="2208146" cy="960049"/>
            </a:xfrm>
            <a:prstGeom prst="ellipse">
              <a:avLst/>
            </a:pr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68D87E77-657B-4594-B27D-0E4E850FE73E}"/>
                </a:ext>
              </a:extLst>
            </p:cNvPr>
            <p:cNvSpPr/>
            <p:nvPr/>
          </p:nvSpPr>
          <p:spPr>
            <a:xfrm>
              <a:off x="7991061" y="1078421"/>
              <a:ext cx="1722782" cy="1197381"/>
            </a:xfrm>
            <a:prstGeom prst="ellipse">
              <a:avLst/>
            </a:pr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4F3838C-22C0-4685-805C-91D27727E434}"/>
              </a:ext>
            </a:extLst>
          </p:cNvPr>
          <p:cNvSpPr txBox="1"/>
          <p:nvPr/>
        </p:nvSpPr>
        <p:spPr>
          <a:xfrm>
            <a:off x="2061925" y="2443397"/>
            <a:ext cx="10725212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Estos grupos de comandos permiten introducir objetos en el documento.</a:t>
            </a:r>
          </a:p>
        </p:txBody>
      </p:sp>
    </p:spTree>
    <p:extLst>
      <p:ext uri="{BB962C8B-B14F-4D97-AF65-F5344CB8AC3E}">
        <p14:creationId xmlns:p14="http://schemas.microsoft.com/office/powerpoint/2010/main" val="7013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  <p:bldP spid="13" grpId="0" animBg="1"/>
      <p:bldP spid="8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272" y="225529"/>
            <a:ext cx="6858122" cy="802818"/>
          </a:xfrm>
        </p:spPr>
        <p:txBody>
          <a:bodyPr>
            <a:normAutofit/>
          </a:bodyPr>
          <a:lstStyle/>
          <a:p>
            <a:r>
              <a:rPr lang="en-US" dirty="0"/>
              <a:t>Pestaña disposición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dirty="0"/>
              <a:t>24</a:t>
            </a:r>
            <a:r>
              <a:rPr lang="es-ES" noProof="0" dirty="0"/>
              <a:t>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dirty="0"/>
              <a:t>Ofimática básica</a:t>
            </a:r>
            <a:endParaRPr lang="es-ES" noProof="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11</a:t>
            </a:fld>
            <a:endParaRPr lang="es-ES" noProof="0"/>
          </a:p>
        </p:txBody>
      </p:sp>
      <p:sp>
        <p:nvSpPr>
          <p:cNvPr id="10" name="CuadroTexto 9">
            <a:hlinkClick r:id="rId2" action="ppaction://hlinkfile"/>
            <a:extLst>
              <a:ext uri="{FF2B5EF4-FFF2-40B4-BE49-F238E27FC236}">
                <a16:creationId xmlns:a16="http://schemas.microsoft.com/office/drawing/2014/main" id="{441B21FC-49E5-4335-8023-25246C0CDFF4}"/>
              </a:ext>
            </a:extLst>
          </p:cNvPr>
          <p:cNvSpPr txBox="1"/>
          <p:nvPr/>
        </p:nvSpPr>
        <p:spPr>
          <a:xfrm>
            <a:off x="1455637" y="2823821"/>
            <a:ext cx="214685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Grupo </a:t>
            </a:r>
            <a:r>
              <a:rPr lang="es-ES" b="1" dirty="0"/>
              <a:t>configurar página</a:t>
            </a:r>
          </a:p>
        </p:txBody>
      </p:sp>
      <p:sp>
        <p:nvSpPr>
          <p:cNvPr id="13" name="CuadroTexto 12">
            <a:hlinkClick r:id="rId2" action="ppaction://hlinkfile"/>
            <a:extLst>
              <a:ext uri="{FF2B5EF4-FFF2-40B4-BE49-F238E27FC236}">
                <a16:creationId xmlns:a16="http://schemas.microsoft.com/office/drawing/2014/main" id="{AEFB435E-87D3-49C2-8EF3-52716564743C}"/>
              </a:ext>
            </a:extLst>
          </p:cNvPr>
          <p:cNvSpPr txBox="1"/>
          <p:nvPr/>
        </p:nvSpPr>
        <p:spPr>
          <a:xfrm>
            <a:off x="7254575" y="2827643"/>
            <a:ext cx="179764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Grupo organizar</a:t>
            </a:r>
            <a:endParaRPr lang="es-E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A6A4FE-0CE9-4080-8BA3-77C1D97C42DC}"/>
              </a:ext>
            </a:extLst>
          </p:cNvPr>
          <p:cNvSpPr txBox="1"/>
          <p:nvPr/>
        </p:nvSpPr>
        <p:spPr>
          <a:xfrm>
            <a:off x="1443598" y="3495619"/>
            <a:ext cx="3509403" cy="21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Márgenes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Orientación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Tamaño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Columnas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Saltos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8E30FB5-42EE-4E82-8BF1-61C6A5DA9561}"/>
              </a:ext>
            </a:extLst>
          </p:cNvPr>
          <p:cNvSpPr txBox="1"/>
          <p:nvPr/>
        </p:nvSpPr>
        <p:spPr>
          <a:xfrm>
            <a:off x="7254575" y="3470152"/>
            <a:ext cx="3229451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Posición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Ajustar texto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1D533C4-8BD2-4DFD-BCE7-0B7997007375}"/>
              </a:ext>
            </a:extLst>
          </p:cNvPr>
          <p:cNvGrpSpPr/>
          <p:nvPr/>
        </p:nvGrpSpPr>
        <p:grpSpPr>
          <a:xfrm>
            <a:off x="0" y="1015557"/>
            <a:ext cx="12192000" cy="1143060"/>
            <a:chOff x="0" y="1015557"/>
            <a:chExt cx="12192000" cy="114306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8881606-FF2C-4EEA-9764-50F19C483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15557"/>
              <a:ext cx="12192000" cy="1125416"/>
            </a:xfrm>
            <a:prstGeom prst="rect">
              <a:avLst/>
            </a:prstGeom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261C2967-CDB0-42D4-AB6E-A3E48FA4DEBE}"/>
                </a:ext>
              </a:extLst>
            </p:cNvPr>
            <p:cNvSpPr/>
            <p:nvPr/>
          </p:nvSpPr>
          <p:spPr>
            <a:xfrm>
              <a:off x="0" y="1191083"/>
              <a:ext cx="3379304" cy="949890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45685955-845E-4262-A133-A1F04AFA789C}"/>
                </a:ext>
              </a:extLst>
            </p:cNvPr>
            <p:cNvSpPr/>
            <p:nvPr/>
          </p:nvSpPr>
          <p:spPr>
            <a:xfrm>
              <a:off x="6002405" y="1152938"/>
              <a:ext cx="3379304" cy="1005679"/>
            </a:xfrm>
            <a:prstGeom prst="ellips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4F77C80-10E5-43D9-A876-8FFF10C829AA}"/>
              </a:ext>
            </a:extLst>
          </p:cNvPr>
          <p:cNvSpPr txBox="1"/>
          <p:nvPr/>
        </p:nvSpPr>
        <p:spPr>
          <a:xfrm>
            <a:off x="1143000" y="2264073"/>
            <a:ext cx="1072521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Estos grupos de comandos permiten especificar cómo distribuir el documento en el papel   </a:t>
            </a:r>
          </a:p>
        </p:txBody>
      </p:sp>
    </p:spTree>
    <p:extLst>
      <p:ext uri="{BB962C8B-B14F-4D97-AF65-F5344CB8AC3E}">
        <p14:creationId xmlns:p14="http://schemas.microsoft.com/office/powerpoint/2010/main" val="11136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  <p:bldP spid="13" grpId="0" animBg="1"/>
      <p:bldP spid="8" grpId="0"/>
      <p:bldP spid="24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115" y="164683"/>
            <a:ext cx="6858122" cy="802818"/>
          </a:xfrm>
        </p:spPr>
        <p:txBody>
          <a:bodyPr>
            <a:normAutofit/>
          </a:bodyPr>
          <a:lstStyle/>
          <a:p>
            <a:r>
              <a:rPr lang="en-US" dirty="0"/>
              <a:t>Pestaña archivo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/>
              <a:t>24</a:t>
            </a:r>
            <a:r>
              <a:rPr lang="es-ES" noProof="0"/>
              <a:t>/01/2023</a:t>
            </a:r>
            <a:endParaRPr lang="es-ES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/>
              <a:t>Ofimática básica</a:t>
            </a:r>
            <a:endParaRPr lang="es-ES" noProof="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12</a:t>
            </a:fld>
            <a:endParaRPr lang="es-ES" noProof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A6A4FE-0CE9-4080-8BA3-77C1D97C42DC}"/>
              </a:ext>
            </a:extLst>
          </p:cNvPr>
          <p:cNvSpPr txBox="1"/>
          <p:nvPr/>
        </p:nvSpPr>
        <p:spPr>
          <a:xfrm>
            <a:off x="2209800" y="2369563"/>
            <a:ext cx="9276521" cy="211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/>
              <a:t>Nuevo </a:t>
            </a:r>
            <a:r>
              <a:rPr lang="es-ES" dirty="0">
                <a:sym typeface="Wingdings" panose="05000000000000000000" pitchFamily="2" charset="2"/>
              </a:rPr>
              <a:t> Crear un nuevo archivo.</a:t>
            </a:r>
            <a:endParaRPr lang="es-ES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/>
              <a:t>Abrir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Abrir un archivo ya creado.</a:t>
            </a:r>
            <a:endParaRPr lang="es-ES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/>
              <a:t>Guardar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Guardar el archivo que se está modificando.</a:t>
            </a:r>
            <a:endParaRPr lang="es-ES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/>
              <a:t>Guardar como </a:t>
            </a:r>
            <a:r>
              <a:rPr lang="es-ES" dirty="0">
                <a:sym typeface="Wingdings" panose="05000000000000000000" pitchFamily="2" charset="2"/>
              </a:rPr>
              <a:t> Guardar y elegir la ubicación y nuevo nombre del archivo.</a:t>
            </a:r>
            <a:endParaRPr lang="es-ES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/>
              <a:t>Imprimir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imprimir físicamente el archivo generado.</a:t>
            </a:r>
            <a:endParaRPr lang="es-ES" dirty="0"/>
          </a:p>
        </p:txBody>
      </p:sp>
      <p:pic>
        <p:nvPicPr>
          <p:cNvPr id="3" name="Imagen 2" descr="Interfaz de usuario gráfica, Aplicación&#10;&#10;Descripción generada automáticamente">
            <a:hlinkClick r:id="rId2" action="ppaction://hlinkfile"/>
            <a:extLst>
              <a:ext uri="{FF2B5EF4-FFF2-40B4-BE49-F238E27FC236}">
                <a16:creationId xmlns:a16="http://schemas.microsoft.com/office/drawing/2014/main" id="{32D36FA2-074B-4FFE-BBBC-32A7F51C33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0386"/>
          <a:stretch/>
        </p:blipFill>
        <p:spPr>
          <a:xfrm>
            <a:off x="380327" y="698687"/>
            <a:ext cx="1343222" cy="545989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F371746A-0BF0-4965-B728-F79A50A194E3}"/>
              </a:ext>
            </a:extLst>
          </p:cNvPr>
          <p:cNvSpPr txBox="1"/>
          <p:nvPr/>
        </p:nvSpPr>
        <p:spPr>
          <a:xfrm>
            <a:off x="2790794" y="1195601"/>
            <a:ext cx="1072521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Estos grupos de comandos permiten gestionar los archivos de Word.   </a:t>
            </a:r>
          </a:p>
        </p:txBody>
      </p:sp>
    </p:spTree>
    <p:extLst>
      <p:ext uri="{BB962C8B-B14F-4D97-AF65-F5344CB8AC3E}">
        <p14:creationId xmlns:p14="http://schemas.microsoft.com/office/powerpoint/2010/main" val="14207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2E3A6B9C-61DE-478A-BBBB-7765E56378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582" r="7582"/>
          <a:stretch/>
        </p:blipFill>
        <p:spPr>
          <a:xfrm>
            <a:off x="-9153" y="0"/>
            <a:ext cx="6105136" cy="6240787"/>
          </a:xfrm>
        </p:spPr>
      </p:pic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62E8AA20-DC84-4901-B726-97173C5092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4646" r="14646"/>
          <a:stretch/>
        </p:blipFill>
        <p:spPr>
          <a:xfrm>
            <a:off x="6355502" y="211465"/>
            <a:ext cx="4941484" cy="3877363"/>
          </a:xfr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Excel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237BABF-398B-4F17-B288-42D7047C2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Hojas de cálculo</a:t>
            </a:r>
          </a:p>
        </p:txBody>
      </p:sp>
    </p:spTree>
    <p:extLst>
      <p:ext uri="{BB962C8B-B14F-4D97-AF65-F5344CB8AC3E}">
        <p14:creationId xmlns:p14="http://schemas.microsoft.com/office/powerpoint/2010/main" val="4177775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noProof="0"/>
              <a:t>3/9/20XX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noProof="0"/>
              <a:t>Título de la presentación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14</a:t>
            </a:fld>
            <a:endParaRPr lang="es-ES" noProof="0"/>
          </a:p>
        </p:txBody>
      </p:sp>
      <p:pic>
        <p:nvPicPr>
          <p:cNvPr id="3" name="Imagen 2" descr="Interfaz de usuario gráfica, Aplicación, Tabla, Excel&#10;&#10;Descripción generada automáticamente">
            <a:extLst>
              <a:ext uri="{FF2B5EF4-FFF2-40B4-BE49-F238E27FC236}">
                <a16:creationId xmlns:a16="http://schemas.microsoft.com/office/drawing/2014/main" id="{F2CCFDF1-A50C-4A35-8D94-B5E73A418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5C43D817-A01E-42BE-8DB6-5ED2C8D9266D}"/>
              </a:ext>
            </a:extLst>
          </p:cNvPr>
          <p:cNvGrpSpPr/>
          <p:nvPr/>
        </p:nvGrpSpPr>
        <p:grpSpPr>
          <a:xfrm>
            <a:off x="-92765" y="0"/>
            <a:ext cx="12284765" cy="3676644"/>
            <a:chOff x="-92765" y="0"/>
            <a:chExt cx="12284765" cy="3676644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01B3DF10-BE6D-4A8E-9BD1-026BCECCA25B}"/>
                </a:ext>
              </a:extLst>
            </p:cNvPr>
            <p:cNvSpPr/>
            <p:nvPr/>
          </p:nvSpPr>
          <p:spPr>
            <a:xfrm>
              <a:off x="-92765" y="0"/>
              <a:ext cx="12284765" cy="1643270"/>
            </a:xfrm>
            <a:prstGeom prst="round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D02EE9B2-287A-467E-B952-7D3834EDEC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07757" y="1707313"/>
              <a:ext cx="172278" cy="1258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6757F5A5-E679-42BA-8A69-EE590C0128AF}"/>
                </a:ext>
              </a:extLst>
            </p:cNvPr>
            <p:cNvSpPr txBox="1"/>
            <p:nvPr/>
          </p:nvSpPr>
          <p:spPr>
            <a:xfrm>
              <a:off x="10038522" y="3030313"/>
              <a:ext cx="1683026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Barra de herramientas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9ADC282A-9862-4696-87C6-CC159D1570AB}"/>
              </a:ext>
            </a:extLst>
          </p:cNvPr>
          <p:cNvSpPr txBox="1"/>
          <p:nvPr/>
        </p:nvSpPr>
        <p:spPr>
          <a:xfrm>
            <a:off x="4982817" y="4031827"/>
            <a:ext cx="1603513" cy="64633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Área de trabajo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DBAF070-A01F-4E57-A2F1-2A1A52816867}"/>
              </a:ext>
            </a:extLst>
          </p:cNvPr>
          <p:cNvGrpSpPr/>
          <p:nvPr/>
        </p:nvGrpSpPr>
        <p:grpSpPr>
          <a:xfrm>
            <a:off x="8926578" y="4448912"/>
            <a:ext cx="1608900" cy="2272563"/>
            <a:chOff x="8926578" y="4448912"/>
            <a:chExt cx="1608900" cy="2272563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8FC7768A-6A4A-4E3C-9735-0B99AA175DEE}"/>
                </a:ext>
              </a:extLst>
            </p:cNvPr>
            <p:cNvSpPr/>
            <p:nvPr/>
          </p:nvSpPr>
          <p:spPr>
            <a:xfrm>
              <a:off x="9223513" y="6356350"/>
              <a:ext cx="1311965" cy="365125"/>
            </a:xfrm>
            <a:prstGeom prst="round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02F428E2-4669-4107-9299-DDE883CDFA40}"/>
                </a:ext>
              </a:extLst>
            </p:cNvPr>
            <p:cNvCxnSpPr/>
            <p:nvPr/>
          </p:nvCxnSpPr>
          <p:spPr>
            <a:xfrm>
              <a:off x="9728335" y="5168852"/>
              <a:ext cx="132522" cy="1163569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EB7C9EED-69E5-4081-A010-BC8901A163F0}"/>
                </a:ext>
              </a:extLst>
            </p:cNvPr>
            <p:cNvSpPr txBox="1"/>
            <p:nvPr/>
          </p:nvSpPr>
          <p:spPr>
            <a:xfrm>
              <a:off x="8926578" y="4448912"/>
              <a:ext cx="1603513" cy="646331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Vistas del documento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A1AFA1A-1895-4F57-B22F-92E478124763}"/>
              </a:ext>
            </a:extLst>
          </p:cNvPr>
          <p:cNvGrpSpPr/>
          <p:nvPr/>
        </p:nvGrpSpPr>
        <p:grpSpPr>
          <a:xfrm>
            <a:off x="10598426" y="5262373"/>
            <a:ext cx="1106557" cy="1107229"/>
            <a:chOff x="10598426" y="5262373"/>
            <a:chExt cx="1106557" cy="1107229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BE65055-86EE-4F3B-8E68-E82D6259A62F}"/>
                </a:ext>
              </a:extLst>
            </p:cNvPr>
            <p:cNvSpPr txBox="1"/>
            <p:nvPr/>
          </p:nvSpPr>
          <p:spPr>
            <a:xfrm>
              <a:off x="10598426" y="5262373"/>
              <a:ext cx="1106557" cy="369332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Zoom</a:t>
              </a:r>
            </a:p>
          </p:txBody>
        </p: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A7294CAD-20B5-4769-94DE-31EBB5B5438F}"/>
                </a:ext>
              </a:extLst>
            </p:cNvPr>
            <p:cNvCxnSpPr/>
            <p:nvPr/>
          </p:nvCxnSpPr>
          <p:spPr>
            <a:xfrm>
              <a:off x="11151704" y="5673241"/>
              <a:ext cx="0" cy="69636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57203B71-668E-4CE0-9191-2BEF8F8DFE89}"/>
              </a:ext>
            </a:extLst>
          </p:cNvPr>
          <p:cNvGrpSpPr/>
          <p:nvPr/>
        </p:nvGrpSpPr>
        <p:grpSpPr>
          <a:xfrm>
            <a:off x="597587" y="4253601"/>
            <a:ext cx="2016534" cy="2272563"/>
            <a:chOff x="597587" y="4253601"/>
            <a:chExt cx="2016534" cy="2272563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F9F462D2-70C3-43FD-886B-A61E2C6579C2}"/>
                </a:ext>
              </a:extLst>
            </p:cNvPr>
            <p:cNvSpPr/>
            <p:nvPr/>
          </p:nvSpPr>
          <p:spPr>
            <a:xfrm>
              <a:off x="894522" y="6161039"/>
              <a:ext cx="1649891" cy="365125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1E6A3934-5768-424A-BFD3-0994C79D5DAD}"/>
                </a:ext>
              </a:extLst>
            </p:cNvPr>
            <p:cNvCxnSpPr>
              <a:cxnSpLocks/>
            </p:cNvCxnSpPr>
            <p:nvPr/>
          </p:nvCxnSpPr>
          <p:spPr>
            <a:xfrm>
              <a:off x="1399344" y="4973541"/>
              <a:ext cx="132522" cy="1163569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60CA592-4B17-4B80-B0EF-2993838A928A}"/>
                </a:ext>
              </a:extLst>
            </p:cNvPr>
            <p:cNvSpPr txBox="1"/>
            <p:nvPr/>
          </p:nvSpPr>
          <p:spPr>
            <a:xfrm>
              <a:off x="597587" y="4253601"/>
              <a:ext cx="2016534" cy="64633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Hojas del documento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23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322" y="275603"/>
            <a:ext cx="5266944" cy="802818"/>
          </a:xfrm>
        </p:spPr>
        <p:txBody>
          <a:bodyPr/>
          <a:lstStyle/>
          <a:p>
            <a:r>
              <a:rPr lang="en-US" dirty="0"/>
              <a:t>Pestaña inicio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Ofimática básica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713C8C-8E70-45D5-AE59-23E60168254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CuadroTexto 9">
            <a:hlinkClick r:id="rId2" action="ppaction://hlinkfile"/>
            <a:extLst>
              <a:ext uri="{FF2B5EF4-FFF2-40B4-BE49-F238E27FC236}">
                <a16:creationId xmlns:a16="http://schemas.microsoft.com/office/drawing/2014/main" id="{441B21FC-49E5-4335-8023-25246C0CDFF4}"/>
              </a:ext>
            </a:extLst>
          </p:cNvPr>
          <p:cNvSpPr txBox="1"/>
          <p:nvPr/>
        </p:nvSpPr>
        <p:spPr>
          <a:xfrm>
            <a:off x="1136374" y="3328838"/>
            <a:ext cx="214685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portapapeles</a:t>
            </a:r>
          </a:p>
        </p:txBody>
      </p:sp>
      <p:sp>
        <p:nvSpPr>
          <p:cNvPr id="13" name="CuadroTexto 12">
            <a:hlinkClick r:id="rId2" action="ppaction://hlinkfile"/>
            <a:extLst>
              <a:ext uri="{FF2B5EF4-FFF2-40B4-BE49-F238E27FC236}">
                <a16:creationId xmlns:a16="http://schemas.microsoft.com/office/drawing/2014/main" id="{AEFB435E-87D3-49C2-8EF3-52716564743C}"/>
              </a:ext>
            </a:extLst>
          </p:cNvPr>
          <p:cNvSpPr txBox="1"/>
          <p:nvPr/>
        </p:nvSpPr>
        <p:spPr>
          <a:xfrm>
            <a:off x="7252253" y="3328837"/>
            <a:ext cx="1371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fuente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8E30FB5-42EE-4E82-8BF1-61C6A5DA9561}"/>
              </a:ext>
            </a:extLst>
          </p:cNvPr>
          <p:cNvSpPr txBox="1"/>
          <p:nvPr/>
        </p:nvSpPr>
        <p:spPr>
          <a:xfrm>
            <a:off x="6036367" y="4214091"/>
            <a:ext cx="5605669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Mismos comandos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para todo el paquete Office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Bordes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3A98801-66E4-4C15-9566-555552068FFF}"/>
              </a:ext>
            </a:extLst>
          </p:cNvPr>
          <p:cNvSpPr txBox="1"/>
          <p:nvPr/>
        </p:nvSpPr>
        <p:spPr>
          <a:xfrm>
            <a:off x="547864" y="2384969"/>
            <a:ext cx="1072521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Estos grupos de comandos permiten modificar el texto y las celdas de la hoja de cálculo.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E05E8045-7914-4950-998B-205AC02D340B}"/>
              </a:ext>
            </a:extLst>
          </p:cNvPr>
          <p:cNvGrpSpPr/>
          <p:nvPr/>
        </p:nvGrpSpPr>
        <p:grpSpPr>
          <a:xfrm>
            <a:off x="0" y="1071383"/>
            <a:ext cx="12192000" cy="1196870"/>
            <a:chOff x="0" y="1071383"/>
            <a:chExt cx="12192000" cy="119687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C891F088-CB93-49E7-A393-D9B4B93AC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71383"/>
              <a:ext cx="12192000" cy="1196870"/>
            </a:xfrm>
            <a:prstGeom prst="rect">
              <a:avLst/>
            </a:prstGeom>
          </p:spPr>
        </p:pic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6CBEDCE-8B62-4725-9901-D2106AEE2E6E}"/>
                </a:ext>
              </a:extLst>
            </p:cNvPr>
            <p:cNvSpPr/>
            <p:nvPr/>
          </p:nvSpPr>
          <p:spPr>
            <a:xfrm>
              <a:off x="0" y="1389387"/>
              <a:ext cx="838200" cy="878865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66142C46-E44E-4BB0-912A-37AF38B55E25}"/>
                </a:ext>
              </a:extLst>
            </p:cNvPr>
            <p:cNvSpPr/>
            <p:nvPr/>
          </p:nvSpPr>
          <p:spPr>
            <a:xfrm>
              <a:off x="838200" y="1285459"/>
              <a:ext cx="2143538" cy="982793"/>
            </a:xfrm>
            <a:prstGeom prst="ellips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4463D08-8047-4861-95AE-0E3EC013430C}"/>
                </a:ext>
              </a:extLst>
            </p:cNvPr>
            <p:cNvSpPr/>
            <p:nvPr/>
          </p:nvSpPr>
          <p:spPr>
            <a:xfrm>
              <a:off x="2981738" y="1310953"/>
              <a:ext cx="1537253" cy="957299"/>
            </a:xfrm>
            <a:prstGeom prst="ellipse">
              <a:avLst/>
            </a:pr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ECBBA9-A828-4E27-A536-0F75DBAA513D}"/>
                </a:ext>
              </a:extLst>
            </p:cNvPr>
            <p:cNvSpPr/>
            <p:nvPr/>
          </p:nvSpPr>
          <p:spPr>
            <a:xfrm>
              <a:off x="4512363" y="1317992"/>
              <a:ext cx="1398107" cy="910130"/>
            </a:xfrm>
            <a:prstGeom prst="ellipse">
              <a:avLst/>
            </a:pr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7629CF97-9D23-4D3B-9749-AB63C975C0E2}"/>
                </a:ext>
              </a:extLst>
            </p:cNvPr>
            <p:cNvSpPr/>
            <p:nvPr/>
          </p:nvSpPr>
          <p:spPr>
            <a:xfrm>
              <a:off x="5910470" y="1253917"/>
              <a:ext cx="2027582" cy="982794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EA7FDA9F-9BE7-47D9-B57B-87347D3D7BCC}"/>
                </a:ext>
              </a:extLst>
            </p:cNvPr>
            <p:cNvSpPr/>
            <p:nvPr/>
          </p:nvSpPr>
          <p:spPr>
            <a:xfrm>
              <a:off x="7938052" y="1253917"/>
              <a:ext cx="901150" cy="982794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52503AB-40D9-43FC-87CA-644BE9181049}"/>
              </a:ext>
            </a:extLst>
          </p:cNvPr>
          <p:cNvSpPr txBox="1"/>
          <p:nvPr/>
        </p:nvSpPr>
        <p:spPr>
          <a:xfrm>
            <a:off x="1083245" y="4144304"/>
            <a:ext cx="2382077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Copiar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Cortar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Pegar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Copiar formato</a:t>
            </a:r>
          </a:p>
        </p:txBody>
      </p:sp>
    </p:spTree>
    <p:extLst>
      <p:ext uri="{BB962C8B-B14F-4D97-AF65-F5344CB8AC3E}">
        <p14:creationId xmlns:p14="http://schemas.microsoft.com/office/powerpoint/2010/main" val="325427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  <p:bldP spid="13" grpId="0" animBg="1"/>
      <p:bldP spid="24" grpId="0"/>
      <p:bldP spid="2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322" y="275603"/>
            <a:ext cx="5266944" cy="802818"/>
          </a:xfrm>
        </p:spPr>
        <p:txBody>
          <a:bodyPr/>
          <a:lstStyle/>
          <a:p>
            <a:r>
              <a:rPr lang="en-US" dirty="0"/>
              <a:t>Pestaña inicio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Ofimática básica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713C8C-8E70-45D5-AE59-23E60168254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CuadroTexto 18">
            <a:hlinkClick r:id="rId2" action="ppaction://hlinkfile"/>
            <a:extLst>
              <a:ext uri="{FF2B5EF4-FFF2-40B4-BE49-F238E27FC236}">
                <a16:creationId xmlns:a16="http://schemas.microsoft.com/office/drawing/2014/main" id="{3679959A-CD82-4B78-9C01-80D1246E7C0A}"/>
              </a:ext>
            </a:extLst>
          </p:cNvPr>
          <p:cNvSpPr txBox="1"/>
          <p:nvPr/>
        </p:nvSpPr>
        <p:spPr>
          <a:xfrm>
            <a:off x="2521226" y="3147446"/>
            <a:ext cx="151737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 </a:t>
            </a:r>
            <a:r>
              <a:rPr lang="es-ES" b="1" dirty="0">
                <a:solidFill>
                  <a:prstClr val="black"/>
                </a:solidFill>
                <a:latin typeface="Century Gothic"/>
              </a:rPr>
              <a:t>alineación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CuadroTexto 19">
            <a:hlinkClick r:id="rId2" action="ppaction://hlinkfile"/>
            <a:extLst>
              <a:ext uri="{FF2B5EF4-FFF2-40B4-BE49-F238E27FC236}">
                <a16:creationId xmlns:a16="http://schemas.microsoft.com/office/drawing/2014/main" id="{8F30ED35-2922-4819-B40F-3C792030E2A6}"/>
              </a:ext>
            </a:extLst>
          </p:cNvPr>
          <p:cNvSpPr txBox="1"/>
          <p:nvPr/>
        </p:nvSpPr>
        <p:spPr>
          <a:xfrm>
            <a:off x="8046466" y="3093534"/>
            <a:ext cx="1371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 </a:t>
            </a:r>
            <a:r>
              <a:rPr lang="es-ES" b="1" dirty="0">
                <a:solidFill>
                  <a:prstClr val="black"/>
                </a:solidFill>
                <a:latin typeface="Century Gothic"/>
              </a:rPr>
              <a:t>número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B3CC1B9-6F25-4ABB-87C5-E0C15D7F68EA}"/>
              </a:ext>
            </a:extLst>
          </p:cNvPr>
          <p:cNvSpPr txBox="1"/>
          <p:nvPr/>
        </p:nvSpPr>
        <p:spPr>
          <a:xfrm>
            <a:off x="1446911" y="3826400"/>
            <a:ext cx="4463559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Alineación </a:t>
            </a:r>
            <a:r>
              <a:rPr lang="es-ES" dirty="0">
                <a:solidFill>
                  <a:prstClr val="black"/>
                </a:solidFill>
                <a:latin typeface="Century Gothic"/>
              </a:rPr>
              <a:t>horizontal y vertical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Orientación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Ajustar texto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Combinar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celdas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E419665-8E72-4B8C-94EF-8CA45AFB3F0A}"/>
              </a:ext>
            </a:extLst>
          </p:cNvPr>
          <p:cNvSpPr txBox="1"/>
          <p:nvPr/>
        </p:nvSpPr>
        <p:spPr>
          <a:xfrm>
            <a:off x="6754838" y="3914957"/>
            <a:ext cx="4946065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Formato de los números(€, %, fecha…)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Insertar o eliminar decimales.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CD1B3DDB-3EEB-4935-843F-D62414E5B842}"/>
              </a:ext>
            </a:extLst>
          </p:cNvPr>
          <p:cNvGrpSpPr/>
          <p:nvPr/>
        </p:nvGrpSpPr>
        <p:grpSpPr>
          <a:xfrm>
            <a:off x="0" y="1147382"/>
            <a:ext cx="12192000" cy="1196870"/>
            <a:chOff x="0" y="1071383"/>
            <a:chExt cx="12192000" cy="1196870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D9233DB3-EFCC-469C-9610-B488EEE08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71383"/>
              <a:ext cx="12192000" cy="1196870"/>
            </a:xfrm>
            <a:prstGeom prst="rect">
              <a:avLst/>
            </a:prstGeom>
          </p:spPr>
        </p:pic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56D8D58-0C35-44B4-80FE-0CC0EF19840A}"/>
                </a:ext>
              </a:extLst>
            </p:cNvPr>
            <p:cNvSpPr/>
            <p:nvPr/>
          </p:nvSpPr>
          <p:spPr>
            <a:xfrm>
              <a:off x="0" y="1389387"/>
              <a:ext cx="838200" cy="878865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75CD4AA1-C021-4CC4-B70A-BB2B50A0576A}"/>
                </a:ext>
              </a:extLst>
            </p:cNvPr>
            <p:cNvSpPr/>
            <p:nvPr/>
          </p:nvSpPr>
          <p:spPr>
            <a:xfrm>
              <a:off x="838200" y="1285459"/>
              <a:ext cx="2143538" cy="982793"/>
            </a:xfrm>
            <a:prstGeom prst="ellips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D7D1E083-8196-40D0-AEA5-1939438CAC71}"/>
                </a:ext>
              </a:extLst>
            </p:cNvPr>
            <p:cNvSpPr/>
            <p:nvPr/>
          </p:nvSpPr>
          <p:spPr>
            <a:xfrm>
              <a:off x="2981738" y="1310953"/>
              <a:ext cx="1537253" cy="957299"/>
            </a:xfrm>
            <a:prstGeom prst="ellipse">
              <a:avLst/>
            </a:pr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2012A53E-7853-463E-935F-0A720CB0CC4D}"/>
                </a:ext>
              </a:extLst>
            </p:cNvPr>
            <p:cNvSpPr/>
            <p:nvPr/>
          </p:nvSpPr>
          <p:spPr>
            <a:xfrm>
              <a:off x="4512363" y="1317992"/>
              <a:ext cx="1398107" cy="910130"/>
            </a:xfrm>
            <a:prstGeom prst="ellipse">
              <a:avLst/>
            </a:pr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E4817467-6346-4C94-A7D4-01F8FED82094}"/>
                </a:ext>
              </a:extLst>
            </p:cNvPr>
            <p:cNvSpPr/>
            <p:nvPr/>
          </p:nvSpPr>
          <p:spPr>
            <a:xfrm>
              <a:off x="5910470" y="1253917"/>
              <a:ext cx="2027582" cy="982794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353EB502-BE33-4979-B382-344E3F128A16}"/>
                </a:ext>
              </a:extLst>
            </p:cNvPr>
            <p:cNvSpPr/>
            <p:nvPr/>
          </p:nvSpPr>
          <p:spPr>
            <a:xfrm>
              <a:off x="7938052" y="1253917"/>
              <a:ext cx="901150" cy="982794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1889057-11FE-42EE-AF3D-3B903BE2D48A}"/>
              </a:ext>
            </a:extLst>
          </p:cNvPr>
          <p:cNvSpPr txBox="1"/>
          <p:nvPr/>
        </p:nvSpPr>
        <p:spPr>
          <a:xfrm>
            <a:off x="975691" y="2356675"/>
            <a:ext cx="1072521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Estos grupos de comandos permiten modificar el texto y las celdas de la hoja de cálculo.</a:t>
            </a:r>
          </a:p>
        </p:txBody>
      </p:sp>
    </p:spTree>
    <p:extLst>
      <p:ext uri="{BB962C8B-B14F-4D97-AF65-F5344CB8AC3E}">
        <p14:creationId xmlns:p14="http://schemas.microsoft.com/office/powerpoint/2010/main" val="218002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5" grpId="0"/>
      <p:bldP spid="26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322" y="275603"/>
            <a:ext cx="5266944" cy="802818"/>
          </a:xfrm>
        </p:spPr>
        <p:txBody>
          <a:bodyPr/>
          <a:lstStyle/>
          <a:p>
            <a:r>
              <a:rPr lang="en-US" dirty="0"/>
              <a:t>Pestaña inicio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Ofimática básica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713C8C-8E70-45D5-AE59-23E60168254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CuadroTexto 18">
            <a:hlinkClick r:id="rId2" action="ppaction://hlinkfile"/>
            <a:extLst>
              <a:ext uri="{FF2B5EF4-FFF2-40B4-BE49-F238E27FC236}">
                <a16:creationId xmlns:a16="http://schemas.microsoft.com/office/drawing/2014/main" id="{3679959A-CD82-4B78-9C01-80D1246E7C0A}"/>
              </a:ext>
            </a:extLst>
          </p:cNvPr>
          <p:cNvSpPr txBox="1"/>
          <p:nvPr/>
        </p:nvSpPr>
        <p:spPr>
          <a:xfrm>
            <a:off x="2259493" y="3422769"/>
            <a:ext cx="151737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 </a:t>
            </a:r>
            <a:r>
              <a:rPr lang="es-ES" b="1" dirty="0">
                <a:solidFill>
                  <a:prstClr val="black"/>
                </a:solidFill>
                <a:latin typeface="Century Gothic"/>
              </a:rPr>
              <a:t>estilos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CuadroTexto 19">
            <a:hlinkClick r:id="rId2" action="ppaction://hlinkfile"/>
            <a:extLst>
              <a:ext uri="{FF2B5EF4-FFF2-40B4-BE49-F238E27FC236}">
                <a16:creationId xmlns:a16="http://schemas.microsoft.com/office/drawing/2014/main" id="{8F30ED35-2922-4819-B40F-3C792030E2A6}"/>
              </a:ext>
            </a:extLst>
          </p:cNvPr>
          <p:cNvSpPr txBox="1"/>
          <p:nvPr/>
        </p:nvSpPr>
        <p:spPr>
          <a:xfrm>
            <a:off x="7702827" y="3429000"/>
            <a:ext cx="1371600" cy="646331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 </a:t>
            </a:r>
            <a:r>
              <a:rPr lang="es-ES" b="1" dirty="0">
                <a:solidFill>
                  <a:prstClr val="black"/>
                </a:solidFill>
                <a:latin typeface="Century Gothic"/>
              </a:rPr>
              <a:t>celdas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B3CC1B9-6F25-4ABB-87C5-E0C15D7F68EA}"/>
              </a:ext>
            </a:extLst>
          </p:cNvPr>
          <p:cNvSpPr txBox="1"/>
          <p:nvPr/>
        </p:nvSpPr>
        <p:spPr>
          <a:xfrm>
            <a:off x="1518584" y="4285191"/>
            <a:ext cx="300040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Formato condicional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E419665-8E72-4B8C-94EF-8CA45AFB3F0A}"/>
              </a:ext>
            </a:extLst>
          </p:cNvPr>
          <p:cNvSpPr txBox="1"/>
          <p:nvPr/>
        </p:nvSpPr>
        <p:spPr>
          <a:xfrm>
            <a:off x="6787051" y="4292224"/>
            <a:ext cx="3890429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Eliminar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Formato de celdas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A0EF629-8EAA-4DC4-BEFF-18A6D8B43CDB}"/>
              </a:ext>
            </a:extLst>
          </p:cNvPr>
          <p:cNvGrpSpPr/>
          <p:nvPr/>
        </p:nvGrpSpPr>
        <p:grpSpPr>
          <a:xfrm>
            <a:off x="0" y="1071383"/>
            <a:ext cx="12192000" cy="1196870"/>
            <a:chOff x="0" y="1071383"/>
            <a:chExt cx="12192000" cy="119687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36637A3-7DC2-4495-A926-F6DD18303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71383"/>
              <a:ext cx="12192000" cy="1196870"/>
            </a:xfrm>
            <a:prstGeom prst="rect">
              <a:avLst/>
            </a:prstGeom>
          </p:spPr>
        </p:pic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F9AE975C-D746-41BC-A029-99689A5DC0F7}"/>
                </a:ext>
              </a:extLst>
            </p:cNvPr>
            <p:cNvSpPr/>
            <p:nvPr/>
          </p:nvSpPr>
          <p:spPr>
            <a:xfrm>
              <a:off x="0" y="1389387"/>
              <a:ext cx="838200" cy="878865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30BF0D55-1CFD-4B04-BA98-45E50F820AB8}"/>
                </a:ext>
              </a:extLst>
            </p:cNvPr>
            <p:cNvSpPr/>
            <p:nvPr/>
          </p:nvSpPr>
          <p:spPr>
            <a:xfrm>
              <a:off x="838200" y="1285459"/>
              <a:ext cx="2143538" cy="982793"/>
            </a:xfrm>
            <a:prstGeom prst="ellips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F9058AB-F7F8-49CD-9BE3-C48228C06612}"/>
                </a:ext>
              </a:extLst>
            </p:cNvPr>
            <p:cNvSpPr/>
            <p:nvPr/>
          </p:nvSpPr>
          <p:spPr>
            <a:xfrm>
              <a:off x="2981738" y="1310953"/>
              <a:ext cx="1537253" cy="957299"/>
            </a:xfrm>
            <a:prstGeom prst="ellipse">
              <a:avLst/>
            </a:pr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7CC4565D-280F-4B62-8453-1ABC0B0C8058}"/>
                </a:ext>
              </a:extLst>
            </p:cNvPr>
            <p:cNvSpPr/>
            <p:nvPr/>
          </p:nvSpPr>
          <p:spPr>
            <a:xfrm>
              <a:off x="4512363" y="1317992"/>
              <a:ext cx="1398107" cy="910130"/>
            </a:xfrm>
            <a:prstGeom prst="ellipse">
              <a:avLst/>
            </a:pr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4631E974-42B4-46E0-8B0B-1BFBD05252B5}"/>
                </a:ext>
              </a:extLst>
            </p:cNvPr>
            <p:cNvSpPr/>
            <p:nvPr/>
          </p:nvSpPr>
          <p:spPr>
            <a:xfrm>
              <a:off x="5910470" y="1253917"/>
              <a:ext cx="2027582" cy="982794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B382BF1E-2A63-4F36-BC32-B112FA80DBF6}"/>
                </a:ext>
              </a:extLst>
            </p:cNvPr>
            <p:cNvSpPr/>
            <p:nvPr/>
          </p:nvSpPr>
          <p:spPr>
            <a:xfrm>
              <a:off x="7938052" y="1253917"/>
              <a:ext cx="901150" cy="982794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76D0F41-6DCE-4D73-AB77-E17725A825C1}"/>
              </a:ext>
            </a:extLst>
          </p:cNvPr>
          <p:cNvSpPr txBox="1"/>
          <p:nvPr/>
        </p:nvSpPr>
        <p:spPr>
          <a:xfrm>
            <a:off x="1011691" y="2467693"/>
            <a:ext cx="1072521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Estos grupos de comandos permiten modificar el texto y las celdas de la hoja de cálculo.</a:t>
            </a:r>
          </a:p>
        </p:txBody>
      </p:sp>
    </p:spTree>
    <p:extLst>
      <p:ext uri="{BB962C8B-B14F-4D97-AF65-F5344CB8AC3E}">
        <p14:creationId xmlns:p14="http://schemas.microsoft.com/office/powerpoint/2010/main" val="23781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5" grpId="0"/>
      <p:bldP spid="26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321" y="275603"/>
            <a:ext cx="5426887" cy="802818"/>
          </a:xfrm>
        </p:spPr>
        <p:txBody>
          <a:bodyPr>
            <a:normAutofit/>
          </a:bodyPr>
          <a:lstStyle/>
          <a:p>
            <a:r>
              <a:rPr lang="en-US" dirty="0"/>
              <a:t>Pestaña insertar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Ofimática básica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713C8C-8E70-45D5-AE59-23E60168254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CuadroTexto 9">
            <a:hlinkClick r:id="rId2" action="ppaction://hlinkfile"/>
            <a:extLst>
              <a:ext uri="{FF2B5EF4-FFF2-40B4-BE49-F238E27FC236}">
                <a16:creationId xmlns:a16="http://schemas.microsoft.com/office/drawing/2014/main" id="{441B21FC-49E5-4335-8023-25246C0CDFF4}"/>
              </a:ext>
            </a:extLst>
          </p:cNvPr>
          <p:cNvSpPr txBox="1"/>
          <p:nvPr/>
        </p:nvSpPr>
        <p:spPr>
          <a:xfrm>
            <a:off x="1889198" y="3256484"/>
            <a:ext cx="169220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ilustraciones</a:t>
            </a:r>
          </a:p>
        </p:txBody>
      </p:sp>
      <p:sp>
        <p:nvSpPr>
          <p:cNvPr id="13" name="CuadroTexto 12">
            <a:hlinkClick r:id="rId2" action="ppaction://hlinkfile"/>
            <a:extLst>
              <a:ext uri="{FF2B5EF4-FFF2-40B4-BE49-F238E27FC236}">
                <a16:creationId xmlns:a16="http://schemas.microsoft.com/office/drawing/2014/main" id="{AEFB435E-87D3-49C2-8EF3-52716564743C}"/>
              </a:ext>
            </a:extLst>
          </p:cNvPr>
          <p:cNvSpPr txBox="1"/>
          <p:nvPr/>
        </p:nvSpPr>
        <p:spPr>
          <a:xfrm>
            <a:off x="7752523" y="3262057"/>
            <a:ext cx="1371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 </a:t>
            </a:r>
            <a:r>
              <a:rPr lang="es-ES" b="1" dirty="0">
                <a:solidFill>
                  <a:prstClr val="black"/>
                </a:solidFill>
                <a:latin typeface="Century Gothic"/>
              </a:rPr>
              <a:t>gráficos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3DA60CB-6C67-41AB-A3ED-A6A2FAEAF1EE}"/>
              </a:ext>
            </a:extLst>
          </p:cNvPr>
          <p:cNvSpPr txBox="1"/>
          <p:nvPr/>
        </p:nvSpPr>
        <p:spPr>
          <a:xfrm>
            <a:off x="2101682" y="2452211"/>
            <a:ext cx="10725212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Estos grupos de comandos permiten introducir objetos en el documento.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0B07E13-CEE8-49F0-920E-E9E4729693D2}"/>
              </a:ext>
            </a:extLst>
          </p:cNvPr>
          <p:cNvGrpSpPr/>
          <p:nvPr/>
        </p:nvGrpSpPr>
        <p:grpSpPr>
          <a:xfrm>
            <a:off x="0" y="1151363"/>
            <a:ext cx="12192000" cy="1205703"/>
            <a:chOff x="0" y="1151363"/>
            <a:chExt cx="12192000" cy="1205703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477C9F1-8342-4A92-8DD4-0230C8245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151363"/>
              <a:ext cx="12192000" cy="1205703"/>
            </a:xfrm>
            <a:prstGeom prst="rect">
              <a:avLst/>
            </a:prstGeom>
          </p:spPr>
        </p:pic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E215D3B9-F3C7-4663-95D9-470B1DE98C96}"/>
                </a:ext>
              </a:extLst>
            </p:cNvPr>
            <p:cNvSpPr/>
            <p:nvPr/>
          </p:nvSpPr>
          <p:spPr>
            <a:xfrm>
              <a:off x="3581400" y="1393306"/>
              <a:ext cx="2806148" cy="940950"/>
            </a:xfrm>
            <a:prstGeom prst="ellips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315FC502-ACD2-4E46-88C7-4F81C08326F0}"/>
                </a:ext>
              </a:extLst>
            </p:cNvPr>
            <p:cNvSpPr/>
            <p:nvPr/>
          </p:nvSpPr>
          <p:spPr>
            <a:xfrm>
              <a:off x="1965241" y="1393306"/>
              <a:ext cx="738202" cy="869634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C647EF3-884A-43B9-8FD4-803A2BE858AA}"/>
              </a:ext>
            </a:extLst>
          </p:cNvPr>
          <p:cNvSpPr txBox="1"/>
          <p:nvPr/>
        </p:nvSpPr>
        <p:spPr>
          <a:xfrm>
            <a:off x="1458508" y="4345303"/>
            <a:ext cx="3166501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 Cuadros de texto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6461D01-507D-4627-93AE-1D99079E5141}"/>
              </a:ext>
            </a:extLst>
          </p:cNvPr>
          <p:cNvSpPr txBox="1"/>
          <p:nvPr/>
        </p:nvSpPr>
        <p:spPr>
          <a:xfrm>
            <a:off x="6285613" y="4209982"/>
            <a:ext cx="5018492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Permiten insertar todo tipo de gráficos para resumir la información de la hoja de cálculo.</a:t>
            </a:r>
          </a:p>
        </p:txBody>
      </p:sp>
    </p:spTree>
    <p:extLst>
      <p:ext uri="{BB962C8B-B14F-4D97-AF65-F5344CB8AC3E}">
        <p14:creationId xmlns:p14="http://schemas.microsoft.com/office/powerpoint/2010/main" val="27263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  <p:bldP spid="13" grpId="0" animBg="1"/>
      <p:bldP spid="27" grpId="0"/>
      <p:bldP spid="23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321" y="275603"/>
            <a:ext cx="5917218" cy="802818"/>
          </a:xfrm>
        </p:spPr>
        <p:txBody>
          <a:bodyPr>
            <a:normAutofit/>
          </a:bodyPr>
          <a:lstStyle/>
          <a:p>
            <a:r>
              <a:rPr lang="en-US" dirty="0"/>
              <a:t>Pestaña fórmulas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Ofimática básica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713C8C-8E70-45D5-AE59-23E60168254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A6A4FE-0CE9-4080-8BA3-77C1D97C42DC}"/>
              </a:ext>
            </a:extLst>
          </p:cNvPr>
          <p:cNvSpPr txBox="1"/>
          <p:nvPr/>
        </p:nvSpPr>
        <p:spPr>
          <a:xfrm>
            <a:off x="696370" y="3427422"/>
            <a:ext cx="4840479" cy="21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b="1" dirty="0">
                <a:solidFill>
                  <a:prstClr val="black"/>
                </a:solidFill>
                <a:latin typeface="Century Gothic"/>
              </a:rPr>
              <a:t>1ª forma de insertar fórmulas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1º. Elegir la función deseada desde la pestaña fórmulas.</a:t>
            </a:r>
            <a:endParaRPr lang="es-ES" dirty="0">
              <a:solidFill>
                <a:prstClr val="black"/>
              </a:solidFill>
              <a:latin typeface="Century Gothic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2º. Introducir los argumentos de la función correspondiente.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3DA60CB-6C67-41AB-A3ED-A6A2FAEAF1EE}"/>
              </a:ext>
            </a:extLst>
          </p:cNvPr>
          <p:cNvSpPr txBox="1"/>
          <p:nvPr/>
        </p:nvSpPr>
        <p:spPr>
          <a:xfrm>
            <a:off x="1061324" y="2709915"/>
            <a:ext cx="10725212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Estos comandos permiten introducir fórmulas y realizar cálculos con los datos.</a:t>
            </a:r>
          </a:p>
        </p:txBody>
      </p:sp>
      <p:pic>
        <p:nvPicPr>
          <p:cNvPr id="3" name="Imagen 2">
            <a:hlinkClick r:id="rId2" action="ppaction://hlinkfile"/>
            <a:extLst>
              <a:ext uri="{FF2B5EF4-FFF2-40B4-BE49-F238E27FC236}">
                <a16:creationId xmlns:a16="http://schemas.microsoft.com/office/drawing/2014/main" id="{08408B29-6533-4AAC-85AA-A07E64DC6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1512"/>
            <a:ext cx="12192000" cy="11700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55D44B-B8C7-4307-9B22-1E5D8A150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44" y="2342857"/>
            <a:ext cx="11726912" cy="29531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A0568E9-6257-4FED-B569-8CEB66A04340}"/>
              </a:ext>
            </a:extLst>
          </p:cNvPr>
          <p:cNvSpPr txBox="1"/>
          <p:nvPr/>
        </p:nvSpPr>
        <p:spPr>
          <a:xfrm>
            <a:off x="5890593" y="3427422"/>
            <a:ext cx="6301407" cy="2532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b="1" dirty="0">
                <a:solidFill>
                  <a:prstClr val="black"/>
                </a:solidFill>
                <a:latin typeface="Century Gothic"/>
              </a:rPr>
              <a:t>2ª forma de insertar fórmulas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1º. Insertar “=“ en la celda.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2º. Comenzar a escribir el nombre de la función deseada y seleccionar.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3º. Introducir los argumentos de la función correspondiente.</a:t>
            </a:r>
          </a:p>
        </p:txBody>
      </p:sp>
    </p:spTree>
    <p:extLst>
      <p:ext uri="{BB962C8B-B14F-4D97-AF65-F5344CB8AC3E}">
        <p14:creationId xmlns:p14="http://schemas.microsoft.com/office/powerpoint/2010/main" val="212965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27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5A85D8F-96DF-414F-96F0-8F01B975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dirty="0"/>
              <a:t>Índice</a:t>
            </a:r>
          </a:p>
        </p:txBody>
      </p: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86865FD9-DFA3-490C-B372-0EDD4BED9C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676" r="-195"/>
          <a:stretch/>
        </p:blipFill>
        <p:spPr>
          <a:xfrm>
            <a:off x="4376852" y="108585"/>
            <a:ext cx="4518991" cy="3694372"/>
          </a:xfr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7F79409-2936-4FDC-BF6F-45FC9FDA8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0" indent="-457200" rtl="0">
              <a:buFont typeface="+mj-lt"/>
              <a:buAutoNum type="arabicPeriod"/>
            </a:pPr>
            <a:r>
              <a:rPr lang="es-ES" sz="2400" dirty="0"/>
              <a:t>Ofimática</a:t>
            </a:r>
          </a:p>
          <a:p>
            <a:pPr marL="457200" indent="-457200" rtl="0">
              <a:buFont typeface="+mj-lt"/>
              <a:buAutoNum type="arabicPeriod"/>
            </a:pPr>
            <a:r>
              <a:rPr lang="es-ES" sz="2400" dirty="0"/>
              <a:t>Word</a:t>
            </a:r>
          </a:p>
          <a:p>
            <a:pPr marL="457200" indent="-457200" rtl="0">
              <a:buFont typeface="+mj-lt"/>
              <a:buAutoNum type="arabicPeriod"/>
            </a:pPr>
            <a:r>
              <a:rPr lang="es-ES" sz="2400" dirty="0"/>
              <a:t>Excel</a:t>
            </a:r>
          </a:p>
          <a:p>
            <a:pPr marL="457200" indent="-457200" rtl="0">
              <a:buFont typeface="+mj-lt"/>
              <a:buAutoNum type="arabicPeriod"/>
            </a:pPr>
            <a:r>
              <a:rPr lang="es-ES" sz="2400" dirty="0"/>
              <a:t>PowerPoint</a:t>
            </a:r>
          </a:p>
          <a:p>
            <a:pPr rtl="0"/>
            <a:endParaRPr lang="es-ES" dirty="0"/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949D770F-0604-41BE-87F0-65B08CC353C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2598" t="1795" r="6582" b="1795"/>
          <a:stretch/>
        </p:blipFill>
        <p:spPr>
          <a:xfrm>
            <a:off x="5537680" y="3802957"/>
            <a:ext cx="3417330" cy="3055043"/>
          </a:xfrm>
        </p:spPr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B9BCE927-4F46-4797-9BD3-B816E2B4CEA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rcRect l="21140" r="21140"/>
          <a:stretch/>
        </p:blipFill>
        <p:spPr>
          <a:xfrm>
            <a:off x="9234096" y="3896475"/>
            <a:ext cx="2705116" cy="2657815"/>
          </a:xfrm>
        </p:spPr>
      </p:pic>
      <p:sp>
        <p:nvSpPr>
          <p:cNvPr id="26" name="Marcador de pie de página 25">
            <a:extLst>
              <a:ext uri="{FF2B5EF4-FFF2-40B4-BE49-F238E27FC236}">
                <a16:creationId xmlns:a16="http://schemas.microsoft.com/office/drawing/2014/main" id="{0E469817-940E-4A7E-82D2-9FC9B4D3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es-ES" dirty="0"/>
              <a:t>Ofimática básica</a:t>
            </a:r>
          </a:p>
        </p:txBody>
      </p:sp>
      <p:pic>
        <p:nvPicPr>
          <p:cNvPr id="16" name="Marcador de posición de imagen 15" descr="Icono&#10;&#10;Descripción generada automáticamente">
            <a:extLst>
              <a:ext uri="{FF2B5EF4-FFF2-40B4-BE49-F238E27FC236}">
                <a16:creationId xmlns:a16="http://schemas.microsoft.com/office/drawing/2014/main" id="{A7567CC9-DA93-465E-8241-544CEF990C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rcRect l="7907" r="7907"/>
          <a:stretch>
            <a:fillRect/>
          </a:stretch>
        </p:blipFill>
        <p:spPr>
          <a:xfrm>
            <a:off x="9234096" y="182217"/>
            <a:ext cx="2732696" cy="3246783"/>
          </a:xfrm>
        </p:spPr>
      </p:pic>
    </p:spTree>
    <p:extLst>
      <p:ext uri="{BB962C8B-B14F-4D97-AF65-F5344CB8AC3E}">
        <p14:creationId xmlns:p14="http://schemas.microsoft.com/office/powerpoint/2010/main" val="1912948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115" y="164683"/>
            <a:ext cx="6858122" cy="802818"/>
          </a:xfrm>
        </p:spPr>
        <p:txBody>
          <a:bodyPr>
            <a:normAutofit/>
          </a:bodyPr>
          <a:lstStyle/>
          <a:p>
            <a:r>
              <a:rPr lang="en-US" dirty="0"/>
              <a:t>Pestaña archivo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/>
              <a:t>24</a:t>
            </a:r>
            <a:r>
              <a:rPr lang="es-ES" noProof="0"/>
              <a:t>/01/2023</a:t>
            </a:r>
            <a:endParaRPr lang="es-ES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/>
              <a:t>Ofimática básica</a:t>
            </a:r>
            <a:endParaRPr lang="es-ES" noProof="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20</a:t>
            </a:fld>
            <a:endParaRPr lang="es-ES" noProof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A6A4FE-0CE9-4080-8BA3-77C1D97C42DC}"/>
              </a:ext>
            </a:extLst>
          </p:cNvPr>
          <p:cNvSpPr txBox="1"/>
          <p:nvPr/>
        </p:nvSpPr>
        <p:spPr>
          <a:xfrm>
            <a:off x="2209800" y="2369563"/>
            <a:ext cx="9276521" cy="211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/>
              <a:t>Nuevo </a:t>
            </a:r>
            <a:r>
              <a:rPr lang="es-ES" dirty="0">
                <a:sym typeface="Wingdings" panose="05000000000000000000" pitchFamily="2" charset="2"/>
              </a:rPr>
              <a:t> Crear un nuevo libro.</a:t>
            </a:r>
            <a:endParaRPr lang="es-ES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/>
              <a:t>Abrir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Abrir un archivo ya creado.</a:t>
            </a:r>
            <a:endParaRPr lang="es-ES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/>
              <a:t>Guardar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Guardar el archivo que se está modificando.</a:t>
            </a:r>
            <a:endParaRPr lang="es-ES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/>
              <a:t>Guardar como </a:t>
            </a:r>
            <a:r>
              <a:rPr lang="es-ES" dirty="0">
                <a:sym typeface="Wingdings" panose="05000000000000000000" pitchFamily="2" charset="2"/>
              </a:rPr>
              <a:t> Guardar y elegir la ubicación y nuevo nombre del archivo.</a:t>
            </a:r>
            <a:endParaRPr lang="es-ES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/>
              <a:t>Imprimir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imprimir físicamente el archivo generado.</a:t>
            </a:r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371746A-0BF0-4965-B728-F79A50A194E3}"/>
              </a:ext>
            </a:extLst>
          </p:cNvPr>
          <p:cNvSpPr txBox="1"/>
          <p:nvPr/>
        </p:nvSpPr>
        <p:spPr>
          <a:xfrm>
            <a:off x="2790794" y="1195601"/>
            <a:ext cx="1072521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Estos grupos de comandos permiten gestionar los archivos de Excel</a:t>
            </a:r>
          </a:p>
        </p:txBody>
      </p:sp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7A1F85-9180-43E4-989B-E43A47C4E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705"/>
          <a:stretch/>
        </p:blipFill>
        <p:spPr>
          <a:xfrm>
            <a:off x="480263" y="778200"/>
            <a:ext cx="1318846" cy="53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5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2E3A6B9C-61DE-478A-BBBB-7765E56378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286" r="13286"/>
          <a:stretch/>
        </p:blipFill>
        <p:spPr>
          <a:xfrm>
            <a:off x="-9153" y="0"/>
            <a:ext cx="6105136" cy="6240787"/>
          </a:xfrm>
        </p:spPr>
      </p:pic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62E8AA20-DC84-4901-B726-97173C5092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008" b="1008"/>
          <a:stretch/>
        </p:blipFill>
        <p:spPr>
          <a:xfrm>
            <a:off x="6355502" y="211465"/>
            <a:ext cx="4941484" cy="3877363"/>
          </a:xfr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PowerPoint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237BABF-398B-4F17-B288-42D7047C2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Presentación de diapositivas</a:t>
            </a:r>
          </a:p>
        </p:txBody>
      </p:sp>
    </p:spTree>
    <p:extLst>
      <p:ext uri="{BB962C8B-B14F-4D97-AF65-F5344CB8AC3E}">
        <p14:creationId xmlns:p14="http://schemas.microsoft.com/office/powerpoint/2010/main" val="2228526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dirty="0"/>
              <a:t>24</a:t>
            </a:r>
            <a:r>
              <a:rPr lang="es-ES" noProof="0" dirty="0"/>
              <a:t>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dirty="0"/>
              <a:t>Ofimática básica</a:t>
            </a:r>
            <a:endParaRPr lang="es-ES" noProof="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22</a:t>
            </a:fld>
            <a:endParaRPr lang="es-ES" noProof="0"/>
          </a:p>
        </p:txBody>
      </p:sp>
      <p:pic>
        <p:nvPicPr>
          <p:cNvPr id="3" name="Imagen 2" descr="Interfaz de usuario gráfica, Aplicación, PowerPoint&#10;&#10;Descripción generada automáticamente">
            <a:extLst>
              <a:ext uri="{FF2B5EF4-FFF2-40B4-BE49-F238E27FC236}">
                <a16:creationId xmlns:a16="http://schemas.microsoft.com/office/drawing/2014/main" id="{C7AB6A85-C950-4CE6-98A5-366B0600D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17"/>
            <a:ext cx="12192000" cy="656356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61C7C33-153D-4585-A846-16325DD3243A}"/>
              </a:ext>
            </a:extLst>
          </p:cNvPr>
          <p:cNvGrpSpPr/>
          <p:nvPr/>
        </p:nvGrpSpPr>
        <p:grpSpPr>
          <a:xfrm>
            <a:off x="-92765" y="0"/>
            <a:ext cx="12284765" cy="3289435"/>
            <a:chOff x="-92765" y="0"/>
            <a:chExt cx="12284765" cy="3289435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12E0CCD5-6CF6-4A94-A248-617950A66008}"/>
                </a:ext>
              </a:extLst>
            </p:cNvPr>
            <p:cNvSpPr/>
            <p:nvPr/>
          </p:nvSpPr>
          <p:spPr>
            <a:xfrm>
              <a:off x="-92765" y="0"/>
              <a:ext cx="12284765" cy="1643270"/>
            </a:xfrm>
            <a:prstGeom prst="round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1A9B8749-291F-4634-8C9E-4D8C73FD5677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H="1" flipV="1">
              <a:off x="8892210" y="1707312"/>
              <a:ext cx="86139" cy="9357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EA33D6B-4999-4869-BA5F-780ABE3BAA2B}"/>
                </a:ext>
              </a:extLst>
            </p:cNvPr>
            <p:cNvSpPr txBox="1"/>
            <p:nvPr/>
          </p:nvSpPr>
          <p:spPr>
            <a:xfrm>
              <a:off x="8136836" y="2643104"/>
              <a:ext cx="1683026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Barra de herramientas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95B7DC-6CA5-4892-BB35-C856671ED75E}"/>
              </a:ext>
            </a:extLst>
          </p:cNvPr>
          <p:cNvSpPr txBox="1"/>
          <p:nvPr/>
        </p:nvSpPr>
        <p:spPr>
          <a:xfrm>
            <a:off x="4784034" y="2782669"/>
            <a:ext cx="1603513" cy="64633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Área de trabajo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8834104-09D4-467B-ACA6-BD2D061F8299}"/>
              </a:ext>
            </a:extLst>
          </p:cNvPr>
          <p:cNvGrpSpPr/>
          <p:nvPr/>
        </p:nvGrpSpPr>
        <p:grpSpPr>
          <a:xfrm>
            <a:off x="7808843" y="4985374"/>
            <a:ext cx="2726635" cy="1736101"/>
            <a:chOff x="7808843" y="4985374"/>
            <a:chExt cx="2726635" cy="1736101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B0A3CA26-FCC6-444B-A874-F8FA9F01164C}"/>
                </a:ext>
              </a:extLst>
            </p:cNvPr>
            <p:cNvSpPr/>
            <p:nvPr/>
          </p:nvSpPr>
          <p:spPr>
            <a:xfrm>
              <a:off x="9223513" y="6356350"/>
              <a:ext cx="1311965" cy="365125"/>
            </a:xfrm>
            <a:prstGeom prst="round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D2248484-31D7-4D89-BA15-C1CEB42FB82B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8610600" y="5631705"/>
              <a:ext cx="1250257" cy="70071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DD1659DA-EFF5-4216-A557-A17C380F2B2D}"/>
                </a:ext>
              </a:extLst>
            </p:cNvPr>
            <p:cNvSpPr txBox="1"/>
            <p:nvPr/>
          </p:nvSpPr>
          <p:spPr>
            <a:xfrm>
              <a:off x="7808843" y="4985374"/>
              <a:ext cx="1603513" cy="646331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Vistas del documento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04EC5FE-445F-4400-BC31-E4F8968B1006}"/>
              </a:ext>
            </a:extLst>
          </p:cNvPr>
          <p:cNvGrpSpPr/>
          <p:nvPr/>
        </p:nvGrpSpPr>
        <p:grpSpPr>
          <a:xfrm>
            <a:off x="10598426" y="5262373"/>
            <a:ext cx="1106557" cy="1107229"/>
            <a:chOff x="10598426" y="5262373"/>
            <a:chExt cx="1106557" cy="1107229"/>
          </a:xfrm>
        </p:grpSpPr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2981A07A-77BA-4E5E-903A-C21369E91221}"/>
                </a:ext>
              </a:extLst>
            </p:cNvPr>
            <p:cNvSpPr txBox="1"/>
            <p:nvPr/>
          </p:nvSpPr>
          <p:spPr>
            <a:xfrm>
              <a:off x="10598426" y="5262373"/>
              <a:ext cx="1106557" cy="369332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Zoom</a:t>
              </a:r>
            </a:p>
          </p:txBody>
        </p: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57956727-44D7-4244-8EC6-EF5B5482E344}"/>
                </a:ext>
              </a:extLst>
            </p:cNvPr>
            <p:cNvCxnSpPr/>
            <p:nvPr/>
          </p:nvCxnSpPr>
          <p:spPr>
            <a:xfrm>
              <a:off x="11151704" y="5673241"/>
              <a:ext cx="0" cy="69636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A436B727-9503-4C93-8B6A-D9E39EEF4F9E}"/>
              </a:ext>
            </a:extLst>
          </p:cNvPr>
          <p:cNvGrpSpPr/>
          <p:nvPr/>
        </p:nvGrpSpPr>
        <p:grpSpPr>
          <a:xfrm>
            <a:off x="53012" y="1707312"/>
            <a:ext cx="3415120" cy="4702403"/>
            <a:chOff x="53012" y="1707312"/>
            <a:chExt cx="3415120" cy="4702403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0A325E0B-9537-4B02-A562-F0D998C666EC}"/>
                </a:ext>
              </a:extLst>
            </p:cNvPr>
            <p:cNvSpPr/>
            <p:nvPr/>
          </p:nvSpPr>
          <p:spPr>
            <a:xfrm>
              <a:off x="53012" y="1707312"/>
              <a:ext cx="1517371" cy="4702403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BB8A1ED7-10AF-474A-BC1B-3E0286F4A7E8}"/>
                </a:ext>
              </a:extLst>
            </p:cNvPr>
            <p:cNvCxnSpPr>
              <a:endCxn id="5" idx="3"/>
            </p:cNvCxnSpPr>
            <p:nvPr/>
          </p:nvCxnSpPr>
          <p:spPr>
            <a:xfrm flipH="1" flipV="1">
              <a:off x="1570383" y="4058514"/>
              <a:ext cx="955814" cy="1203859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E7934232-97E8-4B4F-9A37-722A5760DBF5}"/>
                </a:ext>
              </a:extLst>
            </p:cNvPr>
            <p:cNvSpPr txBox="1"/>
            <p:nvPr/>
          </p:nvSpPr>
          <p:spPr>
            <a:xfrm>
              <a:off x="1864619" y="5284404"/>
              <a:ext cx="1603513" cy="64633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Panel de diapositivas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4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321" y="275603"/>
            <a:ext cx="5917218" cy="802818"/>
          </a:xfrm>
        </p:spPr>
        <p:txBody>
          <a:bodyPr>
            <a:normAutofit/>
          </a:bodyPr>
          <a:lstStyle/>
          <a:p>
            <a:r>
              <a:rPr lang="en-US" dirty="0"/>
              <a:t>Pestaña inicio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Ofimática básica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713C8C-8E70-45D5-AE59-23E60168254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0568E9-6257-4FED-B569-8CEB66A04340}"/>
              </a:ext>
            </a:extLst>
          </p:cNvPr>
          <p:cNvSpPr txBox="1"/>
          <p:nvPr/>
        </p:nvSpPr>
        <p:spPr>
          <a:xfrm>
            <a:off x="5784575" y="4242202"/>
            <a:ext cx="5748250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Nueva diapositiva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baseline="0" dirty="0">
                <a:solidFill>
                  <a:prstClr val="black"/>
                </a:solidFill>
                <a:latin typeface="Century Gothic"/>
              </a:rPr>
              <a:t>Usar diapositivas de anteriores presentaciones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Diseño de la diapositiva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s-E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652EE7-4C16-497A-86EB-1C5D73586A3D}"/>
              </a:ext>
            </a:extLst>
          </p:cNvPr>
          <p:cNvSpPr txBox="1"/>
          <p:nvPr/>
        </p:nvSpPr>
        <p:spPr>
          <a:xfrm>
            <a:off x="527987" y="2615677"/>
            <a:ext cx="1072521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Estos grupos de comandos permiten modificar</a:t>
            </a:r>
            <a:r>
              <a:rPr kumimoji="0" lang="es-E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la presentación y el texto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F9A7FBA-438A-45E6-9E55-4ACDC61A750B}"/>
              </a:ext>
            </a:extLst>
          </p:cNvPr>
          <p:cNvGrpSpPr/>
          <p:nvPr/>
        </p:nvGrpSpPr>
        <p:grpSpPr>
          <a:xfrm>
            <a:off x="0" y="1116798"/>
            <a:ext cx="12192000" cy="1196870"/>
            <a:chOff x="0" y="1116798"/>
            <a:chExt cx="12192000" cy="119687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2814C08-030F-44B7-9CD8-0448D86AC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16798"/>
              <a:ext cx="12192000" cy="1196870"/>
            </a:xfrm>
            <a:prstGeom prst="rect">
              <a:avLst/>
            </a:prstGeom>
          </p:spPr>
        </p:pic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77708C4B-D9C8-4EDE-AFFA-80B3B08A0EC9}"/>
                </a:ext>
              </a:extLst>
            </p:cNvPr>
            <p:cNvSpPr/>
            <p:nvPr/>
          </p:nvSpPr>
          <p:spPr>
            <a:xfrm>
              <a:off x="0" y="1313395"/>
              <a:ext cx="838200" cy="1000273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678BD0D2-D915-4C96-93E8-AA69090287E5}"/>
                </a:ext>
              </a:extLst>
            </p:cNvPr>
            <p:cNvSpPr/>
            <p:nvPr/>
          </p:nvSpPr>
          <p:spPr>
            <a:xfrm>
              <a:off x="838200" y="1303795"/>
              <a:ext cx="2355574" cy="1000273"/>
            </a:xfrm>
            <a:prstGeom prst="ellipse">
              <a:avLst/>
            </a:pr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BC34BE40-EC65-4EC1-86B2-F20AD5021625}"/>
                </a:ext>
              </a:extLst>
            </p:cNvPr>
            <p:cNvSpPr/>
            <p:nvPr/>
          </p:nvSpPr>
          <p:spPr>
            <a:xfrm>
              <a:off x="3193773" y="1294195"/>
              <a:ext cx="2604053" cy="981737"/>
            </a:xfrm>
            <a:prstGeom prst="ellips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0CE0D3F3-CE57-4183-A4D3-C94CF2E560A7}"/>
                </a:ext>
              </a:extLst>
            </p:cNvPr>
            <p:cNvSpPr/>
            <p:nvPr/>
          </p:nvSpPr>
          <p:spPr>
            <a:xfrm>
              <a:off x="5797826" y="1313395"/>
              <a:ext cx="1981200" cy="953675"/>
            </a:xfrm>
            <a:prstGeom prst="ellipse">
              <a:avLst/>
            </a:pr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CuadroTexto 21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1D3552DD-DEFC-42E2-8AB1-ED20D59EAEC4}"/>
              </a:ext>
            </a:extLst>
          </p:cNvPr>
          <p:cNvSpPr txBox="1"/>
          <p:nvPr/>
        </p:nvSpPr>
        <p:spPr>
          <a:xfrm>
            <a:off x="1988147" y="3429000"/>
            <a:ext cx="169220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portapapeles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CuadroTexto 22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F1C47273-0EC3-40A4-B3B3-F30C09C8C251}"/>
              </a:ext>
            </a:extLst>
          </p:cNvPr>
          <p:cNvSpPr txBox="1"/>
          <p:nvPr/>
        </p:nvSpPr>
        <p:spPr>
          <a:xfrm>
            <a:off x="6966498" y="3447265"/>
            <a:ext cx="169220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diapositivas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5151D84-F939-4BD3-91E1-2CABEE46F50E}"/>
              </a:ext>
            </a:extLst>
          </p:cNvPr>
          <p:cNvSpPr txBox="1"/>
          <p:nvPr/>
        </p:nvSpPr>
        <p:spPr>
          <a:xfrm>
            <a:off x="1851871" y="4214372"/>
            <a:ext cx="2382077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Copiar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Cortar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Pegar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Copiar formato</a:t>
            </a:r>
          </a:p>
        </p:txBody>
      </p:sp>
    </p:spTree>
    <p:extLst>
      <p:ext uri="{BB962C8B-B14F-4D97-AF65-F5344CB8AC3E}">
        <p14:creationId xmlns:p14="http://schemas.microsoft.com/office/powerpoint/2010/main" val="346188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3" grpId="0"/>
      <p:bldP spid="22" grpId="0" animBg="1"/>
      <p:bldP spid="23" grpId="0" animBg="1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321" y="275603"/>
            <a:ext cx="5917218" cy="802818"/>
          </a:xfrm>
        </p:spPr>
        <p:txBody>
          <a:bodyPr>
            <a:normAutofit/>
          </a:bodyPr>
          <a:lstStyle/>
          <a:p>
            <a:r>
              <a:rPr lang="en-US" dirty="0"/>
              <a:t>Pestaña inicio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Ofimática básica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713C8C-8E70-45D5-AE59-23E60168254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A6A4FE-0CE9-4080-8BA3-77C1D97C42DC}"/>
              </a:ext>
            </a:extLst>
          </p:cNvPr>
          <p:cNvSpPr txBox="1"/>
          <p:nvPr/>
        </p:nvSpPr>
        <p:spPr>
          <a:xfrm>
            <a:off x="645923" y="4179139"/>
            <a:ext cx="4840479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Mismos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comandos para todo el paquete Office.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0568E9-6257-4FED-B569-8CEB66A04340}"/>
              </a:ext>
            </a:extLst>
          </p:cNvPr>
          <p:cNvSpPr txBox="1"/>
          <p:nvPr/>
        </p:nvSpPr>
        <p:spPr>
          <a:xfrm>
            <a:off x="5832613" y="4173239"/>
            <a:ext cx="5555974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Mismos comandos para todo el paquete Office.</a:t>
            </a: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- Alinear texto dentro del cuadro de texto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652EE7-4C16-497A-86EB-1C5D73586A3D}"/>
              </a:ext>
            </a:extLst>
          </p:cNvPr>
          <p:cNvSpPr txBox="1"/>
          <p:nvPr/>
        </p:nvSpPr>
        <p:spPr>
          <a:xfrm>
            <a:off x="435220" y="2418324"/>
            <a:ext cx="10725212" cy="4542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Estos grupos de comandos permiten modificar</a:t>
            </a:r>
            <a:r>
              <a:rPr kumimoji="0" lang="es-E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la presentación y el texto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09BB2BB-5740-49BB-9654-0805ECFA40AF}"/>
              </a:ext>
            </a:extLst>
          </p:cNvPr>
          <p:cNvGrpSpPr/>
          <p:nvPr/>
        </p:nvGrpSpPr>
        <p:grpSpPr>
          <a:xfrm>
            <a:off x="0" y="1116798"/>
            <a:ext cx="12192000" cy="1196870"/>
            <a:chOff x="0" y="1116798"/>
            <a:chExt cx="12192000" cy="119687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2814C08-030F-44B7-9CD8-0448D86AC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16798"/>
              <a:ext cx="12192000" cy="1196870"/>
            </a:xfrm>
            <a:prstGeom prst="rect">
              <a:avLst/>
            </a:prstGeom>
          </p:spPr>
        </p:pic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77708C4B-D9C8-4EDE-AFFA-80B3B08A0EC9}"/>
                </a:ext>
              </a:extLst>
            </p:cNvPr>
            <p:cNvSpPr/>
            <p:nvPr/>
          </p:nvSpPr>
          <p:spPr>
            <a:xfrm>
              <a:off x="0" y="1313395"/>
              <a:ext cx="838200" cy="1000273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678BD0D2-D915-4C96-93E8-AA69090287E5}"/>
                </a:ext>
              </a:extLst>
            </p:cNvPr>
            <p:cNvSpPr/>
            <p:nvPr/>
          </p:nvSpPr>
          <p:spPr>
            <a:xfrm>
              <a:off x="838200" y="1303795"/>
              <a:ext cx="2355574" cy="1000273"/>
            </a:xfrm>
            <a:prstGeom prst="ellipse">
              <a:avLst/>
            </a:pr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BC34BE40-EC65-4EC1-86B2-F20AD5021625}"/>
                </a:ext>
              </a:extLst>
            </p:cNvPr>
            <p:cNvSpPr/>
            <p:nvPr/>
          </p:nvSpPr>
          <p:spPr>
            <a:xfrm>
              <a:off x="3193773" y="1294195"/>
              <a:ext cx="2604053" cy="981737"/>
            </a:xfrm>
            <a:prstGeom prst="ellips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0CE0D3F3-CE57-4183-A4D3-C94CF2E560A7}"/>
                </a:ext>
              </a:extLst>
            </p:cNvPr>
            <p:cNvSpPr/>
            <p:nvPr/>
          </p:nvSpPr>
          <p:spPr>
            <a:xfrm>
              <a:off x="5797826" y="1313395"/>
              <a:ext cx="1981200" cy="953675"/>
            </a:xfrm>
            <a:prstGeom prst="ellipse">
              <a:avLst/>
            </a:pr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2" name="CuadroTexto 21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1D3552DD-DEFC-42E2-8AB1-ED20D59EAEC4}"/>
              </a:ext>
            </a:extLst>
          </p:cNvPr>
          <p:cNvSpPr txBox="1"/>
          <p:nvPr/>
        </p:nvSpPr>
        <p:spPr>
          <a:xfrm>
            <a:off x="2015987" y="3349098"/>
            <a:ext cx="157612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fuente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CuadroTexto 22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F1C47273-0EC3-40A4-B3B3-F30C09C8C251}"/>
              </a:ext>
            </a:extLst>
          </p:cNvPr>
          <p:cNvSpPr txBox="1"/>
          <p:nvPr/>
        </p:nvSpPr>
        <p:spPr>
          <a:xfrm>
            <a:off x="7952067" y="3339054"/>
            <a:ext cx="169220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párrafo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5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7" grpId="0"/>
      <p:bldP spid="13" grpId="0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321" y="275603"/>
            <a:ext cx="5917218" cy="802818"/>
          </a:xfrm>
        </p:spPr>
        <p:txBody>
          <a:bodyPr>
            <a:normAutofit/>
          </a:bodyPr>
          <a:lstStyle/>
          <a:p>
            <a:r>
              <a:rPr lang="en-US" dirty="0"/>
              <a:t>Pestaña insertar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Ofimática básica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713C8C-8E70-45D5-AE59-23E60168254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A6A4FE-0CE9-4080-8BA3-77C1D97C42DC}"/>
              </a:ext>
            </a:extLst>
          </p:cNvPr>
          <p:cNvSpPr txBox="1"/>
          <p:nvPr/>
        </p:nvSpPr>
        <p:spPr>
          <a:xfrm>
            <a:off x="259123" y="4414046"/>
            <a:ext cx="4840479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Mismos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comandos que en el grupo diapositivas de la pestaña inicio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0568E9-6257-4FED-B569-8CEB66A04340}"/>
              </a:ext>
            </a:extLst>
          </p:cNvPr>
          <p:cNvSpPr txBox="1"/>
          <p:nvPr/>
        </p:nvSpPr>
        <p:spPr>
          <a:xfrm>
            <a:off x="4476689" y="4596551"/>
            <a:ext cx="3894481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Imágenes y capturas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652EE7-4C16-497A-86EB-1C5D73586A3D}"/>
              </a:ext>
            </a:extLst>
          </p:cNvPr>
          <p:cNvSpPr txBox="1"/>
          <p:nvPr/>
        </p:nvSpPr>
        <p:spPr>
          <a:xfrm>
            <a:off x="527987" y="2615677"/>
            <a:ext cx="1072521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Estos grupos de comandos permiten </a:t>
            </a:r>
            <a:r>
              <a:rPr lang="es-ES" b="1" dirty="0">
                <a:solidFill>
                  <a:prstClr val="black"/>
                </a:solidFill>
              </a:rPr>
              <a:t>insertar distintos objetos en la presentación.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07E3C8C-0E6C-41B1-89C6-2A830724BEEE}"/>
              </a:ext>
            </a:extLst>
          </p:cNvPr>
          <p:cNvGrpSpPr/>
          <p:nvPr/>
        </p:nvGrpSpPr>
        <p:grpSpPr>
          <a:xfrm>
            <a:off x="0" y="1226330"/>
            <a:ext cx="12192000" cy="1210620"/>
            <a:chOff x="0" y="1226330"/>
            <a:chExt cx="12192000" cy="121062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F7E5B29-870F-4F48-87E1-32E9B4A0B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26330"/>
              <a:ext cx="12192000" cy="1191224"/>
            </a:xfrm>
            <a:prstGeom prst="rect">
              <a:avLst/>
            </a:prstGeom>
          </p:spPr>
        </p:pic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77708C4B-D9C8-4EDE-AFFA-80B3B08A0EC9}"/>
                </a:ext>
              </a:extLst>
            </p:cNvPr>
            <p:cNvSpPr/>
            <p:nvPr/>
          </p:nvSpPr>
          <p:spPr>
            <a:xfrm>
              <a:off x="0" y="1417281"/>
              <a:ext cx="1510748" cy="1000273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678BD0D2-D915-4C96-93E8-AA69090287E5}"/>
                </a:ext>
              </a:extLst>
            </p:cNvPr>
            <p:cNvSpPr/>
            <p:nvPr/>
          </p:nvSpPr>
          <p:spPr>
            <a:xfrm>
              <a:off x="1992796" y="1436677"/>
              <a:ext cx="2045804" cy="1000273"/>
            </a:xfrm>
            <a:prstGeom prst="ellipse">
              <a:avLst/>
            </a:pr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BC34BE40-EC65-4EC1-86B2-F20AD5021625}"/>
                </a:ext>
              </a:extLst>
            </p:cNvPr>
            <p:cNvSpPr/>
            <p:nvPr/>
          </p:nvSpPr>
          <p:spPr>
            <a:xfrm>
              <a:off x="4103204" y="1413327"/>
              <a:ext cx="1992796" cy="967707"/>
            </a:xfrm>
            <a:prstGeom prst="ellips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0CE0D3F3-CE57-4183-A4D3-C94CF2E560A7}"/>
                </a:ext>
              </a:extLst>
            </p:cNvPr>
            <p:cNvSpPr/>
            <p:nvPr/>
          </p:nvSpPr>
          <p:spPr>
            <a:xfrm>
              <a:off x="6944139" y="1413327"/>
              <a:ext cx="490332" cy="953675"/>
            </a:xfrm>
            <a:prstGeom prst="ellipse">
              <a:avLst/>
            </a:pr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ECE4FC9-2771-4B50-9076-1AE3ACBC073B}"/>
                </a:ext>
              </a:extLst>
            </p:cNvPr>
            <p:cNvSpPr/>
            <p:nvPr/>
          </p:nvSpPr>
          <p:spPr>
            <a:xfrm>
              <a:off x="10482468" y="1433563"/>
              <a:ext cx="677965" cy="967707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CuadroTexto 22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4A471E85-14F0-475F-B0BE-8003D3D3325E}"/>
              </a:ext>
            </a:extLst>
          </p:cNvPr>
          <p:cNvSpPr txBox="1"/>
          <p:nvPr/>
        </p:nvSpPr>
        <p:spPr>
          <a:xfrm>
            <a:off x="1992796" y="3495254"/>
            <a:ext cx="169220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diapositivas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CuadroTexto 23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5898796E-D4CF-40D1-BD9B-C12B52BF5C17}"/>
              </a:ext>
            </a:extLst>
          </p:cNvPr>
          <p:cNvSpPr txBox="1"/>
          <p:nvPr/>
        </p:nvSpPr>
        <p:spPr>
          <a:xfrm>
            <a:off x="5577828" y="3510559"/>
            <a:ext cx="169220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imágenes</a:t>
            </a:r>
            <a:endParaRPr kumimoji="0" lang="es-ES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CuadroTexto 24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48954638-0937-4250-A1F4-6FC9220121A1}"/>
              </a:ext>
            </a:extLst>
          </p:cNvPr>
          <p:cNvSpPr txBox="1"/>
          <p:nvPr/>
        </p:nvSpPr>
        <p:spPr>
          <a:xfrm>
            <a:off x="8790266" y="3493164"/>
            <a:ext cx="169220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ilustraciones</a:t>
            </a:r>
            <a:endParaRPr kumimoji="0" lang="es-ES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F117F37-958C-43A8-BC38-CF5F96F3516F}"/>
              </a:ext>
            </a:extLst>
          </p:cNvPr>
          <p:cNvSpPr txBox="1"/>
          <p:nvPr/>
        </p:nvSpPr>
        <p:spPr>
          <a:xfrm>
            <a:off x="7610509" y="4596550"/>
            <a:ext cx="3894481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Formas</a:t>
            </a:r>
          </a:p>
        </p:txBody>
      </p:sp>
    </p:spTree>
    <p:extLst>
      <p:ext uri="{BB962C8B-B14F-4D97-AF65-F5344CB8AC3E}">
        <p14:creationId xmlns:p14="http://schemas.microsoft.com/office/powerpoint/2010/main" val="330769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7" grpId="0"/>
      <p:bldP spid="13" grpId="0"/>
      <p:bldP spid="23" grpId="0" animBg="1"/>
      <p:bldP spid="24" grpId="0" animBg="1"/>
      <p:bldP spid="25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321" y="275603"/>
            <a:ext cx="5917218" cy="802818"/>
          </a:xfrm>
        </p:spPr>
        <p:txBody>
          <a:bodyPr>
            <a:normAutofit/>
          </a:bodyPr>
          <a:lstStyle/>
          <a:p>
            <a:r>
              <a:rPr lang="en-US" dirty="0"/>
              <a:t>Pestaña insertar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Ofimática básica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713C8C-8E70-45D5-AE59-23E60168254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A6A4FE-0CE9-4080-8BA3-77C1D97C42DC}"/>
              </a:ext>
            </a:extLst>
          </p:cNvPr>
          <p:cNvSpPr txBox="1"/>
          <p:nvPr/>
        </p:nvSpPr>
        <p:spPr>
          <a:xfrm>
            <a:off x="527987" y="3938115"/>
            <a:ext cx="4840479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Insertar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hipervínculos 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Lugares de la misma presentación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Otro archivo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Página web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652EE7-4C16-497A-86EB-1C5D73586A3D}"/>
              </a:ext>
            </a:extLst>
          </p:cNvPr>
          <p:cNvSpPr txBox="1"/>
          <p:nvPr/>
        </p:nvSpPr>
        <p:spPr>
          <a:xfrm>
            <a:off x="527987" y="2615677"/>
            <a:ext cx="1072521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Estos grupos de comandos permiten</a:t>
            </a:r>
            <a:r>
              <a:rPr kumimoji="0" lang="es-E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insertar distintos objetos en la presentación.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860246C-4AE8-45AE-9F71-44509C087F6F}"/>
              </a:ext>
            </a:extLst>
          </p:cNvPr>
          <p:cNvGrpSpPr/>
          <p:nvPr/>
        </p:nvGrpSpPr>
        <p:grpSpPr>
          <a:xfrm>
            <a:off x="0" y="1226330"/>
            <a:ext cx="12192000" cy="1210620"/>
            <a:chOff x="0" y="1226330"/>
            <a:chExt cx="12192000" cy="121062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F7E5B29-870F-4F48-87E1-32E9B4A0B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26330"/>
              <a:ext cx="12192000" cy="1191224"/>
            </a:xfrm>
            <a:prstGeom prst="rect">
              <a:avLst/>
            </a:prstGeom>
          </p:spPr>
        </p:pic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77708C4B-D9C8-4EDE-AFFA-80B3B08A0EC9}"/>
                </a:ext>
              </a:extLst>
            </p:cNvPr>
            <p:cNvSpPr/>
            <p:nvPr/>
          </p:nvSpPr>
          <p:spPr>
            <a:xfrm>
              <a:off x="0" y="1417281"/>
              <a:ext cx="1510748" cy="1000273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678BD0D2-D915-4C96-93E8-AA69090287E5}"/>
                </a:ext>
              </a:extLst>
            </p:cNvPr>
            <p:cNvSpPr/>
            <p:nvPr/>
          </p:nvSpPr>
          <p:spPr>
            <a:xfrm>
              <a:off x="1992796" y="1436677"/>
              <a:ext cx="2045804" cy="1000273"/>
            </a:xfrm>
            <a:prstGeom prst="ellipse">
              <a:avLst/>
            </a:pr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BC34BE40-EC65-4EC1-86B2-F20AD5021625}"/>
                </a:ext>
              </a:extLst>
            </p:cNvPr>
            <p:cNvSpPr/>
            <p:nvPr/>
          </p:nvSpPr>
          <p:spPr>
            <a:xfrm>
              <a:off x="4103204" y="1413327"/>
              <a:ext cx="1992796" cy="967707"/>
            </a:xfrm>
            <a:prstGeom prst="ellips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0CE0D3F3-CE57-4183-A4D3-C94CF2E560A7}"/>
                </a:ext>
              </a:extLst>
            </p:cNvPr>
            <p:cNvSpPr/>
            <p:nvPr/>
          </p:nvSpPr>
          <p:spPr>
            <a:xfrm>
              <a:off x="6944139" y="1413327"/>
              <a:ext cx="490332" cy="953675"/>
            </a:xfrm>
            <a:prstGeom prst="ellipse">
              <a:avLst/>
            </a:pr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ECE4FC9-2771-4B50-9076-1AE3ACBC073B}"/>
                </a:ext>
              </a:extLst>
            </p:cNvPr>
            <p:cNvSpPr/>
            <p:nvPr/>
          </p:nvSpPr>
          <p:spPr>
            <a:xfrm>
              <a:off x="10482468" y="1433563"/>
              <a:ext cx="677965" cy="967707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CuadroTexto 22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4A471E85-14F0-475F-B0BE-8003D3D3325E}"/>
              </a:ext>
            </a:extLst>
          </p:cNvPr>
          <p:cNvSpPr txBox="1"/>
          <p:nvPr/>
        </p:nvSpPr>
        <p:spPr>
          <a:xfrm>
            <a:off x="2209800" y="3248696"/>
            <a:ext cx="169220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entury Gothic"/>
              </a:rPr>
              <a:t>vínculos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CuadroTexto 23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5898796E-D4CF-40D1-BD9B-C12B52BF5C17}"/>
              </a:ext>
            </a:extLst>
          </p:cNvPr>
          <p:cNvSpPr txBox="1"/>
          <p:nvPr/>
        </p:nvSpPr>
        <p:spPr>
          <a:xfrm>
            <a:off x="7769850" y="3243607"/>
            <a:ext cx="169220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multimedia</a:t>
            </a:r>
            <a:endParaRPr kumimoji="0" lang="es-ES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48A34E6-5EFB-4D42-88B9-825C6D3AC723}"/>
              </a:ext>
            </a:extLst>
          </p:cNvPr>
          <p:cNvSpPr txBox="1"/>
          <p:nvPr/>
        </p:nvSpPr>
        <p:spPr>
          <a:xfrm>
            <a:off x="6190360" y="4063576"/>
            <a:ext cx="4840479" cy="870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- Insertar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vídeo</a:t>
            </a:r>
          </a:p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- Insertar audio</a:t>
            </a:r>
            <a:endParaRPr kumimoji="0" lang="es-ES" sz="18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16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3" grpId="0"/>
      <p:bldP spid="23" grpId="0" animBg="1"/>
      <p:bldP spid="24" grpId="0" animBg="1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947" y="276406"/>
            <a:ext cx="7149671" cy="802818"/>
          </a:xfrm>
        </p:spPr>
        <p:txBody>
          <a:bodyPr>
            <a:noAutofit/>
          </a:bodyPr>
          <a:lstStyle/>
          <a:p>
            <a:r>
              <a:rPr lang="en-US" dirty="0"/>
              <a:t>Pestaña transiciones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Ofimática básica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713C8C-8E70-45D5-AE59-23E60168254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0568E9-6257-4FED-B569-8CEB66A04340}"/>
              </a:ext>
            </a:extLst>
          </p:cNvPr>
          <p:cNvSpPr txBox="1"/>
          <p:nvPr/>
        </p:nvSpPr>
        <p:spPr>
          <a:xfrm>
            <a:off x="360163" y="4158402"/>
            <a:ext cx="3052587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Permiten ver la transición de la diapositiva seleccionada.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652EE7-4C16-497A-86EB-1C5D73586A3D}"/>
              </a:ext>
            </a:extLst>
          </p:cNvPr>
          <p:cNvSpPr txBox="1"/>
          <p:nvPr/>
        </p:nvSpPr>
        <p:spPr>
          <a:xfrm>
            <a:off x="527987" y="2615677"/>
            <a:ext cx="1072521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Estos grupos de comandos permiten</a:t>
            </a:r>
            <a:r>
              <a:rPr kumimoji="0" lang="es-E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modificar el paso de una diapositiva a otra</a:t>
            </a:r>
            <a:r>
              <a:rPr lang="es-ES" b="1" dirty="0">
                <a:solidFill>
                  <a:prstClr val="black"/>
                </a:solidFill>
              </a:rPr>
              <a:t>.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6E83DA9-B009-4E89-BECC-677811E693A0}"/>
              </a:ext>
            </a:extLst>
          </p:cNvPr>
          <p:cNvGrpSpPr/>
          <p:nvPr/>
        </p:nvGrpSpPr>
        <p:grpSpPr>
          <a:xfrm>
            <a:off x="0" y="1349625"/>
            <a:ext cx="12192000" cy="1174376"/>
            <a:chOff x="0" y="1349625"/>
            <a:chExt cx="12192000" cy="117437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0938733-2A38-4842-864F-EC81CF547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49625"/>
              <a:ext cx="12192000" cy="1174376"/>
            </a:xfrm>
            <a:prstGeom prst="rect">
              <a:avLst/>
            </a:prstGeom>
          </p:spPr>
        </p:pic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77708C4B-D9C8-4EDE-AFFA-80B3B08A0EC9}"/>
                </a:ext>
              </a:extLst>
            </p:cNvPr>
            <p:cNvSpPr/>
            <p:nvPr/>
          </p:nvSpPr>
          <p:spPr>
            <a:xfrm>
              <a:off x="0" y="1507527"/>
              <a:ext cx="696370" cy="1000273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678BD0D2-D915-4C96-93E8-AA69090287E5}"/>
                </a:ext>
              </a:extLst>
            </p:cNvPr>
            <p:cNvSpPr/>
            <p:nvPr/>
          </p:nvSpPr>
          <p:spPr>
            <a:xfrm>
              <a:off x="527987" y="1523727"/>
              <a:ext cx="7625413" cy="1000273"/>
            </a:xfrm>
            <a:prstGeom prst="ellipse">
              <a:avLst/>
            </a:pr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001BB8E9-102F-40CD-8E7F-4576B83AF315}"/>
                </a:ext>
              </a:extLst>
            </p:cNvPr>
            <p:cNvSpPr/>
            <p:nvPr/>
          </p:nvSpPr>
          <p:spPr>
            <a:xfrm>
              <a:off x="8153400" y="1610822"/>
              <a:ext cx="3200400" cy="913177"/>
            </a:xfrm>
            <a:prstGeom prst="ellips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4" name="CuadroTexto 23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F6012EF6-8870-41FE-8F04-6ABFB742C0D2}"/>
              </a:ext>
            </a:extLst>
          </p:cNvPr>
          <p:cNvSpPr txBox="1"/>
          <p:nvPr/>
        </p:nvSpPr>
        <p:spPr>
          <a:xfrm>
            <a:off x="1200085" y="3335400"/>
            <a:ext cx="169220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US" b="1" noProof="0" dirty="0">
                <a:solidFill>
                  <a:prstClr val="black"/>
                </a:solidFill>
                <a:latin typeface="Century Gothic"/>
              </a:rPr>
              <a:t>vista previa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CuadroTexto 24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DC009149-AC1D-42C5-BCDB-800AB5325DB3}"/>
              </a:ext>
            </a:extLst>
          </p:cNvPr>
          <p:cNvSpPr txBox="1"/>
          <p:nvPr/>
        </p:nvSpPr>
        <p:spPr>
          <a:xfrm>
            <a:off x="4537212" y="3335400"/>
            <a:ext cx="241852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transición a esta diapositiva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BEE8AAF-6007-4BAD-B052-CE4EC7F06DCA}"/>
              </a:ext>
            </a:extLst>
          </p:cNvPr>
          <p:cNvSpPr txBox="1"/>
          <p:nvPr/>
        </p:nvSpPr>
        <p:spPr>
          <a:xfrm>
            <a:off x="4038600" y="4158402"/>
            <a:ext cx="3415745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Permiten asignar una transición a la diapositiva seleccionada.</a:t>
            </a:r>
          </a:p>
        </p:txBody>
      </p:sp>
      <p:sp>
        <p:nvSpPr>
          <p:cNvPr id="27" name="CuadroTexto 26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E9E652A7-5940-43BE-AE6E-816E56A9742E}"/>
              </a:ext>
            </a:extLst>
          </p:cNvPr>
          <p:cNvSpPr txBox="1"/>
          <p:nvPr/>
        </p:nvSpPr>
        <p:spPr>
          <a:xfrm>
            <a:off x="8418444" y="3335400"/>
            <a:ext cx="18917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intervalos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263BE12-4472-4E7D-AD1E-0C6FF5002DD4}"/>
              </a:ext>
            </a:extLst>
          </p:cNvPr>
          <p:cNvSpPr txBox="1"/>
          <p:nvPr/>
        </p:nvSpPr>
        <p:spPr>
          <a:xfrm>
            <a:off x="7467598" y="4060731"/>
            <a:ext cx="3415745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Sonido y duración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Asignar a todas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Avanzar a la diapositiva siguiente</a:t>
            </a:r>
          </a:p>
        </p:txBody>
      </p:sp>
    </p:spTree>
    <p:extLst>
      <p:ext uri="{BB962C8B-B14F-4D97-AF65-F5344CB8AC3E}">
        <p14:creationId xmlns:p14="http://schemas.microsoft.com/office/powerpoint/2010/main" val="11933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3" grpId="0"/>
      <p:bldP spid="24" grpId="0" animBg="1"/>
      <p:bldP spid="25" grpId="0" animBg="1"/>
      <p:bldP spid="26" grpId="0"/>
      <p:bldP spid="27" grpId="0" animBg="1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947" y="276406"/>
            <a:ext cx="7149671" cy="802818"/>
          </a:xfrm>
        </p:spPr>
        <p:txBody>
          <a:bodyPr>
            <a:noAutofit/>
          </a:bodyPr>
          <a:lstStyle/>
          <a:p>
            <a:r>
              <a:rPr lang="en-US" dirty="0"/>
              <a:t>Pestaña animaciones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Ofimática básica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713C8C-8E70-45D5-AE59-23E60168254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652EE7-4C16-497A-86EB-1C5D73586A3D}"/>
              </a:ext>
            </a:extLst>
          </p:cNvPr>
          <p:cNvSpPr txBox="1"/>
          <p:nvPr/>
        </p:nvSpPr>
        <p:spPr>
          <a:xfrm>
            <a:off x="0" y="2615677"/>
            <a:ext cx="12192000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Estos grupos de comandos permiten</a:t>
            </a:r>
            <a:r>
              <a:rPr kumimoji="0" lang="es-E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asignar efectos (entrada, énfasis o </a:t>
            </a:r>
            <a:r>
              <a:rPr lang="es-ES" b="1" dirty="0">
                <a:solidFill>
                  <a:prstClr val="black"/>
                </a:solidFill>
                <a:latin typeface="Century Gothic"/>
              </a:rPr>
              <a:t>salida) </a:t>
            </a:r>
            <a:r>
              <a:rPr kumimoji="0" lang="es-E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 los objetos de la presentación.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C6CE3F5-7230-48C6-BE56-E0023F24EF6C}"/>
              </a:ext>
            </a:extLst>
          </p:cNvPr>
          <p:cNvGrpSpPr/>
          <p:nvPr/>
        </p:nvGrpSpPr>
        <p:grpSpPr>
          <a:xfrm>
            <a:off x="0" y="1292252"/>
            <a:ext cx="12192000" cy="1195823"/>
            <a:chOff x="0" y="1292252"/>
            <a:chExt cx="12192000" cy="1195823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1799300-AB69-413F-B25A-9CDB8A150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92252"/>
              <a:ext cx="12192000" cy="1195823"/>
            </a:xfrm>
            <a:prstGeom prst="rect">
              <a:avLst/>
            </a:prstGeom>
          </p:spPr>
        </p:pic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77708C4B-D9C8-4EDE-AFFA-80B3B08A0EC9}"/>
                </a:ext>
              </a:extLst>
            </p:cNvPr>
            <p:cNvSpPr/>
            <p:nvPr/>
          </p:nvSpPr>
          <p:spPr>
            <a:xfrm>
              <a:off x="0" y="1417281"/>
              <a:ext cx="527987" cy="1058462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678BD0D2-D915-4C96-93E8-AA69090287E5}"/>
                </a:ext>
              </a:extLst>
            </p:cNvPr>
            <p:cNvSpPr/>
            <p:nvPr/>
          </p:nvSpPr>
          <p:spPr>
            <a:xfrm>
              <a:off x="527987" y="1642073"/>
              <a:ext cx="6137855" cy="846002"/>
            </a:xfrm>
            <a:prstGeom prst="ellipse">
              <a:avLst/>
            </a:pr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BC34BE40-EC65-4EC1-86B2-F20AD5021625}"/>
                </a:ext>
              </a:extLst>
            </p:cNvPr>
            <p:cNvSpPr/>
            <p:nvPr/>
          </p:nvSpPr>
          <p:spPr>
            <a:xfrm>
              <a:off x="8719930" y="1475471"/>
              <a:ext cx="2633870" cy="1000272"/>
            </a:xfrm>
            <a:prstGeom prst="ellips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3086E4A-C5F4-4FE5-B505-399823C0C296}"/>
              </a:ext>
            </a:extLst>
          </p:cNvPr>
          <p:cNvSpPr txBox="1"/>
          <p:nvPr/>
        </p:nvSpPr>
        <p:spPr>
          <a:xfrm>
            <a:off x="519892" y="4279562"/>
            <a:ext cx="3052587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Permiten ver la animación del objeto seleccionado. </a:t>
            </a:r>
          </a:p>
        </p:txBody>
      </p:sp>
      <p:sp>
        <p:nvSpPr>
          <p:cNvPr id="24" name="CuadroTexto 23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E36DE7DA-1466-4FD8-A836-B23A703ADD18}"/>
              </a:ext>
            </a:extLst>
          </p:cNvPr>
          <p:cNvSpPr txBox="1"/>
          <p:nvPr/>
        </p:nvSpPr>
        <p:spPr>
          <a:xfrm>
            <a:off x="1200084" y="3429959"/>
            <a:ext cx="169220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US" b="1" noProof="0" dirty="0">
                <a:solidFill>
                  <a:prstClr val="black"/>
                </a:solidFill>
                <a:latin typeface="Century Gothic"/>
              </a:rPr>
              <a:t>vista previa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CuadroTexto 24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B92CCE45-DBB2-4CFC-8FFD-41EECF739C65}"/>
              </a:ext>
            </a:extLst>
          </p:cNvPr>
          <p:cNvSpPr txBox="1"/>
          <p:nvPr/>
        </p:nvSpPr>
        <p:spPr>
          <a:xfrm>
            <a:off x="4617616" y="3514398"/>
            <a:ext cx="200936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animación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B51151E-E85E-42E4-82DB-49B225F94186}"/>
              </a:ext>
            </a:extLst>
          </p:cNvPr>
          <p:cNvSpPr txBox="1"/>
          <p:nvPr/>
        </p:nvSpPr>
        <p:spPr>
          <a:xfrm>
            <a:off x="4038601" y="4387851"/>
            <a:ext cx="3052588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Permiten asignar un efecto al objeto seleccionado.</a:t>
            </a:r>
          </a:p>
        </p:txBody>
      </p:sp>
      <p:sp>
        <p:nvSpPr>
          <p:cNvPr id="27" name="CuadroTexto 26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E9E18BA5-56F6-4BF0-B612-CDB71A2F417A}"/>
              </a:ext>
            </a:extLst>
          </p:cNvPr>
          <p:cNvSpPr txBox="1"/>
          <p:nvPr/>
        </p:nvSpPr>
        <p:spPr>
          <a:xfrm>
            <a:off x="8352308" y="3509923"/>
            <a:ext cx="18917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intervalos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184B052-81F6-48D9-8166-33882009D707}"/>
              </a:ext>
            </a:extLst>
          </p:cNvPr>
          <p:cNvSpPr txBox="1"/>
          <p:nvPr/>
        </p:nvSpPr>
        <p:spPr>
          <a:xfrm>
            <a:off x="7557311" y="4507315"/>
            <a:ext cx="3415745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Inicio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Duración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Reordenar animación</a:t>
            </a:r>
          </a:p>
        </p:txBody>
      </p:sp>
    </p:spTree>
    <p:extLst>
      <p:ext uri="{BB962C8B-B14F-4D97-AF65-F5344CB8AC3E}">
        <p14:creationId xmlns:p14="http://schemas.microsoft.com/office/powerpoint/2010/main" val="166048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23" grpId="0"/>
      <p:bldP spid="24" grpId="0" animBg="1"/>
      <p:bldP spid="25" grpId="0" animBg="1"/>
      <p:bldP spid="26" grpId="0"/>
      <p:bldP spid="27" grpId="0" animBg="1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406"/>
            <a:ext cx="12099235" cy="802818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Pestaña grabar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Ofimática básica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9713C8C-8E70-45D5-AE59-23E60168254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6652EE7-4C16-497A-86EB-1C5D73586A3D}"/>
              </a:ext>
            </a:extLst>
          </p:cNvPr>
          <p:cNvSpPr txBox="1"/>
          <p:nvPr/>
        </p:nvSpPr>
        <p:spPr>
          <a:xfrm>
            <a:off x="527987" y="2615677"/>
            <a:ext cx="1072521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Estos grupos de comandos permiten</a:t>
            </a:r>
            <a:r>
              <a:rPr kumimoji="0" lang="es-E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grabar la presentación.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7A020B5-160E-4304-9955-113608BB82E4}"/>
              </a:ext>
            </a:extLst>
          </p:cNvPr>
          <p:cNvGrpSpPr/>
          <p:nvPr/>
        </p:nvGrpSpPr>
        <p:grpSpPr>
          <a:xfrm>
            <a:off x="0" y="1329223"/>
            <a:ext cx="12192000" cy="1179006"/>
            <a:chOff x="0" y="1329223"/>
            <a:chExt cx="12192000" cy="1179006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E1A09C7-C07B-4DD7-A591-C078F5050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29223"/>
              <a:ext cx="12192000" cy="1179006"/>
            </a:xfrm>
            <a:prstGeom prst="rect">
              <a:avLst/>
            </a:prstGeom>
          </p:spPr>
        </p:pic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77708C4B-D9C8-4EDE-AFFA-80B3B08A0EC9}"/>
                </a:ext>
              </a:extLst>
            </p:cNvPr>
            <p:cNvSpPr/>
            <p:nvPr/>
          </p:nvSpPr>
          <p:spPr>
            <a:xfrm>
              <a:off x="0" y="1590329"/>
              <a:ext cx="527987" cy="917900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678BD0D2-D915-4C96-93E8-AA69090287E5}"/>
                </a:ext>
              </a:extLst>
            </p:cNvPr>
            <p:cNvSpPr/>
            <p:nvPr/>
          </p:nvSpPr>
          <p:spPr>
            <a:xfrm>
              <a:off x="3358598" y="1587271"/>
              <a:ext cx="1360003" cy="917900"/>
            </a:xfrm>
            <a:prstGeom prst="ellips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369658E-07A6-48A0-9FBA-02DD23221D0A}"/>
              </a:ext>
            </a:extLst>
          </p:cNvPr>
          <p:cNvSpPr txBox="1"/>
          <p:nvPr/>
        </p:nvSpPr>
        <p:spPr>
          <a:xfrm>
            <a:off x="263993" y="4158380"/>
            <a:ext cx="5362606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Permite realizar una grabación de la presentación y la persona que está realizándola. </a:t>
            </a:r>
          </a:p>
        </p:txBody>
      </p:sp>
      <p:sp>
        <p:nvSpPr>
          <p:cNvPr id="24" name="CuadroTexto 23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DD3D8489-4645-4AE0-A996-2A65B194DAFC}"/>
              </a:ext>
            </a:extLst>
          </p:cNvPr>
          <p:cNvSpPr txBox="1"/>
          <p:nvPr/>
        </p:nvSpPr>
        <p:spPr>
          <a:xfrm>
            <a:off x="2112447" y="3429000"/>
            <a:ext cx="169220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US" b="1" noProof="0" dirty="0">
                <a:solidFill>
                  <a:prstClr val="black"/>
                </a:solidFill>
                <a:latin typeface="Century Gothic"/>
              </a:rPr>
              <a:t>grabar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00FFF03-386D-43C3-AE1D-95AB469DFC0D}"/>
              </a:ext>
            </a:extLst>
          </p:cNvPr>
          <p:cNvSpPr txBox="1"/>
          <p:nvPr/>
        </p:nvSpPr>
        <p:spPr>
          <a:xfrm>
            <a:off x="5890593" y="4158380"/>
            <a:ext cx="5362606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Permite guardar la grabación en formato: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Presentación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s-ES" dirty="0">
                <a:solidFill>
                  <a:prstClr val="black"/>
                </a:solidFill>
                <a:latin typeface="Century Gothic"/>
              </a:rPr>
              <a:t>Vídeo</a:t>
            </a:r>
          </a:p>
        </p:txBody>
      </p:sp>
      <p:sp>
        <p:nvSpPr>
          <p:cNvPr id="26" name="CuadroTexto 25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492E7771-DC24-4DAD-91DD-99F7294800A1}"/>
              </a:ext>
            </a:extLst>
          </p:cNvPr>
          <p:cNvSpPr txBox="1"/>
          <p:nvPr/>
        </p:nvSpPr>
        <p:spPr>
          <a:xfrm>
            <a:off x="7541252" y="3428999"/>
            <a:ext cx="169220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Grupo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entury Gothic"/>
              </a:rPr>
              <a:t>guardar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9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23" grpId="0"/>
      <p:bldP spid="24" grpId="0" animBg="1"/>
      <p:bldP spid="25" grpId="0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s-ES" spc="300" dirty="0"/>
              <a:t>Ofimática</a:t>
            </a:r>
            <a:r>
              <a:rPr lang="es-ES" dirty="0"/>
              <a:t> 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D93E9A5-01B2-5F9B-E114-019B01647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152" y="1457992"/>
            <a:ext cx="4937760" cy="950976"/>
          </a:xfrm>
        </p:spPr>
        <p:txBody>
          <a:bodyPr/>
          <a:lstStyle/>
          <a:p>
            <a:pPr algn="ctr"/>
            <a:r>
              <a:rPr lang="en-US" dirty="0"/>
              <a:t>¿</a:t>
            </a:r>
            <a:r>
              <a:rPr lang="es-ES" dirty="0"/>
              <a:t>Qué</a:t>
            </a:r>
            <a:r>
              <a:rPr lang="en-US" dirty="0"/>
              <a:t> es la </a:t>
            </a:r>
            <a:r>
              <a:rPr lang="es-ES" dirty="0"/>
              <a:t>ofimática</a:t>
            </a:r>
            <a:r>
              <a:rPr lang="en-US" dirty="0"/>
              <a:t>?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4848" y="2851039"/>
            <a:ext cx="5211152" cy="3063240"/>
          </a:xfrm>
        </p:spPr>
        <p:txBody>
          <a:bodyPr rtlCol="0"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s-ES" dirty="0"/>
              <a:t>Conjunto de </a:t>
            </a:r>
            <a:r>
              <a:rPr lang="es-ES" b="1" dirty="0"/>
              <a:t>aplicaciones, técnicas y herramientas informáticas </a:t>
            </a:r>
            <a:r>
              <a:rPr lang="es-ES" dirty="0"/>
              <a:t>que permiten optimizar y automatizar las tareas y procedimientos propios de una oficina. </a:t>
            </a:r>
          </a:p>
          <a:p>
            <a:pPr rtl="0">
              <a:lnSpc>
                <a:spcPct val="150000"/>
              </a:lnSpc>
            </a:pPr>
            <a:r>
              <a:rPr lang="es-ES" dirty="0"/>
              <a:t>Nos permite </a:t>
            </a:r>
            <a:r>
              <a:rPr lang="es-ES" b="1" dirty="0"/>
              <a:t>manipular informáticamente </a:t>
            </a:r>
            <a:r>
              <a:rPr lang="es-ES" dirty="0"/>
              <a:t>la información.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B6AA877-3837-CAB2-533F-CBFB976F0F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41720" y="1457992"/>
            <a:ext cx="4937760" cy="950976"/>
          </a:xfrm>
        </p:spPr>
        <p:txBody>
          <a:bodyPr/>
          <a:lstStyle/>
          <a:p>
            <a:pPr algn="ctr"/>
            <a:r>
              <a:rPr lang="es-ES" dirty="0"/>
              <a:t>Herramientas</a:t>
            </a:r>
            <a:r>
              <a:rPr lang="en-US" dirty="0"/>
              <a:t> </a:t>
            </a:r>
            <a:r>
              <a:rPr lang="es-ES" dirty="0"/>
              <a:t>ofimáticas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B389A45A-45FF-28BD-B950-56B1362C4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7634" y="2796542"/>
            <a:ext cx="4434577" cy="3063240"/>
          </a:xfrm>
        </p:spPr>
        <p:txBody>
          <a:bodyPr>
            <a:normAutofit/>
          </a:bodyPr>
          <a:lstStyle/>
          <a:p>
            <a:pPr algn="just"/>
            <a:r>
              <a:rPr lang="es-ES" b="1" dirty="0"/>
              <a:t>Procesadores de texto</a:t>
            </a:r>
          </a:p>
          <a:p>
            <a:r>
              <a:rPr lang="es-ES" b="1" dirty="0"/>
              <a:t>Hojas de cálculo</a:t>
            </a:r>
          </a:p>
          <a:p>
            <a:r>
              <a:rPr lang="es-ES" b="1" dirty="0"/>
              <a:t>Presentación de diapositivas</a:t>
            </a:r>
          </a:p>
          <a:p>
            <a:r>
              <a:rPr lang="es-ES" dirty="0"/>
              <a:t>Bases de datos</a:t>
            </a:r>
          </a:p>
          <a:p>
            <a:r>
              <a:rPr lang="es-ES" dirty="0"/>
              <a:t>Correo electrónico</a:t>
            </a:r>
          </a:p>
          <a:p>
            <a:r>
              <a:rPr lang="es-ES" dirty="0"/>
              <a:t>Calculadora</a:t>
            </a:r>
          </a:p>
          <a:p>
            <a:r>
              <a:rPr lang="es-ES" dirty="0"/>
              <a:t>Agenda o calendario</a:t>
            </a:r>
          </a:p>
        </p:txBody>
      </p: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9C693BAD-6B4E-48AD-88BF-D933B374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s-ES" dirty="0"/>
              <a:t>24/01/2023</a:t>
            </a:r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1B9E4CF7-70FB-40DF-BE47-6E5AE315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s-ES" dirty="0"/>
              <a:t>Ofimática básica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smtClean="0"/>
              <a:pPr rtl="0">
                <a:spcAft>
                  <a:spcPts val="600"/>
                </a:spcAft>
              </a:pPr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1" grpId="0" build="p"/>
      <p:bldP spid="21" grpId="0" build="p"/>
      <p:bldP spid="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115" y="164683"/>
            <a:ext cx="6858122" cy="802818"/>
          </a:xfrm>
        </p:spPr>
        <p:txBody>
          <a:bodyPr>
            <a:normAutofit/>
          </a:bodyPr>
          <a:lstStyle/>
          <a:p>
            <a:r>
              <a:rPr lang="en-US" dirty="0"/>
              <a:t>Pestaña archivo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/>
              <a:t>24</a:t>
            </a:r>
            <a:r>
              <a:rPr lang="es-ES" noProof="0"/>
              <a:t>/01/2023</a:t>
            </a:r>
            <a:endParaRPr lang="es-ES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/>
              <a:t>Ofimática básica</a:t>
            </a:r>
            <a:endParaRPr lang="es-ES" noProof="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30</a:t>
            </a:fld>
            <a:endParaRPr lang="es-ES" noProof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A6A4FE-0CE9-4080-8BA3-77C1D97C42DC}"/>
              </a:ext>
            </a:extLst>
          </p:cNvPr>
          <p:cNvSpPr txBox="1"/>
          <p:nvPr/>
        </p:nvSpPr>
        <p:spPr>
          <a:xfrm>
            <a:off x="2209800" y="2369563"/>
            <a:ext cx="9276521" cy="211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/>
              <a:t>Nuevo </a:t>
            </a:r>
            <a:r>
              <a:rPr lang="es-ES" dirty="0">
                <a:sym typeface="Wingdings" panose="05000000000000000000" pitchFamily="2" charset="2"/>
              </a:rPr>
              <a:t> Crear un nuevo archivo.</a:t>
            </a:r>
            <a:endParaRPr lang="es-ES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/>
              <a:t>Abrir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Abrir un archivo ya creado.</a:t>
            </a:r>
            <a:endParaRPr lang="es-ES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/>
              <a:t>Guardar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Guardar el archivo que se está modificando.</a:t>
            </a:r>
            <a:endParaRPr lang="es-ES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/>
              <a:t>Guardar como </a:t>
            </a:r>
            <a:r>
              <a:rPr lang="es-ES" dirty="0">
                <a:sym typeface="Wingdings" panose="05000000000000000000" pitchFamily="2" charset="2"/>
              </a:rPr>
              <a:t> Guardar y elegir la ubicación y nuevo nombre del archivo.</a:t>
            </a:r>
            <a:endParaRPr lang="es-ES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b="1" dirty="0"/>
              <a:t>Imprimir</a:t>
            </a:r>
            <a:r>
              <a:rPr lang="es-ES" dirty="0"/>
              <a:t> </a:t>
            </a:r>
            <a:r>
              <a:rPr lang="es-ES" dirty="0">
                <a:sym typeface="Wingdings" panose="05000000000000000000" pitchFamily="2" charset="2"/>
              </a:rPr>
              <a:t> imprimir físicamente el archivo generado.</a:t>
            </a:r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371746A-0BF0-4965-B728-F79A50A194E3}"/>
              </a:ext>
            </a:extLst>
          </p:cNvPr>
          <p:cNvSpPr txBox="1"/>
          <p:nvPr/>
        </p:nvSpPr>
        <p:spPr>
          <a:xfrm>
            <a:off x="2790794" y="1195601"/>
            <a:ext cx="10725212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Estos grupos de comandos permiten gestionar los archivos de PowerPoint.   </a:t>
            </a:r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433A8E2-0E91-46BE-AEA0-C197ED3CC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79" y="642183"/>
            <a:ext cx="1333686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368" y="2492867"/>
            <a:ext cx="5541264" cy="2148840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4800" b="1" dirty="0"/>
              <a:t>Muchas gracias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E96533-0ABC-43CF-A178-990FE4A0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dirty="0"/>
              <a:t>24/01/2023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109D7B-C32A-4E78-8DDF-03685549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/>
              <a:t>Ofimática básica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C57B06-3F43-4092-8AB5-0AC0601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5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7559ED0A-57D2-475A-80AA-FDDB6E882B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574" t="2777" r="-11534" b="-35117"/>
          <a:stretch/>
        </p:blipFill>
        <p:spPr>
          <a:xfrm>
            <a:off x="462420" y="668665"/>
            <a:ext cx="4617720" cy="3169932"/>
          </a:xfrm>
        </p:spPr>
      </p:pic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24426D4C-56B2-463F-99F9-8F6C8EBBC0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t="12028" b="-1206"/>
          <a:stretch/>
        </p:blipFill>
        <p:spPr>
          <a:xfrm>
            <a:off x="381114" y="3722909"/>
            <a:ext cx="4137877" cy="2291731"/>
          </a:xfr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0D2FA59-42D1-4596-BADF-65EE2EEC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4" y="281702"/>
            <a:ext cx="7288696" cy="773927"/>
          </a:xfrm>
        </p:spPr>
        <p:txBody>
          <a:bodyPr rtlCol="0"/>
          <a:lstStyle/>
          <a:p>
            <a:pPr algn="ctr" rtl="0"/>
            <a:r>
              <a:rPr lang="es-ES" dirty="0"/>
              <a:t>Microsoft Office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08C1B7C-03BA-4C6C-B759-6DAB6A63B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4" y="1306704"/>
            <a:ext cx="6826276" cy="543958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es-ES" dirty="0"/>
              <a:t>Suite</a:t>
            </a:r>
            <a:r>
              <a:rPr lang="pt-BR" dirty="0"/>
              <a:t> </a:t>
            </a:r>
            <a:r>
              <a:rPr lang="es-ES" dirty="0"/>
              <a:t>ofimática</a:t>
            </a:r>
            <a:r>
              <a:rPr lang="pt-BR" dirty="0"/>
              <a:t> </a:t>
            </a:r>
            <a:r>
              <a:rPr lang="es-ES" dirty="0"/>
              <a:t>desarrollada</a:t>
            </a:r>
            <a:r>
              <a:rPr lang="pt-BR" dirty="0"/>
              <a:t> por Microsoft.</a:t>
            </a:r>
          </a:p>
          <a:p>
            <a:pPr lvl="2" indent="0" algn="just">
              <a:lnSpc>
                <a:spcPct val="150000"/>
              </a:lnSpc>
              <a:buNone/>
            </a:pPr>
            <a:endParaRPr lang="pt-BR" dirty="0"/>
          </a:p>
          <a:p>
            <a:pPr lvl="2" indent="0" algn="just">
              <a:lnSpc>
                <a:spcPct val="150000"/>
              </a:lnSpc>
              <a:buNone/>
            </a:pPr>
            <a:endParaRPr lang="pt-BR" dirty="0"/>
          </a:p>
          <a:p>
            <a:pPr lvl="2" indent="0">
              <a:buNone/>
            </a:pPr>
            <a:endParaRPr lang="pt-BR" dirty="0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8751E420-B483-4040-8E33-A32E82D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es-ES" dirty="0"/>
              <a:t>Ofimática básica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A720F25F-904B-4AA2-9CB6-69411308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9713C8C-8E70-45D5-AE59-23E60168254E}" type="slidenum">
              <a:rPr lang="es-ES" smtClean="0"/>
              <a:t>4</a:t>
            </a:fld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386F1A2-9276-4645-B368-27083E89C46B}"/>
              </a:ext>
            </a:extLst>
          </p:cNvPr>
          <p:cNvSpPr txBox="1"/>
          <p:nvPr/>
        </p:nvSpPr>
        <p:spPr>
          <a:xfrm>
            <a:off x="4518991" y="1830820"/>
            <a:ext cx="6884504" cy="1286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u="sng" dirty="0"/>
              <a:t>Aplicaciones de </a:t>
            </a:r>
            <a:r>
              <a:rPr lang="pt-BR" b="1" u="sng" dirty="0" err="1"/>
              <a:t>escritorio</a:t>
            </a:r>
            <a:endParaRPr lang="pt-BR" b="1" u="sng" dirty="0"/>
          </a:p>
          <a:p>
            <a:pPr lvl="2" indent="0" algn="just">
              <a:lnSpc>
                <a:spcPct val="150000"/>
              </a:lnSpc>
              <a:buNone/>
            </a:pPr>
            <a:r>
              <a:rPr lang="pt-BR" dirty="0"/>
              <a:t>Es necesario disponer de una licencia para poder hacer uso de ellas.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742039B-15B9-40F1-AF66-3DEDAEA92408}"/>
              </a:ext>
            </a:extLst>
          </p:cNvPr>
          <p:cNvSpPr txBox="1"/>
          <p:nvPr/>
        </p:nvSpPr>
        <p:spPr>
          <a:xfrm>
            <a:off x="4600297" y="3828676"/>
            <a:ext cx="6884504" cy="1286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u="sng" dirty="0"/>
              <a:t>Aplicaciones en </a:t>
            </a:r>
            <a:r>
              <a:rPr lang="pt-BR" b="1" u="sng" dirty="0" err="1"/>
              <a:t>la</a:t>
            </a:r>
            <a:r>
              <a:rPr lang="pt-BR" b="1" u="sng" dirty="0"/>
              <a:t> </a:t>
            </a:r>
            <a:r>
              <a:rPr lang="pt-BR" b="1" u="sng" dirty="0" err="1"/>
              <a:t>nube</a:t>
            </a:r>
            <a:endParaRPr lang="pt-BR" b="1" u="sng" dirty="0"/>
          </a:p>
          <a:p>
            <a:pPr lvl="2" indent="0" algn="just">
              <a:lnSpc>
                <a:spcPct val="150000"/>
              </a:lnSpc>
              <a:buNone/>
            </a:pPr>
            <a:r>
              <a:rPr lang="pt-BR" dirty="0"/>
              <a:t>Acceso gratuito desde el portal de educación (</a:t>
            </a:r>
            <a:r>
              <a:rPr lang="pt-BR" dirty="0">
                <a:hlinkClick r:id="rId5"/>
              </a:rPr>
              <a:t>____@educa.jcyl.es</a:t>
            </a:r>
            <a:r>
              <a:rPr lang="pt-BR" dirty="0"/>
              <a:t>)    			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40A2492-D69B-4EA5-8346-DE8DD907E995}"/>
              </a:ext>
            </a:extLst>
          </p:cNvPr>
          <p:cNvSpPr/>
          <p:nvPr/>
        </p:nvSpPr>
        <p:spPr>
          <a:xfrm>
            <a:off x="9869557" y="4837249"/>
            <a:ext cx="1484243" cy="55522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hlinkClick r:id="rId6"/>
              </a:rPr>
              <a:t>Educacyl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842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2E3A6B9C-61DE-478A-BBBB-7765E56378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0830" r="10830"/>
          <a:stretch/>
        </p:blipFill>
        <p:spPr>
          <a:xfrm>
            <a:off x="-9153" y="0"/>
            <a:ext cx="6105136" cy="6240787"/>
          </a:xfrm>
        </p:spPr>
      </p:pic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62E8AA20-DC84-4901-B726-97173C5092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13262" r="13262"/>
          <a:stretch/>
        </p:blipFill>
        <p:spPr>
          <a:xfrm>
            <a:off x="6355502" y="211465"/>
            <a:ext cx="4941484" cy="3877363"/>
          </a:xfr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Word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237BABF-398B-4F17-B288-42D7047C2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Editor de textos</a:t>
            </a:r>
          </a:p>
        </p:txBody>
      </p:sp>
    </p:spTree>
    <p:extLst>
      <p:ext uri="{BB962C8B-B14F-4D97-AF65-F5344CB8AC3E}">
        <p14:creationId xmlns:p14="http://schemas.microsoft.com/office/powerpoint/2010/main" val="163372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dirty="0"/>
              <a:t>24</a:t>
            </a:r>
            <a:r>
              <a:rPr lang="es-ES" noProof="0" dirty="0"/>
              <a:t>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dirty="0"/>
              <a:t>Ofimática básica</a:t>
            </a:r>
            <a:endParaRPr lang="es-ES" noProof="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6</a:t>
            </a:fld>
            <a:endParaRPr lang="es-ES" noProof="0"/>
          </a:p>
        </p:txBody>
      </p:sp>
      <p:pic>
        <p:nvPicPr>
          <p:cNvPr id="19" name="Imagen 18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72D4FA1A-B2F9-4E97-ACB6-ADF49C5F2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12192000" cy="6502400"/>
          </a:xfrm>
          <a:prstGeom prst="rect">
            <a:avLst/>
          </a:prstGeom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6735AE57-AE64-4825-B2D7-E1561BF30BFF}"/>
              </a:ext>
            </a:extLst>
          </p:cNvPr>
          <p:cNvGrpSpPr/>
          <p:nvPr/>
        </p:nvGrpSpPr>
        <p:grpSpPr>
          <a:xfrm>
            <a:off x="-92765" y="0"/>
            <a:ext cx="12284765" cy="3676644"/>
            <a:chOff x="-92765" y="0"/>
            <a:chExt cx="12284765" cy="3676644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87C301C0-7A45-4E89-BBAC-7448A8412EE7}"/>
                </a:ext>
              </a:extLst>
            </p:cNvPr>
            <p:cNvSpPr/>
            <p:nvPr/>
          </p:nvSpPr>
          <p:spPr>
            <a:xfrm>
              <a:off x="-92765" y="0"/>
              <a:ext cx="12284765" cy="1643270"/>
            </a:xfrm>
            <a:prstGeom prst="roundRect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220110BC-E35D-4C3B-952D-966E136621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07757" y="1707313"/>
              <a:ext cx="172278" cy="12589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B3B5A85-79AF-44E2-99C0-FCF5957FC6AF}"/>
                </a:ext>
              </a:extLst>
            </p:cNvPr>
            <p:cNvSpPr txBox="1"/>
            <p:nvPr/>
          </p:nvSpPr>
          <p:spPr>
            <a:xfrm>
              <a:off x="10038522" y="3030313"/>
              <a:ext cx="1683026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Barra de herramientas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7DF6F72C-0535-4778-BC3F-304D81960B4D}"/>
              </a:ext>
            </a:extLst>
          </p:cNvPr>
          <p:cNvGrpSpPr/>
          <p:nvPr/>
        </p:nvGrpSpPr>
        <p:grpSpPr>
          <a:xfrm>
            <a:off x="238539" y="1821070"/>
            <a:ext cx="2491409" cy="2340665"/>
            <a:chOff x="238539" y="1821070"/>
            <a:chExt cx="2491409" cy="2340665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A4909AAB-8552-4C06-9364-CB36C0C59B34}"/>
                </a:ext>
              </a:extLst>
            </p:cNvPr>
            <p:cNvGrpSpPr/>
            <p:nvPr/>
          </p:nvGrpSpPr>
          <p:grpSpPr>
            <a:xfrm>
              <a:off x="238539" y="1821070"/>
              <a:ext cx="2491409" cy="1851139"/>
              <a:chOff x="410817" y="1827487"/>
              <a:chExt cx="2946980" cy="2678252"/>
            </a:xfrm>
          </p:grpSpPr>
          <p:cxnSp>
            <p:nvCxnSpPr>
              <p:cNvPr id="10" name="Conector recto de flecha 9">
                <a:extLst>
                  <a:ext uri="{FF2B5EF4-FFF2-40B4-BE49-F238E27FC236}">
                    <a16:creationId xmlns:a16="http://schemas.microsoft.com/office/drawing/2014/main" id="{C11855C8-0A02-425E-900A-1DC89BAE6AB7}"/>
                  </a:ext>
                </a:extLst>
              </p:cNvPr>
              <p:cNvCxnSpPr/>
              <p:nvPr/>
            </p:nvCxnSpPr>
            <p:spPr>
              <a:xfrm flipH="1" flipV="1">
                <a:off x="410817" y="3030313"/>
                <a:ext cx="1497496" cy="146547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de flecha 11">
                <a:extLst>
                  <a:ext uri="{FF2B5EF4-FFF2-40B4-BE49-F238E27FC236}">
                    <a16:creationId xmlns:a16="http://schemas.microsoft.com/office/drawing/2014/main" id="{7808AB95-23BD-49E8-AF19-B9CDB8BCF1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21565" y="1827487"/>
                <a:ext cx="1436232" cy="2678252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D4B7530D-40DA-4D9F-8D92-B5898ECE1110}"/>
                </a:ext>
              </a:extLst>
            </p:cNvPr>
            <p:cNvSpPr txBox="1"/>
            <p:nvPr/>
          </p:nvSpPr>
          <p:spPr>
            <a:xfrm>
              <a:off x="1009238" y="3792403"/>
              <a:ext cx="990600" cy="36933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Reglas</a:t>
              </a:r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4160578-5405-4E24-BEEE-C70B7D792769}"/>
              </a:ext>
            </a:extLst>
          </p:cNvPr>
          <p:cNvSpPr txBox="1"/>
          <p:nvPr/>
        </p:nvSpPr>
        <p:spPr>
          <a:xfrm>
            <a:off x="5128591" y="3912557"/>
            <a:ext cx="1603513" cy="64633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Área de trabajo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50C92509-C44E-48F5-955A-C0738C418D8A}"/>
              </a:ext>
            </a:extLst>
          </p:cNvPr>
          <p:cNvGrpSpPr/>
          <p:nvPr/>
        </p:nvGrpSpPr>
        <p:grpSpPr>
          <a:xfrm>
            <a:off x="8257344" y="4375304"/>
            <a:ext cx="2278134" cy="2346171"/>
            <a:chOff x="8257344" y="4375304"/>
            <a:chExt cx="2278134" cy="2346171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1EB0499-CA34-44B4-9B3E-9DF2CB4EF859}"/>
                </a:ext>
              </a:extLst>
            </p:cNvPr>
            <p:cNvSpPr/>
            <p:nvPr/>
          </p:nvSpPr>
          <p:spPr>
            <a:xfrm>
              <a:off x="8481391" y="6356350"/>
              <a:ext cx="2054087" cy="365125"/>
            </a:xfrm>
            <a:prstGeom prst="round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5C492936-08D9-4FBD-BADD-A5580E62132A}"/>
                </a:ext>
              </a:extLst>
            </p:cNvPr>
            <p:cNvCxnSpPr/>
            <p:nvPr/>
          </p:nvCxnSpPr>
          <p:spPr>
            <a:xfrm>
              <a:off x="9090991" y="5078205"/>
              <a:ext cx="132522" cy="1163569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6C555B12-0323-45C6-9EF9-85E651D9F382}"/>
                </a:ext>
              </a:extLst>
            </p:cNvPr>
            <p:cNvSpPr txBox="1"/>
            <p:nvPr/>
          </p:nvSpPr>
          <p:spPr>
            <a:xfrm>
              <a:off x="8257344" y="4375304"/>
              <a:ext cx="1603513" cy="646331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Vistas del documento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75175C6-E7FB-465A-BB9B-DBA5D13A9FE8}"/>
              </a:ext>
            </a:extLst>
          </p:cNvPr>
          <p:cNvGrpSpPr/>
          <p:nvPr/>
        </p:nvGrpSpPr>
        <p:grpSpPr>
          <a:xfrm>
            <a:off x="10598426" y="5262373"/>
            <a:ext cx="1106557" cy="1107229"/>
            <a:chOff x="10598426" y="5262373"/>
            <a:chExt cx="1106557" cy="1107229"/>
          </a:xfrm>
        </p:grpSpPr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4CC280CF-1FCE-469A-B8D2-BDE3CE93A569}"/>
                </a:ext>
              </a:extLst>
            </p:cNvPr>
            <p:cNvSpPr txBox="1"/>
            <p:nvPr/>
          </p:nvSpPr>
          <p:spPr>
            <a:xfrm>
              <a:off x="10598426" y="5262373"/>
              <a:ext cx="1106557" cy="369332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/>
                <a:t>Zoom</a:t>
              </a:r>
            </a:p>
          </p:txBody>
        </p: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9481EB25-BEAD-4BCC-8018-74064ABD9C61}"/>
                </a:ext>
              </a:extLst>
            </p:cNvPr>
            <p:cNvCxnSpPr/>
            <p:nvPr/>
          </p:nvCxnSpPr>
          <p:spPr>
            <a:xfrm>
              <a:off x="11151704" y="5673241"/>
              <a:ext cx="0" cy="69636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70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322" y="275603"/>
            <a:ext cx="5266944" cy="802818"/>
          </a:xfrm>
        </p:spPr>
        <p:txBody>
          <a:bodyPr/>
          <a:lstStyle/>
          <a:p>
            <a:r>
              <a:rPr lang="en-US" dirty="0"/>
              <a:t>Pestaña inicio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dirty="0"/>
              <a:t>24</a:t>
            </a:r>
            <a:r>
              <a:rPr lang="es-ES" noProof="0" dirty="0"/>
              <a:t>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dirty="0"/>
              <a:t>Ofimática básica</a:t>
            </a:r>
            <a:endParaRPr lang="es-ES" noProof="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7</a:t>
            </a:fld>
            <a:endParaRPr lang="es-ES" noProof="0"/>
          </a:p>
        </p:txBody>
      </p:sp>
      <p:sp>
        <p:nvSpPr>
          <p:cNvPr id="10" name="CuadroTexto 9">
            <a:hlinkClick r:id="rId2" action="ppaction://hlinkfile"/>
            <a:extLst>
              <a:ext uri="{FF2B5EF4-FFF2-40B4-BE49-F238E27FC236}">
                <a16:creationId xmlns:a16="http://schemas.microsoft.com/office/drawing/2014/main" id="{441B21FC-49E5-4335-8023-25246C0CDFF4}"/>
              </a:ext>
            </a:extLst>
          </p:cNvPr>
          <p:cNvSpPr txBox="1"/>
          <p:nvPr/>
        </p:nvSpPr>
        <p:spPr>
          <a:xfrm>
            <a:off x="955812" y="2955978"/>
            <a:ext cx="214685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Grupo </a:t>
            </a:r>
            <a:r>
              <a:rPr lang="es-ES" b="1" dirty="0"/>
              <a:t>portapapeles</a:t>
            </a:r>
          </a:p>
        </p:txBody>
      </p:sp>
      <p:sp>
        <p:nvSpPr>
          <p:cNvPr id="13" name="CuadroTexto 12">
            <a:hlinkClick r:id="rId2" action="ppaction://hlinkfile"/>
            <a:extLst>
              <a:ext uri="{FF2B5EF4-FFF2-40B4-BE49-F238E27FC236}">
                <a16:creationId xmlns:a16="http://schemas.microsoft.com/office/drawing/2014/main" id="{AEFB435E-87D3-49C2-8EF3-52716564743C}"/>
              </a:ext>
            </a:extLst>
          </p:cNvPr>
          <p:cNvSpPr txBox="1"/>
          <p:nvPr/>
        </p:nvSpPr>
        <p:spPr>
          <a:xfrm>
            <a:off x="7239000" y="2955977"/>
            <a:ext cx="1371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Grupo </a:t>
            </a:r>
            <a:r>
              <a:rPr lang="es-ES" b="1" dirty="0"/>
              <a:t>fuente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17B9A82-13D8-442E-B907-B3DAA49D180C}"/>
              </a:ext>
            </a:extLst>
          </p:cNvPr>
          <p:cNvGrpSpPr/>
          <p:nvPr/>
        </p:nvGrpSpPr>
        <p:grpSpPr>
          <a:xfrm>
            <a:off x="-1" y="1081459"/>
            <a:ext cx="12192001" cy="1190555"/>
            <a:chOff x="-1" y="1081459"/>
            <a:chExt cx="12192001" cy="119055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2ED5AD1-EB70-4F7C-A6B3-2D3C3CBEB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81459"/>
              <a:ext cx="12192000" cy="1190555"/>
            </a:xfrm>
            <a:prstGeom prst="rect">
              <a:avLst/>
            </a:prstGeom>
          </p:spPr>
        </p:pic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AF280527-C96A-4BCC-BA2F-4A416B051DE9}"/>
                </a:ext>
              </a:extLst>
            </p:cNvPr>
            <p:cNvSpPr/>
            <p:nvPr/>
          </p:nvSpPr>
          <p:spPr>
            <a:xfrm>
              <a:off x="-1" y="1311965"/>
              <a:ext cx="868017" cy="960049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7D6714C2-DC0E-47D7-99ED-6F94C98CDAEE}"/>
                </a:ext>
              </a:extLst>
            </p:cNvPr>
            <p:cNvSpPr/>
            <p:nvPr/>
          </p:nvSpPr>
          <p:spPr>
            <a:xfrm>
              <a:off x="723900" y="1311964"/>
              <a:ext cx="2741421" cy="960049"/>
            </a:xfrm>
            <a:prstGeom prst="ellips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10737AEC-3D17-42A5-91D3-3282EBDE9A5C}"/>
                </a:ext>
              </a:extLst>
            </p:cNvPr>
            <p:cNvSpPr/>
            <p:nvPr/>
          </p:nvSpPr>
          <p:spPr>
            <a:xfrm>
              <a:off x="3465321" y="1308926"/>
              <a:ext cx="2208146" cy="960049"/>
            </a:xfrm>
            <a:prstGeom prst="ellipse">
              <a:avLst/>
            </a:pr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E5C5191-6621-4988-B8A6-E829F9AB048D}"/>
                </a:ext>
              </a:extLst>
            </p:cNvPr>
            <p:cNvSpPr/>
            <p:nvPr/>
          </p:nvSpPr>
          <p:spPr>
            <a:xfrm>
              <a:off x="5673467" y="1237776"/>
              <a:ext cx="3563298" cy="960049"/>
            </a:xfrm>
            <a:prstGeom prst="ellipse">
              <a:avLst/>
            </a:pr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EAA6A4FE-0CE9-4080-8BA3-77C1D97C42DC}"/>
              </a:ext>
            </a:extLst>
          </p:cNvPr>
          <p:cNvSpPr txBox="1"/>
          <p:nvPr/>
        </p:nvSpPr>
        <p:spPr>
          <a:xfrm>
            <a:off x="955812" y="3834842"/>
            <a:ext cx="2382077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Copiar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Cortar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Pegar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Copiar formato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8E30FB5-42EE-4E82-8BF1-61C6A5DA9561}"/>
              </a:ext>
            </a:extLst>
          </p:cNvPr>
          <p:cNvSpPr txBox="1"/>
          <p:nvPr/>
        </p:nvSpPr>
        <p:spPr>
          <a:xfrm>
            <a:off x="5013402" y="3834842"/>
            <a:ext cx="6515989" cy="2532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Fuente y tamaño de fuente. Aumentar/disminuir.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Cambiar mayúsculas y minúsculas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Borrar todo el formato.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Negrita, cursiva, subrayado, tachado. Subíndice y superíndice.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Color de resaltado del texto y de fuente.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3A98801-66E4-4C15-9566-555552068FFF}"/>
              </a:ext>
            </a:extLst>
          </p:cNvPr>
          <p:cNvSpPr txBox="1"/>
          <p:nvPr/>
        </p:nvSpPr>
        <p:spPr>
          <a:xfrm>
            <a:off x="1397214" y="2384521"/>
            <a:ext cx="10725212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Estos grupos de comandos permiten modificar el texto del documento.</a:t>
            </a:r>
          </a:p>
        </p:txBody>
      </p:sp>
    </p:spTree>
    <p:extLst>
      <p:ext uri="{BB962C8B-B14F-4D97-AF65-F5344CB8AC3E}">
        <p14:creationId xmlns:p14="http://schemas.microsoft.com/office/powerpoint/2010/main" val="134899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  <p:bldP spid="13" grpId="0" animBg="1"/>
      <p:bldP spid="8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322" y="275603"/>
            <a:ext cx="5266944" cy="802818"/>
          </a:xfrm>
        </p:spPr>
        <p:txBody>
          <a:bodyPr/>
          <a:lstStyle/>
          <a:p>
            <a:r>
              <a:rPr lang="en-US" dirty="0"/>
              <a:t>Pestaña inicio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dirty="0"/>
              <a:t>24</a:t>
            </a:r>
            <a:r>
              <a:rPr lang="es-ES" noProof="0" dirty="0"/>
              <a:t>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dirty="0"/>
              <a:t>Ofimática básica</a:t>
            </a:r>
            <a:endParaRPr lang="es-ES" noProof="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8</a:t>
            </a:fld>
            <a:endParaRPr lang="es-ES" noProof="0"/>
          </a:p>
        </p:txBody>
      </p:sp>
      <p:sp>
        <p:nvSpPr>
          <p:cNvPr id="19" name="CuadroTexto 18">
            <a:hlinkClick r:id="rId2" action="ppaction://hlinkfile"/>
            <a:extLst>
              <a:ext uri="{FF2B5EF4-FFF2-40B4-BE49-F238E27FC236}">
                <a16:creationId xmlns:a16="http://schemas.microsoft.com/office/drawing/2014/main" id="{3679959A-CD82-4B78-9C01-80D1246E7C0A}"/>
              </a:ext>
            </a:extLst>
          </p:cNvPr>
          <p:cNvSpPr txBox="1"/>
          <p:nvPr/>
        </p:nvSpPr>
        <p:spPr>
          <a:xfrm>
            <a:off x="2521226" y="2879979"/>
            <a:ext cx="151737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Grupo </a:t>
            </a:r>
            <a:r>
              <a:rPr lang="es-ES" b="1" dirty="0"/>
              <a:t>párrafo</a:t>
            </a:r>
          </a:p>
        </p:txBody>
      </p:sp>
      <p:sp>
        <p:nvSpPr>
          <p:cNvPr id="20" name="CuadroTexto 19">
            <a:hlinkClick r:id="rId2" action="ppaction://hlinkfile"/>
            <a:extLst>
              <a:ext uri="{FF2B5EF4-FFF2-40B4-BE49-F238E27FC236}">
                <a16:creationId xmlns:a16="http://schemas.microsoft.com/office/drawing/2014/main" id="{8F30ED35-2922-4819-B40F-3C792030E2A6}"/>
              </a:ext>
            </a:extLst>
          </p:cNvPr>
          <p:cNvSpPr txBox="1"/>
          <p:nvPr/>
        </p:nvSpPr>
        <p:spPr>
          <a:xfrm>
            <a:off x="7758232" y="2872573"/>
            <a:ext cx="1371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Grupo </a:t>
            </a:r>
            <a:r>
              <a:rPr lang="es-ES" b="1" dirty="0"/>
              <a:t>estilos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FE73C78-C353-4FB4-AA21-733B0F533A8F}"/>
              </a:ext>
            </a:extLst>
          </p:cNvPr>
          <p:cNvGrpSpPr/>
          <p:nvPr/>
        </p:nvGrpSpPr>
        <p:grpSpPr>
          <a:xfrm>
            <a:off x="0" y="1078421"/>
            <a:ext cx="12192001" cy="1190555"/>
            <a:chOff x="-1" y="1081459"/>
            <a:chExt cx="12192001" cy="119055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2ED5AD1-EB70-4F7C-A6B3-2D3C3CBEB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81459"/>
              <a:ext cx="12192000" cy="1190555"/>
            </a:xfrm>
            <a:prstGeom prst="rect">
              <a:avLst/>
            </a:prstGeom>
          </p:spPr>
        </p:pic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AF280527-C96A-4BCC-BA2F-4A416B051DE9}"/>
                </a:ext>
              </a:extLst>
            </p:cNvPr>
            <p:cNvSpPr/>
            <p:nvPr/>
          </p:nvSpPr>
          <p:spPr>
            <a:xfrm>
              <a:off x="-1" y="1311965"/>
              <a:ext cx="838201" cy="960049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7D6714C2-DC0E-47D7-99ED-6F94C98CDAEE}"/>
                </a:ext>
              </a:extLst>
            </p:cNvPr>
            <p:cNvSpPr/>
            <p:nvPr/>
          </p:nvSpPr>
          <p:spPr>
            <a:xfrm>
              <a:off x="723900" y="1311964"/>
              <a:ext cx="2741421" cy="960049"/>
            </a:xfrm>
            <a:prstGeom prst="ellips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10737AEC-3D17-42A5-91D3-3282EBDE9A5C}"/>
                </a:ext>
              </a:extLst>
            </p:cNvPr>
            <p:cNvSpPr/>
            <p:nvPr/>
          </p:nvSpPr>
          <p:spPr>
            <a:xfrm>
              <a:off x="3465321" y="1308926"/>
              <a:ext cx="2208146" cy="960049"/>
            </a:xfrm>
            <a:prstGeom prst="ellipse">
              <a:avLst/>
            </a:pr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2E5C5191-6621-4988-B8A6-E829F9AB048D}"/>
                </a:ext>
              </a:extLst>
            </p:cNvPr>
            <p:cNvSpPr/>
            <p:nvPr/>
          </p:nvSpPr>
          <p:spPr>
            <a:xfrm>
              <a:off x="5673467" y="1237776"/>
              <a:ext cx="3563298" cy="960049"/>
            </a:xfrm>
            <a:prstGeom prst="ellipse">
              <a:avLst/>
            </a:pr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B3CC1B9-6F25-4ABB-87C5-E0C15D7F68EA}"/>
              </a:ext>
            </a:extLst>
          </p:cNvPr>
          <p:cNvSpPr txBox="1"/>
          <p:nvPr/>
        </p:nvSpPr>
        <p:spPr>
          <a:xfrm>
            <a:off x="1479556" y="3654855"/>
            <a:ext cx="4463559" cy="2532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Listas y viñetas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Disminuir y aumentar sangría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Mostrar todo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Alineación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Espaciado entre líneas y párrafos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Sombreado y bordes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E419665-8E72-4B8C-94EF-8CA45AFB3F0A}"/>
              </a:ext>
            </a:extLst>
          </p:cNvPr>
          <p:cNvSpPr txBox="1"/>
          <p:nvPr/>
        </p:nvSpPr>
        <p:spPr>
          <a:xfrm>
            <a:off x="6754838" y="3654855"/>
            <a:ext cx="3890429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Estilos: conjuntos reutilizables de opciones de formato que se pueden aplicar al texto.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9C8D24B-FCB8-4142-A01B-830B6220CDAB}"/>
              </a:ext>
            </a:extLst>
          </p:cNvPr>
          <p:cNvSpPr txBox="1"/>
          <p:nvPr/>
        </p:nvSpPr>
        <p:spPr>
          <a:xfrm>
            <a:off x="1397214" y="2384521"/>
            <a:ext cx="10725212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Estos grupos de comandos permiten modificar el texto del documento.</a:t>
            </a:r>
          </a:p>
        </p:txBody>
      </p:sp>
    </p:spTree>
    <p:extLst>
      <p:ext uri="{BB962C8B-B14F-4D97-AF65-F5344CB8AC3E}">
        <p14:creationId xmlns:p14="http://schemas.microsoft.com/office/powerpoint/2010/main" val="23988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C853D00-62FE-DA73-B085-E3ED6FCA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321" y="275603"/>
            <a:ext cx="5426887" cy="802818"/>
          </a:xfrm>
        </p:spPr>
        <p:txBody>
          <a:bodyPr>
            <a:normAutofit/>
          </a:bodyPr>
          <a:lstStyle/>
          <a:p>
            <a:r>
              <a:rPr lang="en-US" dirty="0"/>
              <a:t>Pestaña insertar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C61F8B4-0CDA-D2B8-2068-9EFBF4D3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dirty="0"/>
              <a:t>24</a:t>
            </a:r>
            <a:r>
              <a:rPr lang="es-ES" noProof="0" dirty="0"/>
              <a:t>/01/2023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5FFAC95-C059-69D3-6FFE-A11186F7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dirty="0"/>
              <a:t>Ofimática básica</a:t>
            </a:r>
            <a:endParaRPr lang="es-ES" noProof="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3A77CAD-BEFB-120A-786B-7D489228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9713C8C-8E70-45D5-AE59-23E60168254E}" type="slidenum">
              <a:rPr lang="es-ES" noProof="0" smtClean="0"/>
              <a:pPr rtl="0">
                <a:spcAft>
                  <a:spcPts val="600"/>
                </a:spcAft>
              </a:pPr>
              <a:t>9</a:t>
            </a:fld>
            <a:endParaRPr lang="es-ES" noProof="0"/>
          </a:p>
        </p:txBody>
      </p:sp>
      <p:sp>
        <p:nvSpPr>
          <p:cNvPr id="10" name="CuadroTexto 9">
            <a:hlinkClick r:id="rId2" action="ppaction://hlinkfile"/>
            <a:extLst>
              <a:ext uri="{FF2B5EF4-FFF2-40B4-BE49-F238E27FC236}">
                <a16:creationId xmlns:a16="http://schemas.microsoft.com/office/drawing/2014/main" id="{441B21FC-49E5-4335-8023-25246C0CDFF4}"/>
              </a:ext>
            </a:extLst>
          </p:cNvPr>
          <p:cNvSpPr txBox="1"/>
          <p:nvPr/>
        </p:nvSpPr>
        <p:spPr>
          <a:xfrm>
            <a:off x="1335473" y="2932078"/>
            <a:ext cx="169220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Grupo </a:t>
            </a:r>
            <a:r>
              <a:rPr lang="es-ES" b="1" dirty="0"/>
              <a:t>páginas</a:t>
            </a:r>
          </a:p>
        </p:txBody>
      </p:sp>
      <p:sp>
        <p:nvSpPr>
          <p:cNvPr id="13" name="CuadroTexto 12">
            <a:hlinkClick r:id="rId2" action="ppaction://hlinkfile"/>
            <a:extLst>
              <a:ext uri="{FF2B5EF4-FFF2-40B4-BE49-F238E27FC236}">
                <a16:creationId xmlns:a16="http://schemas.microsoft.com/office/drawing/2014/main" id="{AEFB435E-87D3-49C2-8EF3-52716564743C}"/>
              </a:ext>
            </a:extLst>
          </p:cNvPr>
          <p:cNvSpPr txBox="1"/>
          <p:nvPr/>
        </p:nvSpPr>
        <p:spPr>
          <a:xfrm>
            <a:off x="7076662" y="2932078"/>
            <a:ext cx="1371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Grupo </a:t>
            </a:r>
            <a:r>
              <a:rPr lang="es-ES" b="1" dirty="0"/>
              <a:t>tablas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AA6A4FE-0CE9-4080-8BA3-77C1D97C42DC}"/>
              </a:ext>
            </a:extLst>
          </p:cNvPr>
          <p:cNvSpPr txBox="1"/>
          <p:nvPr/>
        </p:nvSpPr>
        <p:spPr>
          <a:xfrm>
            <a:off x="1199323" y="3865702"/>
            <a:ext cx="2743200" cy="1286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Portada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Página en blanco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Salto de página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8E30FB5-42EE-4E82-8BF1-61C6A5DA9561}"/>
              </a:ext>
            </a:extLst>
          </p:cNvPr>
          <p:cNvSpPr txBox="1"/>
          <p:nvPr/>
        </p:nvSpPr>
        <p:spPr>
          <a:xfrm>
            <a:off x="6724205" y="3865702"/>
            <a:ext cx="6515989" cy="1701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Insertar tabla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Dibujar tabla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Subgrupo diseño de tabla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dirty="0"/>
              <a:t>Subgrupo disposición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2AECAD8-5624-4B75-A9CD-CF1306029224}"/>
              </a:ext>
            </a:extLst>
          </p:cNvPr>
          <p:cNvGrpSpPr/>
          <p:nvPr/>
        </p:nvGrpSpPr>
        <p:grpSpPr>
          <a:xfrm>
            <a:off x="0" y="1048755"/>
            <a:ext cx="12192000" cy="1227047"/>
            <a:chOff x="0" y="1048755"/>
            <a:chExt cx="12192000" cy="1227047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80BFCA2F-E47D-4182-8F09-8F1394425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048755"/>
              <a:ext cx="12192000" cy="1176973"/>
            </a:xfrm>
            <a:prstGeom prst="rect">
              <a:avLst/>
            </a:prstGeom>
          </p:spPr>
        </p:pic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398CB8BD-DA26-4182-9871-46F41788AC45}"/>
                </a:ext>
              </a:extLst>
            </p:cNvPr>
            <p:cNvSpPr/>
            <p:nvPr/>
          </p:nvSpPr>
          <p:spPr>
            <a:xfrm>
              <a:off x="0" y="1219201"/>
              <a:ext cx="530088" cy="1006528"/>
            </a:xfrm>
            <a:prstGeom prst="ellipse">
              <a:avLst/>
            </a:prstGeom>
            <a:noFill/>
            <a:ln w="381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A8FBAA15-D53F-4E5D-AA5D-28E3738A79FE}"/>
                </a:ext>
              </a:extLst>
            </p:cNvPr>
            <p:cNvSpPr/>
            <p:nvPr/>
          </p:nvSpPr>
          <p:spPr>
            <a:xfrm>
              <a:off x="491096" y="1193889"/>
              <a:ext cx="530088" cy="1006528"/>
            </a:xfrm>
            <a:prstGeom prst="ellipse">
              <a:avLst/>
            </a:prstGeom>
            <a:noFill/>
            <a:ln w="381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9112FE5A-E635-45BE-9CB1-998185D433E2}"/>
                </a:ext>
              </a:extLst>
            </p:cNvPr>
            <p:cNvSpPr/>
            <p:nvPr/>
          </p:nvSpPr>
          <p:spPr>
            <a:xfrm>
              <a:off x="1077502" y="1240368"/>
              <a:ext cx="2208146" cy="960049"/>
            </a:xfrm>
            <a:prstGeom prst="ellipse">
              <a:avLst/>
            </a:prstGeom>
            <a:noFill/>
            <a:ln w="3810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4BA26815-AB3A-4D52-A220-6D37A711AA0F}"/>
                </a:ext>
              </a:extLst>
            </p:cNvPr>
            <p:cNvSpPr/>
            <p:nvPr/>
          </p:nvSpPr>
          <p:spPr>
            <a:xfrm>
              <a:off x="7991061" y="1078421"/>
              <a:ext cx="1722782" cy="1197381"/>
            </a:xfrm>
            <a:prstGeom prst="ellipse">
              <a:avLst/>
            </a:pr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3DA60CB-6C67-41AB-A3ED-A6A2FAEAF1EE}"/>
              </a:ext>
            </a:extLst>
          </p:cNvPr>
          <p:cNvSpPr txBox="1"/>
          <p:nvPr/>
        </p:nvSpPr>
        <p:spPr>
          <a:xfrm>
            <a:off x="1664360" y="2334256"/>
            <a:ext cx="10725212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/>
              <a:t>Estos grupos de comandos permiten introducir objetos en el documento.</a:t>
            </a:r>
          </a:p>
        </p:txBody>
      </p:sp>
    </p:spTree>
    <p:extLst>
      <p:ext uri="{BB962C8B-B14F-4D97-AF65-F5344CB8AC3E}">
        <p14:creationId xmlns:p14="http://schemas.microsoft.com/office/powerpoint/2010/main" val="411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 animBg="1"/>
      <p:bldP spid="13" grpId="0" animBg="1"/>
      <p:bldP spid="8" grpId="0"/>
      <p:bldP spid="24" grpId="0"/>
      <p:bldP spid="27" grpId="0"/>
    </p:bldLst>
  </p:timing>
</p:sld>
</file>

<file path=ppt/theme/theme1.xml><?xml version="1.0" encoding="utf-8"?>
<a:theme xmlns:a="http://schemas.openxmlformats.org/drawingml/2006/main" name="Pinc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399993_TF89080264_Win32.potx" id="{DFF681A2-D3DC-4057-9FE7-6F4D0BCBA5BD}" vid="{A2236765-0CC6-492F-ACE6-5A7195E83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{568241AB-3808-45BD-84E2-1A9B7FA6EACB}tf89080264_win32</Template>
  <TotalTime>608</TotalTime>
  <Words>1193</Words>
  <Application>Microsoft Office PowerPoint</Application>
  <PresentationFormat>Panorámica</PresentationFormat>
  <Paragraphs>326</Paragraphs>
  <Slides>31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Elephant</vt:lpstr>
      <vt:lpstr>Wingdings</vt:lpstr>
      <vt:lpstr>Pincel</vt:lpstr>
      <vt:lpstr>ofimática básica</vt:lpstr>
      <vt:lpstr>Índice</vt:lpstr>
      <vt:lpstr>Ofimática </vt:lpstr>
      <vt:lpstr>Microsoft Office</vt:lpstr>
      <vt:lpstr>Word</vt:lpstr>
      <vt:lpstr>Presentación de PowerPoint</vt:lpstr>
      <vt:lpstr>Pestaña inicio</vt:lpstr>
      <vt:lpstr>Pestaña inicio</vt:lpstr>
      <vt:lpstr>Pestaña insertar</vt:lpstr>
      <vt:lpstr>Pestaña insertar</vt:lpstr>
      <vt:lpstr>Pestaña disposición</vt:lpstr>
      <vt:lpstr>Pestaña archivo</vt:lpstr>
      <vt:lpstr>Excel</vt:lpstr>
      <vt:lpstr>Presentación de PowerPoint</vt:lpstr>
      <vt:lpstr>Pestaña inicio</vt:lpstr>
      <vt:lpstr>Pestaña inicio</vt:lpstr>
      <vt:lpstr>Pestaña inicio</vt:lpstr>
      <vt:lpstr>Pestaña insertar</vt:lpstr>
      <vt:lpstr>Pestaña fórmulas</vt:lpstr>
      <vt:lpstr>Pestaña archivo</vt:lpstr>
      <vt:lpstr>PowerPoint</vt:lpstr>
      <vt:lpstr>Presentación de PowerPoint</vt:lpstr>
      <vt:lpstr>Pestaña inicio</vt:lpstr>
      <vt:lpstr>Pestaña inicio</vt:lpstr>
      <vt:lpstr>Pestaña insertar</vt:lpstr>
      <vt:lpstr>Pestaña insertar</vt:lpstr>
      <vt:lpstr>Pestaña transiciones</vt:lpstr>
      <vt:lpstr>Pestaña animaciones</vt:lpstr>
      <vt:lpstr>Pestaña grabar</vt:lpstr>
      <vt:lpstr>Pestaña archivo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ofimática básica</dc:title>
  <dc:creator>clara martín jiménez</dc:creator>
  <cp:lastModifiedBy>ESTHER GUIJO MUÑOZ</cp:lastModifiedBy>
  <cp:revision>21</cp:revision>
  <dcterms:created xsi:type="dcterms:W3CDTF">2023-01-17T17:02:17Z</dcterms:created>
  <dcterms:modified xsi:type="dcterms:W3CDTF">2023-01-30T15:53:09Z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