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0BB5"/>
    <a:srgbClr val="F5F4FE"/>
    <a:srgbClr val="F8F4F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1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7 Conector recto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12 Conector recto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13 Elipse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7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71A20-85EC-4F6F-8700-C2D73B31735D}" type="datetimeFigureOut">
              <a:rPr lang="es-ES"/>
              <a:pPr>
                <a:defRPr/>
              </a:pPr>
              <a:t>12/02/2017</a:t>
            </a:fld>
            <a:endParaRPr lang="es-ES"/>
          </a:p>
        </p:txBody>
      </p:sp>
      <p:sp>
        <p:nvSpPr>
          <p:cNvPr id="8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259D6-33FD-4ACC-88ED-EC948E0578D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77AE4-2847-489A-9D57-30462451CDC2}" type="datetimeFigureOut">
              <a:rPr lang="es-ES"/>
              <a:pPr>
                <a:defRPr/>
              </a:pPr>
              <a:t>12/02/2017</a:t>
            </a:fld>
            <a:endParaRPr lang="es-ES"/>
          </a:p>
        </p:txBody>
      </p:sp>
      <p:sp>
        <p:nvSpPr>
          <p:cNvPr id="5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57C8F-FC9F-42AF-9549-7FAE66ADDD8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B2C02-5753-481B-9A3E-DA1D1E993B4B}" type="datetimeFigureOut">
              <a:rPr lang="es-ES"/>
              <a:pPr>
                <a:defRPr/>
              </a:pPr>
              <a:t>12/02/2017</a:t>
            </a:fld>
            <a:endParaRPr lang="es-ES"/>
          </a:p>
        </p:txBody>
      </p:sp>
      <p:sp>
        <p:nvSpPr>
          <p:cNvPr id="5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6D9A6-5D3C-47FF-A907-AC6C13E501F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1B8C7-06AF-4A7B-A899-8FA7C85A9FEB}" type="datetimeFigureOut">
              <a:rPr lang="es-ES"/>
              <a:pPr>
                <a:defRPr/>
              </a:pPr>
              <a:t>12/02/2017</a:t>
            </a:fld>
            <a:endParaRPr lang="es-ES"/>
          </a:p>
        </p:txBody>
      </p:sp>
      <p:sp>
        <p:nvSpPr>
          <p:cNvPr id="5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B4D5F-D1DD-4D31-941D-011C8590989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3AA2B-ED3C-472A-9964-4D5DBAFC07DB}" type="datetimeFigureOut">
              <a:rPr lang="es-ES"/>
              <a:pPr>
                <a:defRPr/>
              </a:pPr>
              <a:t>12/02/2017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0E7C6-14A3-421F-B048-4C13023E6D3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12B93-4FD8-4790-A3DD-C585D9A20CCF}" type="datetimeFigureOut">
              <a:rPr lang="es-ES"/>
              <a:pPr>
                <a:defRPr/>
              </a:pPr>
              <a:t>12/02/2017</a:t>
            </a:fld>
            <a:endParaRPr lang="es-ES"/>
          </a:p>
        </p:txBody>
      </p:sp>
      <p:sp>
        <p:nvSpPr>
          <p:cNvPr id="6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96F86-6143-4159-A99C-5E7E4D40ACD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16 Conector recto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62060-FFC8-46AD-A9C9-580CBCE34E6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" name="6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EFC63-1688-4C75-B955-3E475BC9AA28}" type="datetimeFigureOut">
              <a:rPr lang="es-ES"/>
              <a:pPr>
                <a:defRPr/>
              </a:pPr>
              <a:t>12/02/2017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1040E-4655-4EC8-AC7B-EB4E0D404915}" type="datetimeFigureOut">
              <a:rPr lang="es-ES"/>
              <a:pPr>
                <a:defRPr/>
              </a:pPr>
              <a:t>12/02/2017</a:t>
            </a:fld>
            <a:endParaRPr lang="es-ES"/>
          </a:p>
        </p:txBody>
      </p:sp>
      <p:sp>
        <p:nvSpPr>
          <p:cNvPr id="4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68E7C-F554-4486-9401-ABAAA500DAC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AE708-3E48-4736-B3AB-9E83B8E13BDC}" type="datetimeFigureOut">
              <a:rPr lang="es-ES"/>
              <a:pPr>
                <a:defRPr/>
              </a:pPr>
              <a:t>12/02/2017</a:t>
            </a:fld>
            <a:endParaRPr lang="es-ES"/>
          </a:p>
        </p:txBody>
      </p:sp>
      <p:sp>
        <p:nvSpPr>
          <p:cNvPr id="3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34B17-6459-43CA-9863-6C699758DB0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1102E-F48B-4255-B8F4-1C39A8C9A50B}" type="datetimeFigureOut">
              <a:rPr lang="es-ES"/>
              <a:pPr>
                <a:defRPr/>
              </a:pPr>
              <a:t>12/02/2017</a:t>
            </a:fld>
            <a:endParaRPr lang="es-ES"/>
          </a:p>
        </p:txBody>
      </p:sp>
      <p:sp>
        <p:nvSpPr>
          <p:cNvPr id="6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B635E-0C2C-476A-AE06-ABAA829DB0F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DA698-4C3A-41F0-8A20-4DC278562A3A}" type="datetimeFigureOut">
              <a:rPr lang="es-ES"/>
              <a:pPr>
                <a:defRPr/>
              </a:pPr>
              <a:t>12/02/2017</a:t>
            </a:fld>
            <a:endParaRPr lang="es-ES"/>
          </a:p>
        </p:txBody>
      </p:sp>
      <p:sp>
        <p:nvSpPr>
          <p:cNvPr id="6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BEDB3-66E9-4FEB-B9C8-8AC1F896660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8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CA88EA4B-17D5-41D4-82C5-47C3CAE5B278}" type="datetimeFigureOut">
              <a:rPr lang="es-ES"/>
              <a:pPr>
                <a:defRPr/>
              </a:pPr>
              <a:t>12/02/2017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316D7E88-66C2-4A38-B4A2-29A37CD485A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66" r:id="rId2"/>
    <p:sldLayoutId id="2147483673" r:id="rId3"/>
    <p:sldLayoutId id="2147483667" r:id="rId4"/>
    <p:sldLayoutId id="2147483674" r:id="rId5"/>
    <p:sldLayoutId id="2147483668" r:id="rId6"/>
    <p:sldLayoutId id="2147483669" r:id="rId7"/>
    <p:sldLayoutId id="2147483675" r:id="rId8"/>
    <p:sldLayoutId id="2147483676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88640"/>
            <a:ext cx="5857528" cy="352839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" sz="7200" smtClean="0">
                <a:solidFill>
                  <a:srgbClr val="0070C0"/>
                </a:solidFill>
              </a:rPr>
              <a:t/>
            </a:r>
            <a:br>
              <a:rPr lang="es-ES" sz="7200" smtClean="0">
                <a:solidFill>
                  <a:srgbClr val="0070C0"/>
                </a:solidFill>
              </a:rPr>
            </a:br>
            <a:r>
              <a:rPr lang="es-ES" sz="7200" smtClean="0">
                <a:solidFill>
                  <a:srgbClr val="0070C0"/>
                </a:solidFill>
              </a:rPr>
              <a:t/>
            </a:r>
            <a:br>
              <a:rPr lang="es-ES" sz="7200" smtClean="0">
                <a:solidFill>
                  <a:srgbClr val="0070C0"/>
                </a:solidFill>
              </a:rPr>
            </a:br>
            <a:r>
              <a:rPr lang="es-ES" sz="7200" smtClean="0">
                <a:solidFill>
                  <a:srgbClr val="0070C0"/>
                </a:solidFill>
              </a:rPr>
              <a:t/>
            </a:r>
            <a:br>
              <a:rPr lang="es-ES" sz="7200" smtClean="0">
                <a:solidFill>
                  <a:srgbClr val="0070C0"/>
                </a:solidFill>
              </a:rPr>
            </a:br>
            <a:r>
              <a:rPr lang="es-ES" sz="7200" smtClean="0">
                <a:solidFill>
                  <a:srgbClr val="0070C0"/>
                </a:solidFill>
              </a:rPr>
              <a:t/>
            </a:r>
            <a:br>
              <a:rPr lang="es-ES" sz="7200" smtClean="0">
                <a:solidFill>
                  <a:srgbClr val="0070C0"/>
                </a:solidFill>
              </a:rPr>
            </a:br>
            <a:r>
              <a:rPr lang="es-ES" sz="7200" smtClean="0">
                <a:solidFill>
                  <a:srgbClr val="0070C0"/>
                </a:solidFill>
              </a:rPr>
              <a:t/>
            </a:r>
            <a:br>
              <a:rPr lang="es-ES" sz="7200" smtClean="0">
                <a:solidFill>
                  <a:srgbClr val="0070C0"/>
                </a:solidFill>
              </a:rPr>
            </a:br>
            <a:r>
              <a:rPr lang="es-ES" sz="7200" smtClean="0">
                <a:solidFill>
                  <a:srgbClr val="0070C0"/>
                </a:solidFill>
              </a:rPr>
              <a:t/>
            </a:r>
            <a:br>
              <a:rPr lang="es-ES" sz="7200" smtClean="0">
                <a:solidFill>
                  <a:srgbClr val="0070C0"/>
                </a:solidFill>
              </a:rPr>
            </a:br>
            <a:r>
              <a:rPr lang="es-ES" sz="7200" smtClean="0">
                <a:solidFill>
                  <a:srgbClr val="0070C0"/>
                </a:solidFill>
              </a:rPr>
              <a:t/>
            </a:r>
            <a:br>
              <a:rPr lang="es-ES" sz="7200" smtClean="0">
                <a:solidFill>
                  <a:srgbClr val="0070C0"/>
                </a:solidFill>
              </a:rPr>
            </a:br>
            <a:r>
              <a:rPr lang="es-ES" sz="7200" smtClean="0">
                <a:solidFill>
                  <a:srgbClr val="0070C0"/>
                </a:solidFill>
              </a:rPr>
              <a:t>DECÁLOGO</a:t>
            </a:r>
            <a:r>
              <a:rPr lang="es-ES" smtClean="0"/>
              <a:t>  SEGURIDAD EN DISPOSITIVOS MÓVILES</a:t>
            </a:r>
            <a:endParaRPr lang="es-ES"/>
          </a:p>
        </p:txBody>
      </p:sp>
      <p:pic>
        <p:nvPicPr>
          <p:cNvPr id="13314" name="Picture 3" descr="C:\Users\Mercedes\Desktop\candado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3" y="3500438"/>
            <a:ext cx="4405312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95288" y="1773238"/>
            <a:ext cx="7931150" cy="3527425"/>
          </a:xfrm>
        </p:spPr>
        <p:txBody>
          <a:bodyPr>
            <a:normAutofit fontScale="925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3600" b="1" dirty="0" smtClean="0">
                <a:solidFill>
                  <a:srgbClr val="170BB5"/>
                </a:solidFill>
              </a:rPr>
              <a:t>9.</a:t>
            </a:r>
            <a:r>
              <a:rPr lang="es-ES" b="1" dirty="0" smtClean="0">
                <a:solidFill>
                  <a:srgbClr val="170BB5"/>
                </a:solidFill>
              </a:rPr>
              <a:t>- NO ACCEDER A ENLACES FACILITADOS A TRAVÉS DE MENSAJES SMS/MMS NO SOLICITADOS.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None/>
              <a:defRPr/>
            </a:pPr>
            <a:endParaRPr lang="es-ES" b="1" dirty="0" smtClean="0">
              <a:solidFill>
                <a:srgbClr val="170BB5"/>
              </a:solidFill>
            </a:endParaRPr>
          </a:p>
          <a:p>
            <a:pPr marL="274320" indent="-274320" algn="just" fontAlgn="auto">
              <a:spcAft>
                <a:spcPts val="0"/>
              </a:spcAft>
              <a:buFont typeface="Wingdings 2"/>
              <a:buNone/>
              <a:defRPr/>
            </a:pPr>
            <a:endParaRPr lang="es-ES" b="1" dirty="0" smtClean="0">
              <a:solidFill>
                <a:srgbClr val="170BB5"/>
              </a:solidFill>
            </a:endParaRP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smtClean="0"/>
              <a:t>	Ya que ello implica la descarga de contenidos </a:t>
            </a: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smtClean="0"/>
              <a:t>en el dispositivo.	</a:t>
            </a:r>
            <a:endParaRPr lang="es-ES" b="1" dirty="0" smtClean="0">
              <a:solidFill>
                <a:srgbClr val="170BB5"/>
              </a:solidFill>
            </a:endParaRP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b="1" dirty="0" smtClean="0"/>
              <a:t>	</a:t>
            </a:r>
            <a:r>
              <a:rPr lang="es-ES" dirty="0" smtClean="0"/>
              <a:t>	</a:t>
            </a: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smtClean="0"/>
              <a:t>	</a:t>
            </a:r>
            <a:endParaRPr lang="es-ES" b="1" dirty="0" smtClean="0">
              <a:solidFill>
                <a:srgbClr val="0070C0"/>
              </a:solidFill>
            </a:endParaRP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endParaRPr lang="es-ES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409600"/>
            <a:ext cx="8229600" cy="78715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3100" smtClean="0">
                <a:solidFill>
                  <a:srgbClr val="0070C0"/>
                </a:solidFill>
              </a:rPr>
              <a:t>DECÁLOGO</a:t>
            </a:r>
            <a:r>
              <a:rPr lang="es-ES" sz="3100" smtClean="0"/>
              <a:t>  </a:t>
            </a:r>
            <a:r>
              <a:rPr lang="es-ES" sz="3600" smtClean="0"/>
              <a:t/>
            </a:r>
            <a:br>
              <a:rPr lang="es-ES" sz="3600" smtClean="0"/>
            </a:br>
            <a:r>
              <a:rPr lang="es-ES" sz="2000" smtClean="0"/>
              <a:t>SEGURIDAD EN DISPOSITIVOS MÓVILES</a:t>
            </a:r>
            <a:endParaRPr lang="es-ES" sz="2000"/>
          </a:p>
        </p:txBody>
      </p:sp>
      <p:pic>
        <p:nvPicPr>
          <p:cNvPr id="22531" name="Picture 1" descr="C:\Users\Mercedes\Desktop\sm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338" y="4479925"/>
            <a:ext cx="3454400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39750" y="2565400"/>
            <a:ext cx="7931150" cy="4464050"/>
          </a:xfrm>
        </p:spPr>
        <p:txBody>
          <a:bodyPr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3600" b="1" dirty="0" smtClean="0">
                <a:solidFill>
                  <a:srgbClr val="170BB5"/>
                </a:solidFill>
              </a:rPr>
              <a:t>10.</a:t>
            </a:r>
            <a:r>
              <a:rPr lang="es-ES" b="1" dirty="0" smtClean="0">
                <a:solidFill>
                  <a:srgbClr val="170BB5"/>
                </a:solidFill>
              </a:rPr>
              <a:t>- </a:t>
            </a:r>
          </a:p>
          <a:p>
            <a:pPr marL="1169988" indent="-360363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b="1" dirty="0" smtClean="0">
                <a:solidFill>
                  <a:srgbClr val="170BB5"/>
                </a:solidFill>
              </a:rPr>
              <a:t>a) DESCONECTAR SIEMPRE LOS SERVICIOS WEB QUE REQUIERAN CONTRASEÑA ANTES DE CERRAR EL NAVEGADOR WEB.</a:t>
            </a:r>
          </a:p>
          <a:p>
            <a:pPr marL="1079500" indent="-269875" fontAlgn="auto">
              <a:spcAft>
                <a:spcPts val="0"/>
              </a:spcAft>
              <a:buFont typeface="Wingdings 2"/>
              <a:buNone/>
              <a:defRPr/>
            </a:pPr>
            <a:endParaRPr lang="es-ES" b="1" dirty="0" smtClean="0">
              <a:solidFill>
                <a:srgbClr val="170BB5"/>
              </a:solidFill>
            </a:endParaRPr>
          </a:p>
          <a:p>
            <a:pPr marL="1079500" indent="-269875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b="1" dirty="0" smtClean="0">
                <a:solidFill>
                  <a:srgbClr val="170BB5"/>
                </a:solidFill>
              </a:rPr>
              <a:t>b) DESHABILITAR OPCIONES DE AUTOCOMPLETADO.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b="1" dirty="0" smtClean="0">
              <a:solidFill>
                <a:srgbClr val="170BB5"/>
              </a:solidFill>
            </a:endParaRPr>
          </a:p>
          <a:p>
            <a:pPr marL="274320" indent="-274320" algn="just" fontAlgn="auto">
              <a:spcAft>
                <a:spcPts val="0"/>
              </a:spcAft>
              <a:buFont typeface="Wingdings 2"/>
              <a:buNone/>
              <a:defRPr/>
            </a:pPr>
            <a:endParaRPr lang="es-ES" b="1" dirty="0" smtClean="0">
              <a:solidFill>
                <a:srgbClr val="170BB5"/>
              </a:solidFill>
            </a:endParaRP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smtClean="0"/>
              <a:t>	Cualquier usuario que posteriormente utilice el dispositivo, si es de uso compartido, no accederá a nuestros datos.	</a:t>
            </a:r>
            <a:endParaRPr lang="es-ES" b="1" dirty="0" smtClean="0">
              <a:solidFill>
                <a:srgbClr val="170BB5"/>
              </a:solidFill>
            </a:endParaRP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b="1" dirty="0" smtClean="0"/>
              <a:t>	</a:t>
            </a:r>
            <a:r>
              <a:rPr lang="es-ES" dirty="0" smtClean="0"/>
              <a:t>	</a:t>
            </a: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smtClean="0"/>
              <a:t>	</a:t>
            </a:r>
            <a:endParaRPr lang="es-ES" b="1" dirty="0" smtClean="0">
              <a:solidFill>
                <a:srgbClr val="0070C0"/>
              </a:solidFill>
            </a:endParaRP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endParaRPr lang="es-ES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409600"/>
            <a:ext cx="8229600" cy="78715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3100" smtClean="0">
                <a:solidFill>
                  <a:srgbClr val="0070C0"/>
                </a:solidFill>
              </a:rPr>
              <a:t>DECÁLOGO</a:t>
            </a:r>
            <a:r>
              <a:rPr lang="es-ES" sz="3100" smtClean="0"/>
              <a:t>  </a:t>
            </a:r>
            <a:r>
              <a:rPr lang="es-ES" sz="3600" smtClean="0"/>
              <a:t/>
            </a:r>
            <a:br>
              <a:rPr lang="es-ES" sz="3600" smtClean="0"/>
            </a:br>
            <a:r>
              <a:rPr lang="es-ES" sz="2000" smtClean="0"/>
              <a:t>SEGURIDAD EN DISPOSITIVOS MÓVILES</a:t>
            </a:r>
            <a:endParaRPr lang="es-ES" sz="2000"/>
          </a:p>
        </p:txBody>
      </p:sp>
      <p:pic>
        <p:nvPicPr>
          <p:cNvPr id="23555" name="Picture 1" descr="C:\Users\Mercedes\Desktop\descarga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5963" y="260350"/>
            <a:ext cx="2540000" cy="259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1 Marcador de contenido"/>
          <p:cNvSpPr>
            <a:spLocks noGrp="1"/>
          </p:cNvSpPr>
          <p:nvPr>
            <p:ph idx="1"/>
          </p:nvPr>
        </p:nvSpPr>
        <p:spPr>
          <a:xfrm>
            <a:off x="323850" y="1412875"/>
            <a:ext cx="8229600" cy="3816350"/>
          </a:xfrm>
        </p:spPr>
        <p:txBody>
          <a:bodyPr/>
          <a:lstStyle/>
          <a:p>
            <a:pPr algn="just"/>
            <a:r>
              <a:rPr lang="es-ES" sz="3600" b="1" smtClean="0">
                <a:solidFill>
                  <a:srgbClr val="170BB5"/>
                </a:solidFill>
              </a:rPr>
              <a:t>1.</a:t>
            </a:r>
            <a:r>
              <a:rPr lang="es-ES" b="1" smtClean="0">
                <a:solidFill>
                  <a:srgbClr val="170BB5"/>
                </a:solidFill>
              </a:rPr>
              <a:t>- ACTIVAR ACCESO A DISPOSITIVO MEDIANTE PIN, PATRÓN O CONTRASEÑA.</a:t>
            </a:r>
            <a:r>
              <a:rPr lang="es-ES" b="1" smtClean="0">
                <a:solidFill>
                  <a:srgbClr val="0070C0"/>
                </a:solidFill>
              </a:rPr>
              <a:t> </a:t>
            </a:r>
          </a:p>
          <a:p>
            <a:pPr algn="ctr">
              <a:buFont typeface="Wingdings 2" pitchFamily="18" charset="2"/>
              <a:buNone/>
            </a:pPr>
            <a:endParaRPr lang="es-ES" smtClean="0"/>
          </a:p>
          <a:p>
            <a:pPr>
              <a:buFont typeface="Wingdings 2" pitchFamily="18" charset="2"/>
              <a:buNone/>
            </a:pPr>
            <a:r>
              <a:rPr lang="es-ES" smtClean="0"/>
              <a:t>        Se debe establecer algún tipo de desbloqueo al dispositivo, de forma que se impida su uso por parte de terceros así como el acceso a los datos almacenados en caso de pérdida o robo.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23528" y="260648"/>
            <a:ext cx="7416824" cy="93116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3100" smtClean="0">
                <a:solidFill>
                  <a:srgbClr val="0070C0"/>
                </a:solidFill>
              </a:rPr>
              <a:t>DECÁLOGO</a:t>
            </a:r>
            <a:r>
              <a:rPr lang="es-ES" smtClean="0"/>
              <a:t>  </a:t>
            </a:r>
            <a:br>
              <a:rPr lang="es-ES" smtClean="0"/>
            </a:br>
            <a:r>
              <a:rPr lang="es-ES" sz="2000" smtClean="0"/>
              <a:t>SEGURIDAD EN DISPOSITIVOS MÓVILES</a:t>
            </a:r>
            <a:endParaRPr lang="es-ES" sz="2000"/>
          </a:p>
        </p:txBody>
      </p:sp>
      <p:pic>
        <p:nvPicPr>
          <p:cNvPr id="14339" name="Picture 3" descr="C:\Users\Mercedes\Desktop\pin o patrón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4206875"/>
            <a:ext cx="2708275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Marcador de contenido"/>
          <p:cNvSpPr>
            <a:spLocks noGrp="1"/>
          </p:cNvSpPr>
          <p:nvPr>
            <p:ph idx="1"/>
          </p:nvPr>
        </p:nvSpPr>
        <p:spPr>
          <a:xfrm>
            <a:off x="250825" y="1557338"/>
            <a:ext cx="5689600" cy="4608512"/>
          </a:xfrm>
        </p:spPr>
        <p:txBody>
          <a:bodyPr/>
          <a:lstStyle/>
          <a:p>
            <a:pPr algn="just"/>
            <a:r>
              <a:rPr lang="es-ES" sz="3600" b="1" smtClean="0">
                <a:solidFill>
                  <a:srgbClr val="170BB5"/>
                </a:solidFill>
              </a:rPr>
              <a:t>2.</a:t>
            </a:r>
            <a:r>
              <a:rPr lang="es-ES" b="1" smtClean="0">
                <a:solidFill>
                  <a:srgbClr val="170BB5"/>
                </a:solidFill>
              </a:rPr>
              <a:t>- REALIZAR UN CIFRADO O ENCRIPTADO DE SEGURIDAD DE LOS DATOS DEL DISPOSITIVO.</a:t>
            </a:r>
            <a:r>
              <a:rPr lang="es-ES" smtClean="0"/>
              <a:t> </a:t>
            </a:r>
          </a:p>
          <a:p>
            <a:pPr algn="ctr">
              <a:buFont typeface="Wingdings 2" pitchFamily="18" charset="2"/>
              <a:buNone/>
            </a:pPr>
            <a:r>
              <a:rPr lang="es-ES" smtClean="0"/>
              <a:t>	</a:t>
            </a:r>
          </a:p>
          <a:p>
            <a:pPr>
              <a:buFont typeface="Wingdings 2" pitchFamily="18" charset="2"/>
              <a:buNone/>
            </a:pPr>
            <a:r>
              <a:rPr lang="es-ES" smtClean="0"/>
              <a:t>      El encriptado de nuestro teléfono impide que otros usuarios puedan acceder a nuestra información personal en caso de pérdida o sustracción del dispositivo. </a:t>
            </a:r>
            <a:endParaRPr lang="es-ES" b="1" smtClean="0">
              <a:solidFill>
                <a:srgbClr val="0070C0"/>
              </a:solidFill>
            </a:endParaRPr>
          </a:p>
          <a:p>
            <a:pPr algn="ctr">
              <a:buFont typeface="Wingdings 2" pitchFamily="18" charset="2"/>
              <a:buNone/>
            </a:pPr>
            <a:endParaRPr lang="es-ES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409600"/>
            <a:ext cx="8229600" cy="85916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3100" smtClean="0">
                <a:solidFill>
                  <a:srgbClr val="0070C0"/>
                </a:solidFill>
              </a:rPr>
              <a:t>DECÁLOGO</a:t>
            </a:r>
            <a:r>
              <a:rPr lang="es-ES" sz="3100" smtClean="0"/>
              <a:t> </a:t>
            </a:r>
            <a:r>
              <a:rPr lang="es-ES" sz="3600" smtClean="0"/>
              <a:t> </a:t>
            </a:r>
            <a:br>
              <a:rPr lang="es-ES" sz="3600" smtClean="0"/>
            </a:br>
            <a:r>
              <a:rPr lang="es-ES" sz="2000" smtClean="0"/>
              <a:t>SEGURIDAD EN DISPOSITIVOS MÓVILES</a:t>
            </a:r>
            <a:endParaRPr lang="es-ES" sz="2000"/>
          </a:p>
        </p:txBody>
      </p:sp>
      <p:pic>
        <p:nvPicPr>
          <p:cNvPr id="15363" name="Picture 3" descr="C:\Users\Mercedes\Desktop\cifrado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2924175"/>
            <a:ext cx="28575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Marcador de contenido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62400"/>
          </a:xfrm>
        </p:spPr>
        <p:txBody>
          <a:bodyPr/>
          <a:lstStyle/>
          <a:p>
            <a:pPr algn="just"/>
            <a:r>
              <a:rPr lang="es-ES" sz="3600" b="1" smtClean="0">
                <a:solidFill>
                  <a:srgbClr val="170BB5"/>
                </a:solidFill>
              </a:rPr>
              <a:t>3.</a:t>
            </a:r>
            <a:r>
              <a:rPr lang="es-ES" b="1" smtClean="0">
                <a:solidFill>
                  <a:srgbClr val="170BB5"/>
                </a:solidFill>
              </a:rPr>
              <a:t>- REALIZAR UNA COPIA DE SEGURIDAD DE LOS DATOS DEL DISPOSITIVO.</a:t>
            </a:r>
            <a:r>
              <a:rPr lang="es-ES" smtClean="0"/>
              <a:t> </a:t>
            </a:r>
          </a:p>
          <a:p>
            <a:pPr algn="ctr">
              <a:buFont typeface="Wingdings 2" pitchFamily="18" charset="2"/>
              <a:buNone/>
            </a:pPr>
            <a:r>
              <a:rPr lang="es-ES" smtClean="0"/>
              <a:t>	</a:t>
            </a:r>
          </a:p>
          <a:p>
            <a:pPr algn="ctr">
              <a:buFont typeface="Wingdings 2" pitchFamily="18" charset="2"/>
              <a:buNone/>
            </a:pPr>
            <a:r>
              <a:rPr lang="es-ES" smtClean="0"/>
              <a:t>	Esto permitirá tener a salvo los datos de agenda, fotos, videos, documentos almacenados, descargas realizadas y otros, a fin de restaurarlos en caso de que el teléfono sea infectado u ocurra algún incidente de pérdida de información. </a:t>
            </a:r>
            <a:endParaRPr lang="es-ES" b="1" smtClean="0">
              <a:solidFill>
                <a:srgbClr val="0070C0"/>
              </a:solidFill>
            </a:endParaRPr>
          </a:p>
          <a:p>
            <a:pPr algn="ctr">
              <a:buFont typeface="Wingdings 2" pitchFamily="18" charset="2"/>
              <a:buNone/>
            </a:pPr>
            <a:endParaRPr lang="es-ES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409600"/>
            <a:ext cx="8229600" cy="78715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3100" smtClean="0">
                <a:solidFill>
                  <a:srgbClr val="0070C0"/>
                </a:solidFill>
              </a:rPr>
              <a:t>DECÁLOGO</a:t>
            </a:r>
            <a:r>
              <a:rPr lang="es-ES" sz="3600" smtClean="0"/>
              <a:t>  </a:t>
            </a:r>
            <a:br>
              <a:rPr lang="es-ES" sz="3600" smtClean="0"/>
            </a:br>
            <a:r>
              <a:rPr lang="es-ES" sz="2000" smtClean="0"/>
              <a:t>SEGURIDAD EN DISPOSITIVOS MÓVILES</a:t>
            </a:r>
            <a:endParaRPr lang="es-ES" sz="2000"/>
          </a:p>
        </p:txBody>
      </p:sp>
      <p:pic>
        <p:nvPicPr>
          <p:cNvPr id="16387" name="Picture 2" descr="C:\Users\Mercedes\Desktop\copias seguridad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5963" y="476250"/>
            <a:ext cx="261937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8313" y="1773238"/>
            <a:ext cx="8229600" cy="3962400"/>
          </a:xfrm>
        </p:spPr>
        <p:txBody>
          <a:bodyPr>
            <a:normAutofit fontScale="92500" lnSpcReduction="1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3600" b="1" dirty="0" smtClean="0">
                <a:solidFill>
                  <a:srgbClr val="170BB5"/>
                </a:solidFill>
              </a:rPr>
              <a:t>4.</a:t>
            </a:r>
            <a:r>
              <a:rPr lang="es-ES" b="1" dirty="0" smtClean="0">
                <a:solidFill>
                  <a:srgbClr val="170BB5"/>
                </a:solidFill>
              </a:rPr>
              <a:t>- ACTIVAR LAS CONEXIONES POR BLUETOOTH, INFRARROJOS Y WIFI  SÓLO CUANDO VAYAN A UTILIZARSE.</a:t>
            </a: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smtClean="0"/>
              <a:t>	</a:t>
            </a: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smtClean="0"/>
              <a:t>De esta forma no se convertirán en puertas de acceso para posibles atacantes. Si el modelo lo permite, debe  establecerse contraseñas para el acceso al dispositivo a través de estas conexiones. </a:t>
            </a: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smtClean="0"/>
              <a:t>	</a:t>
            </a: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smtClean="0"/>
              <a:t>	</a:t>
            </a:r>
            <a:endParaRPr lang="es-ES" b="1" dirty="0" smtClean="0">
              <a:solidFill>
                <a:srgbClr val="0070C0"/>
              </a:solidFill>
            </a:endParaRP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endParaRPr lang="es-ES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409600"/>
            <a:ext cx="8229600" cy="78715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3100" smtClean="0">
                <a:solidFill>
                  <a:srgbClr val="0070C0"/>
                </a:solidFill>
              </a:rPr>
              <a:t>DECÁLOGO</a:t>
            </a:r>
            <a:r>
              <a:rPr lang="es-ES" sz="3100" smtClean="0"/>
              <a:t>  </a:t>
            </a:r>
            <a:r>
              <a:rPr lang="es-ES" sz="3600" smtClean="0"/>
              <a:t/>
            </a:r>
            <a:br>
              <a:rPr lang="es-ES" sz="3600" smtClean="0"/>
            </a:br>
            <a:r>
              <a:rPr lang="es-ES" sz="2000" smtClean="0"/>
              <a:t>SEGURIDAD EN DISPOSITIVOS MÓVILES</a:t>
            </a:r>
            <a:endParaRPr lang="es-ES" sz="2000"/>
          </a:p>
        </p:txBody>
      </p:sp>
      <p:pic>
        <p:nvPicPr>
          <p:cNvPr id="17411" name="Picture 2" descr="C:\Users\Mercedes\Desktop\wifi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4868863"/>
            <a:ext cx="256222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375" y="4868863"/>
            <a:ext cx="22383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25" y="4797425"/>
            <a:ext cx="2327275" cy="158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95288" y="1773238"/>
            <a:ext cx="7931150" cy="3962400"/>
          </a:xfrm>
        </p:spPr>
        <p:txBody>
          <a:bodyPr>
            <a:normAutofit lnSpcReduction="1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3600" b="1" dirty="0" smtClean="0">
                <a:solidFill>
                  <a:srgbClr val="170BB5"/>
                </a:solidFill>
              </a:rPr>
              <a:t>5.</a:t>
            </a:r>
            <a:r>
              <a:rPr lang="es-ES" b="1" dirty="0" smtClean="0">
                <a:solidFill>
                  <a:srgbClr val="170BB5"/>
                </a:solidFill>
              </a:rPr>
              <a:t>- ASEGURARSE SIEMPRE DE QUE LOS EQUIPOS A LOS QUE CONECTAMOS EL DISPOSITIVO ESTÁN LIMPIOS DE VIRUS.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smtClean="0"/>
              <a:t> </a:t>
            </a: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smtClean="0"/>
              <a:t>	Con ello nos aseguramos de no transmitir archivos infectados al móvil. </a:t>
            </a:r>
            <a:endParaRPr lang="es-ES" b="1" dirty="0" smtClean="0">
              <a:solidFill>
                <a:srgbClr val="170BB5"/>
              </a:solidFill>
            </a:endParaRP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smtClean="0"/>
              <a:t>	</a:t>
            </a: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smtClean="0"/>
              <a:t>	</a:t>
            </a: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smtClean="0"/>
              <a:t>	</a:t>
            </a:r>
            <a:endParaRPr lang="es-ES" b="1" dirty="0" smtClean="0">
              <a:solidFill>
                <a:srgbClr val="0070C0"/>
              </a:solidFill>
            </a:endParaRP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endParaRPr lang="es-ES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409600"/>
            <a:ext cx="8229600" cy="85916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3100" smtClean="0">
                <a:solidFill>
                  <a:srgbClr val="0070C0"/>
                </a:solidFill>
              </a:rPr>
              <a:t>DECÁLOGO</a:t>
            </a:r>
            <a:r>
              <a:rPr lang="es-ES" sz="3600" smtClean="0"/>
              <a:t>  </a:t>
            </a:r>
            <a:br>
              <a:rPr lang="es-ES" sz="3600" smtClean="0"/>
            </a:br>
            <a:r>
              <a:rPr lang="es-ES" sz="2000" smtClean="0"/>
              <a:t>SEGURIDAD EN DISPOSITIVOS MÓVILES</a:t>
            </a:r>
            <a:endParaRPr lang="es-ES" sz="2000"/>
          </a:p>
        </p:txBody>
      </p:sp>
      <p:pic>
        <p:nvPicPr>
          <p:cNvPr id="18435" name="Picture 2" descr="C:\Users\Mercedes\Desktop\viru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9700" y="4437063"/>
            <a:ext cx="302895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AutoShape 4" descr="Resultado de imagen de repositorios oficiales para móvi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>
              <a:latin typeface="Constantia" pitchFamily="18" charset="0"/>
            </a:endParaRPr>
          </a:p>
        </p:txBody>
      </p:sp>
      <p:sp>
        <p:nvSpPr>
          <p:cNvPr id="18437" name="AutoShape 6" descr="Resultado de imagen de repositorios oficiales para móvi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>
              <a:latin typeface="Constantia" pitchFamily="18" charset="0"/>
            </a:endParaRPr>
          </a:p>
        </p:txBody>
      </p:sp>
      <p:pic>
        <p:nvPicPr>
          <p:cNvPr id="18438" name="Picture 7" descr="C:\Users\Mercedes\Desktop\descarga virus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4508500"/>
            <a:ext cx="3513137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95288" y="2895600"/>
            <a:ext cx="7931150" cy="3702050"/>
          </a:xfrm>
        </p:spPr>
        <p:txBody>
          <a:bodyPr>
            <a:normAutofit lnSpcReduction="1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3600" b="1" dirty="0" smtClean="0">
                <a:solidFill>
                  <a:srgbClr val="170BB5"/>
                </a:solidFill>
              </a:rPr>
              <a:t>6.</a:t>
            </a:r>
            <a:r>
              <a:rPr lang="es-ES" b="1" dirty="0" smtClean="0">
                <a:solidFill>
                  <a:srgbClr val="170BB5"/>
                </a:solidFill>
              </a:rPr>
              <a:t>- DESCARGAR APLICACIONES SÓLO DE REPOSITORIS DE SITIOS DE CONFIANZA O TIENDAS OFICIALES (como por ejemplo Apple </a:t>
            </a:r>
            <a:r>
              <a:rPr lang="es-ES" b="1" dirty="0" err="1" smtClean="0">
                <a:solidFill>
                  <a:srgbClr val="170BB5"/>
                </a:solidFill>
              </a:rPr>
              <a:t>Store</a:t>
            </a:r>
            <a:r>
              <a:rPr lang="es-ES" b="1" dirty="0" smtClean="0">
                <a:solidFill>
                  <a:srgbClr val="170BB5"/>
                </a:solidFill>
              </a:rPr>
              <a:t>, Play </a:t>
            </a:r>
            <a:r>
              <a:rPr lang="es-ES" b="1" dirty="0" err="1" smtClean="0">
                <a:solidFill>
                  <a:srgbClr val="170BB5"/>
                </a:solidFill>
              </a:rPr>
              <a:t>Store</a:t>
            </a:r>
            <a:r>
              <a:rPr lang="es-ES" b="1" dirty="0" smtClean="0">
                <a:solidFill>
                  <a:srgbClr val="170BB5"/>
                </a:solidFill>
              </a:rPr>
              <a:t>, etc.).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None/>
              <a:defRPr/>
            </a:pPr>
            <a:endParaRPr lang="es-ES" b="1" dirty="0" smtClean="0">
              <a:solidFill>
                <a:srgbClr val="170BB5"/>
              </a:solidFill>
            </a:endParaRPr>
          </a:p>
          <a:p>
            <a:pPr marL="274320" indent="-27432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b="1" dirty="0" smtClean="0">
                <a:solidFill>
                  <a:srgbClr val="170BB5"/>
                </a:solidFill>
              </a:rPr>
              <a:t>	</a:t>
            </a:r>
            <a:r>
              <a:rPr lang="es-ES" dirty="0" smtClean="0"/>
              <a:t> Las mismas deben estar siempre certificadas por los fabricantes.</a:t>
            </a:r>
            <a:br>
              <a:rPr lang="es-ES" dirty="0" smtClean="0"/>
            </a:br>
            <a:r>
              <a:rPr lang="es-ES" dirty="0" smtClean="0"/>
              <a:t>	</a:t>
            </a: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smtClean="0"/>
              <a:t>	</a:t>
            </a:r>
            <a:endParaRPr lang="es-ES" b="1" dirty="0" smtClean="0">
              <a:solidFill>
                <a:srgbClr val="0070C0"/>
              </a:solidFill>
            </a:endParaRP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endParaRPr lang="es-ES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409600"/>
            <a:ext cx="8229600" cy="78715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3100" smtClean="0">
                <a:solidFill>
                  <a:srgbClr val="0070C0"/>
                </a:solidFill>
              </a:rPr>
              <a:t>DECÁLOGO</a:t>
            </a:r>
            <a:r>
              <a:rPr lang="es-ES" sz="3100" smtClean="0"/>
              <a:t>  </a:t>
            </a:r>
            <a:r>
              <a:rPr lang="es-ES" sz="3600" smtClean="0"/>
              <a:t/>
            </a:r>
            <a:br>
              <a:rPr lang="es-ES" sz="3600" smtClean="0"/>
            </a:br>
            <a:r>
              <a:rPr lang="es-ES" sz="2000" smtClean="0"/>
              <a:t>SEGURIDAD EN DISPOSITIVOS MÓVILES</a:t>
            </a:r>
            <a:endParaRPr lang="es-ES" sz="2000"/>
          </a:p>
        </p:txBody>
      </p:sp>
      <p:pic>
        <p:nvPicPr>
          <p:cNvPr id="19459" name="Picture 1" descr="C:\Users\Mercedes\Desktop\store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6763" y="908050"/>
            <a:ext cx="3887787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4313"/>
            <a:ext cx="5770563" cy="5373687"/>
          </a:xfrm>
        </p:spPr>
        <p:txBody>
          <a:bodyPr>
            <a:normAutofit fontScale="925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3600" b="1" dirty="0" smtClean="0">
                <a:solidFill>
                  <a:srgbClr val="170BB5"/>
                </a:solidFill>
              </a:rPr>
              <a:t>7.</a:t>
            </a:r>
            <a:r>
              <a:rPr lang="es-ES" b="1" dirty="0" smtClean="0">
                <a:solidFill>
                  <a:srgbClr val="170BB5"/>
                </a:solidFill>
              </a:rPr>
              <a:t>- INSTALAR UNA APLICACIÓN QUE PERMITA CONOCER EL ESTADO DE SEGURIDAD DEL DISPOSITIVO. 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None/>
              <a:defRPr/>
            </a:pPr>
            <a:endParaRPr lang="es-ES" b="1" dirty="0" smtClean="0">
              <a:solidFill>
                <a:srgbClr val="170BB5"/>
              </a:solidFill>
            </a:endParaRP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smtClean="0"/>
              <a:t>	 Aplicaciones del tipo </a:t>
            </a:r>
            <a:r>
              <a:rPr lang="es-ES" dirty="0" err="1" smtClean="0"/>
              <a:t>Conan</a:t>
            </a:r>
            <a:r>
              <a:rPr lang="es-ES" dirty="0" smtClean="0"/>
              <a:t> Mobile, que permite a los usuarios de dispositivos móviles conocer el estado de seguridad del dispositivo, es decir si el dispositivo está o no infectado y muestra el resultado del análisis para  soluciones a posibles riesgos de seguridad.</a:t>
            </a:r>
            <a:endParaRPr lang="es-ES" b="1" dirty="0" smtClean="0">
              <a:solidFill>
                <a:srgbClr val="170BB5"/>
              </a:solidFill>
            </a:endParaRPr>
          </a:p>
          <a:p>
            <a:pPr marL="274320" indent="-274320" algn="just" fontAlgn="auto">
              <a:spcAft>
                <a:spcPts val="0"/>
              </a:spcAft>
              <a:buFont typeface="Wingdings 2"/>
              <a:buNone/>
              <a:defRPr/>
            </a:pPr>
            <a:endParaRPr lang="es-ES" b="1" dirty="0" smtClean="0">
              <a:solidFill>
                <a:srgbClr val="170BB5"/>
              </a:solidFill>
            </a:endParaRPr>
          </a:p>
          <a:p>
            <a:pPr marL="274320" indent="-27432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smtClean="0"/>
              <a:t>	</a:t>
            </a: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ES" dirty="0" smtClean="0"/>
              <a:t>	</a:t>
            </a:r>
            <a:endParaRPr lang="es-ES" b="1" dirty="0" smtClean="0">
              <a:solidFill>
                <a:srgbClr val="0070C0"/>
              </a:solidFill>
            </a:endParaRP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endParaRPr lang="es-ES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409600"/>
            <a:ext cx="8229600" cy="78715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3100" smtClean="0">
                <a:solidFill>
                  <a:srgbClr val="0070C0"/>
                </a:solidFill>
              </a:rPr>
              <a:t>DECÁLOGO</a:t>
            </a:r>
            <a:r>
              <a:rPr lang="es-ES" sz="3100" smtClean="0"/>
              <a:t>  </a:t>
            </a:r>
            <a:r>
              <a:rPr lang="es-ES" sz="3600" smtClean="0"/>
              <a:t/>
            </a:r>
            <a:br>
              <a:rPr lang="es-ES" sz="3600" smtClean="0"/>
            </a:br>
            <a:r>
              <a:rPr lang="es-ES" sz="2000" smtClean="0"/>
              <a:t>SEGURIDAD EN DISPOSITIVOS MÓVILES</a:t>
            </a:r>
            <a:endParaRPr lang="es-ES" sz="2000"/>
          </a:p>
        </p:txBody>
      </p:sp>
      <p:pic>
        <p:nvPicPr>
          <p:cNvPr id="20483" name="Picture 1" descr="C:\Users\Mercedes\Desktop\conan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25" y="2079625"/>
            <a:ext cx="1871663" cy="334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1 Marcador de contenido"/>
          <p:cNvSpPr>
            <a:spLocks noGrp="1"/>
          </p:cNvSpPr>
          <p:nvPr>
            <p:ph idx="1"/>
          </p:nvPr>
        </p:nvSpPr>
        <p:spPr>
          <a:xfrm>
            <a:off x="250825" y="1341438"/>
            <a:ext cx="7931150" cy="4391025"/>
          </a:xfrm>
        </p:spPr>
        <p:txBody>
          <a:bodyPr/>
          <a:lstStyle/>
          <a:p>
            <a:pPr algn="just"/>
            <a:r>
              <a:rPr lang="es-ES" sz="3600" b="1" smtClean="0">
                <a:solidFill>
                  <a:srgbClr val="170BB5"/>
                </a:solidFill>
              </a:rPr>
              <a:t>8.</a:t>
            </a:r>
            <a:r>
              <a:rPr lang="es-ES" b="1" smtClean="0">
                <a:solidFill>
                  <a:srgbClr val="170BB5"/>
                </a:solidFill>
              </a:rPr>
              <a:t>- INSTALAR UN SOFTWARE ANTIVIRUS QUE PERMITA LIMPIAR Y DESINFECTAR EL ESTADO DEL DISPOSITIVO. </a:t>
            </a:r>
          </a:p>
          <a:p>
            <a:pPr algn="ctr">
              <a:buFont typeface="Wingdings 2" pitchFamily="18" charset="2"/>
              <a:buNone/>
            </a:pPr>
            <a:r>
              <a:rPr lang="es-ES" smtClean="0"/>
              <a:t>	</a:t>
            </a:r>
            <a:r>
              <a:rPr lang="es-ES" b="1" smtClean="0"/>
              <a:t>	</a:t>
            </a:r>
            <a:r>
              <a:rPr lang="es-ES" smtClean="0"/>
              <a:t>Es recomendable instalar un software de este tipo y mantenerla actualizada en todo momento para eliminar la amenaza detectada  en el teléfono, de forma que impida la ejecución y transmisión hacia otros equipos. 	</a:t>
            </a:r>
          </a:p>
          <a:p>
            <a:pPr algn="ctr">
              <a:buFont typeface="Wingdings 2" pitchFamily="18" charset="2"/>
              <a:buNone/>
            </a:pPr>
            <a:r>
              <a:rPr lang="es-ES" smtClean="0"/>
              <a:t>	</a:t>
            </a:r>
            <a:endParaRPr lang="es-ES" b="1" smtClean="0">
              <a:solidFill>
                <a:srgbClr val="0070C0"/>
              </a:solidFill>
            </a:endParaRPr>
          </a:p>
          <a:p>
            <a:pPr algn="ctr">
              <a:buFont typeface="Wingdings 2" pitchFamily="18" charset="2"/>
              <a:buNone/>
            </a:pPr>
            <a:endParaRPr lang="es-ES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409600"/>
            <a:ext cx="8229600" cy="78715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3100" smtClean="0">
                <a:solidFill>
                  <a:srgbClr val="0070C0"/>
                </a:solidFill>
              </a:rPr>
              <a:t>DECÁLOGO</a:t>
            </a:r>
            <a:r>
              <a:rPr lang="es-ES" sz="3100" smtClean="0"/>
              <a:t>  </a:t>
            </a:r>
            <a:r>
              <a:rPr lang="es-ES" sz="3600" smtClean="0"/>
              <a:t/>
            </a:r>
            <a:br>
              <a:rPr lang="es-ES" sz="3600" smtClean="0"/>
            </a:br>
            <a:r>
              <a:rPr lang="es-ES" sz="2000" smtClean="0"/>
              <a:t>SEGURIDAD EN DISPOSITIVOS MÓVILES</a:t>
            </a:r>
            <a:endParaRPr lang="es-ES" sz="2000"/>
          </a:p>
        </p:txBody>
      </p:sp>
      <p:pic>
        <p:nvPicPr>
          <p:cNvPr id="21507" name="Picture 1" descr="C:\Users\Mercedes\Desktop\antiviru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625" y="4652963"/>
            <a:ext cx="3459163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261</TotalTime>
  <Words>222</Words>
  <Application>Microsoft Office PowerPoint</Application>
  <PresentationFormat>Presentación en pantalla (4:3)</PresentationFormat>
  <Paragraphs>59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Constantia</vt:lpstr>
      <vt:lpstr>Arial</vt:lpstr>
      <vt:lpstr>Wingdings 2</vt:lpstr>
      <vt:lpstr>Calibri</vt:lpstr>
      <vt:lpstr>Papel</vt:lpstr>
      <vt:lpstr>       DECÁLOGO  SEGURIDAD EN DISPOSITIVOS MÓVILES</vt:lpstr>
      <vt:lpstr>DECÁLOGO   SEGURIDAD EN DISPOSITIVOS MÓVILES</vt:lpstr>
      <vt:lpstr>DECÁLOGO   SEGURIDAD EN DISPOSITIVOS MÓVILES</vt:lpstr>
      <vt:lpstr>DECÁLOGO   SEGURIDAD EN DISPOSITIVOS MÓVILES</vt:lpstr>
      <vt:lpstr>DECÁLOGO   SEGURIDAD EN DISPOSITIVOS MÓVILES</vt:lpstr>
      <vt:lpstr>DECÁLOGO   SEGURIDAD EN DISPOSITIVOS MÓVILES</vt:lpstr>
      <vt:lpstr>DECÁLOGO   SEGURIDAD EN DISPOSITIVOS MÓVILES</vt:lpstr>
      <vt:lpstr>DECÁLOGO   SEGURIDAD EN DISPOSITIVOS MÓVILES</vt:lpstr>
      <vt:lpstr>DECÁLOGO   SEGURIDAD EN DISPOSITIVOS MÓVILES</vt:lpstr>
      <vt:lpstr>DECÁLOGO   SEGURIDAD EN DISPOSITIVOS MÓVILES</vt:lpstr>
      <vt:lpstr>DECÁLOGO   SEGURIDAD EN DISPOSITIVOS MÓVILES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DECÁLOGO  SEGURIDAD EN DISPOSITIVOS MÓVILES</dc:title>
  <dc:creator>Mercedes</dc:creator>
  <cp:lastModifiedBy>Mercedes</cp:lastModifiedBy>
  <cp:revision>17</cp:revision>
  <dcterms:created xsi:type="dcterms:W3CDTF">2017-02-01T18:48:15Z</dcterms:created>
  <dcterms:modified xsi:type="dcterms:W3CDTF">2017-02-12T21:42:06Z</dcterms:modified>
</cp:coreProperties>
</file>