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22070" y="1548765"/>
            <a:ext cx="689985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591C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591C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5591C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4065" y="1001979"/>
            <a:ext cx="2560320" cy="13296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5591C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4065" y="1651253"/>
            <a:ext cx="4812030" cy="1397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dt.guardiacivil.es/webgdt/home_alerta.php" TargetMode="External"/><Relationship Id="rId3" Type="http://schemas.openxmlformats.org/officeDocument/2006/relationships/hyperlink" Target="http://www.pantallasamigas.net/prevencion-y-sensibilizacion/index.shtm" TargetMode="External"/><Relationship Id="rId7" Type="http://schemas.openxmlformats.org/officeDocument/2006/relationships/hyperlink" Target="http://menores.osi.es/13-17" TargetMode="External"/><Relationship Id="rId2" Type="http://schemas.openxmlformats.org/officeDocument/2006/relationships/hyperlink" Target="http://www.privacidad-online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uidadoconlawebcam.com/riesgos-uso-webcam.shtml" TargetMode="External"/><Relationship Id="rId5" Type="http://schemas.openxmlformats.org/officeDocument/2006/relationships/hyperlink" Target="http://www.educa.jcyl.es/ciberacoso/es" TargetMode="External"/><Relationship Id="rId4" Type="http://schemas.openxmlformats.org/officeDocument/2006/relationships/hyperlink" Target="http://www.sexting.es/que-es-el-sexting.html" TargetMode="External"/><Relationship Id="rId9" Type="http://schemas.openxmlformats.org/officeDocument/2006/relationships/hyperlink" Target="http://www.internetsinacoso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FyPUh4ixqSU&amp;amp;feature=player_embedded&amp;amp;!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2qR8uSyTZH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uYvd9wxD0PY&amp;amp;feature=youtu.b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IjnAdLizJjY&amp;amp;feature=player_embedde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mhTcNsNJM9o&amp;amp;feature=player_embedded&amp;amp;!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Y1jH2UPKxW0&amp;amp;feature=player_embedde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2070" y="1548765"/>
            <a:ext cx="6094730" cy="12561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Arial"/>
                <a:cs typeface="Arial"/>
              </a:rPr>
              <a:t>Internet ventajas y</a:t>
            </a:r>
            <a:r>
              <a:rPr sz="4000" spc="5" dirty="0">
                <a:latin typeface="Arial"/>
                <a:cs typeface="Arial"/>
              </a:rPr>
              <a:t> </a:t>
            </a:r>
            <a:r>
              <a:rPr sz="4000" spc="-5" dirty="0" err="1" smtClean="0">
                <a:latin typeface="Arial"/>
                <a:cs typeface="Arial"/>
              </a:rPr>
              <a:t>peligros</a:t>
            </a:r>
            <a:endParaRPr lang="es-ES" sz="4000" spc="-5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4000" spc="-5" dirty="0" smtClean="0">
                <a:latin typeface="Arial"/>
                <a:cs typeface="Arial"/>
              </a:rPr>
              <a:t>Escuela de padres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6972" y="2844800"/>
            <a:ext cx="41586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808080"/>
                </a:solidFill>
                <a:latin typeface="Arial"/>
                <a:cs typeface="Arial"/>
              </a:rPr>
              <a:t>Julita Corral</a:t>
            </a:r>
            <a:r>
              <a:rPr sz="3200" spc="-105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808080"/>
                </a:solidFill>
                <a:latin typeface="Arial"/>
                <a:cs typeface="Arial"/>
              </a:rPr>
              <a:t>Achucarro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819899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76200">
            <a:solidFill>
              <a:srgbClr val="8B8B8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065" y="1069670"/>
            <a:ext cx="341820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62025" algn="l"/>
              </a:tabLst>
            </a:pPr>
            <a:r>
              <a:rPr sz="2800" spc="-5" dirty="0">
                <a:latin typeface="Arial Narrow"/>
                <a:cs typeface="Arial Narrow"/>
              </a:rPr>
              <a:t>Sitios	web</a:t>
            </a:r>
            <a:r>
              <a:rPr sz="2800" spc="-55" dirty="0">
                <a:latin typeface="Arial Narrow"/>
                <a:cs typeface="Arial Narrow"/>
              </a:rPr>
              <a:t> </a:t>
            </a:r>
            <a:r>
              <a:rPr sz="2800" spc="-10" dirty="0">
                <a:latin typeface="Arial Narrow"/>
                <a:cs typeface="Arial Narrow"/>
              </a:rPr>
              <a:t>relacionados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7217" y="1665224"/>
            <a:ext cx="8015605" cy="4813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-5" dirty="0">
                <a:latin typeface="Arial"/>
                <a:cs typeface="Arial"/>
              </a:rPr>
              <a:t>Privacidad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online</a:t>
            </a:r>
            <a:endParaRPr sz="2000">
              <a:latin typeface="Arial"/>
              <a:cs typeface="Arial"/>
            </a:endParaRPr>
          </a:p>
          <a:p>
            <a:pPr marL="820419" lvl="1" indent="-350520">
              <a:lnSpc>
                <a:spcPts val="2155"/>
              </a:lnSpc>
              <a:spcBef>
                <a:spcPts val="5"/>
              </a:spcBef>
              <a:buClr>
                <a:srgbClr val="000000"/>
              </a:buClr>
              <a:buChar char="–"/>
              <a:tabLst>
                <a:tab pos="819785" algn="l"/>
                <a:tab pos="821055" algn="l"/>
              </a:tabLst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2"/>
              </a:rPr>
              <a:t>http://www.privacidad-online.net/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39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Pantallas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amigas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ts val="2155"/>
              </a:lnSpc>
              <a:spcBef>
                <a:spcPts val="10"/>
              </a:spcBef>
              <a:buClr>
                <a:srgbClr val="000000"/>
              </a:buClr>
              <a:buChar char="–"/>
              <a:tabLst>
                <a:tab pos="756285" algn="l"/>
                <a:tab pos="756920" algn="l"/>
              </a:tabLst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3"/>
              </a:rPr>
              <a:t>http://www.pantallasamigas.net/prevencion-y-sensibilizacion/index.shtm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39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Sexting</a:t>
            </a:r>
            <a:endParaRPr sz="2000">
              <a:latin typeface="Arial"/>
              <a:cs typeface="Arial"/>
            </a:endParaRPr>
          </a:p>
          <a:p>
            <a:pPr marL="820419" lvl="1" indent="-350520">
              <a:lnSpc>
                <a:spcPts val="2155"/>
              </a:lnSpc>
              <a:spcBef>
                <a:spcPts val="10"/>
              </a:spcBef>
              <a:buClr>
                <a:srgbClr val="000000"/>
              </a:buClr>
              <a:buChar char="–"/>
              <a:tabLst>
                <a:tab pos="819785" algn="l"/>
                <a:tab pos="821055" algn="l"/>
              </a:tabLst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4"/>
              </a:rPr>
              <a:t>http://www.sexting.es/que-es-el-sexting.html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39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spc="-5" dirty="0">
                <a:latin typeface="Arial"/>
                <a:cs typeface="Arial"/>
              </a:rPr>
              <a:t>Plan de </a:t>
            </a:r>
            <a:r>
              <a:rPr sz="2000" b="1" dirty="0">
                <a:latin typeface="Arial"/>
                <a:cs typeface="Arial"/>
              </a:rPr>
              <a:t>prevención del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ciberacoso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ts val="2155"/>
              </a:lnSpc>
              <a:spcBef>
                <a:spcPts val="5"/>
              </a:spcBef>
              <a:buClr>
                <a:srgbClr val="000000"/>
              </a:buClr>
              <a:buChar char="–"/>
              <a:tabLst>
                <a:tab pos="756285" algn="l"/>
                <a:tab pos="756920" algn="l"/>
              </a:tabLst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5"/>
              </a:rPr>
              <a:t>www.educa.jcyl.es/ciberacoso/es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39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Riesgos de </a:t>
            </a:r>
            <a:r>
              <a:rPr sz="2000" b="1" spc="-5" dirty="0">
                <a:latin typeface="Arial"/>
                <a:cs typeface="Arial"/>
              </a:rPr>
              <a:t>la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5" dirty="0">
                <a:latin typeface="Arial"/>
                <a:cs typeface="Arial"/>
              </a:rPr>
              <a:t>webcam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ts val="2155"/>
              </a:lnSpc>
              <a:spcBef>
                <a:spcPts val="10"/>
              </a:spcBef>
              <a:buClr>
                <a:srgbClr val="000000"/>
              </a:buClr>
              <a:buChar char="–"/>
              <a:tabLst>
                <a:tab pos="756285" algn="l"/>
                <a:tab pos="756920" algn="l"/>
              </a:tabLst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6"/>
              </a:rPr>
              <a:t>http://www.cuidadoconlawebcam.com/riesgos-uso-webcam.shtml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39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Oficina de seguridad del internauta para</a:t>
            </a:r>
            <a:r>
              <a:rPr sz="2000" b="1" spc="-1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menores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980"/>
              </a:spcBef>
              <a:buClr>
                <a:srgbClr val="000000"/>
              </a:buClr>
              <a:buChar char="–"/>
              <a:tabLst>
                <a:tab pos="756285" algn="l"/>
                <a:tab pos="756920" algn="l"/>
              </a:tabLst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7"/>
              </a:rPr>
              <a:t>http://menores.osi.es/13-17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Denunciar delitos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telemáticos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ts val="2155"/>
              </a:lnSpc>
              <a:spcBef>
                <a:spcPts val="10"/>
              </a:spcBef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latin typeface="Arial"/>
                <a:cs typeface="Arial"/>
              </a:rPr>
              <a:t>https://</a:t>
            </a:r>
            <a:r>
              <a:rPr sz="1800" spc="-5" dirty="0">
                <a:latin typeface="Arial"/>
                <a:cs typeface="Arial"/>
                <a:hlinkClick r:id="rId8"/>
              </a:rPr>
              <a:t>www.gdt.guardiacivil.es/webgdt/home_alerta.php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ts val="239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Internet sin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acoso</a:t>
            </a:r>
            <a:endParaRPr sz="20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10"/>
              </a:spcBef>
              <a:buClr>
                <a:srgbClr val="000000"/>
              </a:buClr>
              <a:buChar char="–"/>
              <a:tabLst>
                <a:tab pos="756285" algn="l"/>
                <a:tab pos="756920" algn="l"/>
              </a:tabLst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9"/>
              </a:rPr>
              <a:t>http://www.internetsinacoso.com/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7217" y="1037590"/>
            <a:ext cx="11906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Arial Narrow"/>
                <a:cs typeface="Arial Narrow"/>
              </a:rPr>
              <a:t>Objetivo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22070" y="1584706"/>
            <a:ext cx="7118350" cy="185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985" algn="just">
              <a:lnSpc>
                <a:spcPct val="100000"/>
              </a:lnSpc>
              <a:spcBef>
                <a:spcPts val="105"/>
              </a:spcBef>
            </a:pPr>
            <a:r>
              <a:rPr sz="2000" b="1" i="1" dirty="0">
                <a:latin typeface="Arial Narrow"/>
                <a:cs typeface="Arial Narrow"/>
              </a:rPr>
              <a:t>Seguir </a:t>
            </a:r>
            <a:r>
              <a:rPr sz="2000" b="1" i="1" spc="-5" dirty="0">
                <a:latin typeface="Arial Narrow"/>
                <a:cs typeface="Arial Narrow"/>
              </a:rPr>
              <a:t>avanzando los padres (analógicos) </a:t>
            </a:r>
            <a:r>
              <a:rPr sz="2000" b="1" i="1" spc="-10" dirty="0">
                <a:latin typeface="Arial Narrow"/>
                <a:cs typeface="Arial Narrow"/>
              </a:rPr>
              <a:t>en </a:t>
            </a:r>
            <a:r>
              <a:rPr sz="2000" b="1" i="1" spc="-5" dirty="0">
                <a:latin typeface="Arial Narrow"/>
                <a:cs typeface="Arial Narrow"/>
              </a:rPr>
              <a:t>el conocimiento  necesario </a:t>
            </a:r>
            <a:r>
              <a:rPr sz="2000" b="1" i="1" dirty="0">
                <a:latin typeface="Arial Narrow"/>
                <a:cs typeface="Arial Narrow"/>
              </a:rPr>
              <a:t>para maximizar </a:t>
            </a:r>
            <a:r>
              <a:rPr sz="2000" b="1" i="1" spc="-5" dirty="0">
                <a:latin typeface="Arial Narrow"/>
                <a:cs typeface="Arial Narrow"/>
              </a:rPr>
              <a:t>los beneficios </a:t>
            </a:r>
            <a:r>
              <a:rPr sz="2000" b="1" i="1" dirty="0">
                <a:latin typeface="Arial Narrow"/>
                <a:cs typeface="Arial Narrow"/>
              </a:rPr>
              <a:t>de </a:t>
            </a:r>
            <a:r>
              <a:rPr sz="2000" b="1" i="1" spc="-5" dirty="0">
                <a:latin typeface="Arial Narrow"/>
                <a:cs typeface="Arial Narrow"/>
              </a:rPr>
              <a:t>Internet para sus hijos  (digitales) </a:t>
            </a:r>
            <a:r>
              <a:rPr sz="2000" b="1" i="1" dirty="0">
                <a:latin typeface="Arial Narrow"/>
                <a:cs typeface="Arial Narrow"/>
              </a:rPr>
              <a:t>y a </a:t>
            </a:r>
            <a:r>
              <a:rPr sz="2000" b="1" i="1" spc="-5" dirty="0">
                <a:latin typeface="Arial Narrow"/>
                <a:cs typeface="Arial Narrow"/>
              </a:rPr>
              <a:t>la vez asegurar su </a:t>
            </a:r>
            <a:r>
              <a:rPr sz="2000" b="1" i="1" dirty="0">
                <a:latin typeface="Arial Narrow"/>
                <a:cs typeface="Arial Narrow"/>
              </a:rPr>
              <a:t>uso </a:t>
            </a:r>
            <a:r>
              <a:rPr sz="2000" b="1" i="1" spc="-5" dirty="0">
                <a:latin typeface="Arial Narrow"/>
                <a:cs typeface="Arial Narrow"/>
              </a:rPr>
              <a:t>responsable </a:t>
            </a:r>
            <a:r>
              <a:rPr sz="2000" b="1" i="1" dirty="0">
                <a:latin typeface="Arial Narrow"/>
                <a:cs typeface="Arial Narrow"/>
              </a:rPr>
              <a:t>y</a:t>
            </a:r>
            <a:r>
              <a:rPr sz="2000" b="1" i="1" spc="-125" dirty="0">
                <a:latin typeface="Arial Narrow"/>
                <a:cs typeface="Arial Narrow"/>
              </a:rPr>
              <a:t> </a:t>
            </a:r>
            <a:r>
              <a:rPr sz="2000" b="1" i="1" spc="-5" dirty="0">
                <a:latin typeface="Arial Narrow"/>
                <a:cs typeface="Arial Narrow"/>
              </a:rPr>
              <a:t>seguro.</a:t>
            </a:r>
            <a:endParaRPr sz="2000">
              <a:latin typeface="Arial Narrow"/>
              <a:cs typeface="Arial Narrow"/>
            </a:endParaRPr>
          </a:p>
          <a:p>
            <a:pPr marL="12700" algn="just">
              <a:lnSpc>
                <a:spcPct val="100000"/>
              </a:lnSpc>
            </a:pPr>
            <a:r>
              <a:rPr sz="2000" b="1" i="1" dirty="0">
                <a:latin typeface="Arial Narrow"/>
                <a:cs typeface="Arial Narrow"/>
              </a:rPr>
              <a:t>Y </a:t>
            </a:r>
            <a:r>
              <a:rPr sz="2000" b="1" i="1" spc="-5" dirty="0">
                <a:latin typeface="Arial Narrow"/>
                <a:cs typeface="Arial Narrow"/>
              </a:rPr>
              <a:t>además poder compartir con </a:t>
            </a:r>
            <a:r>
              <a:rPr sz="2000" b="1" i="1" dirty="0">
                <a:latin typeface="Arial Narrow"/>
                <a:cs typeface="Arial Narrow"/>
              </a:rPr>
              <a:t>nuestros </a:t>
            </a:r>
            <a:r>
              <a:rPr sz="2000" b="1" i="1" spc="-5" dirty="0">
                <a:latin typeface="Arial Narrow"/>
                <a:cs typeface="Arial Narrow"/>
              </a:rPr>
              <a:t>hijos estos</a:t>
            </a:r>
            <a:r>
              <a:rPr sz="2000" b="1" i="1" spc="180" dirty="0">
                <a:latin typeface="Arial Narrow"/>
                <a:cs typeface="Arial Narrow"/>
              </a:rPr>
              <a:t> </a:t>
            </a:r>
            <a:r>
              <a:rPr sz="2000" b="1" i="1" spc="-5" dirty="0">
                <a:latin typeface="Arial Narrow"/>
                <a:cs typeface="Arial Narrow"/>
              </a:rPr>
              <a:t>conocimientos,</a:t>
            </a:r>
            <a:endParaRPr sz="2000">
              <a:latin typeface="Arial Narrow"/>
              <a:cs typeface="Arial Narrow"/>
            </a:endParaRPr>
          </a:p>
          <a:p>
            <a:pPr marL="12700" algn="just">
              <a:lnSpc>
                <a:spcPct val="100000"/>
              </a:lnSpc>
            </a:pPr>
            <a:r>
              <a:rPr sz="2000" b="1" i="1" dirty="0">
                <a:latin typeface="Arial Narrow"/>
                <a:cs typeface="Arial Narrow"/>
              </a:rPr>
              <a:t>para que </a:t>
            </a:r>
            <a:r>
              <a:rPr sz="2000" b="1" i="1" spc="-5" dirty="0">
                <a:latin typeface="Arial Narrow"/>
                <a:cs typeface="Arial Narrow"/>
              </a:rPr>
              <a:t>ellos compartan con </a:t>
            </a:r>
            <a:r>
              <a:rPr sz="2000" b="1" i="1" dirty="0">
                <a:latin typeface="Arial Narrow"/>
                <a:cs typeface="Arial Narrow"/>
              </a:rPr>
              <a:t>nosotros </a:t>
            </a:r>
            <a:r>
              <a:rPr sz="2000" b="1" i="1" spc="-5" dirty="0">
                <a:latin typeface="Arial Narrow"/>
                <a:cs typeface="Arial Narrow"/>
              </a:rPr>
              <a:t>los</a:t>
            </a:r>
            <a:r>
              <a:rPr sz="2000" b="1" i="1" spc="-165" dirty="0">
                <a:latin typeface="Arial Narrow"/>
                <a:cs typeface="Arial Narrow"/>
              </a:rPr>
              <a:t> </a:t>
            </a:r>
            <a:r>
              <a:rPr sz="2000" b="1" i="1" spc="-5" dirty="0">
                <a:latin typeface="Arial Narrow"/>
                <a:cs typeface="Arial Narrow"/>
              </a:rPr>
              <a:t>suyos.</a:t>
            </a:r>
            <a:endParaRPr sz="2000">
              <a:latin typeface="Arial Narrow"/>
              <a:cs typeface="Arial Narrow"/>
            </a:endParaRPr>
          </a:p>
          <a:p>
            <a:pPr marL="12700" algn="just">
              <a:lnSpc>
                <a:spcPct val="100000"/>
              </a:lnSpc>
            </a:pPr>
            <a:r>
              <a:rPr sz="2000" b="1" i="1" dirty="0">
                <a:latin typeface="Arial Narrow"/>
                <a:cs typeface="Arial Narrow"/>
              </a:rPr>
              <a:t>De </a:t>
            </a:r>
            <a:r>
              <a:rPr sz="2000" b="1" i="1" spc="-5" dirty="0">
                <a:latin typeface="Arial Narrow"/>
                <a:cs typeface="Arial Narrow"/>
              </a:rPr>
              <a:t>está </a:t>
            </a:r>
            <a:r>
              <a:rPr sz="2000" b="1" i="1" dirty="0">
                <a:latin typeface="Arial Narrow"/>
                <a:cs typeface="Arial Narrow"/>
              </a:rPr>
              <a:t>manera podremos </a:t>
            </a:r>
            <a:r>
              <a:rPr sz="2000" b="1" i="1" spc="-5" dirty="0">
                <a:latin typeface="Arial Narrow"/>
                <a:cs typeface="Arial Narrow"/>
              </a:rPr>
              <a:t>sacar </a:t>
            </a:r>
            <a:r>
              <a:rPr sz="2000" b="1" i="1" dirty="0">
                <a:latin typeface="Arial Narrow"/>
                <a:cs typeface="Arial Narrow"/>
              </a:rPr>
              <a:t>un rendimiento más </a:t>
            </a:r>
            <a:r>
              <a:rPr sz="2000" b="1" i="1" spc="-5" dirty="0">
                <a:latin typeface="Arial Narrow"/>
                <a:cs typeface="Arial Narrow"/>
              </a:rPr>
              <a:t>seguro </a:t>
            </a:r>
            <a:r>
              <a:rPr sz="2000" b="1" i="1" dirty="0">
                <a:latin typeface="Arial Narrow"/>
                <a:cs typeface="Arial Narrow"/>
              </a:rPr>
              <a:t>para</a:t>
            </a:r>
            <a:r>
              <a:rPr sz="2000" b="1" i="1" spc="-140" dirty="0">
                <a:latin typeface="Arial Narrow"/>
                <a:cs typeface="Arial Narrow"/>
              </a:rPr>
              <a:t> </a:t>
            </a:r>
            <a:r>
              <a:rPr sz="2000" b="1" i="1" spc="-5" dirty="0">
                <a:latin typeface="Arial Narrow"/>
                <a:cs typeface="Arial Narrow"/>
              </a:rPr>
              <a:t>ellos.</a:t>
            </a:r>
            <a:endParaRPr sz="2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Recordar</a:t>
            </a:r>
          </a:p>
          <a:p>
            <a:pPr marL="85725">
              <a:lnSpc>
                <a:spcPct val="100000"/>
              </a:lnSpc>
              <a:spcBef>
                <a:spcPts val="2580"/>
              </a:spcBef>
            </a:pPr>
            <a:r>
              <a:rPr dirty="0">
                <a:solidFill>
                  <a:srgbClr val="000000"/>
                </a:solidFill>
              </a:rPr>
              <a:t>Introdu</a:t>
            </a:r>
            <a:r>
              <a:rPr spc="-15" dirty="0">
                <a:solidFill>
                  <a:srgbClr val="000000"/>
                </a:solidFill>
              </a:rPr>
              <a:t>c</a:t>
            </a:r>
            <a:r>
              <a:rPr dirty="0">
                <a:solidFill>
                  <a:srgbClr val="000000"/>
                </a:solidFill>
              </a:rPr>
              <a:t>ci</a:t>
            </a:r>
            <a:r>
              <a:rPr spc="-10" dirty="0">
                <a:solidFill>
                  <a:srgbClr val="000000"/>
                </a:solidFill>
              </a:rPr>
              <a:t>ó</a:t>
            </a:r>
            <a:r>
              <a:rPr dirty="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04417" y="2307830"/>
            <a:ext cx="6359525" cy="331152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690245" algn="l"/>
              </a:tabLst>
            </a:pPr>
            <a:r>
              <a:rPr sz="2800" spc="-5" dirty="0">
                <a:latin typeface="Wingdings"/>
                <a:cs typeface="Wingdings"/>
              </a:rPr>
              <a:t></a:t>
            </a:r>
            <a:r>
              <a:rPr sz="2800" spc="-5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Arial"/>
                <a:cs typeface="Arial"/>
              </a:rPr>
              <a:t>Internet: </a:t>
            </a:r>
            <a:r>
              <a:rPr sz="2800" spc="-5" dirty="0">
                <a:latin typeface="Arial"/>
                <a:cs typeface="Arial"/>
              </a:rPr>
              <a:t>sus </a:t>
            </a:r>
            <a:r>
              <a:rPr sz="2800" dirty="0">
                <a:latin typeface="Arial"/>
                <a:cs typeface="Arial"/>
              </a:rPr>
              <a:t>ventajas </a:t>
            </a:r>
            <a:r>
              <a:rPr sz="2800" spc="-5" dirty="0">
                <a:latin typeface="Arial"/>
                <a:cs typeface="Arial"/>
              </a:rPr>
              <a:t>y sus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peligros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  <a:tabLst>
                <a:tab pos="690245" algn="l"/>
              </a:tabLst>
            </a:pPr>
            <a:r>
              <a:rPr sz="2800" spc="-5" dirty="0">
                <a:latin typeface="Wingdings"/>
                <a:cs typeface="Wingdings"/>
              </a:rPr>
              <a:t></a:t>
            </a:r>
            <a:r>
              <a:rPr sz="2800" spc="-5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Arial"/>
                <a:cs typeface="Arial"/>
              </a:rPr>
              <a:t>Difusión de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imágenes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  <a:tabLst>
                <a:tab pos="690245" algn="l"/>
              </a:tabLst>
            </a:pPr>
            <a:r>
              <a:rPr sz="2800" spc="-5" dirty="0">
                <a:latin typeface="Wingdings"/>
                <a:cs typeface="Wingdings"/>
              </a:rPr>
              <a:t></a:t>
            </a:r>
            <a:r>
              <a:rPr sz="2800" spc="-5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Arial"/>
                <a:cs typeface="Arial"/>
              </a:rPr>
              <a:t>Ciberbulling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690245" algn="l"/>
              </a:tabLst>
            </a:pPr>
            <a:r>
              <a:rPr sz="2800" spc="-5" dirty="0">
                <a:latin typeface="Wingdings"/>
                <a:cs typeface="Wingdings"/>
              </a:rPr>
              <a:t></a:t>
            </a:r>
            <a:r>
              <a:rPr sz="2800" spc="-5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Arial"/>
                <a:cs typeface="Arial"/>
              </a:rPr>
              <a:t>Grooming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  <a:tabLst>
                <a:tab pos="690245" algn="l"/>
              </a:tabLst>
            </a:pPr>
            <a:r>
              <a:rPr sz="2800" spc="-5" dirty="0">
                <a:latin typeface="Wingdings"/>
                <a:cs typeface="Wingdings"/>
              </a:rPr>
              <a:t></a:t>
            </a:r>
            <a:r>
              <a:rPr sz="2800" spc="-5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Arial"/>
                <a:cs typeface="Arial"/>
              </a:rPr>
              <a:t>Sexting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  <a:tabLst>
                <a:tab pos="690245" algn="l"/>
              </a:tabLst>
            </a:pPr>
            <a:r>
              <a:rPr sz="2800" spc="-5" dirty="0">
                <a:latin typeface="Wingdings"/>
                <a:cs typeface="Wingdings"/>
              </a:rPr>
              <a:t></a:t>
            </a:r>
            <a:r>
              <a:rPr sz="2800" spc="-5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Arial"/>
                <a:cs typeface="Arial"/>
              </a:rPr>
              <a:t>Phising o </a:t>
            </a:r>
            <a:r>
              <a:rPr sz="2800" dirty="0">
                <a:latin typeface="Arial"/>
                <a:cs typeface="Arial"/>
              </a:rPr>
              <a:t>suplantación </a:t>
            </a:r>
            <a:r>
              <a:rPr sz="2800" spc="-5" dirty="0">
                <a:latin typeface="Arial"/>
                <a:cs typeface="Arial"/>
              </a:rPr>
              <a:t>de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identidad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690245" algn="l"/>
              </a:tabLst>
            </a:pPr>
            <a:r>
              <a:rPr sz="2800" spc="-5" dirty="0">
                <a:latin typeface="Wingdings"/>
                <a:cs typeface="Wingdings"/>
              </a:rPr>
              <a:t></a:t>
            </a:r>
            <a:r>
              <a:rPr sz="2800" spc="-5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Arial"/>
                <a:cs typeface="Arial"/>
              </a:rPr>
              <a:t>Sitios web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relacionados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016" y="926337"/>
            <a:ext cx="50895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Arial Narrow"/>
                <a:cs typeface="Arial Narrow"/>
              </a:rPr>
              <a:t>Internet: </a:t>
            </a:r>
            <a:r>
              <a:rPr sz="2800" spc="-5" dirty="0">
                <a:latin typeface="Arial Narrow"/>
                <a:cs typeface="Arial Narrow"/>
              </a:rPr>
              <a:t>Sus </a:t>
            </a:r>
            <a:r>
              <a:rPr sz="2800" spc="-10" dirty="0">
                <a:latin typeface="Arial Narrow"/>
                <a:cs typeface="Arial Narrow"/>
              </a:rPr>
              <a:t>ventajas </a:t>
            </a:r>
            <a:r>
              <a:rPr sz="2800" spc="-5" dirty="0">
                <a:latin typeface="Arial Narrow"/>
                <a:cs typeface="Arial Narrow"/>
              </a:rPr>
              <a:t>y </a:t>
            </a:r>
            <a:r>
              <a:rPr sz="2800" spc="-10" dirty="0">
                <a:latin typeface="Arial Narrow"/>
                <a:cs typeface="Arial Narrow"/>
              </a:rPr>
              <a:t>sus</a:t>
            </a:r>
            <a:r>
              <a:rPr sz="2800" spc="20" dirty="0">
                <a:latin typeface="Arial Narrow"/>
                <a:cs typeface="Arial Narrow"/>
              </a:rPr>
              <a:t> </a:t>
            </a:r>
            <a:r>
              <a:rPr sz="2800" spc="-5" dirty="0">
                <a:latin typeface="Arial Narrow"/>
                <a:cs typeface="Arial Narrow"/>
              </a:rPr>
              <a:t>peligros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4065" y="5978753"/>
            <a:ext cx="79292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2"/>
              </a:rPr>
              <a:t>http://www.youtube.com/watch?v=FyPUh4ixqSU&amp;feature=player_embedded#!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4065" y="926337"/>
            <a:ext cx="31178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Narrow"/>
                <a:cs typeface="Arial Narrow"/>
              </a:rPr>
              <a:t>Difusión de</a:t>
            </a:r>
            <a:r>
              <a:rPr sz="2800" spc="-30" dirty="0">
                <a:latin typeface="Arial Narrow"/>
                <a:cs typeface="Arial Narrow"/>
              </a:rPr>
              <a:t> </a:t>
            </a:r>
            <a:r>
              <a:rPr sz="2800" spc="-10" dirty="0">
                <a:latin typeface="Arial Narrow"/>
                <a:cs typeface="Arial Narrow"/>
              </a:rPr>
              <a:t>imágenes.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9590" y="1717040"/>
            <a:ext cx="8342630" cy="4507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b="1" spc="-5" dirty="0">
                <a:latin typeface="Arial"/>
                <a:cs typeface="Arial"/>
              </a:rPr>
              <a:t>1.	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Difusión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sin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control de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imágenes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en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las redes</a:t>
            </a:r>
            <a:r>
              <a:rPr sz="1800" b="1" u="heavy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sociales</a:t>
            </a:r>
            <a:r>
              <a:rPr sz="1800" b="1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marR="95885" indent="-3429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Una preocupación de los padres es ver como sus hijos </a:t>
            </a:r>
            <a:r>
              <a:rPr sz="1800" dirty="0">
                <a:latin typeface="Arial"/>
                <a:cs typeface="Arial"/>
              </a:rPr>
              <a:t>y sus </a:t>
            </a:r>
            <a:r>
              <a:rPr sz="1800" spc="-5" dirty="0">
                <a:latin typeface="Arial"/>
                <a:cs typeface="Arial"/>
              </a:rPr>
              <a:t>amigos o conocidos  </a:t>
            </a:r>
            <a:r>
              <a:rPr sz="1800" spc="-10" dirty="0">
                <a:latin typeface="Arial"/>
                <a:cs typeface="Arial"/>
              </a:rPr>
              <a:t>exponen </a:t>
            </a:r>
            <a:r>
              <a:rPr sz="1800" spc="-5" dirty="0">
                <a:latin typeface="Arial"/>
                <a:cs typeface="Arial"/>
              </a:rPr>
              <a:t>numerosas </a:t>
            </a:r>
            <a:r>
              <a:rPr sz="1800" b="1" spc="-5" dirty="0">
                <a:latin typeface="Arial"/>
                <a:cs typeface="Arial"/>
              </a:rPr>
              <a:t>imágenes </a:t>
            </a:r>
            <a:r>
              <a:rPr sz="1800" b="1" dirty="0">
                <a:latin typeface="Arial"/>
                <a:cs typeface="Arial"/>
              </a:rPr>
              <a:t>(fotos) </a:t>
            </a:r>
            <a:r>
              <a:rPr sz="1800" spc="-5" dirty="0">
                <a:latin typeface="Arial"/>
                <a:cs typeface="Arial"/>
              </a:rPr>
              <a:t>en </a:t>
            </a:r>
            <a:r>
              <a:rPr sz="1800" dirty="0">
                <a:latin typeface="Arial"/>
                <a:cs typeface="Arial"/>
              </a:rPr>
              <a:t>foros, </a:t>
            </a:r>
            <a:r>
              <a:rPr sz="1800" spc="-5" dirty="0">
                <a:latin typeface="Arial"/>
                <a:cs typeface="Arial"/>
              </a:rPr>
              <a:t>blogs o redes</a:t>
            </a:r>
            <a:r>
              <a:rPr sz="1800" spc="1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sociales.</a:t>
            </a:r>
            <a:endParaRPr sz="1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1800" b="1" spc="-10" dirty="0">
                <a:latin typeface="Arial"/>
                <a:cs typeface="Arial"/>
              </a:rPr>
              <a:t>Videos</a:t>
            </a:r>
            <a:r>
              <a:rPr sz="1800" spc="-10" dirty="0">
                <a:latin typeface="Arial"/>
                <a:cs typeface="Arial"/>
              </a:rPr>
              <a:t>: </a:t>
            </a:r>
            <a:r>
              <a:rPr sz="1800" spc="-25" dirty="0">
                <a:latin typeface="Arial"/>
                <a:cs typeface="Arial"/>
              </a:rPr>
              <a:t>Youtube,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etc.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Times New Roman"/>
              <a:cs typeface="Times New Roman"/>
            </a:endParaRPr>
          </a:p>
          <a:p>
            <a:pPr marL="353695">
              <a:lnSpc>
                <a:spcPct val="100000"/>
              </a:lnSpc>
            </a:pPr>
            <a:r>
              <a:rPr sz="2400" u="heavy" spc="-60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400" b="1" u="heavy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2"/>
              </a:rPr>
              <a:t>“Think before </a:t>
            </a:r>
            <a:r>
              <a:rPr sz="2400" b="1" u="heavy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2"/>
              </a:rPr>
              <a:t>you </a:t>
            </a:r>
            <a:r>
              <a:rPr sz="2400" b="1" u="heavy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2"/>
              </a:rPr>
              <a:t>post” </a:t>
            </a:r>
            <a:r>
              <a:rPr sz="2400" b="1" dirty="0">
                <a:latin typeface="Arial"/>
                <a:cs typeface="Arial"/>
              </a:rPr>
              <a:t>(Piénsalo </a:t>
            </a:r>
            <a:r>
              <a:rPr sz="2400" b="1" spc="-5" dirty="0">
                <a:latin typeface="Arial"/>
                <a:cs typeface="Arial"/>
              </a:rPr>
              <a:t>antes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publicar).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175"/>
              </a:spcBef>
            </a:pPr>
            <a:r>
              <a:rPr sz="1800" b="1" spc="-5" dirty="0">
                <a:latin typeface="Arial"/>
                <a:cs typeface="Arial"/>
              </a:rPr>
              <a:t>Precauciones</a:t>
            </a:r>
            <a:r>
              <a:rPr sz="1800" spc="-5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 marL="355600" marR="271145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Controlar </a:t>
            </a:r>
            <a:r>
              <a:rPr sz="1800" dirty="0">
                <a:latin typeface="Arial"/>
                <a:cs typeface="Arial"/>
              </a:rPr>
              <a:t>fotos y </a:t>
            </a:r>
            <a:r>
              <a:rPr sz="1800" spc="-5" dirty="0">
                <a:latin typeface="Arial"/>
                <a:cs typeface="Arial"/>
              </a:rPr>
              <a:t>videos que se suben a Internet, todo lo que se publica </a:t>
            </a:r>
            <a:r>
              <a:rPr sz="1800" dirty="0">
                <a:latin typeface="Arial"/>
                <a:cs typeface="Arial"/>
              </a:rPr>
              <a:t>está  </a:t>
            </a:r>
            <a:r>
              <a:rPr sz="1800" spc="-5" dirty="0">
                <a:latin typeface="Arial"/>
                <a:cs typeface="Arial"/>
              </a:rPr>
              <a:t>expuesto a todo </a:t>
            </a:r>
            <a:r>
              <a:rPr sz="1800" spc="-10" dirty="0">
                <a:latin typeface="Arial"/>
                <a:cs typeface="Arial"/>
              </a:rPr>
              <a:t>el</a:t>
            </a:r>
            <a:r>
              <a:rPr sz="1800" spc="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mundo.</a:t>
            </a:r>
            <a:endParaRPr sz="1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Los jóvenes </a:t>
            </a:r>
            <a:r>
              <a:rPr sz="1800" dirty="0">
                <a:latin typeface="Arial"/>
                <a:cs typeface="Arial"/>
              </a:rPr>
              <a:t>y </a:t>
            </a:r>
            <a:r>
              <a:rPr sz="1800" spc="-5" dirty="0">
                <a:latin typeface="Arial"/>
                <a:cs typeface="Arial"/>
              </a:rPr>
              <a:t>adolescentes deben saber que pueden denunciar cuando suben  </a:t>
            </a:r>
            <a:r>
              <a:rPr sz="1800" dirty="0">
                <a:latin typeface="Arial"/>
                <a:cs typeface="Arial"/>
              </a:rPr>
              <a:t>fotos </a:t>
            </a:r>
            <a:r>
              <a:rPr sz="1800" spc="-5" dirty="0">
                <a:latin typeface="Arial"/>
                <a:cs typeface="Arial"/>
              </a:rPr>
              <a:t>de ellos que consideran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inapropiadas.</a:t>
            </a:r>
            <a:endParaRPr sz="1800">
              <a:latin typeface="Arial"/>
              <a:cs typeface="Arial"/>
            </a:endParaRPr>
          </a:p>
          <a:p>
            <a:pPr marL="355600" marR="436245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Extremar la precaución cuando se utiliza un ordenador público, entre otras  cosas por el uso indebido de las </a:t>
            </a:r>
            <a:r>
              <a:rPr sz="1800" spc="-10" dirty="0">
                <a:latin typeface="Arial"/>
                <a:cs typeface="Arial"/>
              </a:rPr>
              <a:t>webcam </a:t>
            </a:r>
            <a:r>
              <a:rPr sz="1800" spc="-5" dirty="0">
                <a:latin typeface="Arial"/>
                <a:cs typeface="Arial"/>
              </a:rPr>
              <a:t>(grabación de las personas,  grabación de los datos que introducimos en el </a:t>
            </a:r>
            <a:r>
              <a:rPr sz="1800" spc="-15" dirty="0">
                <a:latin typeface="Arial"/>
                <a:cs typeface="Arial"/>
              </a:rPr>
              <a:t>ordenador,</a:t>
            </a:r>
            <a:r>
              <a:rPr sz="1800" spc="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etc).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Acoso escolar a través de Internet </a:t>
            </a:r>
            <a:r>
              <a:rPr dirty="0"/>
              <a:t>y móvil que  </a:t>
            </a:r>
            <a:r>
              <a:rPr spc="-5" dirty="0"/>
              <a:t>se da entre iguales </a:t>
            </a:r>
            <a:r>
              <a:rPr dirty="0"/>
              <a:t>y que </a:t>
            </a:r>
            <a:r>
              <a:rPr spc="-5" dirty="0"/>
              <a:t>consiste en burlas,  amenazas, </a:t>
            </a:r>
            <a:r>
              <a:rPr spc="-10" dirty="0"/>
              <a:t>humillaciones,</a:t>
            </a:r>
            <a:r>
              <a:rPr spc="55" dirty="0"/>
              <a:t> </a:t>
            </a:r>
            <a:r>
              <a:rPr spc="-5" dirty="0"/>
              <a:t>etc.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b="1" spc="-5" dirty="0">
                <a:latin typeface="Arial"/>
                <a:cs typeface="Arial"/>
              </a:rPr>
              <a:t>Características: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9993" y="3023108"/>
            <a:ext cx="4625340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6225" marR="5080" indent="-263525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276860" algn="l"/>
              </a:tabLst>
            </a:pPr>
            <a:r>
              <a:rPr sz="1800" spc="-5" dirty="0">
                <a:latin typeface="Arial"/>
                <a:cs typeface="Arial"/>
              </a:rPr>
              <a:t>Prolongación en el tiempo (no es algo  aislado </a:t>
            </a:r>
            <a:r>
              <a:rPr sz="1800" dirty="0">
                <a:latin typeface="Arial"/>
                <a:cs typeface="Arial"/>
              </a:rPr>
              <a:t>sino que </a:t>
            </a:r>
            <a:r>
              <a:rPr sz="1800" spc="-5" dirty="0">
                <a:latin typeface="Arial"/>
                <a:cs typeface="Arial"/>
              </a:rPr>
              <a:t>los rechazos son durante  mucho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tiempo).</a:t>
            </a:r>
            <a:endParaRPr sz="1800">
              <a:latin typeface="Arial"/>
              <a:cs typeface="Arial"/>
            </a:endParaRPr>
          </a:p>
          <a:p>
            <a:pPr marL="276225" marR="5715" indent="-263525" algn="just">
              <a:lnSpc>
                <a:spcPct val="100000"/>
              </a:lnSpc>
              <a:buChar char="•"/>
              <a:tabLst>
                <a:tab pos="276860" algn="l"/>
              </a:tabLst>
            </a:pPr>
            <a:r>
              <a:rPr sz="1800" spc="-5" dirty="0">
                <a:latin typeface="Arial"/>
                <a:cs typeface="Arial"/>
              </a:rPr>
              <a:t>Acosado </a:t>
            </a:r>
            <a:r>
              <a:rPr sz="1800" dirty="0">
                <a:latin typeface="Arial"/>
                <a:cs typeface="Arial"/>
              </a:rPr>
              <a:t>y </a:t>
            </a:r>
            <a:r>
              <a:rPr sz="1800" spc="-5" dirty="0">
                <a:latin typeface="Arial"/>
                <a:cs typeface="Arial"/>
              </a:rPr>
              <a:t>acosador se conocen </a:t>
            </a:r>
            <a:r>
              <a:rPr sz="1800" dirty="0">
                <a:latin typeface="Arial"/>
                <a:cs typeface="Arial"/>
              </a:rPr>
              <a:t>y </a:t>
            </a:r>
            <a:r>
              <a:rPr sz="1800" spc="-5" dirty="0">
                <a:latin typeface="Arial"/>
                <a:cs typeface="Arial"/>
              </a:rPr>
              <a:t>tienen  contacto fuera de la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red.</a:t>
            </a:r>
            <a:endParaRPr sz="1800">
              <a:latin typeface="Arial"/>
              <a:cs typeface="Arial"/>
            </a:endParaRPr>
          </a:p>
          <a:p>
            <a:pPr marL="276225" marR="5080" indent="-263525" algn="just">
              <a:lnSpc>
                <a:spcPct val="100000"/>
              </a:lnSpc>
              <a:buChar char="•"/>
              <a:tabLst>
                <a:tab pos="276860" algn="l"/>
              </a:tabLst>
            </a:pPr>
            <a:r>
              <a:rPr sz="1800" spc="-5" dirty="0">
                <a:latin typeface="Arial"/>
                <a:cs typeface="Arial"/>
              </a:rPr>
              <a:t>Se utilizan las nuevas tecnologías </a:t>
            </a:r>
            <a:r>
              <a:rPr sz="1800" dirty="0">
                <a:latin typeface="Arial"/>
                <a:cs typeface="Arial"/>
              </a:rPr>
              <a:t>para  </a:t>
            </a:r>
            <a:r>
              <a:rPr sz="1800" spc="-5" dirty="0">
                <a:latin typeface="Arial"/>
                <a:cs typeface="Arial"/>
              </a:rPr>
              <a:t>llevar a cabo los insultos </a:t>
            </a:r>
            <a:r>
              <a:rPr sz="1800" dirty="0">
                <a:latin typeface="Arial"/>
                <a:cs typeface="Arial"/>
              </a:rPr>
              <a:t>y</a:t>
            </a:r>
            <a:r>
              <a:rPr sz="1800" spc="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amenazas.</a:t>
            </a:r>
            <a:endParaRPr sz="1800">
              <a:latin typeface="Arial"/>
              <a:cs typeface="Arial"/>
            </a:endParaRPr>
          </a:p>
          <a:p>
            <a:pPr marL="276225" indent="-263525">
              <a:lnSpc>
                <a:spcPct val="100000"/>
              </a:lnSpc>
              <a:buChar char="•"/>
              <a:tabLst>
                <a:tab pos="276225" algn="l"/>
                <a:tab pos="276860" algn="l"/>
              </a:tabLst>
            </a:pPr>
            <a:r>
              <a:rPr sz="1800" spc="-5" dirty="0">
                <a:latin typeface="Arial"/>
                <a:cs typeface="Arial"/>
              </a:rPr>
              <a:t>No tiene </a:t>
            </a:r>
            <a:r>
              <a:rPr sz="1800" spc="-10" dirty="0">
                <a:latin typeface="Arial"/>
                <a:cs typeface="Arial"/>
              </a:rPr>
              <a:t>connotaciones</a:t>
            </a:r>
            <a:r>
              <a:rPr sz="1800" spc="4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sexuales</a:t>
            </a:r>
            <a:endParaRPr sz="1800">
              <a:latin typeface="Arial"/>
              <a:cs typeface="Arial"/>
            </a:endParaRPr>
          </a:p>
          <a:p>
            <a:pPr marL="276225" indent="-263525">
              <a:lnSpc>
                <a:spcPct val="100000"/>
              </a:lnSpc>
              <a:spcBef>
                <a:spcPts val="5"/>
              </a:spcBef>
              <a:buChar char="•"/>
              <a:tabLst>
                <a:tab pos="276225" algn="l"/>
                <a:tab pos="276860" algn="l"/>
              </a:tabLst>
            </a:pPr>
            <a:r>
              <a:rPr sz="1800" spc="-5" dirty="0">
                <a:latin typeface="Arial"/>
                <a:cs typeface="Arial"/>
              </a:rPr>
              <a:t>Se</a:t>
            </a:r>
            <a:r>
              <a:rPr sz="1800" spc="204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convierte</a:t>
            </a:r>
            <a:r>
              <a:rPr sz="1800" spc="204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en</a:t>
            </a:r>
            <a:r>
              <a:rPr sz="1800" spc="2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delito</a:t>
            </a:r>
            <a:r>
              <a:rPr sz="1800" spc="204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si</a:t>
            </a:r>
            <a:r>
              <a:rPr sz="1800" spc="20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</a:t>
            </a:r>
            <a:r>
              <a:rPr sz="1800" spc="2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puede</a:t>
            </a:r>
            <a:r>
              <a:rPr sz="1800" spc="2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probar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4065" y="5492597"/>
            <a:ext cx="48120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1645" marR="5080">
              <a:lnSpc>
                <a:spcPct val="100000"/>
              </a:lnSpc>
              <a:spcBef>
                <a:spcPts val="100"/>
              </a:spcBef>
              <a:tabLst>
                <a:tab pos="992505" algn="l"/>
                <a:tab pos="1397635" algn="l"/>
                <a:tab pos="2234565" algn="l"/>
                <a:tab pos="3502660" algn="l"/>
                <a:tab pos="4684395" algn="l"/>
              </a:tabLst>
            </a:pPr>
            <a:r>
              <a:rPr sz="1800" spc="-10" dirty="0">
                <a:latin typeface="Arial"/>
                <a:cs typeface="Arial"/>
              </a:rPr>
              <a:t>qu</a:t>
            </a:r>
            <a:r>
              <a:rPr sz="1800" spc="-5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	h</a:t>
            </a:r>
            <a:r>
              <a:rPr sz="1800" spc="-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5" dirty="0">
                <a:latin typeface="Arial"/>
                <a:cs typeface="Arial"/>
              </a:rPr>
              <a:t>h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5" dirty="0">
                <a:latin typeface="Arial"/>
                <a:cs typeface="Arial"/>
              </a:rPr>
              <a:t>ido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5" dirty="0">
                <a:latin typeface="Arial"/>
                <a:cs typeface="Arial"/>
              </a:rPr>
              <a:t>am</a:t>
            </a:r>
            <a:r>
              <a:rPr sz="1800" spc="-15" dirty="0">
                <a:latin typeface="Arial"/>
                <a:cs typeface="Arial"/>
              </a:rPr>
              <a:t>e</a:t>
            </a:r>
            <a:r>
              <a:rPr sz="1800" dirty="0">
                <a:latin typeface="Arial"/>
                <a:cs typeface="Arial"/>
              </a:rPr>
              <a:t>n</a:t>
            </a:r>
            <a:r>
              <a:rPr sz="1800" spc="-5" dirty="0">
                <a:latin typeface="Arial"/>
                <a:cs typeface="Arial"/>
              </a:rPr>
              <a:t>az</a:t>
            </a:r>
            <a:r>
              <a:rPr sz="1800" spc="-15" dirty="0">
                <a:latin typeface="Arial"/>
                <a:cs typeface="Arial"/>
              </a:rPr>
              <a:t>a</a:t>
            </a:r>
            <a:r>
              <a:rPr sz="1800" dirty="0">
                <a:latin typeface="Arial"/>
                <a:cs typeface="Arial"/>
              </a:rPr>
              <a:t>s,	</a:t>
            </a:r>
            <a:r>
              <a:rPr sz="1800" spc="-5" dirty="0">
                <a:latin typeface="Arial"/>
                <a:cs typeface="Arial"/>
              </a:rPr>
              <a:t>ca</a:t>
            </a:r>
            <a:r>
              <a:rPr sz="1800" spc="-15" dirty="0">
                <a:latin typeface="Arial"/>
                <a:cs typeface="Arial"/>
              </a:rPr>
              <a:t>l</a:t>
            </a:r>
            <a:r>
              <a:rPr sz="1800" spc="-5" dirty="0">
                <a:latin typeface="Arial"/>
                <a:cs typeface="Arial"/>
              </a:rPr>
              <a:t>umnias</a:t>
            </a:r>
            <a:r>
              <a:rPr sz="1800" dirty="0">
                <a:latin typeface="Arial"/>
                <a:cs typeface="Arial"/>
              </a:rPr>
              <a:t>	y  </a:t>
            </a:r>
            <a:r>
              <a:rPr sz="1800" spc="-5" dirty="0">
                <a:latin typeface="Arial"/>
                <a:cs typeface="Arial"/>
              </a:rPr>
              <a:t>coacciones.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Se puede </a:t>
            </a:r>
            <a:r>
              <a:rPr sz="1800" dirty="0">
                <a:latin typeface="Arial"/>
                <a:cs typeface="Arial"/>
              </a:rPr>
              <a:t>y </a:t>
            </a:r>
            <a:r>
              <a:rPr sz="1800" spc="-5" dirty="0">
                <a:latin typeface="Arial"/>
                <a:cs typeface="Arial"/>
              </a:rPr>
              <a:t>se debe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denunciar.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90168" y="926337"/>
            <a:ext cx="17252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Narrow"/>
                <a:cs typeface="Arial Narrow"/>
              </a:rPr>
              <a:t>Ciberbulling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509259" y="2086355"/>
            <a:ext cx="3383280" cy="2625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588253" y="4826254"/>
            <a:ext cx="314261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heavy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3"/>
              </a:rPr>
              <a:t>http://www.youtube.com/watch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u="heavy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3"/>
              </a:rPr>
              <a:t>?v=uYvd9wxD0PY&amp;feature=yo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3"/>
              </a:rPr>
              <a:t>utu.be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540" y="1368678"/>
            <a:ext cx="781050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8765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Acciones realizadas deliberadamente para </a:t>
            </a:r>
            <a:r>
              <a:rPr sz="1800" b="1" dirty="0">
                <a:latin typeface="Arial"/>
                <a:cs typeface="Arial"/>
              </a:rPr>
              <a:t>debilitar </a:t>
            </a:r>
            <a:r>
              <a:rPr sz="1800" b="1" spc="-5" dirty="0">
                <a:latin typeface="Arial"/>
                <a:cs typeface="Arial"/>
              </a:rPr>
              <a:t>emocionalmente </a:t>
            </a:r>
            <a:r>
              <a:rPr sz="1800" b="1" dirty="0">
                <a:latin typeface="Arial"/>
                <a:cs typeface="Arial"/>
              </a:rPr>
              <a:t>al  niño</a:t>
            </a:r>
            <a:r>
              <a:rPr sz="1800" dirty="0">
                <a:latin typeface="Arial"/>
                <a:cs typeface="Arial"/>
              </a:rPr>
              <a:t>, </a:t>
            </a:r>
            <a:r>
              <a:rPr sz="1800" spc="-5" dirty="0">
                <a:latin typeface="Arial"/>
                <a:cs typeface="Arial"/>
              </a:rPr>
              <a:t>engatusarle </a:t>
            </a:r>
            <a:r>
              <a:rPr sz="1800" dirty="0">
                <a:latin typeface="Arial"/>
                <a:cs typeface="Arial"/>
              </a:rPr>
              <a:t>y </a:t>
            </a:r>
            <a:r>
              <a:rPr sz="1800" spc="-5" dirty="0">
                <a:latin typeface="Arial"/>
                <a:cs typeface="Arial"/>
              </a:rPr>
              <a:t>ganarse </a:t>
            </a:r>
            <a:r>
              <a:rPr sz="1800" dirty="0">
                <a:latin typeface="Arial"/>
                <a:cs typeface="Arial"/>
              </a:rPr>
              <a:t>su </a:t>
            </a:r>
            <a:r>
              <a:rPr sz="1800" spc="-5" dirty="0">
                <a:latin typeface="Arial"/>
                <a:cs typeface="Arial"/>
              </a:rPr>
              <a:t>confianza, </a:t>
            </a:r>
            <a:r>
              <a:rPr sz="1800" dirty="0">
                <a:latin typeface="Arial"/>
                <a:cs typeface="Arial"/>
              </a:rPr>
              <a:t>con la </a:t>
            </a:r>
            <a:r>
              <a:rPr sz="1800" spc="-5" dirty="0">
                <a:latin typeface="Arial"/>
                <a:cs typeface="Arial"/>
              </a:rPr>
              <a:t>intención </a:t>
            </a:r>
            <a:r>
              <a:rPr sz="1800" dirty="0">
                <a:latin typeface="Arial"/>
                <a:cs typeface="Arial"/>
              </a:rPr>
              <a:t>de </a:t>
            </a:r>
            <a:r>
              <a:rPr sz="1800" spc="-5" dirty="0">
                <a:latin typeface="Arial"/>
                <a:cs typeface="Arial"/>
              </a:rPr>
              <a:t>abusar  sexualmente de él, obteniendo imágenes de él/ella desnudos o realizando  actos sexuales.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Típico </a:t>
            </a:r>
            <a:r>
              <a:rPr sz="1800" spc="-5" dirty="0">
                <a:latin typeface="Arial"/>
                <a:cs typeface="Arial"/>
              </a:rPr>
              <a:t>de la </a:t>
            </a:r>
            <a:r>
              <a:rPr sz="1800" b="1" dirty="0">
                <a:latin typeface="Arial"/>
                <a:cs typeface="Arial"/>
              </a:rPr>
              <a:t>pornografía infantil </a:t>
            </a:r>
            <a:r>
              <a:rPr sz="1800" b="1" spc="-5" dirty="0">
                <a:latin typeface="Arial"/>
                <a:cs typeface="Arial"/>
              </a:rPr>
              <a:t>y </a:t>
            </a:r>
            <a:r>
              <a:rPr sz="1800" b="1" dirty="0">
                <a:latin typeface="Arial"/>
                <a:cs typeface="Arial"/>
              </a:rPr>
              <a:t>de </a:t>
            </a:r>
            <a:r>
              <a:rPr sz="1800" b="1" spc="-5" dirty="0">
                <a:latin typeface="Arial"/>
                <a:cs typeface="Arial"/>
              </a:rPr>
              <a:t>pederastas </a:t>
            </a:r>
            <a:r>
              <a:rPr sz="1800" spc="-5" dirty="0">
                <a:latin typeface="Arial"/>
                <a:cs typeface="Arial"/>
              </a:rPr>
              <a:t>que chantajean a jóvenes  </a:t>
            </a:r>
            <a:r>
              <a:rPr sz="1800" dirty="0">
                <a:latin typeface="Arial"/>
                <a:cs typeface="Arial"/>
              </a:rPr>
              <a:t>a </a:t>
            </a:r>
            <a:r>
              <a:rPr sz="1800" spc="-5" dirty="0">
                <a:latin typeface="Arial"/>
                <a:cs typeface="Arial"/>
              </a:rPr>
              <a:t>través </a:t>
            </a:r>
            <a:r>
              <a:rPr sz="1800" dirty="0">
                <a:latin typeface="Arial"/>
                <a:cs typeface="Arial"/>
              </a:rPr>
              <a:t>de </a:t>
            </a:r>
            <a:r>
              <a:rPr sz="1800" spc="-5" dirty="0">
                <a:latin typeface="Arial"/>
                <a:cs typeface="Arial"/>
              </a:rPr>
              <a:t>las redes sociales, muchas de las veces haciéndose pasar </a:t>
            </a:r>
            <a:r>
              <a:rPr sz="1800" spc="-10" dirty="0">
                <a:latin typeface="Arial"/>
                <a:cs typeface="Arial"/>
              </a:rPr>
              <a:t>por  </a:t>
            </a:r>
            <a:r>
              <a:rPr sz="1800" spc="-5" dirty="0">
                <a:latin typeface="Arial"/>
                <a:cs typeface="Arial"/>
              </a:rPr>
              <a:t>otras personas, que les muestran empatía, cariño, </a:t>
            </a:r>
            <a:r>
              <a:rPr sz="1800" dirty="0">
                <a:latin typeface="Arial"/>
                <a:cs typeface="Arial"/>
              </a:rPr>
              <a:t>etc.</a:t>
            </a:r>
            <a:r>
              <a:rPr sz="1800" spc="6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7217" y="781938"/>
            <a:ext cx="14173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Arial Narrow"/>
                <a:cs typeface="Arial Narrow"/>
              </a:rPr>
              <a:t>Grooming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0915" y="6481673"/>
            <a:ext cx="744600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2"/>
              </a:rPr>
              <a:t>http://www.youtube.com/watch?v=IjnAdLizJjY&amp;feature=player_embedded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7217" y="852881"/>
            <a:ext cx="11582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Arial Narrow"/>
                <a:cs typeface="Arial Narrow"/>
              </a:rPr>
              <a:t>Sexting.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7217" y="1441196"/>
            <a:ext cx="77717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Producción de </a:t>
            </a:r>
            <a:r>
              <a:rPr sz="1800" b="1" dirty="0">
                <a:latin typeface="Arial"/>
                <a:cs typeface="Arial"/>
              </a:rPr>
              <a:t>fotos o </a:t>
            </a:r>
            <a:r>
              <a:rPr sz="1800" b="1" spc="-10" dirty="0">
                <a:latin typeface="Arial"/>
                <a:cs typeface="Arial"/>
              </a:rPr>
              <a:t>videos </a:t>
            </a:r>
            <a:r>
              <a:rPr sz="1800" spc="-5" dirty="0">
                <a:latin typeface="Arial"/>
                <a:cs typeface="Arial"/>
              </a:rPr>
              <a:t>en </a:t>
            </a:r>
            <a:r>
              <a:rPr sz="1800" b="1" spc="-5" dirty="0">
                <a:latin typeface="Arial"/>
                <a:cs typeface="Arial"/>
              </a:rPr>
              <a:t>actitudes sexuales </a:t>
            </a:r>
            <a:r>
              <a:rPr sz="1800" spc="-5" dirty="0">
                <a:latin typeface="Arial"/>
                <a:cs typeface="Arial"/>
              </a:rPr>
              <a:t>o comprometidas que  posteriormente se envían a móviles por </a:t>
            </a:r>
            <a:r>
              <a:rPr sz="1800" dirty="0">
                <a:latin typeface="Arial"/>
                <a:cs typeface="Arial"/>
              </a:rPr>
              <a:t>MMS, </a:t>
            </a:r>
            <a:r>
              <a:rPr sz="1800" spc="-5" dirty="0">
                <a:latin typeface="Arial"/>
                <a:cs typeface="Arial"/>
              </a:rPr>
              <a:t>bluetooth o publicaciones en  Internet.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7217" y="6404254"/>
            <a:ext cx="80441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heavy" spc="-10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2"/>
              </a:rPr>
              <a:t>http://www.youtube.com/watch?v=mhTcNsNJM9o&amp;feature=player_embedded#!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7217" y="781938"/>
            <a:ext cx="50450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Narrow"/>
                <a:cs typeface="Arial Narrow"/>
              </a:rPr>
              <a:t>Phising o Suplantación de</a:t>
            </a:r>
            <a:r>
              <a:rPr sz="2800" spc="15" dirty="0">
                <a:latin typeface="Arial Narrow"/>
                <a:cs typeface="Arial Narrow"/>
              </a:rPr>
              <a:t> </a:t>
            </a:r>
            <a:r>
              <a:rPr sz="2800" spc="-10" dirty="0">
                <a:latin typeface="Arial Narrow"/>
                <a:cs typeface="Arial Narrow"/>
              </a:rPr>
              <a:t>identidad</a:t>
            </a:r>
            <a:endParaRPr sz="28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4065" y="1370838"/>
            <a:ext cx="7907655" cy="3043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Suplantar la </a:t>
            </a:r>
            <a:r>
              <a:rPr sz="1800" b="1" spc="-5" dirty="0">
                <a:latin typeface="Arial"/>
                <a:cs typeface="Arial"/>
              </a:rPr>
              <a:t>imagen </a:t>
            </a:r>
            <a:r>
              <a:rPr sz="1800" b="1" dirty="0">
                <a:latin typeface="Arial"/>
                <a:cs typeface="Arial"/>
              </a:rPr>
              <a:t>de una </a:t>
            </a:r>
            <a:r>
              <a:rPr sz="1800" b="1" spc="-5" dirty="0">
                <a:latin typeface="Arial"/>
                <a:cs typeface="Arial"/>
              </a:rPr>
              <a:t>empresa </a:t>
            </a:r>
            <a:r>
              <a:rPr sz="1800" b="1" dirty="0">
                <a:latin typeface="Arial"/>
                <a:cs typeface="Arial"/>
              </a:rPr>
              <a:t>o entidad </a:t>
            </a:r>
            <a:r>
              <a:rPr sz="1800" b="1" spc="-5" dirty="0">
                <a:latin typeface="Arial"/>
                <a:cs typeface="Arial"/>
              </a:rPr>
              <a:t>pública </a:t>
            </a:r>
            <a:r>
              <a:rPr sz="1800" spc="-5" dirty="0">
                <a:latin typeface="Arial"/>
                <a:cs typeface="Arial"/>
              </a:rPr>
              <a:t>para </a:t>
            </a:r>
            <a:r>
              <a:rPr sz="1800" b="1" dirty="0">
                <a:latin typeface="Arial"/>
                <a:cs typeface="Arial"/>
              </a:rPr>
              <a:t>obtener </a:t>
            </a:r>
            <a:r>
              <a:rPr sz="1800" dirty="0">
                <a:latin typeface="Arial"/>
                <a:cs typeface="Arial"/>
              </a:rPr>
              <a:t>de  </a:t>
            </a:r>
            <a:r>
              <a:rPr sz="1800" spc="-5" dirty="0">
                <a:latin typeface="Arial"/>
                <a:cs typeface="Arial"/>
              </a:rPr>
              <a:t>los usuarios </a:t>
            </a:r>
            <a:r>
              <a:rPr sz="1800" dirty="0">
                <a:latin typeface="Arial"/>
                <a:cs typeface="Arial"/>
              </a:rPr>
              <a:t>sus </a:t>
            </a:r>
            <a:r>
              <a:rPr sz="1800" b="1" dirty="0">
                <a:latin typeface="Arial"/>
                <a:cs typeface="Arial"/>
              </a:rPr>
              <a:t>datos, </a:t>
            </a:r>
            <a:r>
              <a:rPr sz="1800" b="1" spc="-5" dirty="0">
                <a:latin typeface="Arial"/>
                <a:cs typeface="Arial"/>
              </a:rPr>
              <a:t>claves, cuentas bancarias</a:t>
            </a:r>
            <a:r>
              <a:rPr sz="1800" spc="-5" dirty="0">
                <a:latin typeface="Arial"/>
                <a:cs typeface="Arial"/>
              </a:rPr>
              <a:t>... (Si se hace a </a:t>
            </a:r>
            <a:r>
              <a:rPr sz="1800" dirty="0">
                <a:latin typeface="Arial"/>
                <a:cs typeface="Arial"/>
              </a:rPr>
              <a:t>través  </a:t>
            </a:r>
            <a:r>
              <a:rPr sz="1800" spc="-5" dirty="0">
                <a:latin typeface="Arial"/>
                <a:cs typeface="Arial"/>
              </a:rPr>
              <a:t>de móvil se </a:t>
            </a:r>
            <a:r>
              <a:rPr sz="1800" spc="-10" dirty="0">
                <a:latin typeface="Arial"/>
                <a:cs typeface="Arial"/>
              </a:rPr>
              <a:t>denomina</a:t>
            </a:r>
            <a:r>
              <a:rPr sz="1800" spc="3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Vishing).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El phising relacionado con Internet puede producirse de </a:t>
            </a:r>
            <a:r>
              <a:rPr sz="1800" b="1" dirty="0">
                <a:latin typeface="Arial"/>
                <a:cs typeface="Arial"/>
              </a:rPr>
              <a:t>dos</a:t>
            </a:r>
            <a:r>
              <a:rPr sz="1800" b="1" spc="10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formas:</a:t>
            </a:r>
            <a:endParaRPr sz="1800">
              <a:latin typeface="Arial"/>
              <a:cs typeface="Arial"/>
            </a:endParaRPr>
          </a:p>
          <a:p>
            <a:pPr marL="1004569" indent="-370205">
              <a:lnSpc>
                <a:spcPct val="100000"/>
              </a:lnSpc>
              <a:buAutoNum type="arabicPeriod"/>
              <a:tabLst>
                <a:tab pos="1004569" algn="l"/>
                <a:tab pos="1005205" algn="l"/>
              </a:tabLst>
            </a:pPr>
            <a:r>
              <a:rPr sz="1800" spc="-20" dirty="0">
                <a:latin typeface="Arial"/>
                <a:cs typeface="Arial"/>
              </a:rPr>
              <a:t>Ventanas </a:t>
            </a:r>
            <a:r>
              <a:rPr sz="1800" spc="-5" dirty="0">
                <a:latin typeface="Arial"/>
                <a:cs typeface="Arial"/>
              </a:rPr>
              <a:t>emergentes en </a:t>
            </a:r>
            <a:r>
              <a:rPr sz="1800" dirty="0">
                <a:latin typeface="Arial"/>
                <a:cs typeface="Arial"/>
              </a:rPr>
              <a:t>forma </a:t>
            </a:r>
            <a:r>
              <a:rPr sz="1800" spc="-5" dirty="0">
                <a:latin typeface="Arial"/>
                <a:cs typeface="Arial"/>
              </a:rPr>
              <a:t>de</a:t>
            </a:r>
            <a:r>
              <a:rPr sz="1800" spc="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publicidad.</a:t>
            </a:r>
            <a:endParaRPr sz="1800">
              <a:latin typeface="Arial"/>
              <a:cs typeface="Arial"/>
            </a:endParaRPr>
          </a:p>
          <a:p>
            <a:pPr marL="1004569" indent="-370205">
              <a:lnSpc>
                <a:spcPct val="100000"/>
              </a:lnSpc>
              <a:buAutoNum type="arabicPeriod"/>
              <a:tabLst>
                <a:tab pos="1004569" algn="l"/>
                <a:tab pos="1005205" algn="l"/>
              </a:tabLst>
            </a:pPr>
            <a:r>
              <a:rPr sz="1800" spc="-5" dirty="0">
                <a:latin typeface="Arial"/>
                <a:cs typeface="Arial"/>
              </a:rPr>
              <a:t>Correos electrónicos que simulan una empresa de</a:t>
            </a:r>
            <a:r>
              <a:rPr sz="1800" spc="10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confianza.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Recomendación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  <a:p>
            <a:pPr marL="355600" marR="5715" indent="-342900" algn="just">
              <a:lnSpc>
                <a:spcPct val="100000"/>
              </a:lnSpc>
            </a:pPr>
            <a:r>
              <a:rPr sz="1800" spc="-35" dirty="0">
                <a:latin typeface="Arial"/>
                <a:cs typeface="Arial"/>
              </a:rPr>
              <a:t>Teclear </a:t>
            </a:r>
            <a:r>
              <a:rPr sz="1800" spc="-5" dirty="0">
                <a:latin typeface="Arial"/>
                <a:cs typeface="Arial"/>
              </a:rPr>
              <a:t>siempre la dirección en nuestro buscador de Internet, </a:t>
            </a:r>
            <a:r>
              <a:rPr sz="1800" b="1" spc="-5" dirty="0">
                <a:latin typeface="Arial"/>
                <a:cs typeface="Arial"/>
              </a:rPr>
              <a:t>NO </a:t>
            </a:r>
            <a:r>
              <a:rPr sz="1800" spc="-5" dirty="0">
                <a:latin typeface="Arial"/>
                <a:cs typeface="Arial"/>
              </a:rPr>
              <a:t>utilizar  enlaces que aparezcan en correos electrónicos o publicitarios de la</a:t>
            </a:r>
            <a:r>
              <a:rPr sz="1800" spc="1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red.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6440" y="6519773"/>
            <a:ext cx="78536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2"/>
              </a:rPr>
              <a:t>http://www.youtube.com/watch?v=Y1jH2UPKxW0&amp;feature=player_embedded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443</Words>
  <Application>Microsoft Office PowerPoint</Application>
  <PresentationFormat>Presentación en pantalla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Office Theme</vt:lpstr>
      <vt:lpstr>Presentación de PowerPoint</vt:lpstr>
      <vt:lpstr>Objetivo</vt:lpstr>
      <vt:lpstr>Recordar Introducción</vt:lpstr>
      <vt:lpstr>Internet: Sus ventajas y sus peligros</vt:lpstr>
      <vt:lpstr>Difusión de imágenes.</vt:lpstr>
      <vt:lpstr>Ciberbulling</vt:lpstr>
      <vt:lpstr>Grooming</vt:lpstr>
      <vt:lpstr>Sexting.</vt:lpstr>
      <vt:lpstr>Phising o Suplantación de identidad</vt:lpstr>
      <vt:lpstr>Sitios web relacionados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Escuela de padres TIC  Avanzando</dc:title>
  <dc:creator>Mi PC</dc:creator>
  <cp:lastModifiedBy>julita</cp:lastModifiedBy>
  <cp:revision>1</cp:revision>
  <dcterms:created xsi:type="dcterms:W3CDTF">2019-02-18T18:50:15Z</dcterms:created>
  <dcterms:modified xsi:type="dcterms:W3CDTF">2019-02-18T18:52:00Z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2019-02-18T00:00:00Z</vt:filetime>
  </property>
  <property fmtid="{D5CDD505-2E9C-101B-9397-08002B2CF9AE}" pid="3" name="Creator">
    <vt:lpwstr>Microsoft® PowerPoint® para Office 365</vt:lpwstr>
  </property>
  <property fmtid="{D5CDD505-2E9C-101B-9397-08002B2CF9AE}" pid="4" name="LastSaved">
    <vt:filetime>2019-02-18T00:00:00Z</vt:filetime>
  </property>
</Properties>
</file>