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73" r:id="rId4"/>
    <p:sldId id="258" r:id="rId5"/>
    <p:sldId id="259" r:id="rId6"/>
    <p:sldId id="260" r:id="rId7"/>
    <p:sldId id="261" r:id="rId8"/>
    <p:sldId id="262" r:id="rId9"/>
    <p:sldId id="264" r:id="rId10"/>
    <p:sldId id="263"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65705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1740921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1323551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2198208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248804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3573982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58267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302332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3094399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1861684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C76D2A1-1BD3-4CE3-9B6A-217247B1EE59}" type="datetimeFigureOut">
              <a:rPr lang="es-ES" smtClean="0"/>
              <a:t>25/11/2020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5936132-0C62-4BA9-BF1A-9CDD7C076E74}" type="slidenum">
              <a:rPr lang="es-ES" smtClean="0"/>
              <a:t>‹Nº›</a:t>
            </a:fld>
            <a:endParaRPr lang="es-ES"/>
          </a:p>
        </p:txBody>
      </p:sp>
    </p:spTree>
    <p:extLst>
      <p:ext uri="{BB962C8B-B14F-4D97-AF65-F5344CB8AC3E}">
        <p14:creationId xmlns:p14="http://schemas.microsoft.com/office/powerpoint/2010/main" val="2562598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76D2A1-1BD3-4CE3-9B6A-217247B1EE59}" type="datetimeFigureOut">
              <a:rPr lang="es-ES" smtClean="0"/>
              <a:t>25/11/2020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936132-0C62-4BA9-BF1A-9CDD7C076E74}" type="slidenum">
              <a:rPr lang="es-ES" smtClean="0"/>
              <a:t>‹Nº›</a:t>
            </a:fld>
            <a:endParaRPr lang="es-ES"/>
          </a:p>
        </p:txBody>
      </p:sp>
    </p:spTree>
    <p:extLst>
      <p:ext uri="{BB962C8B-B14F-4D97-AF65-F5344CB8AC3E}">
        <p14:creationId xmlns:p14="http://schemas.microsoft.com/office/powerpoint/2010/main" val="3552801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smtClean="0"/>
              <a:t> «EL CÓMIC»</a:t>
            </a:r>
            <a:endParaRPr lang="es-ES" dirty="0"/>
          </a:p>
        </p:txBody>
      </p:sp>
    </p:spTree>
    <p:extLst>
      <p:ext uri="{BB962C8B-B14F-4D97-AF65-F5344CB8AC3E}">
        <p14:creationId xmlns:p14="http://schemas.microsoft.com/office/powerpoint/2010/main" val="2607328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lstStyle/>
          <a:p>
            <a:pPr marL="0" indent="0">
              <a:buNone/>
            </a:pPr>
            <a:endParaRPr lang="es-ES" dirty="0"/>
          </a:p>
        </p:txBody>
      </p:sp>
      <p:pic>
        <p:nvPicPr>
          <p:cNvPr id="2050" name="Picture 2" descr="E:\sentido del humor\IMG_425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260649"/>
            <a:ext cx="8136904" cy="5788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6926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JUSTIFICACIÓN</a:t>
            </a:r>
            <a:endParaRPr lang="es-ES" dirty="0"/>
          </a:p>
        </p:txBody>
      </p:sp>
      <p:sp>
        <p:nvSpPr>
          <p:cNvPr id="3" name="2 Marcador de contenido"/>
          <p:cNvSpPr>
            <a:spLocks noGrp="1"/>
          </p:cNvSpPr>
          <p:nvPr>
            <p:ph idx="1"/>
          </p:nvPr>
        </p:nvSpPr>
        <p:spPr/>
        <p:txBody>
          <a:bodyPr>
            <a:normAutofit fontScale="85000" lnSpcReduction="10000"/>
          </a:bodyPr>
          <a:lstStyle/>
          <a:p>
            <a:endParaRPr lang="es-ES" dirty="0"/>
          </a:p>
          <a:p>
            <a:pPr marL="0" indent="0" algn="just">
              <a:buNone/>
            </a:pPr>
            <a:r>
              <a:rPr lang="es-ES" dirty="0"/>
              <a:t> Los alumnos/as de estas edades ya han tomado contacto con las historias de cómics e incluso la mayoría han descubierto adaptaciones de cuentos tradicionales a este género. </a:t>
            </a:r>
            <a:endParaRPr lang="es-ES" dirty="0" smtClean="0"/>
          </a:p>
          <a:p>
            <a:pPr marL="0" indent="0" algn="just">
              <a:buNone/>
            </a:pPr>
            <a:r>
              <a:rPr lang="es-ES" dirty="0" smtClean="0"/>
              <a:t>Además</a:t>
            </a:r>
            <a:r>
              <a:rPr lang="es-ES" dirty="0"/>
              <a:t>, el cómics, por lo general tiene una buena aceptación por parte de los jóvenes lectores y eso permite que sea motivador para trabajar en el aula este tipo de relatos. Para ello hemos de reflexionar y valorar que los gestos o el movimiento son en el cómics instrumentos artísticos de expresión y comunicación. </a:t>
            </a:r>
          </a:p>
        </p:txBody>
      </p:sp>
    </p:spTree>
    <p:extLst>
      <p:ext uri="{BB962C8B-B14F-4D97-AF65-F5344CB8AC3E}">
        <p14:creationId xmlns:p14="http://schemas.microsoft.com/office/powerpoint/2010/main" val="716601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CONTENIDO</a:t>
            </a:r>
            <a:endParaRPr lang="es-ES" dirty="0"/>
          </a:p>
        </p:txBody>
      </p:sp>
      <p:sp>
        <p:nvSpPr>
          <p:cNvPr id="3" name="2 Marcador de contenido"/>
          <p:cNvSpPr>
            <a:spLocks noGrp="1"/>
          </p:cNvSpPr>
          <p:nvPr>
            <p:ph idx="1"/>
          </p:nvPr>
        </p:nvSpPr>
        <p:spPr/>
        <p:txBody>
          <a:bodyPr/>
          <a:lstStyle/>
          <a:p>
            <a:r>
              <a:rPr lang="es-ES" dirty="0" smtClean="0"/>
              <a:t>Tomando como partida la justificación se intenta a través del cómic abordar diferentes contenidos relacionados con el ámbito </a:t>
            </a:r>
            <a:r>
              <a:rPr lang="es-ES" smtClean="0"/>
              <a:t>de </a:t>
            </a:r>
            <a:r>
              <a:rPr lang="es-ES" smtClean="0"/>
              <a:t>ciencias </a:t>
            </a:r>
            <a:r>
              <a:rPr lang="es-ES" dirty="0"/>
              <a:t>s</a:t>
            </a:r>
            <a:r>
              <a:rPr lang="es-ES" smtClean="0"/>
              <a:t>ociales </a:t>
            </a:r>
            <a:r>
              <a:rPr lang="es-ES" dirty="0" smtClean="0"/>
              <a:t>como:</a:t>
            </a:r>
          </a:p>
          <a:p>
            <a:pPr lvl="1"/>
            <a:r>
              <a:rPr lang="es-ES" dirty="0"/>
              <a:t> </a:t>
            </a:r>
            <a:r>
              <a:rPr lang="es-ES" dirty="0" smtClean="0"/>
              <a:t>La regla de las 3 R</a:t>
            </a:r>
          </a:p>
          <a:p>
            <a:pPr lvl="1"/>
            <a:r>
              <a:rPr lang="es-ES" dirty="0" smtClean="0"/>
              <a:t>El reciclado</a:t>
            </a:r>
          </a:p>
          <a:p>
            <a:pPr lvl="1"/>
            <a:r>
              <a:rPr lang="es-ES" dirty="0" smtClean="0"/>
              <a:t>La contaminación </a:t>
            </a:r>
            <a:endParaRPr lang="es-ES" dirty="0"/>
          </a:p>
        </p:txBody>
      </p:sp>
    </p:spTree>
    <p:extLst>
      <p:ext uri="{BB962C8B-B14F-4D97-AF65-F5344CB8AC3E}">
        <p14:creationId xmlns:p14="http://schemas.microsoft.com/office/powerpoint/2010/main" val="4252265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OBJETIVOS</a:t>
            </a:r>
            <a:endParaRPr lang="es-ES" dirty="0"/>
          </a:p>
        </p:txBody>
      </p:sp>
      <p:sp>
        <p:nvSpPr>
          <p:cNvPr id="3" name="2 Marcador de contenido"/>
          <p:cNvSpPr>
            <a:spLocks noGrp="1"/>
          </p:cNvSpPr>
          <p:nvPr>
            <p:ph idx="1"/>
          </p:nvPr>
        </p:nvSpPr>
        <p:spPr/>
        <p:txBody>
          <a:bodyPr>
            <a:normAutofit fontScale="70000" lnSpcReduction="20000"/>
          </a:bodyPr>
          <a:lstStyle/>
          <a:p>
            <a:pPr marL="0" indent="0">
              <a:buNone/>
            </a:pPr>
            <a:r>
              <a:rPr lang="es-ES" b="1" u="sng" dirty="0" smtClean="0"/>
              <a:t>OBJETIVOS</a:t>
            </a:r>
          </a:p>
          <a:p>
            <a:pPr marL="0" indent="0">
              <a:buNone/>
            </a:pPr>
            <a:endParaRPr lang="es-ES" dirty="0"/>
          </a:p>
          <a:p>
            <a:r>
              <a:rPr lang="es-ES" dirty="0" smtClean="0">
                <a:latin typeface="Arial" pitchFamily="34" charset="0"/>
                <a:cs typeface="Arial" pitchFamily="34" charset="0"/>
              </a:rPr>
              <a:t>Conocer </a:t>
            </a:r>
            <a:r>
              <a:rPr lang="es-ES" dirty="0">
                <a:latin typeface="Arial" pitchFamily="34" charset="0"/>
                <a:cs typeface="Arial" pitchFamily="34" charset="0"/>
              </a:rPr>
              <a:t>los diferentes contenedores  y su utilización</a:t>
            </a:r>
          </a:p>
          <a:p>
            <a:r>
              <a:rPr lang="es-ES" dirty="0" smtClean="0">
                <a:latin typeface="Arial" pitchFamily="34" charset="0"/>
                <a:cs typeface="Arial" pitchFamily="34" charset="0"/>
              </a:rPr>
              <a:t>Mostrar </a:t>
            </a:r>
            <a:r>
              <a:rPr lang="es-ES" dirty="0">
                <a:latin typeface="Arial" pitchFamily="34" charset="0"/>
                <a:cs typeface="Arial" pitchFamily="34" charset="0"/>
              </a:rPr>
              <a:t>actitud de respeto hacia el consumo</a:t>
            </a:r>
          </a:p>
          <a:p>
            <a:r>
              <a:rPr lang="es-ES" dirty="0" smtClean="0">
                <a:latin typeface="Arial" pitchFamily="34" charset="0"/>
                <a:cs typeface="Arial" pitchFamily="34" charset="0"/>
              </a:rPr>
              <a:t>Calcular </a:t>
            </a:r>
            <a:r>
              <a:rPr lang="es-ES" dirty="0">
                <a:latin typeface="Arial" pitchFamily="34" charset="0"/>
                <a:cs typeface="Arial" pitchFamily="34" charset="0"/>
              </a:rPr>
              <a:t>el consumo de residuos durante un periodo.</a:t>
            </a:r>
          </a:p>
          <a:p>
            <a:r>
              <a:rPr lang="es-ES" dirty="0" smtClean="0">
                <a:latin typeface="Arial" pitchFamily="34" charset="0"/>
                <a:cs typeface="Arial" pitchFamily="34" charset="0"/>
              </a:rPr>
              <a:t>Resolver </a:t>
            </a:r>
            <a:r>
              <a:rPr lang="es-ES" dirty="0">
                <a:latin typeface="Arial" pitchFamily="34" charset="0"/>
                <a:cs typeface="Arial" pitchFamily="34" charset="0"/>
              </a:rPr>
              <a:t>problemas matemáticos referentes a los residuos.</a:t>
            </a:r>
          </a:p>
          <a:p>
            <a:r>
              <a:rPr lang="es-ES" dirty="0" smtClean="0">
                <a:latin typeface="Arial" pitchFamily="34" charset="0"/>
                <a:cs typeface="Arial" pitchFamily="34" charset="0"/>
              </a:rPr>
              <a:t>Elaborar </a:t>
            </a:r>
            <a:r>
              <a:rPr lang="es-ES" dirty="0">
                <a:latin typeface="Arial" pitchFamily="34" charset="0"/>
                <a:cs typeface="Arial" pitchFamily="34" charset="0"/>
              </a:rPr>
              <a:t>carteles sobre el consumo responsable. </a:t>
            </a:r>
          </a:p>
          <a:p>
            <a:r>
              <a:rPr lang="es-ES" dirty="0" smtClean="0">
                <a:latin typeface="Arial" pitchFamily="34" charset="0"/>
                <a:cs typeface="Arial" pitchFamily="34" charset="0"/>
              </a:rPr>
              <a:t>Concienciar </a:t>
            </a:r>
            <a:r>
              <a:rPr lang="es-ES" dirty="0">
                <a:latin typeface="Arial" pitchFamily="34" charset="0"/>
                <a:cs typeface="Arial" pitchFamily="34" charset="0"/>
              </a:rPr>
              <a:t>sobre la importancia del reciclaje en la vida diaria. </a:t>
            </a:r>
          </a:p>
          <a:p>
            <a:r>
              <a:rPr lang="es-ES" dirty="0" smtClean="0">
                <a:latin typeface="Arial" pitchFamily="34" charset="0"/>
                <a:cs typeface="Arial" pitchFamily="34" charset="0"/>
              </a:rPr>
              <a:t>Investigar </a:t>
            </a:r>
            <a:r>
              <a:rPr lang="es-ES" dirty="0">
                <a:latin typeface="Arial" pitchFamily="34" charset="0"/>
                <a:cs typeface="Arial" pitchFamily="34" charset="0"/>
              </a:rPr>
              <a:t>la procedencia de los residuos en el planeta. </a:t>
            </a:r>
          </a:p>
          <a:p>
            <a:r>
              <a:rPr lang="es-ES" dirty="0" smtClean="0">
                <a:latin typeface="Arial" pitchFamily="34" charset="0"/>
                <a:cs typeface="Arial" pitchFamily="34" charset="0"/>
              </a:rPr>
              <a:t>Realizar </a:t>
            </a:r>
            <a:r>
              <a:rPr lang="es-ES" dirty="0">
                <a:latin typeface="Arial" pitchFamily="34" charset="0"/>
                <a:cs typeface="Arial" pitchFamily="34" charset="0"/>
              </a:rPr>
              <a:t>actividades para la profundización en el conocimiento de los residuos</a:t>
            </a:r>
          </a:p>
          <a:p>
            <a:r>
              <a:rPr lang="es-ES" dirty="0" smtClean="0">
                <a:latin typeface="Arial" pitchFamily="34" charset="0"/>
                <a:cs typeface="Arial" pitchFamily="34" charset="0"/>
              </a:rPr>
              <a:t>Conocer </a:t>
            </a:r>
            <a:r>
              <a:rPr lang="es-ES" dirty="0">
                <a:latin typeface="Arial" pitchFamily="34" charset="0"/>
                <a:cs typeface="Arial" pitchFamily="34" charset="0"/>
              </a:rPr>
              <a:t>las consecuencias de no separar los residuos</a:t>
            </a:r>
          </a:p>
          <a:p>
            <a:endParaRPr lang="es-ES" dirty="0"/>
          </a:p>
        </p:txBody>
      </p:sp>
    </p:spTree>
    <p:extLst>
      <p:ext uri="{BB962C8B-B14F-4D97-AF65-F5344CB8AC3E}">
        <p14:creationId xmlns:p14="http://schemas.microsoft.com/office/powerpoint/2010/main" val="1411212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ACTIVIDADES</a:t>
            </a:r>
            <a:endParaRPr lang="es-ES" dirty="0"/>
          </a:p>
        </p:txBody>
      </p:sp>
      <p:sp>
        <p:nvSpPr>
          <p:cNvPr id="3" name="2 Marcador de contenido"/>
          <p:cNvSpPr>
            <a:spLocks noGrp="1"/>
          </p:cNvSpPr>
          <p:nvPr>
            <p:ph idx="1"/>
          </p:nvPr>
        </p:nvSpPr>
        <p:spPr/>
        <p:txBody>
          <a:bodyPr>
            <a:normAutofit fontScale="85000" lnSpcReduction="20000"/>
          </a:bodyPr>
          <a:lstStyle/>
          <a:p>
            <a:r>
              <a:rPr lang="es-ES" sz="3000" dirty="0" smtClean="0">
                <a:latin typeface="Arial" pitchFamily="34" charset="0"/>
                <a:cs typeface="Arial" pitchFamily="34" charset="0"/>
              </a:rPr>
              <a:t>Lluvia </a:t>
            </a:r>
            <a:r>
              <a:rPr lang="es-ES" sz="3000" dirty="0">
                <a:latin typeface="Arial" pitchFamily="34" charset="0"/>
                <a:cs typeface="Arial" pitchFamily="34" charset="0"/>
              </a:rPr>
              <a:t>de ideas sobre reducir, reciclar y reutilizar. </a:t>
            </a:r>
          </a:p>
          <a:p>
            <a:r>
              <a:rPr lang="es-ES" sz="3000" dirty="0" smtClean="0">
                <a:latin typeface="Arial" pitchFamily="34" charset="0"/>
                <a:cs typeface="Arial" pitchFamily="34" charset="0"/>
              </a:rPr>
              <a:t>Lecturas </a:t>
            </a:r>
            <a:r>
              <a:rPr lang="es-ES" sz="3000" dirty="0">
                <a:latin typeface="Arial" pitchFamily="34" charset="0"/>
                <a:cs typeface="Arial" pitchFamily="34" charset="0"/>
              </a:rPr>
              <a:t>de historias, </a:t>
            </a:r>
            <a:r>
              <a:rPr lang="es-ES" sz="3000" dirty="0" smtClean="0">
                <a:latin typeface="Arial" pitchFamily="34" charset="0"/>
                <a:cs typeface="Arial" pitchFamily="34" charset="0"/>
              </a:rPr>
              <a:t>cuentos</a:t>
            </a:r>
            <a:r>
              <a:rPr lang="es-ES" sz="3000" dirty="0">
                <a:latin typeface="Arial" pitchFamily="34" charset="0"/>
                <a:cs typeface="Arial" pitchFamily="34" charset="0"/>
              </a:rPr>
              <a:t> </a:t>
            </a:r>
            <a:r>
              <a:rPr lang="es-ES" sz="3000" dirty="0" smtClean="0">
                <a:latin typeface="Arial" pitchFamily="34" charset="0"/>
                <a:cs typeface="Arial" pitchFamily="34" charset="0"/>
              </a:rPr>
              <a:t> relacionados con </a:t>
            </a:r>
            <a:r>
              <a:rPr lang="es-ES" sz="3000" dirty="0">
                <a:latin typeface="Arial" pitchFamily="34" charset="0"/>
                <a:cs typeface="Arial" pitchFamily="34" charset="0"/>
              </a:rPr>
              <a:t>los residuos.</a:t>
            </a:r>
          </a:p>
          <a:p>
            <a:r>
              <a:rPr lang="es-ES" sz="3000" dirty="0">
                <a:latin typeface="Arial" pitchFamily="34" charset="0"/>
                <a:cs typeface="Arial" pitchFamily="34" charset="0"/>
              </a:rPr>
              <a:t> </a:t>
            </a:r>
            <a:r>
              <a:rPr lang="es-ES" sz="3000" dirty="0" smtClean="0">
                <a:latin typeface="Arial" pitchFamily="34" charset="0"/>
                <a:cs typeface="Arial" pitchFamily="34" charset="0"/>
              </a:rPr>
              <a:t>Debate </a:t>
            </a:r>
            <a:r>
              <a:rPr lang="es-ES" sz="3000" dirty="0">
                <a:latin typeface="Arial" pitchFamily="34" charset="0"/>
                <a:cs typeface="Arial" pitchFamily="34" charset="0"/>
              </a:rPr>
              <a:t>y reflexión sobre la contaminación de los residuos. </a:t>
            </a:r>
          </a:p>
          <a:p>
            <a:r>
              <a:rPr lang="es-ES" sz="3000" dirty="0">
                <a:latin typeface="Arial" pitchFamily="34" charset="0"/>
                <a:cs typeface="Arial" pitchFamily="34" charset="0"/>
              </a:rPr>
              <a:t> </a:t>
            </a:r>
            <a:r>
              <a:rPr lang="es-ES" sz="3000" dirty="0" smtClean="0">
                <a:latin typeface="Arial" pitchFamily="34" charset="0"/>
                <a:cs typeface="Arial" pitchFamily="34" charset="0"/>
              </a:rPr>
              <a:t>Redacción </a:t>
            </a:r>
            <a:r>
              <a:rPr lang="es-ES" sz="3000" dirty="0">
                <a:latin typeface="Arial" pitchFamily="34" charset="0"/>
                <a:cs typeface="Arial" pitchFamily="34" charset="0"/>
              </a:rPr>
              <a:t>escrita sobre reducir el consumo.</a:t>
            </a:r>
          </a:p>
          <a:p>
            <a:r>
              <a:rPr lang="es-ES" sz="3000" dirty="0">
                <a:latin typeface="Arial" pitchFamily="34" charset="0"/>
                <a:cs typeface="Arial" pitchFamily="34" charset="0"/>
              </a:rPr>
              <a:t> </a:t>
            </a:r>
            <a:r>
              <a:rPr lang="es-ES" sz="3000" dirty="0" smtClean="0">
                <a:latin typeface="Arial" pitchFamily="34" charset="0"/>
                <a:cs typeface="Arial" pitchFamily="34" charset="0"/>
              </a:rPr>
              <a:t>Creación </a:t>
            </a:r>
            <a:r>
              <a:rPr lang="es-ES" sz="3000" dirty="0">
                <a:latin typeface="Arial" pitchFamily="34" charset="0"/>
                <a:cs typeface="Arial" pitchFamily="34" charset="0"/>
              </a:rPr>
              <a:t>de cuentos relacionados con la importancia del reciclaje</a:t>
            </a:r>
            <a:r>
              <a:rPr lang="es-ES" sz="3000" dirty="0" smtClean="0">
                <a:latin typeface="Arial" pitchFamily="34" charset="0"/>
                <a:cs typeface="Arial" pitchFamily="34" charset="0"/>
              </a:rPr>
              <a:t>.</a:t>
            </a:r>
            <a:endParaRPr lang="es-ES" sz="3000" dirty="0">
              <a:latin typeface="Arial" pitchFamily="34" charset="0"/>
              <a:cs typeface="Arial" pitchFamily="34" charset="0"/>
            </a:endParaRPr>
          </a:p>
          <a:p>
            <a:r>
              <a:rPr lang="es-ES" sz="3000" dirty="0">
                <a:latin typeface="Arial" pitchFamily="34" charset="0"/>
                <a:cs typeface="Arial" pitchFamily="34" charset="0"/>
              </a:rPr>
              <a:t> </a:t>
            </a:r>
            <a:r>
              <a:rPr lang="es-ES" sz="3000" dirty="0" smtClean="0">
                <a:latin typeface="Arial" pitchFamily="34" charset="0"/>
                <a:cs typeface="Arial" pitchFamily="34" charset="0"/>
              </a:rPr>
              <a:t>Análisis </a:t>
            </a:r>
            <a:r>
              <a:rPr lang="es-ES" sz="3000" dirty="0">
                <a:latin typeface="Arial" pitchFamily="34" charset="0"/>
                <a:cs typeface="Arial" pitchFamily="34" charset="0"/>
              </a:rPr>
              <a:t>de los residuos de la comarca.</a:t>
            </a:r>
          </a:p>
          <a:p>
            <a:r>
              <a:rPr lang="es-ES" sz="3000" dirty="0" smtClean="0">
                <a:latin typeface="Arial" pitchFamily="34" charset="0"/>
                <a:cs typeface="Arial" pitchFamily="34" charset="0"/>
              </a:rPr>
              <a:t> </a:t>
            </a:r>
            <a:r>
              <a:rPr lang="es-ES" sz="3000" dirty="0">
                <a:latin typeface="Arial" pitchFamily="34" charset="0"/>
                <a:cs typeface="Arial" pitchFamily="34" charset="0"/>
              </a:rPr>
              <a:t>Visualización de videos sobre la contaminación del </a:t>
            </a:r>
            <a:r>
              <a:rPr lang="es-ES" sz="3000" dirty="0" smtClean="0">
                <a:latin typeface="Arial" pitchFamily="34" charset="0"/>
                <a:cs typeface="Arial" pitchFamily="34" charset="0"/>
              </a:rPr>
              <a:t>   planeta</a:t>
            </a:r>
            <a:r>
              <a:rPr lang="es-ES" sz="3000" dirty="0">
                <a:latin typeface="Arial" pitchFamily="34" charset="0"/>
                <a:cs typeface="Arial" pitchFamily="34" charset="0"/>
              </a:rPr>
              <a:t>.</a:t>
            </a:r>
          </a:p>
          <a:p>
            <a:r>
              <a:rPr lang="es-ES" sz="3000" dirty="0">
                <a:latin typeface="Arial" pitchFamily="34" charset="0"/>
                <a:cs typeface="Arial" pitchFamily="34" charset="0"/>
              </a:rPr>
              <a:t> </a:t>
            </a:r>
            <a:r>
              <a:rPr lang="es-ES" sz="3000" dirty="0" smtClean="0">
                <a:latin typeface="Arial" pitchFamily="34" charset="0"/>
                <a:cs typeface="Arial" pitchFamily="34" charset="0"/>
              </a:rPr>
              <a:t>Juegos </a:t>
            </a:r>
            <a:r>
              <a:rPr lang="es-ES" sz="3000" dirty="0">
                <a:latin typeface="Arial" pitchFamily="34" charset="0"/>
                <a:cs typeface="Arial" pitchFamily="34" charset="0"/>
              </a:rPr>
              <a:t>on-line sobre residuos. </a:t>
            </a:r>
          </a:p>
        </p:txBody>
      </p:sp>
    </p:spTree>
    <p:extLst>
      <p:ext uri="{BB962C8B-B14F-4D97-AF65-F5344CB8AC3E}">
        <p14:creationId xmlns:p14="http://schemas.microsoft.com/office/powerpoint/2010/main" val="2942626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TALLERES</a:t>
            </a:r>
            <a:endParaRPr lang="es-ES" dirty="0"/>
          </a:p>
        </p:txBody>
      </p:sp>
      <p:sp>
        <p:nvSpPr>
          <p:cNvPr id="3" name="2 Marcador de contenido"/>
          <p:cNvSpPr>
            <a:spLocks noGrp="1"/>
          </p:cNvSpPr>
          <p:nvPr>
            <p:ph idx="1"/>
          </p:nvPr>
        </p:nvSpPr>
        <p:spPr>
          <a:xfrm>
            <a:off x="457200" y="1600200"/>
            <a:ext cx="8229600" cy="4925144"/>
          </a:xfrm>
        </p:spPr>
        <p:txBody>
          <a:bodyPr>
            <a:normAutofit fontScale="62500" lnSpcReduction="20000"/>
          </a:bodyPr>
          <a:lstStyle/>
          <a:p>
            <a:pPr marL="0" indent="0" algn="just">
              <a:buNone/>
            </a:pPr>
            <a:r>
              <a:rPr lang="es-ES" dirty="0" smtClean="0">
                <a:latin typeface="Arial" pitchFamily="34" charset="0"/>
                <a:cs typeface="Arial" pitchFamily="34" charset="0"/>
              </a:rPr>
              <a:t>Realizamos talleres:</a:t>
            </a:r>
          </a:p>
          <a:p>
            <a:pPr marL="514350" indent="-514350" algn="just">
              <a:buAutoNum type="arabicParenR"/>
            </a:pPr>
            <a:r>
              <a:rPr lang="es-ES" dirty="0" smtClean="0">
                <a:latin typeface="Arial" pitchFamily="34" charset="0"/>
                <a:cs typeface="Arial" pitchFamily="34" charset="0"/>
              </a:rPr>
              <a:t>Mural de los contenedores. Utilizamos 3 cartulinas de los colores que le corresponden a cada contenedor, y en cada cartulina le pegamos la imagen coloreada del contenedor correspondiente y los residuos que podemos tirar en ella. Intentaremos pegar el objeto siempre que sea posible, cuando sea imposible pegaremos una foto del residuo que los niños recortarán de revistas o catálogos.</a:t>
            </a:r>
          </a:p>
          <a:p>
            <a:pPr marL="514350" indent="-514350" algn="just">
              <a:buAutoNum type="arabicParenR"/>
            </a:pPr>
            <a:r>
              <a:rPr lang="es-ES" dirty="0" smtClean="0">
                <a:latin typeface="Arial" pitchFamily="34" charset="0"/>
                <a:cs typeface="Arial" pitchFamily="34" charset="0"/>
              </a:rPr>
              <a:t> Elaboración de los contenedores azul y amarillo. Usaremos cajas de cartón de distinto tamaño y las pintaremos con témperas de color azul y amarillo respectivamente. Estas cajas serán nuestros contenedores durante el curso.</a:t>
            </a:r>
          </a:p>
          <a:p>
            <a:pPr marL="514350" indent="-514350" algn="just">
              <a:buAutoNum type="arabicParenR"/>
            </a:pPr>
            <a:r>
              <a:rPr lang="es-ES" dirty="0" smtClean="0">
                <a:latin typeface="Arial" pitchFamily="34" charset="0"/>
                <a:cs typeface="Arial" pitchFamily="34" charset="0"/>
              </a:rPr>
              <a:t> Salida a la calle para ver los contenedores. Antes de la salida, hablaremos con los alumnos para preguntarles si se han fijado alguna vez en los contendores, qué colores tienen… Durante la salida, les llamaremos la atención sobre aquellos aspectos que queramos destacar. Después de la salida, hablaremos en el aula de lo que hemos visto y de  cómo pueden ellos ayudar a reciclar la basura.</a:t>
            </a:r>
          </a:p>
          <a:p>
            <a:endParaRPr lang="es-ES" dirty="0"/>
          </a:p>
        </p:txBody>
      </p:sp>
    </p:spTree>
    <p:extLst>
      <p:ext uri="{BB962C8B-B14F-4D97-AF65-F5344CB8AC3E}">
        <p14:creationId xmlns:p14="http://schemas.microsoft.com/office/powerpoint/2010/main" val="4195018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CÓMIC</a:t>
            </a:r>
            <a:endParaRPr lang="es-ES" dirty="0"/>
          </a:p>
        </p:txBody>
      </p:sp>
      <p:sp>
        <p:nvSpPr>
          <p:cNvPr id="3" name="2 Marcador de contenido"/>
          <p:cNvSpPr>
            <a:spLocks noGrp="1"/>
          </p:cNvSpPr>
          <p:nvPr>
            <p:ph idx="1"/>
          </p:nvPr>
        </p:nvSpPr>
        <p:spPr/>
        <p:txBody>
          <a:bodyPr/>
          <a:lstStyle/>
          <a:p>
            <a:r>
              <a:rPr lang="es-ES" dirty="0" smtClean="0">
                <a:latin typeface="Arial" pitchFamily="34" charset="0"/>
                <a:cs typeface="Arial" pitchFamily="34" charset="0"/>
              </a:rPr>
              <a:t>TALLER PLÁSTICA: Elaboración de un comic sobre un personaje al que hemos llamado MORDI y centrará todo nuestra historieta. Se trata de contar cómo recicla nuestro protagonista, a través de viñetas.</a:t>
            </a:r>
            <a:endParaRPr lang="es-ES" dirty="0"/>
          </a:p>
        </p:txBody>
      </p:sp>
    </p:spTree>
    <p:extLst>
      <p:ext uri="{BB962C8B-B14F-4D97-AF65-F5344CB8AC3E}">
        <p14:creationId xmlns:p14="http://schemas.microsoft.com/office/powerpoint/2010/main" val="212413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LLUVIA DE IDEAS</a:t>
            </a:r>
            <a:endParaRPr lang="es-ES" dirty="0"/>
          </a:p>
        </p:txBody>
      </p:sp>
      <p:sp>
        <p:nvSpPr>
          <p:cNvPr id="3" name="2 Marcador de contenido"/>
          <p:cNvSpPr>
            <a:spLocks noGrp="1"/>
          </p:cNvSpPr>
          <p:nvPr>
            <p:ph idx="1"/>
          </p:nvPr>
        </p:nvSpPr>
        <p:spPr/>
        <p:txBody>
          <a:bodyPr/>
          <a:lstStyle/>
          <a:p>
            <a:r>
              <a:rPr lang="es-ES" dirty="0" smtClean="0"/>
              <a:t>Mediante la lluvia de ideas se les pide a los niños de 3º de Primaria  que elijan un personaje a través del cual contaremos una historia relacionada con el reciclado. </a:t>
            </a:r>
          </a:p>
          <a:p>
            <a:pPr marL="0" indent="0">
              <a:buNone/>
            </a:pPr>
            <a:endParaRPr lang="es-ES" dirty="0"/>
          </a:p>
        </p:txBody>
      </p:sp>
      <p:pic>
        <p:nvPicPr>
          <p:cNvPr id="9" name="8 Imagen" descr="C:\Users\Usuario\AppData\Local\Microsoft\Windows\Temporary Internet Files\Content.Word\IMG_4488.jpg"/>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552625" y="3224239"/>
            <a:ext cx="2448323" cy="3577925"/>
          </a:xfrm>
          <a:prstGeom prst="rect">
            <a:avLst/>
          </a:prstGeom>
          <a:noFill/>
          <a:ln>
            <a:noFill/>
          </a:ln>
        </p:spPr>
      </p:pic>
    </p:spTree>
    <p:extLst>
      <p:ext uri="{BB962C8B-B14F-4D97-AF65-F5344CB8AC3E}">
        <p14:creationId xmlns:p14="http://schemas.microsoft.com/office/powerpoint/2010/main" val="1067445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HISTORIETA</a:t>
            </a:r>
            <a:endParaRPr lang="es-ES" dirty="0"/>
          </a:p>
        </p:txBody>
      </p:sp>
      <p:sp>
        <p:nvSpPr>
          <p:cNvPr id="3" name="2 Marcador de contenido"/>
          <p:cNvSpPr>
            <a:spLocks noGrp="1"/>
          </p:cNvSpPr>
          <p:nvPr>
            <p:ph idx="1"/>
          </p:nvPr>
        </p:nvSpPr>
        <p:spPr/>
        <p:txBody>
          <a:bodyPr>
            <a:normAutofit lnSpcReduction="10000"/>
          </a:bodyPr>
          <a:lstStyle/>
          <a:p>
            <a:pPr algn="just"/>
            <a:r>
              <a:rPr lang="es-ES" dirty="0" smtClean="0"/>
              <a:t>Cada niño podía aportar su historia</a:t>
            </a:r>
          </a:p>
          <a:p>
            <a:pPr algn="just"/>
            <a:r>
              <a:rPr lang="es-ES" dirty="0" smtClean="0"/>
              <a:t>Después entre todos elegimos la mejor historia y su representación en el cómic.</a:t>
            </a:r>
          </a:p>
          <a:p>
            <a:pPr algn="just"/>
            <a:r>
              <a:rPr lang="es-ES" dirty="0" smtClean="0"/>
              <a:t>Historia: </a:t>
            </a:r>
            <a:r>
              <a:rPr lang="es-ES" dirty="0" err="1" smtClean="0"/>
              <a:t>Mordi</a:t>
            </a:r>
            <a:r>
              <a:rPr lang="es-ES" dirty="0" smtClean="0"/>
              <a:t> vio un rastro de basura y decidió seguirlo y a través de su nave espacial contempló un planeta lleno de basura. Habló con los habitantes y les explicó la importancia del reciclaje y la limpieza. Este fue el resultado:</a:t>
            </a:r>
            <a:endParaRPr lang="es-ES" dirty="0"/>
          </a:p>
        </p:txBody>
      </p:sp>
    </p:spTree>
    <p:extLst>
      <p:ext uri="{BB962C8B-B14F-4D97-AF65-F5344CB8AC3E}">
        <p14:creationId xmlns:p14="http://schemas.microsoft.com/office/powerpoint/2010/main" val="154371436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601</Words>
  <Application>Microsoft Office PowerPoint</Application>
  <PresentationFormat>Presentación en pantalla (4:3)</PresentationFormat>
  <Paragraphs>44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 «EL CÓMIC»</vt:lpstr>
      <vt:lpstr>JUSTIFICACIÓN</vt:lpstr>
      <vt:lpstr>CONTENIDO</vt:lpstr>
      <vt:lpstr>OBJETIVOS</vt:lpstr>
      <vt:lpstr>ACTIVIDADES</vt:lpstr>
      <vt:lpstr>TALLERES</vt:lpstr>
      <vt:lpstr>CÓMIC</vt:lpstr>
      <vt:lpstr>LLUVIA DE IDEAS</vt:lpstr>
      <vt:lpstr>HISTORIETA</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SENTIDO DEL HUMOR»</dc:title>
  <dc:creator>Usuario</dc:creator>
  <cp:lastModifiedBy>CFIE</cp:lastModifiedBy>
  <cp:revision>14</cp:revision>
  <dcterms:created xsi:type="dcterms:W3CDTF">2017-03-13T18:21:40Z</dcterms:created>
  <dcterms:modified xsi:type="dcterms:W3CDTF">2020-11-25T12:45:17Z</dcterms:modified>
</cp:coreProperties>
</file>