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3" r:id="rId2"/>
    <p:sldId id="300" r:id="rId3"/>
    <p:sldId id="304" r:id="rId4"/>
    <p:sldId id="290" r:id="rId5"/>
    <p:sldId id="306" r:id="rId6"/>
    <p:sldId id="296" r:id="rId7"/>
    <p:sldId id="298" r:id="rId8"/>
    <p:sldId id="295" r:id="rId9"/>
    <p:sldId id="299" r:id="rId10"/>
    <p:sldId id="291" r:id="rId11"/>
    <p:sldId id="301" r:id="rId12"/>
    <p:sldId id="302" r:id="rId13"/>
    <p:sldId id="303" r:id="rId14"/>
    <p:sldId id="305" r:id="rId15"/>
    <p:sldId id="280" r:id="rId1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3656F6"/>
    <a:srgbClr val="F95D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114" d="100"/>
          <a:sy n="114" d="100"/>
        </p:scale>
        <p:origin x="50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GB"/>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GB"/>
          </a:p>
        </p:txBody>
      </p:sp>
      <p:sp>
        <p:nvSpPr>
          <p:cNvPr id="4" name="Marcador de fecha 3"/>
          <p:cNvSpPr>
            <a:spLocks noGrp="1"/>
          </p:cNvSpPr>
          <p:nvPr>
            <p:ph type="dt" sz="half" idx="10"/>
          </p:nvPr>
        </p:nvSpPr>
        <p:spPr/>
        <p:txBody>
          <a:bodyPr/>
          <a:lstStyle/>
          <a:p>
            <a:fld id="{968BB21C-4322-4841-8490-E81582AEB1C2}" type="datetimeFigureOut">
              <a:rPr lang="en-GB" smtClean="0"/>
              <a:t>11/05/2022</a:t>
            </a:fld>
            <a:endParaRPr lang="en-GB"/>
          </a:p>
        </p:txBody>
      </p:sp>
      <p:sp>
        <p:nvSpPr>
          <p:cNvPr id="5" name="Marcador de pie de página 4"/>
          <p:cNvSpPr>
            <a:spLocks noGrp="1"/>
          </p:cNvSpPr>
          <p:nvPr>
            <p:ph type="ftr" sz="quarter" idx="11"/>
          </p:nvPr>
        </p:nvSpPr>
        <p:spPr/>
        <p:txBody>
          <a:bodyPr/>
          <a:lstStyle/>
          <a:p>
            <a:endParaRPr lang="en-GB"/>
          </a:p>
        </p:txBody>
      </p:sp>
      <p:sp>
        <p:nvSpPr>
          <p:cNvPr id="6" name="Marcador de número de diapositiva 5"/>
          <p:cNvSpPr>
            <a:spLocks noGrp="1"/>
          </p:cNvSpPr>
          <p:nvPr>
            <p:ph type="sldNum" sz="quarter" idx="12"/>
          </p:nvPr>
        </p:nvSpPr>
        <p:spPr/>
        <p:txBody>
          <a:bodyPr/>
          <a:lstStyle/>
          <a:p>
            <a:fld id="{0827AC05-3F8B-42C9-8B9E-DAE79D6EAC46}" type="slidenum">
              <a:rPr lang="en-GB" smtClean="0"/>
              <a:t>‹Nº›</a:t>
            </a:fld>
            <a:endParaRPr lang="en-GB"/>
          </a:p>
        </p:txBody>
      </p:sp>
    </p:spTree>
    <p:extLst>
      <p:ext uri="{BB962C8B-B14F-4D97-AF65-F5344CB8AC3E}">
        <p14:creationId xmlns:p14="http://schemas.microsoft.com/office/powerpoint/2010/main" val="2066489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GB"/>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p:cNvSpPr>
            <a:spLocks noGrp="1"/>
          </p:cNvSpPr>
          <p:nvPr>
            <p:ph type="dt" sz="half" idx="10"/>
          </p:nvPr>
        </p:nvSpPr>
        <p:spPr/>
        <p:txBody>
          <a:bodyPr/>
          <a:lstStyle/>
          <a:p>
            <a:fld id="{968BB21C-4322-4841-8490-E81582AEB1C2}" type="datetimeFigureOut">
              <a:rPr lang="en-GB" smtClean="0"/>
              <a:t>11/05/2022</a:t>
            </a:fld>
            <a:endParaRPr lang="en-GB"/>
          </a:p>
        </p:txBody>
      </p:sp>
      <p:sp>
        <p:nvSpPr>
          <p:cNvPr id="5" name="Marcador de pie de página 4"/>
          <p:cNvSpPr>
            <a:spLocks noGrp="1"/>
          </p:cNvSpPr>
          <p:nvPr>
            <p:ph type="ftr" sz="quarter" idx="11"/>
          </p:nvPr>
        </p:nvSpPr>
        <p:spPr/>
        <p:txBody>
          <a:bodyPr/>
          <a:lstStyle/>
          <a:p>
            <a:endParaRPr lang="en-GB"/>
          </a:p>
        </p:txBody>
      </p:sp>
      <p:sp>
        <p:nvSpPr>
          <p:cNvPr id="6" name="Marcador de número de diapositiva 5"/>
          <p:cNvSpPr>
            <a:spLocks noGrp="1"/>
          </p:cNvSpPr>
          <p:nvPr>
            <p:ph type="sldNum" sz="quarter" idx="12"/>
          </p:nvPr>
        </p:nvSpPr>
        <p:spPr/>
        <p:txBody>
          <a:bodyPr/>
          <a:lstStyle/>
          <a:p>
            <a:fld id="{0827AC05-3F8B-42C9-8B9E-DAE79D6EAC46}" type="slidenum">
              <a:rPr lang="en-GB" smtClean="0"/>
              <a:t>‹Nº›</a:t>
            </a:fld>
            <a:endParaRPr lang="en-GB"/>
          </a:p>
        </p:txBody>
      </p:sp>
    </p:spTree>
    <p:extLst>
      <p:ext uri="{BB962C8B-B14F-4D97-AF65-F5344CB8AC3E}">
        <p14:creationId xmlns:p14="http://schemas.microsoft.com/office/powerpoint/2010/main" val="2825996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GB"/>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p:cNvSpPr>
            <a:spLocks noGrp="1"/>
          </p:cNvSpPr>
          <p:nvPr>
            <p:ph type="dt" sz="half" idx="10"/>
          </p:nvPr>
        </p:nvSpPr>
        <p:spPr/>
        <p:txBody>
          <a:bodyPr/>
          <a:lstStyle/>
          <a:p>
            <a:fld id="{968BB21C-4322-4841-8490-E81582AEB1C2}" type="datetimeFigureOut">
              <a:rPr lang="en-GB" smtClean="0"/>
              <a:t>11/05/2022</a:t>
            </a:fld>
            <a:endParaRPr lang="en-GB"/>
          </a:p>
        </p:txBody>
      </p:sp>
      <p:sp>
        <p:nvSpPr>
          <p:cNvPr id="5" name="Marcador de pie de página 4"/>
          <p:cNvSpPr>
            <a:spLocks noGrp="1"/>
          </p:cNvSpPr>
          <p:nvPr>
            <p:ph type="ftr" sz="quarter" idx="11"/>
          </p:nvPr>
        </p:nvSpPr>
        <p:spPr/>
        <p:txBody>
          <a:bodyPr/>
          <a:lstStyle/>
          <a:p>
            <a:endParaRPr lang="en-GB"/>
          </a:p>
        </p:txBody>
      </p:sp>
      <p:sp>
        <p:nvSpPr>
          <p:cNvPr id="6" name="Marcador de número de diapositiva 5"/>
          <p:cNvSpPr>
            <a:spLocks noGrp="1"/>
          </p:cNvSpPr>
          <p:nvPr>
            <p:ph type="sldNum" sz="quarter" idx="12"/>
          </p:nvPr>
        </p:nvSpPr>
        <p:spPr/>
        <p:txBody>
          <a:bodyPr/>
          <a:lstStyle/>
          <a:p>
            <a:fld id="{0827AC05-3F8B-42C9-8B9E-DAE79D6EAC46}" type="slidenum">
              <a:rPr lang="en-GB" smtClean="0"/>
              <a:t>‹Nº›</a:t>
            </a:fld>
            <a:endParaRPr lang="en-GB"/>
          </a:p>
        </p:txBody>
      </p:sp>
    </p:spTree>
    <p:extLst>
      <p:ext uri="{BB962C8B-B14F-4D97-AF65-F5344CB8AC3E}">
        <p14:creationId xmlns:p14="http://schemas.microsoft.com/office/powerpoint/2010/main" val="886021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GB"/>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p:cNvSpPr>
            <a:spLocks noGrp="1"/>
          </p:cNvSpPr>
          <p:nvPr>
            <p:ph type="dt" sz="half" idx="10"/>
          </p:nvPr>
        </p:nvSpPr>
        <p:spPr/>
        <p:txBody>
          <a:bodyPr/>
          <a:lstStyle/>
          <a:p>
            <a:fld id="{968BB21C-4322-4841-8490-E81582AEB1C2}" type="datetimeFigureOut">
              <a:rPr lang="en-GB" smtClean="0"/>
              <a:t>11/05/2022</a:t>
            </a:fld>
            <a:endParaRPr lang="en-GB"/>
          </a:p>
        </p:txBody>
      </p:sp>
      <p:sp>
        <p:nvSpPr>
          <p:cNvPr id="5" name="Marcador de pie de página 4"/>
          <p:cNvSpPr>
            <a:spLocks noGrp="1"/>
          </p:cNvSpPr>
          <p:nvPr>
            <p:ph type="ftr" sz="quarter" idx="11"/>
          </p:nvPr>
        </p:nvSpPr>
        <p:spPr/>
        <p:txBody>
          <a:bodyPr/>
          <a:lstStyle/>
          <a:p>
            <a:endParaRPr lang="en-GB"/>
          </a:p>
        </p:txBody>
      </p:sp>
      <p:sp>
        <p:nvSpPr>
          <p:cNvPr id="6" name="Marcador de número de diapositiva 5"/>
          <p:cNvSpPr>
            <a:spLocks noGrp="1"/>
          </p:cNvSpPr>
          <p:nvPr>
            <p:ph type="sldNum" sz="quarter" idx="12"/>
          </p:nvPr>
        </p:nvSpPr>
        <p:spPr/>
        <p:txBody>
          <a:bodyPr/>
          <a:lstStyle/>
          <a:p>
            <a:fld id="{0827AC05-3F8B-42C9-8B9E-DAE79D6EAC46}" type="slidenum">
              <a:rPr lang="en-GB" smtClean="0"/>
              <a:t>‹Nº›</a:t>
            </a:fld>
            <a:endParaRPr lang="en-GB"/>
          </a:p>
        </p:txBody>
      </p:sp>
    </p:spTree>
    <p:extLst>
      <p:ext uri="{BB962C8B-B14F-4D97-AF65-F5344CB8AC3E}">
        <p14:creationId xmlns:p14="http://schemas.microsoft.com/office/powerpoint/2010/main" val="2532042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GB"/>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968BB21C-4322-4841-8490-E81582AEB1C2}" type="datetimeFigureOut">
              <a:rPr lang="en-GB" smtClean="0"/>
              <a:t>11/05/2022</a:t>
            </a:fld>
            <a:endParaRPr lang="en-GB"/>
          </a:p>
        </p:txBody>
      </p:sp>
      <p:sp>
        <p:nvSpPr>
          <p:cNvPr id="5" name="Marcador de pie de página 4"/>
          <p:cNvSpPr>
            <a:spLocks noGrp="1"/>
          </p:cNvSpPr>
          <p:nvPr>
            <p:ph type="ftr" sz="quarter" idx="11"/>
          </p:nvPr>
        </p:nvSpPr>
        <p:spPr/>
        <p:txBody>
          <a:bodyPr/>
          <a:lstStyle/>
          <a:p>
            <a:endParaRPr lang="en-GB"/>
          </a:p>
        </p:txBody>
      </p:sp>
      <p:sp>
        <p:nvSpPr>
          <p:cNvPr id="6" name="Marcador de número de diapositiva 5"/>
          <p:cNvSpPr>
            <a:spLocks noGrp="1"/>
          </p:cNvSpPr>
          <p:nvPr>
            <p:ph type="sldNum" sz="quarter" idx="12"/>
          </p:nvPr>
        </p:nvSpPr>
        <p:spPr/>
        <p:txBody>
          <a:bodyPr/>
          <a:lstStyle/>
          <a:p>
            <a:fld id="{0827AC05-3F8B-42C9-8B9E-DAE79D6EAC46}" type="slidenum">
              <a:rPr lang="en-GB" smtClean="0"/>
              <a:t>‹Nº›</a:t>
            </a:fld>
            <a:endParaRPr lang="en-GB"/>
          </a:p>
        </p:txBody>
      </p:sp>
    </p:spTree>
    <p:extLst>
      <p:ext uri="{BB962C8B-B14F-4D97-AF65-F5344CB8AC3E}">
        <p14:creationId xmlns:p14="http://schemas.microsoft.com/office/powerpoint/2010/main" val="4081560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GB"/>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fecha 4"/>
          <p:cNvSpPr>
            <a:spLocks noGrp="1"/>
          </p:cNvSpPr>
          <p:nvPr>
            <p:ph type="dt" sz="half" idx="10"/>
          </p:nvPr>
        </p:nvSpPr>
        <p:spPr/>
        <p:txBody>
          <a:bodyPr/>
          <a:lstStyle/>
          <a:p>
            <a:fld id="{968BB21C-4322-4841-8490-E81582AEB1C2}" type="datetimeFigureOut">
              <a:rPr lang="en-GB" smtClean="0"/>
              <a:t>11/05/2022</a:t>
            </a:fld>
            <a:endParaRPr lang="en-GB"/>
          </a:p>
        </p:txBody>
      </p:sp>
      <p:sp>
        <p:nvSpPr>
          <p:cNvPr id="6" name="Marcador de pie de página 5"/>
          <p:cNvSpPr>
            <a:spLocks noGrp="1"/>
          </p:cNvSpPr>
          <p:nvPr>
            <p:ph type="ftr" sz="quarter" idx="11"/>
          </p:nvPr>
        </p:nvSpPr>
        <p:spPr/>
        <p:txBody>
          <a:bodyPr/>
          <a:lstStyle/>
          <a:p>
            <a:endParaRPr lang="en-GB"/>
          </a:p>
        </p:txBody>
      </p:sp>
      <p:sp>
        <p:nvSpPr>
          <p:cNvPr id="7" name="Marcador de número de diapositiva 6"/>
          <p:cNvSpPr>
            <a:spLocks noGrp="1"/>
          </p:cNvSpPr>
          <p:nvPr>
            <p:ph type="sldNum" sz="quarter" idx="12"/>
          </p:nvPr>
        </p:nvSpPr>
        <p:spPr/>
        <p:txBody>
          <a:bodyPr/>
          <a:lstStyle/>
          <a:p>
            <a:fld id="{0827AC05-3F8B-42C9-8B9E-DAE79D6EAC46}" type="slidenum">
              <a:rPr lang="en-GB" smtClean="0"/>
              <a:t>‹Nº›</a:t>
            </a:fld>
            <a:endParaRPr lang="en-GB"/>
          </a:p>
        </p:txBody>
      </p:sp>
    </p:spTree>
    <p:extLst>
      <p:ext uri="{BB962C8B-B14F-4D97-AF65-F5344CB8AC3E}">
        <p14:creationId xmlns:p14="http://schemas.microsoft.com/office/powerpoint/2010/main" val="3419906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GB"/>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7" name="Marcador de fecha 6"/>
          <p:cNvSpPr>
            <a:spLocks noGrp="1"/>
          </p:cNvSpPr>
          <p:nvPr>
            <p:ph type="dt" sz="half" idx="10"/>
          </p:nvPr>
        </p:nvSpPr>
        <p:spPr/>
        <p:txBody>
          <a:bodyPr/>
          <a:lstStyle/>
          <a:p>
            <a:fld id="{968BB21C-4322-4841-8490-E81582AEB1C2}" type="datetimeFigureOut">
              <a:rPr lang="en-GB" smtClean="0"/>
              <a:t>11/05/2022</a:t>
            </a:fld>
            <a:endParaRPr lang="en-GB"/>
          </a:p>
        </p:txBody>
      </p:sp>
      <p:sp>
        <p:nvSpPr>
          <p:cNvPr id="8" name="Marcador de pie de página 7"/>
          <p:cNvSpPr>
            <a:spLocks noGrp="1"/>
          </p:cNvSpPr>
          <p:nvPr>
            <p:ph type="ftr" sz="quarter" idx="11"/>
          </p:nvPr>
        </p:nvSpPr>
        <p:spPr/>
        <p:txBody>
          <a:bodyPr/>
          <a:lstStyle/>
          <a:p>
            <a:endParaRPr lang="en-GB"/>
          </a:p>
        </p:txBody>
      </p:sp>
      <p:sp>
        <p:nvSpPr>
          <p:cNvPr id="9" name="Marcador de número de diapositiva 8"/>
          <p:cNvSpPr>
            <a:spLocks noGrp="1"/>
          </p:cNvSpPr>
          <p:nvPr>
            <p:ph type="sldNum" sz="quarter" idx="12"/>
          </p:nvPr>
        </p:nvSpPr>
        <p:spPr/>
        <p:txBody>
          <a:bodyPr/>
          <a:lstStyle/>
          <a:p>
            <a:fld id="{0827AC05-3F8B-42C9-8B9E-DAE79D6EAC46}" type="slidenum">
              <a:rPr lang="en-GB" smtClean="0"/>
              <a:t>‹Nº›</a:t>
            </a:fld>
            <a:endParaRPr lang="en-GB"/>
          </a:p>
        </p:txBody>
      </p:sp>
    </p:spTree>
    <p:extLst>
      <p:ext uri="{BB962C8B-B14F-4D97-AF65-F5344CB8AC3E}">
        <p14:creationId xmlns:p14="http://schemas.microsoft.com/office/powerpoint/2010/main" val="2745322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GB"/>
          </a:p>
        </p:txBody>
      </p:sp>
      <p:sp>
        <p:nvSpPr>
          <p:cNvPr id="3" name="Marcador de fecha 2"/>
          <p:cNvSpPr>
            <a:spLocks noGrp="1"/>
          </p:cNvSpPr>
          <p:nvPr>
            <p:ph type="dt" sz="half" idx="10"/>
          </p:nvPr>
        </p:nvSpPr>
        <p:spPr/>
        <p:txBody>
          <a:bodyPr/>
          <a:lstStyle/>
          <a:p>
            <a:fld id="{968BB21C-4322-4841-8490-E81582AEB1C2}" type="datetimeFigureOut">
              <a:rPr lang="en-GB" smtClean="0"/>
              <a:t>11/05/2022</a:t>
            </a:fld>
            <a:endParaRPr lang="en-GB"/>
          </a:p>
        </p:txBody>
      </p:sp>
      <p:sp>
        <p:nvSpPr>
          <p:cNvPr id="4" name="Marcador de pie de página 3"/>
          <p:cNvSpPr>
            <a:spLocks noGrp="1"/>
          </p:cNvSpPr>
          <p:nvPr>
            <p:ph type="ftr" sz="quarter" idx="11"/>
          </p:nvPr>
        </p:nvSpPr>
        <p:spPr/>
        <p:txBody>
          <a:bodyPr/>
          <a:lstStyle/>
          <a:p>
            <a:endParaRPr lang="en-GB"/>
          </a:p>
        </p:txBody>
      </p:sp>
      <p:sp>
        <p:nvSpPr>
          <p:cNvPr id="5" name="Marcador de número de diapositiva 4"/>
          <p:cNvSpPr>
            <a:spLocks noGrp="1"/>
          </p:cNvSpPr>
          <p:nvPr>
            <p:ph type="sldNum" sz="quarter" idx="12"/>
          </p:nvPr>
        </p:nvSpPr>
        <p:spPr/>
        <p:txBody>
          <a:bodyPr/>
          <a:lstStyle/>
          <a:p>
            <a:fld id="{0827AC05-3F8B-42C9-8B9E-DAE79D6EAC46}" type="slidenum">
              <a:rPr lang="en-GB" smtClean="0"/>
              <a:t>‹Nº›</a:t>
            </a:fld>
            <a:endParaRPr lang="en-GB"/>
          </a:p>
        </p:txBody>
      </p:sp>
    </p:spTree>
    <p:extLst>
      <p:ext uri="{BB962C8B-B14F-4D97-AF65-F5344CB8AC3E}">
        <p14:creationId xmlns:p14="http://schemas.microsoft.com/office/powerpoint/2010/main" val="216024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68BB21C-4322-4841-8490-E81582AEB1C2}" type="datetimeFigureOut">
              <a:rPr lang="en-GB" smtClean="0"/>
              <a:t>11/05/2022</a:t>
            </a:fld>
            <a:endParaRPr lang="en-GB"/>
          </a:p>
        </p:txBody>
      </p:sp>
      <p:sp>
        <p:nvSpPr>
          <p:cNvPr id="3" name="Marcador de pie de página 2"/>
          <p:cNvSpPr>
            <a:spLocks noGrp="1"/>
          </p:cNvSpPr>
          <p:nvPr>
            <p:ph type="ftr" sz="quarter" idx="11"/>
          </p:nvPr>
        </p:nvSpPr>
        <p:spPr/>
        <p:txBody>
          <a:bodyPr/>
          <a:lstStyle/>
          <a:p>
            <a:endParaRPr lang="en-GB"/>
          </a:p>
        </p:txBody>
      </p:sp>
      <p:sp>
        <p:nvSpPr>
          <p:cNvPr id="4" name="Marcador de número de diapositiva 3"/>
          <p:cNvSpPr>
            <a:spLocks noGrp="1"/>
          </p:cNvSpPr>
          <p:nvPr>
            <p:ph type="sldNum" sz="quarter" idx="12"/>
          </p:nvPr>
        </p:nvSpPr>
        <p:spPr/>
        <p:txBody>
          <a:bodyPr/>
          <a:lstStyle/>
          <a:p>
            <a:fld id="{0827AC05-3F8B-42C9-8B9E-DAE79D6EAC46}" type="slidenum">
              <a:rPr lang="en-GB" smtClean="0"/>
              <a:t>‹Nº›</a:t>
            </a:fld>
            <a:endParaRPr lang="en-GB"/>
          </a:p>
        </p:txBody>
      </p:sp>
    </p:spTree>
    <p:extLst>
      <p:ext uri="{BB962C8B-B14F-4D97-AF65-F5344CB8AC3E}">
        <p14:creationId xmlns:p14="http://schemas.microsoft.com/office/powerpoint/2010/main" val="1114592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GB"/>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968BB21C-4322-4841-8490-E81582AEB1C2}" type="datetimeFigureOut">
              <a:rPr lang="en-GB" smtClean="0"/>
              <a:t>11/05/2022</a:t>
            </a:fld>
            <a:endParaRPr lang="en-GB"/>
          </a:p>
        </p:txBody>
      </p:sp>
      <p:sp>
        <p:nvSpPr>
          <p:cNvPr id="6" name="Marcador de pie de página 5"/>
          <p:cNvSpPr>
            <a:spLocks noGrp="1"/>
          </p:cNvSpPr>
          <p:nvPr>
            <p:ph type="ftr" sz="quarter" idx="11"/>
          </p:nvPr>
        </p:nvSpPr>
        <p:spPr/>
        <p:txBody>
          <a:bodyPr/>
          <a:lstStyle/>
          <a:p>
            <a:endParaRPr lang="en-GB"/>
          </a:p>
        </p:txBody>
      </p:sp>
      <p:sp>
        <p:nvSpPr>
          <p:cNvPr id="7" name="Marcador de número de diapositiva 6"/>
          <p:cNvSpPr>
            <a:spLocks noGrp="1"/>
          </p:cNvSpPr>
          <p:nvPr>
            <p:ph type="sldNum" sz="quarter" idx="12"/>
          </p:nvPr>
        </p:nvSpPr>
        <p:spPr/>
        <p:txBody>
          <a:bodyPr/>
          <a:lstStyle/>
          <a:p>
            <a:fld id="{0827AC05-3F8B-42C9-8B9E-DAE79D6EAC46}" type="slidenum">
              <a:rPr lang="en-GB" smtClean="0"/>
              <a:t>‹Nº›</a:t>
            </a:fld>
            <a:endParaRPr lang="en-GB"/>
          </a:p>
        </p:txBody>
      </p:sp>
    </p:spTree>
    <p:extLst>
      <p:ext uri="{BB962C8B-B14F-4D97-AF65-F5344CB8AC3E}">
        <p14:creationId xmlns:p14="http://schemas.microsoft.com/office/powerpoint/2010/main" val="3086088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GB"/>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968BB21C-4322-4841-8490-E81582AEB1C2}" type="datetimeFigureOut">
              <a:rPr lang="en-GB" smtClean="0"/>
              <a:t>11/05/2022</a:t>
            </a:fld>
            <a:endParaRPr lang="en-GB"/>
          </a:p>
        </p:txBody>
      </p:sp>
      <p:sp>
        <p:nvSpPr>
          <p:cNvPr id="6" name="Marcador de pie de página 5"/>
          <p:cNvSpPr>
            <a:spLocks noGrp="1"/>
          </p:cNvSpPr>
          <p:nvPr>
            <p:ph type="ftr" sz="quarter" idx="11"/>
          </p:nvPr>
        </p:nvSpPr>
        <p:spPr/>
        <p:txBody>
          <a:bodyPr/>
          <a:lstStyle/>
          <a:p>
            <a:endParaRPr lang="en-GB"/>
          </a:p>
        </p:txBody>
      </p:sp>
      <p:sp>
        <p:nvSpPr>
          <p:cNvPr id="7" name="Marcador de número de diapositiva 6"/>
          <p:cNvSpPr>
            <a:spLocks noGrp="1"/>
          </p:cNvSpPr>
          <p:nvPr>
            <p:ph type="sldNum" sz="quarter" idx="12"/>
          </p:nvPr>
        </p:nvSpPr>
        <p:spPr/>
        <p:txBody>
          <a:bodyPr/>
          <a:lstStyle/>
          <a:p>
            <a:fld id="{0827AC05-3F8B-42C9-8B9E-DAE79D6EAC46}" type="slidenum">
              <a:rPr lang="en-GB" smtClean="0"/>
              <a:t>‹Nº›</a:t>
            </a:fld>
            <a:endParaRPr lang="en-GB"/>
          </a:p>
        </p:txBody>
      </p:sp>
    </p:spTree>
    <p:extLst>
      <p:ext uri="{BB962C8B-B14F-4D97-AF65-F5344CB8AC3E}">
        <p14:creationId xmlns:p14="http://schemas.microsoft.com/office/powerpoint/2010/main" val="166715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GB"/>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8BB21C-4322-4841-8490-E81582AEB1C2}" type="datetimeFigureOut">
              <a:rPr lang="en-GB" smtClean="0"/>
              <a:t>11/05/2022</a:t>
            </a:fld>
            <a:endParaRPr lang="en-GB"/>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27AC05-3F8B-42C9-8B9E-DAE79D6EAC46}" type="slidenum">
              <a:rPr lang="en-GB" smtClean="0"/>
              <a:t>‹Nº›</a:t>
            </a:fld>
            <a:endParaRPr lang="en-GB"/>
          </a:p>
        </p:txBody>
      </p:sp>
    </p:spTree>
    <p:extLst>
      <p:ext uri="{BB962C8B-B14F-4D97-AF65-F5344CB8AC3E}">
        <p14:creationId xmlns:p14="http://schemas.microsoft.com/office/powerpoint/2010/main" val="11919362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www.canva.com/" TargetMode="Externa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www.canva.com/es_es/plantillas/?query=camino"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8" Type="http://schemas.openxmlformats.org/officeDocument/2006/relationships/hyperlink" Target="https://www.duckduckmoose.com/educational-iphone-itouch-apps-for-kids/chatterpixkids/" TargetMode="External"/><Relationship Id="rId3" Type="http://schemas.openxmlformats.org/officeDocument/2006/relationships/image" Target="../media/image4.png"/><Relationship Id="rId7" Type="http://schemas.openxmlformats.org/officeDocument/2006/relationships/hyperlink" Target="https://www.voki.com/site/myVoki"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powtoon.com/html5-studio/?#/edit/cV4kqUHVNXG" TargetMode="External"/><Relationship Id="rId5" Type="http://schemas.openxmlformats.org/officeDocument/2006/relationships/hyperlink" Target="https://www.canva.com/" TargetMode="External"/><Relationship Id="rId10" Type="http://schemas.openxmlformats.org/officeDocument/2006/relationships/hyperlink" Target="https://www.fxguruapp.com/" TargetMode="External"/><Relationship Id="rId4" Type="http://schemas.openxmlformats.org/officeDocument/2006/relationships/hyperlink" Target="https://app.genial.ly/editor/61915ede91a5620d7cd1caba" TargetMode="External"/><Relationship Id="rId9" Type="http://schemas.openxmlformats.org/officeDocument/2006/relationships/hyperlink" Target="https://filmora.wondershare.es/"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studystack.com/Logoff.jsp" TargetMode="External"/><Relationship Id="rId3" Type="http://schemas.openxmlformats.org/officeDocument/2006/relationships/image" Target="../media/image4.png"/><Relationship Id="rId7" Type="http://schemas.openxmlformats.org/officeDocument/2006/relationships/hyperlink" Target="https://learningapps.org/display?v=pxyq39x8c21"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quizizz.com/admin" TargetMode="External"/><Relationship Id="rId5" Type="http://schemas.openxmlformats.org/officeDocument/2006/relationships/hyperlink" Target="https://www.plickers.com/library" TargetMode="External"/><Relationship Id="rId10" Type="http://schemas.openxmlformats.org/officeDocument/2006/relationships/hyperlink" Target="https://app.classcraft.com/" TargetMode="External"/><Relationship Id="rId4" Type="http://schemas.openxmlformats.org/officeDocument/2006/relationships/hyperlink" Target="https://create.kahoot.it/" TargetMode="External"/><Relationship Id="rId9" Type="http://schemas.openxmlformats.org/officeDocument/2006/relationships/hyperlink" Target="https://www.classdojo.com/es-e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powtoon.com/s/cV4kqUHVNXG/1/m/s"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hyperlink" Target="https://www.freepik.com/free-photos-vectors/pics"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hyperlink" Target="https://learningapps.org/display?v=pxyq39x8c21" TargetMode="External"/><Relationship Id="rId9" Type="http://schemas.openxmlformats.org/officeDocument/2006/relationships/hyperlink" Target="https://www.pearltrees.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s://www.office.com/?auth=2" TargetMode="External"/><Relationship Id="rId3" Type="http://schemas.openxmlformats.org/officeDocument/2006/relationships/hyperlink" Target="https://wordwall.net/myactivities" TargetMode="External"/><Relationship Id="rId7" Type="http://schemas.openxmlformats.org/officeDocument/2006/relationships/hyperlink" Target="https://docs.google.com/forms/u/0/?tgif=d"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es.educaplay.com/" TargetMode="External"/><Relationship Id="rId5" Type="http://schemas.openxmlformats.org/officeDocument/2006/relationships/hyperlink" Target="https://www.liveworksheets.com/"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bitmoji.com/login/?continue=https%3A%2F%2Fwww.bitmoji.com%2Fhome%2F#session_id=gbwYmAhTewCwiVAZbVai8A" TargetMode="External"/><Relationship Id="rId7" Type="http://schemas.openxmlformats.org/officeDocument/2006/relationships/hyperlink" Target="https://www.creartuavatar.com/crear-avatar-mujer.php"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www.voki.com/site/myVoki" TargetMode="External"/><Relationship Id="rId4" Type="http://schemas.openxmlformats.org/officeDocument/2006/relationships/hyperlink" Target="https://www.classdojo.com/es-es/"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www.classdojo.com/es-es/"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canva.com/design/DAEw8MZMLDY/WLQlmOQ17YD9V_cd-4DfqQ/edit" TargetMode="External"/><Relationship Id="rId5" Type="http://schemas.openxmlformats.org/officeDocument/2006/relationships/hyperlink" Target="https://openbadges.me/designer.html" TargetMode="External"/><Relationship Id="rId4" Type="http://schemas.openxmlformats.org/officeDocument/2006/relationships/hyperlink" Target="https://www.makebadg.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58871D0-83C4-A148-92F1-7E4C42BC1B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355" y="715691"/>
            <a:ext cx="2527300" cy="2527300"/>
          </a:xfrm>
          <a:prstGeom prst="rect">
            <a:avLst/>
          </a:prstGeom>
        </p:spPr>
      </p:pic>
      <p:sp>
        <p:nvSpPr>
          <p:cNvPr id="6" name="CuadroTexto 5">
            <a:extLst>
              <a:ext uri="{FF2B5EF4-FFF2-40B4-BE49-F238E27FC236}">
                <a16:creationId xmlns:a16="http://schemas.microsoft.com/office/drawing/2014/main" id="{20306FC3-83AA-9E44-B54F-48470662BDA7}"/>
              </a:ext>
            </a:extLst>
          </p:cNvPr>
          <p:cNvSpPr txBox="1"/>
          <p:nvPr/>
        </p:nvSpPr>
        <p:spPr>
          <a:xfrm>
            <a:off x="3389815" y="1483112"/>
            <a:ext cx="7917521" cy="1846659"/>
          </a:xfrm>
          <a:prstGeom prst="rect">
            <a:avLst/>
          </a:prstGeom>
          <a:noFill/>
        </p:spPr>
        <p:txBody>
          <a:bodyPr wrap="square" rtlCol="0">
            <a:spAutoFit/>
          </a:bodyPr>
          <a:lstStyle/>
          <a:p>
            <a:r>
              <a:rPr lang="en-GB" sz="4800" dirty="0">
                <a:latin typeface="Rosewood Std Regular" pitchFamily="82" charset="77"/>
              </a:rPr>
              <a:t>CURSO SOBRE GAMIFICACIÓN </a:t>
            </a:r>
          </a:p>
          <a:p>
            <a:r>
              <a:rPr lang="en-GB" sz="4800" dirty="0">
                <a:latin typeface="Rosewood Std Regular" pitchFamily="82" charset="77"/>
              </a:rPr>
              <a:t>CRA TIERRAS DE BERLANGA</a:t>
            </a:r>
          </a:p>
          <a:p>
            <a:endParaRPr lang="en-GB" dirty="0"/>
          </a:p>
        </p:txBody>
      </p:sp>
      <p:sp>
        <p:nvSpPr>
          <p:cNvPr id="7" name="CuadroTexto 6">
            <a:extLst>
              <a:ext uri="{FF2B5EF4-FFF2-40B4-BE49-F238E27FC236}">
                <a16:creationId xmlns:a16="http://schemas.microsoft.com/office/drawing/2014/main" id="{E7A0AF44-FBDA-1E44-909C-55A3BAF6CDD9}"/>
              </a:ext>
            </a:extLst>
          </p:cNvPr>
          <p:cNvSpPr txBox="1"/>
          <p:nvPr/>
        </p:nvSpPr>
        <p:spPr>
          <a:xfrm>
            <a:off x="579863" y="5274527"/>
            <a:ext cx="3646449" cy="369332"/>
          </a:xfrm>
          <a:prstGeom prst="rect">
            <a:avLst/>
          </a:prstGeom>
          <a:noFill/>
        </p:spPr>
        <p:txBody>
          <a:bodyPr wrap="square" rtlCol="0">
            <a:spAutoFit/>
          </a:bodyPr>
          <a:lstStyle/>
          <a:p>
            <a:r>
              <a:rPr lang="en-GB" dirty="0"/>
              <a:t>LORENA PACHECO </a:t>
            </a:r>
          </a:p>
        </p:txBody>
      </p:sp>
      <p:sp>
        <p:nvSpPr>
          <p:cNvPr id="8" name="CuadroTexto 7">
            <a:extLst>
              <a:ext uri="{FF2B5EF4-FFF2-40B4-BE49-F238E27FC236}">
                <a16:creationId xmlns:a16="http://schemas.microsoft.com/office/drawing/2014/main" id="{65F28B85-34F9-EC43-9294-00066FCF8233}"/>
              </a:ext>
            </a:extLst>
          </p:cNvPr>
          <p:cNvSpPr txBox="1"/>
          <p:nvPr/>
        </p:nvSpPr>
        <p:spPr>
          <a:xfrm>
            <a:off x="4226312" y="3429000"/>
            <a:ext cx="2877015" cy="1015663"/>
          </a:xfrm>
          <a:prstGeom prst="rect">
            <a:avLst/>
          </a:prstGeom>
          <a:noFill/>
        </p:spPr>
        <p:txBody>
          <a:bodyPr wrap="square" rtlCol="0">
            <a:spAutoFit/>
          </a:bodyPr>
          <a:lstStyle/>
          <a:p>
            <a:r>
              <a:rPr lang="en-GB" sz="6000" dirty="0">
                <a:latin typeface="Desdemona" pitchFamily="82" charset="77"/>
              </a:rPr>
              <a:t>SESIÓN</a:t>
            </a:r>
            <a:r>
              <a:rPr lang="en-GB" dirty="0">
                <a:latin typeface="Desdemona" pitchFamily="82" charset="77"/>
              </a:rPr>
              <a:t> 5</a:t>
            </a:r>
          </a:p>
        </p:txBody>
      </p:sp>
    </p:spTree>
    <p:extLst>
      <p:ext uri="{BB962C8B-B14F-4D97-AF65-F5344CB8AC3E}">
        <p14:creationId xmlns:p14="http://schemas.microsoft.com/office/powerpoint/2010/main" val="779805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58871D0-83C4-A148-92F1-7E4C42BC1B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526" y="219462"/>
            <a:ext cx="1100098" cy="1100098"/>
          </a:xfrm>
          <a:prstGeom prst="rect">
            <a:avLst/>
          </a:prstGeom>
        </p:spPr>
      </p:pic>
      <p:sp>
        <p:nvSpPr>
          <p:cNvPr id="6" name="CuadroTexto 5">
            <a:extLst>
              <a:ext uri="{FF2B5EF4-FFF2-40B4-BE49-F238E27FC236}">
                <a16:creationId xmlns:a16="http://schemas.microsoft.com/office/drawing/2014/main" id="{20306FC3-83AA-9E44-B54F-48470662BDA7}"/>
              </a:ext>
            </a:extLst>
          </p:cNvPr>
          <p:cNvSpPr txBox="1"/>
          <p:nvPr/>
        </p:nvSpPr>
        <p:spPr>
          <a:xfrm>
            <a:off x="1482956" y="356839"/>
            <a:ext cx="10426546" cy="769441"/>
          </a:xfrm>
          <a:prstGeom prst="rect">
            <a:avLst/>
          </a:prstGeom>
          <a:noFill/>
        </p:spPr>
        <p:txBody>
          <a:bodyPr wrap="square" rtlCol="0">
            <a:spAutoFit/>
          </a:bodyPr>
          <a:lstStyle/>
          <a:p>
            <a:r>
              <a:rPr lang="en-GB" sz="4400" dirty="0">
                <a:latin typeface="Rosewood Std Regular" pitchFamily="82" charset="77"/>
              </a:rPr>
              <a:t>HERRAMIENTAS PARA LA GAMIFICACIÓN</a:t>
            </a:r>
          </a:p>
        </p:txBody>
      </p:sp>
      <p:sp>
        <p:nvSpPr>
          <p:cNvPr id="9" name="CuadroTexto 8">
            <a:extLst>
              <a:ext uri="{FF2B5EF4-FFF2-40B4-BE49-F238E27FC236}">
                <a16:creationId xmlns:a16="http://schemas.microsoft.com/office/drawing/2014/main" id="{91C043E0-F887-3949-85AC-A9724AD598CC}"/>
              </a:ext>
            </a:extLst>
          </p:cNvPr>
          <p:cNvSpPr txBox="1"/>
          <p:nvPr/>
        </p:nvSpPr>
        <p:spPr>
          <a:xfrm>
            <a:off x="964619" y="1602212"/>
            <a:ext cx="10262761" cy="923330"/>
          </a:xfrm>
          <a:prstGeom prst="rect">
            <a:avLst/>
          </a:prstGeom>
          <a:noFill/>
        </p:spPr>
        <p:txBody>
          <a:bodyPr wrap="square" rtlCol="0">
            <a:spAutoFit/>
          </a:bodyPr>
          <a:lstStyle/>
          <a:p>
            <a:pPr algn="just"/>
            <a:r>
              <a:rPr lang="es-ES_tradnl" dirty="0"/>
              <a:t>También tenemos los </a:t>
            </a:r>
            <a:r>
              <a:rPr lang="es-ES_tradnl" b="1" dirty="0"/>
              <a:t>CERTIFICADOS</a:t>
            </a:r>
            <a:r>
              <a:rPr lang="es-ES_tradnl" dirty="0"/>
              <a:t> para finalizar un misión/un objetivo/un reto. Están personalizados Y suelen ser físicos por los que se los pueden llevar a casa, enseñarlos. Se muestran orgullosos del trabajo realizado! </a:t>
            </a:r>
          </a:p>
        </p:txBody>
      </p:sp>
      <p:pic>
        <p:nvPicPr>
          <p:cNvPr id="13" name="Imagen 12">
            <a:extLst>
              <a:ext uri="{FF2B5EF4-FFF2-40B4-BE49-F238E27FC236}">
                <a16:creationId xmlns:a16="http://schemas.microsoft.com/office/drawing/2014/main" id="{0EA7011F-79CF-1044-87C3-AE14CF73AA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1144" y="2298103"/>
            <a:ext cx="1885163" cy="1276619"/>
          </a:xfrm>
          <a:prstGeom prst="rect">
            <a:avLst/>
          </a:prstGeom>
        </p:spPr>
      </p:pic>
      <p:pic>
        <p:nvPicPr>
          <p:cNvPr id="10" name="Picture 2" descr="learning from home">
            <a:extLst>
              <a:ext uri="{FF2B5EF4-FFF2-40B4-BE49-F238E27FC236}">
                <a16:creationId xmlns:a16="http://schemas.microsoft.com/office/drawing/2014/main" id="{7688FC4F-7BBF-8D48-97CB-0FB1EBE311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2753" y="4881647"/>
            <a:ext cx="1363835" cy="1363835"/>
          </a:xfrm>
          <a:prstGeom prst="rect">
            <a:avLst/>
          </a:prstGeom>
          <a:noFill/>
          <a:extLst>
            <a:ext uri="{909E8E84-426E-40DD-AFC4-6F175D3DCCD1}">
              <a14:hiddenFill xmlns:a14="http://schemas.microsoft.com/office/drawing/2010/main">
                <a:solidFill>
                  <a:srgbClr val="FFFFFF"/>
                </a:solidFill>
              </a14:hiddenFill>
            </a:ext>
          </a:extLst>
        </p:spPr>
      </p:pic>
      <p:sp>
        <p:nvSpPr>
          <p:cNvPr id="12" name="Llamada ovalada 11">
            <a:extLst>
              <a:ext uri="{FF2B5EF4-FFF2-40B4-BE49-F238E27FC236}">
                <a16:creationId xmlns:a16="http://schemas.microsoft.com/office/drawing/2014/main" id="{749C243E-9167-034E-B571-78A7293F9456}"/>
              </a:ext>
            </a:extLst>
          </p:cNvPr>
          <p:cNvSpPr/>
          <p:nvPr/>
        </p:nvSpPr>
        <p:spPr>
          <a:xfrm>
            <a:off x="3185158" y="4700573"/>
            <a:ext cx="2334696" cy="1110429"/>
          </a:xfrm>
          <a:prstGeom prst="wedgeEllipseCallout">
            <a:avLst>
              <a:gd name="adj1" fmla="val -76579"/>
              <a:gd name="adj2" fmla="val 2984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b="1" dirty="0"/>
              <a:t>CREAR CERTIFICADOS</a:t>
            </a:r>
          </a:p>
        </p:txBody>
      </p:sp>
      <p:sp>
        <p:nvSpPr>
          <p:cNvPr id="14" name="CuadroTexto 13">
            <a:extLst>
              <a:ext uri="{FF2B5EF4-FFF2-40B4-BE49-F238E27FC236}">
                <a16:creationId xmlns:a16="http://schemas.microsoft.com/office/drawing/2014/main" id="{023A00DC-9F3C-2D48-804A-E303D4843B94}"/>
              </a:ext>
            </a:extLst>
          </p:cNvPr>
          <p:cNvSpPr txBox="1"/>
          <p:nvPr/>
        </p:nvSpPr>
        <p:spPr>
          <a:xfrm>
            <a:off x="5519854" y="5255788"/>
            <a:ext cx="3165162" cy="307777"/>
          </a:xfrm>
          <a:prstGeom prst="rect">
            <a:avLst/>
          </a:prstGeom>
          <a:noFill/>
        </p:spPr>
        <p:txBody>
          <a:bodyPr wrap="none" rtlCol="0">
            <a:spAutoFit/>
          </a:bodyPr>
          <a:lstStyle/>
          <a:p>
            <a:r>
              <a:rPr lang="en-GB" sz="1400" b="1" u="sng" dirty="0">
                <a:solidFill>
                  <a:srgbClr val="00B050"/>
                </a:solidFill>
              </a:rPr>
              <a:t>CERTIFICADOS</a:t>
            </a:r>
            <a:r>
              <a:rPr lang="en-GB" sz="1400" b="1" dirty="0">
                <a:solidFill>
                  <a:srgbClr val="00B050"/>
                </a:solidFill>
              </a:rPr>
              <a:t>: </a:t>
            </a:r>
            <a:r>
              <a:rPr lang="en-GB" sz="1400" b="1" dirty="0">
                <a:solidFill>
                  <a:srgbClr val="00B050"/>
                </a:solidFill>
                <a:hlinkClick r:id="rId5"/>
              </a:rPr>
              <a:t>https://www.canva.com</a:t>
            </a:r>
            <a:endParaRPr lang="en-GB" sz="1400" b="1" dirty="0">
              <a:solidFill>
                <a:srgbClr val="00B050"/>
              </a:solidFill>
            </a:endParaRPr>
          </a:p>
        </p:txBody>
      </p:sp>
      <p:sp>
        <p:nvSpPr>
          <p:cNvPr id="15" name="CuadroTexto 14">
            <a:extLst>
              <a:ext uri="{FF2B5EF4-FFF2-40B4-BE49-F238E27FC236}">
                <a16:creationId xmlns:a16="http://schemas.microsoft.com/office/drawing/2014/main" id="{7D3010E6-4A21-0E4E-AD8B-FE0ACFF9D597}"/>
              </a:ext>
            </a:extLst>
          </p:cNvPr>
          <p:cNvSpPr txBox="1"/>
          <p:nvPr/>
        </p:nvSpPr>
        <p:spPr>
          <a:xfrm>
            <a:off x="6650832" y="5563565"/>
            <a:ext cx="1093697" cy="307777"/>
          </a:xfrm>
          <a:prstGeom prst="rect">
            <a:avLst/>
          </a:prstGeom>
          <a:noFill/>
        </p:spPr>
        <p:txBody>
          <a:bodyPr wrap="none" rtlCol="0">
            <a:spAutoFit/>
          </a:bodyPr>
          <a:lstStyle/>
          <a:p>
            <a:r>
              <a:rPr lang="en-GB" sz="1400" b="1" dirty="0">
                <a:solidFill>
                  <a:srgbClr val="0070C0"/>
                </a:solidFill>
              </a:rPr>
              <a:t>Power point</a:t>
            </a:r>
          </a:p>
        </p:txBody>
      </p:sp>
    </p:spTree>
    <p:extLst>
      <p:ext uri="{BB962C8B-B14F-4D97-AF65-F5344CB8AC3E}">
        <p14:creationId xmlns:p14="http://schemas.microsoft.com/office/powerpoint/2010/main" val="143911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58871D0-83C4-A148-92F1-7E4C42BC1B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526" y="219462"/>
            <a:ext cx="1100098" cy="1100098"/>
          </a:xfrm>
          <a:prstGeom prst="rect">
            <a:avLst/>
          </a:prstGeom>
        </p:spPr>
      </p:pic>
      <p:sp>
        <p:nvSpPr>
          <p:cNvPr id="6" name="CuadroTexto 5">
            <a:extLst>
              <a:ext uri="{FF2B5EF4-FFF2-40B4-BE49-F238E27FC236}">
                <a16:creationId xmlns:a16="http://schemas.microsoft.com/office/drawing/2014/main" id="{20306FC3-83AA-9E44-B54F-48470662BDA7}"/>
              </a:ext>
            </a:extLst>
          </p:cNvPr>
          <p:cNvSpPr txBox="1"/>
          <p:nvPr/>
        </p:nvSpPr>
        <p:spPr>
          <a:xfrm>
            <a:off x="1482956" y="356839"/>
            <a:ext cx="10013951" cy="769441"/>
          </a:xfrm>
          <a:prstGeom prst="rect">
            <a:avLst/>
          </a:prstGeom>
          <a:noFill/>
        </p:spPr>
        <p:txBody>
          <a:bodyPr wrap="square" rtlCol="0">
            <a:spAutoFit/>
          </a:bodyPr>
          <a:lstStyle/>
          <a:p>
            <a:r>
              <a:rPr lang="en-GB" sz="4400" dirty="0">
                <a:latin typeface="Rosewood Std Regular" pitchFamily="82" charset="77"/>
              </a:rPr>
              <a:t>HERRAMIENTAS PARA LA GAMIFICACIÓN</a:t>
            </a:r>
          </a:p>
        </p:txBody>
      </p:sp>
      <p:sp>
        <p:nvSpPr>
          <p:cNvPr id="3" name="CuadroTexto 2">
            <a:extLst>
              <a:ext uri="{FF2B5EF4-FFF2-40B4-BE49-F238E27FC236}">
                <a16:creationId xmlns:a16="http://schemas.microsoft.com/office/drawing/2014/main" id="{E85F68CE-853D-3B42-8C0F-F3671695E3DF}"/>
              </a:ext>
            </a:extLst>
          </p:cNvPr>
          <p:cNvSpPr txBox="1"/>
          <p:nvPr/>
        </p:nvSpPr>
        <p:spPr>
          <a:xfrm>
            <a:off x="1044575" y="1417546"/>
            <a:ext cx="1237711" cy="369332"/>
          </a:xfrm>
          <a:prstGeom prst="rect">
            <a:avLst/>
          </a:prstGeom>
          <a:noFill/>
        </p:spPr>
        <p:txBody>
          <a:bodyPr wrap="none" rtlCol="0">
            <a:spAutoFit/>
          </a:bodyPr>
          <a:lstStyle/>
          <a:p>
            <a:r>
              <a:rPr lang="es-ES_tradnl" b="1" dirty="0">
                <a:solidFill>
                  <a:srgbClr val="C00000"/>
                </a:solidFill>
              </a:rPr>
              <a:t>FEEDBACK:</a:t>
            </a:r>
          </a:p>
        </p:txBody>
      </p:sp>
      <p:sp>
        <p:nvSpPr>
          <p:cNvPr id="10" name="CuadroTexto 9">
            <a:extLst>
              <a:ext uri="{FF2B5EF4-FFF2-40B4-BE49-F238E27FC236}">
                <a16:creationId xmlns:a16="http://schemas.microsoft.com/office/drawing/2014/main" id="{4CD05A88-5DC1-8542-B2E7-9770F636FB21}"/>
              </a:ext>
            </a:extLst>
          </p:cNvPr>
          <p:cNvSpPr txBox="1"/>
          <p:nvPr/>
        </p:nvSpPr>
        <p:spPr>
          <a:xfrm>
            <a:off x="1044575" y="1786878"/>
            <a:ext cx="10262762" cy="646331"/>
          </a:xfrm>
          <a:prstGeom prst="rect">
            <a:avLst/>
          </a:prstGeom>
          <a:noFill/>
        </p:spPr>
        <p:txBody>
          <a:bodyPr wrap="square" rtlCol="0">
            <a:spAutoFit/>
          </a:bodyPr>
          <a:lstStyle/>
          <a:p>
            <a:pPr algn="just"/>
            <a:r>
              <a:rPr lang="es-ES_tradnl" dirty="0"/>
              <a:t>Es la información que recibe el jugador y que le indica sus logros; conductas deseadas, caminos correctos, consecución del objetivo planteado… Ejemplos: </a:t>
            </a:r>
          </a:p>
        </p:txBody>
      </p:sp>
      <p:sp>
        <p:nvSpPr>
          <p:cNvPr id="11" name="CuadroTexto 10">
            <a:extLst>
              <a:ext uri="{FF2B5EF4-FFF2-40B4-BE49-F238E27FC236}">
                <a16:creationId xmlns:a16="http://schemas.microsoft.com/office/drawing/2014/main" id="{91B21402-22D5-B64A-BA36-FC6EA1789693}"/>
              </a:ext>
            </a:extLst>
          </p:cNvPr>
          <p:cNvSpPr txBox="1"/>
          <p:nvPr/>
        </p:nvSpPr>
        <p:spPr>
          <a:xfrm>
            <a:off x="1044574" y="2525542"/>
            <a:ext cx="10262762" cy="646331"/>
          </a:xfrm>
          <a:prstGeom prst="rect">
            <a:avLst/>
          </a:prstGeom>
          <a:noFill/>
        </p:spPr>
        <p:txBody>
          <a:bodyPr wrap="square" rtlCol="0">
            <a:spAutoFit/>
          </a:bodyPr>
          <a:lstStyle/>
          <a:p>
            <a:pPr algn="just"/>
            <a:r>
              <a:rPr lang="es-ES_tradnl" b="1" u="sng" dirty="0"/>
              <a:t>ITINERARIO DE APRENDIZAJE </a:t>
            </a:r>
            <a:r>
              <a:rPr lang="es-ES_tradnl" dirty="0"/>
              <a:t>es algo físico o virtual donde se ve lo aprendido hasta ahora. Puede ser que muestre lo que me queda por aprender o puede ser que no lo muestre para generar expectativas... </a:t>
            </a:r>
          </a:p>
        </p:txBody>
      </p:sp>
      <p:sp>
        <p:nvSpPr>
          <p:cNvPr id="13" name="CuadroTexto 12">
            <a:extLst>
              <a:ext uri="{FF2B5EF4-FFF2-40B4-BE49-F238E27FC236}">
                <a16:creationId xmlns:a16="http://schemas.microsoft.com/office/drawing/2014/main" id="{4BD8CCBB-9467-1E48-B20B-F71478E32818}"/>
              </a:ext>
            </a:extLst>
          </p:cNvPr>
          <p:cNvSpPr txBox="1"/>
          <p:nvPr/>
        </p:nvSpPr>
        <p:spPr>
          <a:xfrm>
            <a:off x="1044574" y="5194749"/>
            <a:ext cx="10262762" cy="1200329"/>
          </a:xfrm>
          <a:prstGeom prst="rect">
            <a:avLst/>
          </a:prstGeom>
          <a:noFill/>
        </p:spPr>
        <p:txBody>
          <a:bodyPr wrap="square" rtlCol="0">
            <a:spAutoFit/>
          </a:bodyPr>
          <a:lstStyle/>
          <a:p>
            <a:pPr algn="just"/>
            <a:r>
              <a:rPr lang="es-ES_tradnl" b="1" u="sng" dirty="0"/>
              <a:t>RANKING/LEADERBOARD </a:t>
            </a:r>
            <a:r>
              <a:rPr lang="es-ES_tradnl" dirty="0"/>
              <a:t>es un listado como el que mostré al jugar al </a:t>
            </a:r>
            <a:r>
              <a:rPr lang="es-ES_tradnl" dirty="0" err="1"/>
              <a:t>Quizziz</a:t>
            </a:r>
            <a:r>
              <a:rPr lang="es-ES_tradnl" dirty="0"/>
              <a:t> el otro día. Si en la clase puede producir desmotivación hay app en las que se puede modificar (solo sales los cercanos a mi, compito en mi nivel), también se puede no mostrarlo, o cambiarlo semanalmente, incentivar con más puntos al alumnado con dificultades, hacerlo por equipos…. Diferentes opciones… Tarjetas de </a:t>
            </a:r>
            <a:r>
              <a:rPr lang="es-ES_tradnl" dirty="0" err="1"/>
              <a:t>Let´s</a:t>
            </a:r>
            <a:r>
              <a:rPr lang="es-ES_tradnl" dirty="0"/>
              <a:t> </a:t>
            </a:r>
            <a:r>
              <a:rPr lang="es-ES_tradnl" dirty="0" err="1"/>
              <a:t>Speak</a:t>
            </a:r>
            <a:r>
              <a:rPr lang="es-ES_tradnl" dirty="0"/>
              <a:t> English! </a:t>
            </a:r>
          </a:p>
        </p:txBody>
      </p:sp>
      <p:pic>
        <p:nvPicPr>
          <p:cNvPr id="4" name="Imagen 3">
            <a:extLst>
              <a:ext uri="{FF2B5EF4-FFF2-40B4-BE49-F238E27FC236}">
                <a16:creationId xmlns:a16="http://schemas.microsoft.com/office/drawing/2014/main" id="{0B363D99-253A-7E4E-B05F-2D729B5E0B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527" y="3122355"/>
            <a:ext cx="3691108" cy="1997353"/>
          </a:xfrm>
          <a:prstGeom prst="rect">
            <a:avLst/>
          </a:prstGeom>
        </p:spPr>
      </p:pic>
      <p:sp>
        <p:nvSpPr>
          <p:cNvPr id="2" name="CuadroTexto 1">
            <a:extLst>
              <a:ext uri="{FF2B5EF4-FFF2-40B4-BE49-F238E27FC236}">
                <a16:creationId xmlns:a16="http://schemas.microsoft.com/office/drawing/2014/main" id="{4A1A3A92-2A29-4441-B081-2394D4969111}"/>
              </a:ext>
            </a:extLst>
          </p:cNvPr>
          <p:cNvSpPr txBox="1"/>
          <p:nvPr/>
        </p:nvSpPr>
        <p:spPr>
          <a:xfrm>
            <a:off x="7118009" y="4302196"/>
            <a:ext cx="4475071" cy="523220"/>
          </a:xfrm>
          <a:prstGeom prst="rect">
            <a:avLst/>
          </a:prstGeom>
          <a:noFill/>
        </p:spPr>
        <p:txBody>
          <a:bodyPr wrap="none" rtlCol="0">
            <a:spAutoFit/>
          </a:bodyPr>
          <a:lstStyle/>
          <a:p>
            <a:r>
              <a:rPr lang="en-GB" sz="1400" b="1" dirty="0">
                <a:solidFill>
                  <a:srgbClr val="0070C0"/>
                </a:solidFill>
                <a:hlinkClick r:id="rId4"/>
              </a:rPr>
              <a:t>https://www.canva.com/es_es/plantillas/?query=camino</a:t>
            </a:r>
            <a:endParaRPr lang="en-GB" sz="1400" b="1" dirty="0">
              <a:solidFill>
                <a:srgbClr val="0070C0"/>
              </a:solidFill>
            </a:endParaRPr>
          </a:p>
          <a:p>
            <a:endParaRPr lang="en-GB" sz="1400" b="1" dirty="0">
              <a:solidFill>
                <a:srgbClr val="0070C0"/>
              </a:solidFill>
            </a:endParaRPr>
          </a:p>
        </p:txBody>
      </p:sp>
      <p:pic>
        <p:nvPicPr>
          <p:cNvPr id="12" name="Picture 2" descr="learning from home">
            <a:extLst>
              <a:ext uri="{FF2B5EF4-FFF2-40B4-BE49-F238E27FC236}">
                <a16:creationId xmlns:a16="http://schemas.microsoft.com/office/drawing/2014/main" id="{4ECCBB04-5368-4E44-BB05-7DAE533499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2506" y="3575559"/>
            <a:ext cx="1368070" cy="1368070"/>
          </a:xfrm>
          <a:prstGeom prst="rect">
            <a:avLst/>
          </a:prstGeom>
          <a:noFill/>
          <a:extLst>
            <a:ext uri="{909E8E84-426E-40DD-AFC4-6F175D3DCCD1}">
              <a14:hiddenFill xmlns:a14="http://schemas.microsoft.com/office/drawing/2010/main">
                <a:solidFill>
                  <a:srgbClr val="FFFFFF"/>
                </a:solidFill>
              </a14:hiddenFill>
            </a:ext>
          </a:extLst>
        </p:spPr>
      </p:pic>
      <p:sp>
        <p:nvSpPr>
          <p:cNvPr id="14" name="Llamada ovalada 13">
            <a:extLst>
              <a:ext uri="{FF2B5EF4-FFF2-40B4-BE49-F238E27FC236}">
                <a16:creationId xmlns:a16="http://schemas.microsoft.com/office/drawing/2014/main" id="{B46A97B0-0C0E-AE46-B036-9D847495E03A}"/>
              </a:ext>
            </a:extLst>
          </p:cNvPr>
          <p:cNvSpPr/>
          <p:nvPr/>
        </p:nvSpPr>
        <p:spPr>
          <a:xfrm>
            <a:off x="6017568" y="3171873"/>
            <a:ext cx="2334696" cy="1110429"/>
          </a:xfrm>
          <a:prstGeom prst="wedgeEllipseCallout">
            <a:avLst>
              <a:gd name="adj1" fmla="val -76579"/>
              <a:gd name="adj2" fmla="val 2984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b="1" dirty="0"/>
              <a:t>CREAR MAPAS DE RECORRIDO</a:t>
            </a:r>
          </a:p>
        </p:txBody>
      </p:sp>
    </p:spTree>
    <p:extLst>
      <p:ext uri="{BB962C8B-B14F-4D97-AF65-F5344CB8AC3E}">
        <p14:creationId xmlns:p14="http://schemas.microsoft.com/office/powerpoint/2010/main" val="405146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linds(horizontal)">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linds(horizontal)">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58871D0-83C4-A148-92F1-7E4C42BC1B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526" y="219462"/>
            <a:ext cx="1100098" cy="1100098"/>
          </a:xfrm>
          <a:prstGeom prst="rect">
            <a:avLst/>
          </a:prstGeom>
        </p:spPr>
      </p:pic>
      <p:sp>
        <p:nvSpPr>
          <p:cNvPr id="6" name="CuadroTexto 5">
            <a:extLst>
              <a:ext uri="{FF2B5EF4-FFF2-40B4-BE49-F238E27FC236}">
                <a16:creationId xmlns:a16="http://schemas.microsoft.com/office/drawing/2014/main" id="{20306FC3-83AA-9E44-B54F-48470662BDA7}"/>
              </a:ext>
            </a:extLst>
          </p:cNvPr>
          <p:cNvSpPr txBox="1"/>
          <p:nvPr/>
        </p:nvSpPr>
        <p:spPr>
          <a:xfrm>
            <a:off x="1482956" y="356839"/>
            <a:ext cx="10013951" cy="769441"/>
          </a:xfrm>
          <a:prstGeom prst="rect">
            <a:avLst/>
          </a:prstGeom>
          <a:noFill/>
        </p:spPr>
        <p:txBody>
          <a:bodyPr wrap="square" rtlCol="0">
            <a:spAutoFit/>
          </a:bodyPr>
          <a:lstStyle/>
          <a:p>
            <a:r>
              <a:rPr lang="en-GB" sz="4400" dirty="0">
                <a:latin typeface="Rosewood Std Regular" pitchFamily="82" charset="77"/>
              </a:rPr>
              <a:t>HERRAMIENTAS PARA LA GAMIFICACIÓN</a:t>
            </a:r>
          </a:p>
        </p:txBody>
      </p:sp>
      <p:sp>
        <p:nvSpPr>
          <p:cNvPr id="3" name="CuadroTexto 2">
            <a:extLst>
              <a:ext uri="{FF2B5EF4-FFF2-40B4-BE49-F238E27FC236}">
                <a16:creationId xmlns:a16="http://schemas.microsoft.com/office/drawing/2014/main" id="{E85F68CE-853D-3B42-8C0F-F3671695E3DF}"/>
              </a:ext>
            </a:extLst>
          </p:cNvPr>
          <p:cNvSpPr txBox="1"/>
          <p:nvPr/>
        </p:nvSpPr>
        <p:spPr>
          <a:xfrm>
            <a:off x="1044575" y="1417546"/>
            <a:ext cx="1237711" cy="369332"/>
          </a:xfrm>
          <a:prstGeom prst="rect">
            <a:avLst/>
          </a:prstGeom>
          <a:noFill/>
        </p:spPr>
        <p:txBody>
          <a:bodyPr wrap="none" rtlCol="0">
            <a:spAutoFit/>
          </a:bodyPr>
          <a:lstStyle/>
          <a:p>
            <a:r>
              <a:rPr lang="es-ES_tradnl" b="1" dirty="0">
                <a:solidFill>
                  <a:srgbClr val="C00000"/>
                </a:solidFill>
              </a:rPr>
              <a:t>FEEDBACK:</a:t>
            </a:r>
          </a:p>
        </p:txBody>
      </p:sp>
      <p:sp>
        <p:nvSpPr>
          <p:cNvPr id="10" name="CuadroTexto 9">
            <a:extLst>
              <a:ext uri="{FF2B5EF4-FFF2-40B4-BE49-F238E27FC236}">
                <a16:creationId xmlns:a16="http://schemas.microsoft.com/office/drawing/2014/main" id="{4CD05A88-5DC1-8542-B2E7-9770F636FB21}"/>
              </a:ext>
            </a:extLst>
          </p:cNvPr>
          <p:cNvSpPr txBox="1"/>
          <p:nvPr/>
        </p:nvSpPr>
        <p:spPr>
          <a:xfrm>
            <a:off x="1044575" y="1786878"/>
            <a:ext cx="10262762" cy="923330"/>
          </a:xfrm>
          <a:prstGeom prst="rect">
            <a:avLst/>
          </a:prstGeom>
          <a:noFill/>
        </p:spPr>
        <p:txBody>
          <a:bodyPr wrap="square" rtlCol="0">
            <a:spAutoFit/>
          </a:bodyPr>
          <a:lstStyle/>
          <a:p>
            <a:pPr algn="just"/>
            <a:r>
              <a:rPr lang="es-ES_tradnl" b="1" u="sng" dirty="0"/>
              <a:t>NIVELES</a:t>
            </a:r>
            <a:r>
              <a:rPr lang="es-ES_tradnl" dirty="0"/>
              <a:t> parten de los puntos como recompensa. Hay beneficios por subir de nivel, te pueden permitir tener más opciones, te pueden abrir puertas, permitir el paso por diferentes trayectos, tener más opciones, ventajas… Como los 8 niveles de </a:t>
            </a:r>
            <a:r>
              <a:rPr lang="es-ES_tradnl" dirty="0" err="1"/>
              <a:t>Super</a:t>
            </a:r>
            <a:r>
              <a:rPr lang="es-ES_tradnl" dirty="0"/>
              <a:t> Mario </a:t>
            </a:r>
            <a:r>
              <a:rPr lang="es-ES_tradnl" dirty="0" err="1"/>
              <a:t>Bros</a:t>
            </a:r>
            <a:r>
              <a:rPr lang="es-ES_tradnl" dirty="0"/>
              <a:t>! </a:t>
            </a:r>
          </a:p>
        </p:txBody>
      </p:sp>
      <p:sp>
        <p:nvSpPr>
          <p:cNvPr id="13" name="CuadroTexto 12">
            <a:extLst>
              <a:ext uri="{FF2B5EF4-FFF2-40B4-BE49-F238E27FC236}">
                <a16:creationId xmlns:a16="http://schemas.microsoft.com/office/drawing/2014/main" id="{4BD8CCBB-9467-1E48-B20B-F71478E32818}"/>
              </a:ext>
            </a:extLst>
          </p:cNvPr>
          <p:cNvSpPr txBox="1"/>
          <p:nvPr/>
        </p:nvSpPr>
        <p:spPr>
          <a:xfrm>
            <a:off x="1044575" y="2828835"/>
            <a:ext cx="10262762" cy="1200329"/>
          </a:xfrm>
          <a:prstGeom prst="rect">
            <a:avLst/>
          </a:prstGeom>
          <a:noFill/>
        </p:spPr>
        <p:txBody>
          <a:bodyPr wrap="square" rtlCol="0">
            <a:spAutoFit/>
          </a:bodyPr>
          <a:lstStyle/>
          <a:p>
            <a:pPr algn="just"/>
            <a:r>
              <a:rPr lang="es-ES_tradnl" b="1" u="sng" dirty="0"/>
              <a:t>COLECCIONABLES </a:t>
            </a:r>
            <a:r>
              <a:rPr lang="es-ES_tradnl" dirty="0"/>
              <a:t>parten de las insignias y son los típicos álbumes de cromos. Antes hablábamos de las destrezas en la clase de inglés, una insignia para speaking, otra para listening, otra para writing y otra para reading que las conseguiré a medida que vaya realizando msi retos o las capacidades físicas de educa. Las puedo pegar, saber cuantas llevo y si quiero cuantas me quedan para completar mi álbum.</a:t>
            </a:r>
          </a:p>
        </p:txBody>
      </p:sp>
      <p:sp>
        <p:nvSpPr>
          <p:cNvPr id="12" name="CuadroTexto 11">
            <a:extLst>
              <a:ext uri="{FF2B5EF4-FFF2-40B4-BE49-F238E27FC236}">
                <a16:creationId xmlns:a16="http://schemas.microsoft.com/office/drawing/2014/main" id="{A5706BB1-536E-1745-B330-865569D72E99}"/>
              </a:ext>
            </a:extLst>
          </p:cNvPr>
          <p:cNvSpPr txBox="1"/>
          <p:nvPr/>
        </p:nvSpPr>
        <p:spPr>
          <a:xfrm>
            <a:off x="1044575" y="4240125"/>
            <a:ext cx="10262762" cy="923330"/>
          </a:xfrm>
          <a:prstGeom prst="rect">
            <a:avLst/>
          </a:prstGeom>
          <a:noFill/>
        </p:spPr>
        <p:txBody>
          <a:bodyPr wrap="square" rtlCol="0">
            <a:spAutoFit/>
          </a:bodyPr>
          <a:lstStyle/>
          <a:p>
            <a:pPr algn="just"/>
            <a:r>
              <a:rPr lang="es-ES_tradnl" b="1" u="sng" dirty="0"/>
              <a:t>BARRAS DE PROGRESO </a:t>
            </a:r>
            <a:r>
              <a:rPr lang="es-ES_tradnl" dirty="0"/>
              <a:t>nos muestra la consecución de los objetivo, cómo de bien lo estamos haciendo. Se puede representar de diferentes formas, barra, estrellas de vidas, bolitas en un bote, limpiapipas ensartables, tapones en una bolsa…</a:t>
            </a:r>
          </a:p>
        </p:txBody>
      </p:sp>
      <p:pic>
        <p:nvPicPr>
          <p:cNvPr id="8" name="Imagen 7">
            <a:extLst>
              <a:ext uri="{FF2B5EF4-FFF2-40B4-BE49-F238E27FC236}">
                <a16:creationId xmlns:a16="http://schemas.microsoft.com/office/drawing/2014/main" id="{7905C56F-4E1F-CB40-B8F4-3B1721DB6B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0984" y="5152994"/>
            <a:ext cx="4157991" cy="1485543"/>
          </a:xfrm>
          <a:prstGeom prst="rect">
            <a:avLst/>
          </a:prstGeom>
        </p:spPr>
      </p:pic>
      <p:pic>
        <p:nvPicPr>
          <p:cNvPr id="1026" name="Picture 2" descr="Los 3 niveles para atraer nuevos clientes a tu estética o peluquería -  Versum">
            <a:extLst>
              <a:ext uri="{FF2B5EF4-FFF2-40B4-BE49-F238E27FC236}">
                <a16:creationId xmlns:a16="http://schemas.microsoft.com/office/drawing/2014/main" id="{B66FE464-833A-E141-96CE-D94D68CD1B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2547" y="914553"/>
            <a:ext cx="1237711" cy="7686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20 Artículos coleccionables que todo millennial recuerda">
            <a:extLst>
              <a:ext uri="{FF2B5EF4-FFF2-40B4-BE49-F238E27FC236}">
                <a16:creationId xmlns:a16="http://schemas.microsoft.com/office/drawing/2014/main" id="{B3ACAC91-0D36-BE47-99E2-0CF4BF36BF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5702" y="5222394"/>
            <a:ext cx="1604556" cy="840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7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linds(horizontal)">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horizontal)">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linds(horizont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3"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58871D0-83C4-A148-92F1-7E4C42BC1B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526" y="219462"/>
            <a:ext cx="1100098" cy="1100098"/>
          </a:xfrm>
          <a:prstGeom prst="rect">
            <a:avLst/>
          </a:prstGeom>
        </p:spPr>
      </p:pic>
      <p:sp>
        <p:nvSpPr>
          <p:cNvPr id="6" name="CuadroTexto 5">
            <a:extLst>
              <a:ext uri="{FF2B5EF4-FFF2-40B4-BE49-F238E27FC236}">
                <a16:creationId xmlns:a16="http://schemas.microsoft.com/office/drawing/2014/main" id="{20306FC3-83AA-9E44-B54F-48470662BDA7}"/>
              </a:ext>
            </a:extLst>
          </p:cNvPr>
          <p:cNvSpPr txBox="1"/>
          <p:nvPr/>
        </p:nvSpPr>
        <p:spPr>
          <a:xfrm>
            <a:off x="1482956" y="356839"/>
            <a:ext cx="10114312" cy="769441"/>
          </a:xfrm>
          <a:prstGeom prst="rect">
            <a:avLst/>
          </a:prstGeom>
          <a:noFill/>
        </p:spPr>
        <p:txBody>
          <a:bodyPr wrap="square" rtlCol="0">
            <a:spAutoFit/>
          </a:bodyPr>
          <a:lstStyle/>
          <a:p>
            <a:r>
              <a:rPr lang="en-GB" sz="4400" dirty="0">
                <a:latin typeface="Rosewood Std Regular" pitchFamily="82" charset="77"/>
              </a:rPr>
              <a:t>HERRAMIENTAS PARA LA GAMIFICACIÓN</a:t>
            </a:r>
          </a:p>
        </p:txBody>
      </p:sp>
      <p:sp>
        <p:nvSpPr>
          <p:cNvPr id="4" name="CuadroTexto 3">
            <a:extLst>
              <a:ext uri="{FF2B5EF4-FFF2-40B4-BE49-F238E27FC236}">
                <a16:creationId xmlns:a16="http://schemas.microsoft.com/office/drawing/2014/main" id="{527B1CA8-626C-834C-AF6C-A962E96E7962}"/>
              </a:ext>
            </a:extLst>
          </p:cNvPr>
          <p:cNvSpPr txBox="1"/>
          <p:nvPr/>
        </p:nvSpPr>
        <p:spPr>
          <a:xfrm>
            <a:off x="747132" y="1464835"/>
            <a:ext cx="1851102" cy="369332"/>
          </a:xfrm>
          <a:prstGeom prst="rect">
            <a:avLst/>
          </a:prstGeom>
          <a:noFill/>
        </p:spPr>
        <p:txBody>
          <a:bodyPr wrap="square" rtlCol="0">
            <a:spAutoFit/>
          </a:bodyPr>
          <a:lstStyle/>
          <a:p>
            <a:r>
              <a:rPr lang="en-GB" dirty="0"/>
              <a:t>- </a:t>
            </a:r>
            <a:r>
              <a:rPr lang="en-GB" b="1" dirty="0">
                <a:solidFill>
                  <a:srgbClr val="C00000"/>
                </a:solidFill>
              </a:rPr>
              <a:t>AMBIENTACIÓN</a:t>
            </a:r>
            <a:endParaRPr lang="en-GB" dirty="0"/>
          </a:p>
        </p:txBody>
      </p:sp>
      <p:sp>
        <p:nvSpPr>
          <p:cNvPr id="12" name="CuadroTexto 11">
            <a:extLst>
              <a:ext uri="{FF2B5EF4-FFF2-40B4-BE49-F238E27FC236}">
                <a16:creationId xmlns:a16="http://schemas.microsoft.com/office/drawing/2014/main" id="{3398588F-A018-BF43-9098-7B33368573D8}"/>
              </a:ext>
            </a:extLst>
          </p:cNvPr>
          <p:cNvSpPr txBox="1"/>
          <p:nvPr/>
        </p:nvSpPr>
        <p:spPr>
          <a:xfrm>
            <a:off x="481443" y="1867520"/>
            <a:ext cx="10769888" cy="923330"/>
          </a:xfrm>
          <a:prstGeom prst="rect">
            <a:avLst/>
          </a:prstGeom>
          <a:noFill/>
        </p:spPr>
        <p:txBody>
          <a:bodyPr wrap="square" rtlCol="0">
            <a:spAutoFit/>
          </a:bodyPr>
          <a:lstStyle/>
          <a:p>
            <a:pPr algn="just"/>
            <a:r>
              <a:rPr lang="es-ES_tradnl" dirty="0"/>
              <a:t>La </a:t>
            </a:r>
            <a:r>
              <a:rPr lang="es-ES_tradnl" b="1" dirty="0">
                <a:solidFill>
                  <a:srgbClr val="C00000"/>
                </a:solidFill>
              </a:rPr>
              <a:t>narrativa</a:t>
            </a:r>
            <a:r>
              <a:rPr lang="es-ES_tradnl" dirty="0"/>
              <a:t> es el Hilo Conductor que enlaza la temática del juego. El </a:t>
            </a:r>
            <a:r>
              <a:rPr lang="es-ES_tradnl" b="1" dirty="0">
                <a:solidFill>
                  <a:srgbClr val="C00000"/>
                </a:solidFill>
              </a:rPr>
              <a:t>escenario</a:t>
            </a:r>
            <a:r>
              <a:rPr lang="es-ES_tradnl" dirty="0"/>
              <a:t> proporcionar el trasfondo de la </a:t>
            </a:r>
          </a:p>
          <a:p>
            <a:pPr algn="just"/>
            <a:r>
              <a:rPr lang="es-ES_tradnl" dirty="0"/>
              <a:t>acción y el relato, la temática.  El </a:t>
            </a:r>
            <a:r>
              <a:rPr lang="es-ES_tradnl" b="1" dirty="0">
                <a:solidFill>
                  <a:srgbClr val="C00000"/>
                </a:solidFill>
              </a:rPr>
              <a:t>attrezzo</a:t>
            </a:r>
            <a:r>
              <a:rPr lang="es-ES_tradnl" dirty="0"/>
              <a:t> te permite impresionar y llamar su atención; un gorro de </a:t>
            </a:r>
          </a:p>
          <a:p>
            <a:pPr algn="just"/>
            <a:r>
              <a:rPr lang="es-ES_tradnl" dirty="0"/>
              <a:t>magia, una bata de medico, una mascara… decorar los espacios ayuda bastante. </a:t>
            </a:r>
          </a:p>
        </p:txBody>
      </p:sp>
      <p:sp>
        <p:nvSpPr>
          <p:cNvPr id="14" name="CuadroTexto 13">
            <a:extLst>
              <a:ext uri="{FF2B5EF4-FFF2-40B4-BE49-F238E27FC236}">
                <a16:creationId xmlns:a16="http://schemas.microsoft.com/office/drawing/2014/main" id="{AA8F1F8C-DEA5-8D4B-A4B6-7E2A2540C334}"/>
              </a:ext>
            </a:extLst>
          </p:cNvPr>
          <p:cNvSpPr txBox="1"/>
          <p:nvPr/>
        </p:nvSpPr>
        <p:spPr>
          <a:xfrm>
            <a:off x="495528" y="2942163"/>
            <a:ext cx="10755803" cy="923330"/>
          </a:xfrm>
          <a:prstGeom prst="rect">
            <a:avLst/>
          </a:prstGeom>
          <a:noFill/>
        </p:spPr>
        <p:txBody>
          <a:bodyPr wrap="square" rtlCol="0">
            <a:spAutoFit/>
          </a:bodyPr>
          <a:lstStyle/>
          <a:p>
            <a:pPr algn="just"/>
            <a:r>
              <a:rPr lang="es-ES_tradnl" b="1" dirty="0">
                <a:solidFill>
                  <a:srgbClr val="C00000"/>
                </a:solidFill>
              </a:rPr>
              <a:t>Avatar</a:t>
            </a:r>
            <a:r>
              <a:rPr lang="es-ES_tradnl" dirty="0"/>
              <a:t> son los jugadores ficticios. Los avatares son un potente atractivo para el alumnado, les encanta ser otra persona, pero también que sea el avatar el que mande la tarea, investigue, llegue al aula o nos mande vídeos. El juego simbólico de infantil, las marionetas de los proyectos son un claro ejemplo de cómo captan su atención. </a:t>
            </a:r>
          </a:p>
        </p:txBody>
      </p:sp>
      <p:pic>
        <p:nvPicPr>
          <p:cNvPr id="16" name="Picture 2" descr="learning from home">
            <a:extLst>
              <a:ext uri="{FF2B5EF4-FFF2-40B4-BE49-F238E27FC236}">
                <a16:creationId xmlns:a16="http://schemas.microsoft.com/office/drawing/2014/main" id="{1E331987-93E9-F64B-ABFA-5C7C8B7019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443" y="4144868"/>
            <a:ext cx="1363835" cy="1363835"/>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BB744E03-FF24-9948-9F95-61328C8254F3}"/>
              </a:ext>
            </a:extLst>
          </p:cNvPr>
          <p:cNvSpPr txBox="1"/>
          <p:nvPr/>
        </p:nvSpPr>
        <p:spPr>
          <a:xfrm>
            <a:off x="2193255" y="4016806"/>
            <a:ext cx="7360348" cy="923330"/>
          </a:xfrm>
          <a:prstGeom prst="rect">
            <a:avLst/>
          </a:prstGeom>
          <a:noFill/>
        </p:spPr>
        <p:txBody>
          <a:bodyPr wrap="none" rtlCol="0">
            <a:spAutoFit/>
          </a:bodyPr>
          <a:lstStyle/>
          <a:p>
            <a:r>
              <a:rPr lang="en-GB" dirty="0"/>
              <a:t>PRESENTACIONES: </a:t>
            </a:r>
            <a:r>
              <a:rPr lang="en-GB" dirty="0">
                <a:hlinkClick r:id="rId4"/>
              </a:rPr>
              <a:t>https://app.genial.ly/editor/61915ede91a5620d7cd1caba</a:t>
            </a:r>
            <a:endParaRPr lang="en-GB" dirty="0"/>
          </a:p>
          <a:p>
            <a:r>
              <a:rPr lang="en-GB" dirty="0">
                <a:hlinkClick r:id="rId5"/>
              </a:rPr>
              <a:t>https://www.canva.com</a:t>
            </a:r>
            <a:endParaRPr lang="en-GB" dirty="0"/>
          </a:p>
          <a:p>
            <a:r>
              <a:rPr lang="en-GB" dirty="0">
                <a:hlinkClick r:id="rId6"/>
              </a:rPr>
              <a:t>https://www.powtoon.com/html5-studio/?#/edit/cV4kqUHVNXG</a:t>
            </a:r>
            <a:endParaRPr lang="en-GB" dirty="0"/>
          </a:p>
        </p:txBody>
      </p:sp>
      <p:sp>
        <p:nvSpPr>
          <p:cNvPr id="8" name="CuadroTexto 7">
            <a:extLst>
              <a:ext uri="{FF2B5EF4-FFF2-40B4-BE49-F238E27FC236}">
                <a16:creationId xmlns:a16="http://schemas.microsoft.com/office/drawing/2014/main" id="{3833EDCF-4704-1643-B886-49E3211B5B46}"/>
              </a:ext>
            </a:extLst>
          </p:cNvPr>
          <p:cNvSpPr txBox="1"/>
          <p:nvPr/>
        </p:nvSpPr>
        <p:spPr>
          <a:xfrm>
            <a:off x="2193255" y="5091449"/>
            <a:ext cx="8771055" cy="1200329"/>
          </a:xfrm>
          <a:prstGeom prst="rect">
            <a:avLst/>
          </a:prstGeom>
          <a:noFill/>
        </p:spPr>
        <p:txBody>
          <a:bodyPr wrap="none" rtlCol="0">
            <a:spAutoFit/>
          </a:bodyPr>
          <a:lstStyle/>
          <a:p>
            <a:r>
              <a:rPr lang="en-GB" dirty="0"/>
              <a:t>VIDEOS DE PRESENTACIÓN: </a:t>
            </a:r>
            <a:r>
              <a:rPr lang="en-GB" dirty="0">
                <a:hlinkClick r:id="rId7"/>
              </a:rPr>
              <a:t>https://www.voki.com/site/myVoki</a:t>
            </a:r>
            <a:endParaRPr lang="en-GB" dirty="0"/>
          </a:p>
          <a:p>
            <a:r>
              <a:rPr lang="en-GB" dirty="0">
                <a:hlinkClick r:id="rId8"/>
              </a:rPr>
              <a:t>https://www.duckduckmoose.com/educational-iphone-itouch-apps-for-kids/chatterpixkids/</a:t>
            </a:r>
            <a:endParaRPr lang="en-GB" dirty="0"/>
          </a:p>
          <a:p>
            <a:r>
              <a:rPr lang="en-GB" dirty="0">
                <a:hlinkClick r:id="rId9"/>
              </a:rPr>
              <a:t>https://filmora.wondershare.es</a:t>
            </a:r>
            <a:endParaRPr lang="en-GB" dirty="0"/>
          </a:p>
          <a:p>
            <a:r>
              <a:rPr lang="en-GB" dirty="0">
                <a:hlinkClick r:id="rId10"/>
              </a:rPr>
              <a:t>https://www.fxguruapp.com</a:t>
            </a:r>
            <a:endParaRPr lang="en-GB" dirty="0"/>
          </a:p>
        </p:txBody>
      </p:sp>
    </p:spTree>
    <p:extLst>
      <p:ext uri="{BB962C8B-B14F-4D97-AF65-F5344CB8AC3E}">
        <p14:creationId xmlns:p14="http://schemas.microsoft.com/office/powerpoint/2010/main" val="635311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58871D0-83C4-A148-92F1-7E4C42BC1B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526" y="219462"/>
            <a:ext cx="1100098" cy="1100098"/>
          </a:xfrm>
          <a:prstGeom prst="rect">
            <a:avLst/>
          </a:prstGeom>
        </p:spPr>
      </p:pic>
      <p:sp>
        <p:nvSpPr>
          <p:cNvPr id="6" name="CuadroTexto 5">
            <a:extLst>
              <a:ext uri="{FF2B5EF4-FFF2-40B4-BE49-F238E27FC236}">
                <a16:creationId xmlns:a16="http://schemas.microsoft.com/office/drawing/2014/main" id="{20306FC3-83AA-9E44-B54F-48470662BDA7}"/>
              </a:ext>
            </a:extLst>
          </p:cNvPr>
          <p:cNvSpPr txBox="1"/>
          <p:nvPr/>
        </p:nvSpPr>
        <p:spPr>
          <a:xfrm>
            <a:off x="1482956" y="356839"/>
            <a:ext cx="10460000" cy="769441"/>
          </a:xfrm>
          <a:prstGeom prst="rect">
            <a:avLst/>
          </a:prstGeom>
          <a:noFill/>
        </p:spPr>
        <p:txBody>
          <a:bodyPr wrap="square" rtlCol="0">
            <a:spAutoFit/>
          </a:bodyPr>
          <a:lstStyle/>
          <a:p>
            <a:r>
              <a:rPr lang="en-GB" sz="4400" dirty="0">
                <a:latin typeface="Rosewood Std Regular" pitchFamily="82" charset="77"/>
              </a:rPr>
              <a:t>HERRAMIENTAS PARA LA GAMIFICACIÓN</a:t>
            </a:r>
          </a:p>
        </p:txBody>
      </p:sp>
      <p:sp>
        <p:nvSpPr>
          <p:cNvPr id="4" name="CuadroTexto 3">
            <a:extLst>
              <a:ext uri="{FF2B5EF4-FFF2-40B4-BE49-F238E27FC236}">
                <a16:creationId xmlns:a16="http://schemas.microsoft.com/office/drawing/2014/main" id="{527B1CA8-626C-834C-AF6C-A962E96E7962}"/>
              </a:ext>
            </a:extLst>
          </p:cNvPr>
          <p:cNvSpPr txBox="1"/>
          <p:nvPr/>
        </p:nvSpPr>
        <p:spPr>
          <a:xfrm>
            <a:off x="747132" y="1464835"/>
            <a:ext cx="1851102" cy="369332"/>
          </a:xfrm>
          <a:prstGeom prst="rect">
            <a:avLst/>
          </a:prstGeom>
          <a:noFill/>
        </p:spPr>
        <p:txBody>
          <a:bodyPr wrap="square" rtlCol="0">
            <a:spAutoFit/>
          </a:bodyPr>
          <a:lstStyle/>
          <a:p>
            <a:r>
              <a:rPr lang="en-GB" dirty="0"/>
              <a:t>- </a:t>
            </a:r>
            <a:r>
              <a:rPr lang="en-GB" b="1" dirty="0">
                <a:solidFill>
                  <a:srgbClr val="C00000"/>
                </a:solidFill>
              </a:rPr>
              <a:t>EVALUACIÓN</a:t>
            </a:r>
            <a:endParaRPr lang="en-GB" dirty="0"/>
          </a:p>
        </p:txBody>
      </p:sp>
      <p:pic>
        <p:nvPicPr>
          <p:cNvPr id="16" name="Picture 2" descr="learning from home">
            <a:extLst>
              <a:ext uri="{FF2B5EF4-FFF2-40B4-BE49-F238E27FC236}">
                <a16:creationId xmlns:a16="http://schemas.microsoft.com/office/drawing/2014/main" id="{1E331987-93E9-F64B-ABFA-5C7C8B7019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443" y="4144868"/>
            <a:ext cx="1363835" cy="1363835"/>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BB744E03-FF24-9948-9F95-61328C8254F3}"/>
              </a:ext>
            </a:extLst>
          </p:cNvPr>
          <p:cNvSpPr txBox="1"/>
          <p:nvPr/>
        </p:nvSpPr>
        <p:spPr>
          <a:xfrm>
            <a:off x="2327069" y="3349457"/>
            <a:ext cx="6590527" cy="1477328"/>
          </a:xfrm>
          <a:prstGeom prst="rect">
            <a:avLst/>
          </a:prstGeom>
          <a:noFill/>
        </p:spPr>
        <p:txBody>
          <a:bodyPr wrap="square" rtlCol="0">
            <a:spAutoFit/>
          </a:bodyPr>
          <a:lstStyle/>
          <a:p>
            <a:r>
              <a:rPr lang="en-GB" dirty="0"/>
              <a:t>EVALUACIÓN ALUMNADO: </a:t>
            </a:r>
            <a:r>
              <a:rPr lang="en-GB" dirty="0">
                <a:hlinkClick r:id="rId4"/>
              </a:rPr>
              <a:t>https://create.kahoot.it/</a:t>
            </a:r>
            <a:endParaRPr lang="en-GB" dirty="0"/>
          </a:p>
          <a:p>
            <a:r>
              <a:rPr lang="en-GB" dirty="0">
                <a:hlinkClick r:id="rId5"/>
              </a:rPr>
              <a:t>https://www.plickers.com/library</a:t>
            </a:r>
            <a:endParaRPr lang="en-GB" dirty="0"/>
          </a:p>
          <a:p>
            <a:r>
              <a:rPr lang="en-GB" dirty="0">
                <a:hlinkClick r:id="rId6"/>
              </a:rPr>
              <a:t>https://quizizz.com/admin</a:t>
            </a:r>
            <a:endParaRPr lang="en-GB" dirty="0"/>
          </a:p>
          <a:p>
            <a:r>
              <a:rPr lang="en-GB" dirty="0">
                <a:hlinkClick r:id="rId7"/>
              </a:rPr>
              <a:t>https://learningapps.org/display?v=pxyq39x8c21</a:t>
            </a:r>
            <a:endParaRPr lang="en-GB" dirty="0"/>
          </a:p>
          <a:p>
            <a:r>
              <a:rPr lang="en-GB" dirty="0">
                <a:hlinkClick r:id="rId8"/>
              </a:rPr>
              <a:t>https://www.studystack.com/Logoff.jsp</a:t>
            </a:r>
            <a:endParaRPr lang="en-GB" dirty="0"/>
          </a:p>
        </p:txBody>
      </p:sp>
      <p:sp>
        <p:nvSpPr>
          <p:cNvPr id="2" name="CuadroTexto 1">
            <a:extLst>
              <a:ext uri="{FF2B5EF4-FFF2-40B4-BE49-F238E27FC236}">
                <a16:creationId xmlns:a16="http://schemas.microsoft.com/office/drawing/2014/main" id="{E4266522-9C78-4E42-B3E0-28D7A4C33E15}"/>
              </a:ext>
            </a:extLst>
          </p:cNvPr>
          <p:cNvSpPr txBox="1"/>
          <p:nvPr/>
        </p:nvSpPr>
        <p:spPr>
          <a:xfrm>
            <a:off x="2326073" y="5069999"/>
            <a:ext cx="4904291" cy="646331"/>
          </a:xfrm>
          <a:prstGeom prst="rect">
            <a:avLst/>
          </a:prstGeom>
          <a:noFill/>
        </p:spPr>
        <p:txBody>
          <a:bodyPr wrap="none" rtlCol="0">
            <a:spAutoFit/>
          </a:bodyPr>
          <a:lstStyle/>
          <a:p>
            <a:r>
              <a:rPr lang="en-GB" dirty="0"/>
              <a:t>CREA TU AULA: </a:t>
            </a:r>
            <a:r>
              <a:rPr lang="en-GB" dirty="0">
                <a:hlinkClick r:id="rId9"/>
              </a:rPr>
              <a:t>https://www.classdojo.com/es-es/</a:t>
            </a:r>
            <a:endParaRPr lang="en-GB" dirty="0"/>
          </a:p>
          <a:p>
            <a:r>
              <a:rPr lang="en-GB" dirty="0">
                <a:hlinkClick r:id="rId10"/>
              </a:rPr>
              <a:t>https://app.classcraft.com/</a:t>
            </a:r>
            <a:endParaRPr lang="en-GB" dirty="0"/>
          </a:p>
        </p:txBody>
      </p:sp>
    </p:spTree>
    <p:extLst>
      <p:ext uri="{BB962C8B-B14F-4D97-AF65-F5344CB8AC3E}">
        <p14:creationId xmlns:p14="http://schemas.microsoft.com/office/powerpoint/2010/main" val="1280282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58871D0-83C4-A148-92F1-7E4C42BC1B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526" y="219462"/>
            <a:ext cx="1100098" cy="1100098"/>
          </a:xfrm>
          <a:prstGeom prst="rect">
            <a:avLst/>
          </a:prstGeom>
        </p:spPr>
      </p:pic>
      <p:sp>
        <p:nvSpPr>
          <p:cNvPr id="6" name="CuadroTexto 5">
            <a:extLst>
              <a:ext uri="{FF2B5EF4-FFF2-40B4-BE49-F238E27FC236}">
                <a16:creationId xmlns:a16="http://schemas.microsoft.com/office/drawing/2014/main" id="{20306FC3-83AA-9E44-B54F-48470662BDA7}"/>
              </a:ext>
            </a:extLst>
          </p:cNvPr>
          <p:cNvSpPr txBox="1"/>
          <p:nvPr/>
        </p:nvSpPr>
        <p:spPr>
          <a:xfrm>
            <a:off x="1482956" y="356839"/>
            <a:ext cx="10437697" cy="769441"/>
          </a:xfrm>
          <a:prstGeom prst="rect">
            <a:avLst/>
          </a:prstGeom>
          <a:noFill/>
        </p:spPr>
        <p:txBody>
          <a:bodyPr wrap="square" rtlCol="0">
            <a:spAutoFit/>
          </a:bodyPr>
          <a:lstStyle/>
          <a:p>
            <a:r>
              <a:rPr lang="en-GB" sz="4400" dirty="0">
                <a:latin typeface="Rosewood Std Regular" pitchFamily="82" charset="77"/>
              </a:rPr>
              <a:t>HERRAMIENTAS PARA LA GAMIFICACIÓN</a:t>
            </a:r>
          </a:p>
        </p:txBody>
      </p:sp>
      <p:sp>
        <p:nvSpPr>
          <p:cNvPr id="2" name="CuadroTexto 1">
            <a:extLst>
              <a:ext uri="{FF2B5EF4-FFF2-40B4-BE49-F238E27FC236}">
                <a16:creationId xmlns:a16="http://schemas.microsoft.com/office/drawing/2014/main" id="{ABD69024-7979-DB47-8419-2F93F33AA104}"/>
              </a:ext>
            </a:extLst>
          </p:cNvPr>
          <p:cNvSpPr txBox="1"/>
          <p:nvPr/>
        </p:nvSpPr>
        <p:spPr>
          <a:xfrm>
            <a:off x="5820859" y="3429000"/>
            <a:ext cx="5069593" cy="646331"/>
          </a:xfrm>
          <a:prstGeom prst="rect">
            <a:avLst/>
          </a:prstGeom>
          <a:noFill/>
        </p:spPr>
        <p:txBody>
          <a:bodyPr wrap="none" rtlCol="0">
            <a:spAutoFit/>
          </a:bodyPr>
          <a:lstStyle/>
          <a:p>
            <a:r>
              <a:rPr lang="es-ES" dirty="0">
                <a:hlinkClick r:id="rId3"/>
              </a:rPr>
              <a:t>https://www.powtoon.com/s/cV4kqUHVNXG/1/m/s</a:t>
            </a:r>
            <a:endParaRPr lang="es-ES" dirty="0"/>
          </a:p>
          <a:p>
            <a:endParaRPr lang="en-GB" dirty="0"/>
          </a:p>
        </p:txBody>
      </p:sp>
      <p:pic>
        <p:nvPicPr>
          <p:cNvPr id="8194" name="Picture 2" descr="let's go">
            <a:extLst>
              <a:ext uri="{FF2B5EF4-FFF2-40B4-BE49-F238E27FC236}">
                <a16:creationId xmlns:a16="http://schemas.microsoft.com/office/drawing/2014/main" id="{5766026F-DA3E-5D4B-838F-2C2401F816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487857">
            <a:off x="2058217" y="2032198"/>
            <a:ext cx="2923168" cy="2923168"/>
          </a:xfrm>
          <a:prstGeom prst="rect">
            <a:avLst/>
          </a:prstGeom>
          <a:noFill/>
          <a:extLst>
            <a:ext uri="{909E8E84-426E-40DD-AFC4-6F175D3DCCD1}">
              <a14:hiddenFill xmlns:a14="http://schemas.microsoft.com/office/drawing/2010/main">
                <a:solidFill>
                  <a:srgbClr val="FFFFFF"/>
                </a:solidFill>
              </a14:hiddenFill>
            </a:ext>
          </a:extLst>
        </p:spPr>
      </p:pic>
      <p:sp>
        <p:nvSpPr>
          <p:cNvPr id="3" name="Llamada ovalada 2">
            <a:extLst>
              <a:ext uri="{FF2B5EF4-FFF2-40B4-BE49-F238E27FC236}">
                <a16:creationId xmlns:a16="http://schemas.microsoft.com/office/drawing/2014/main" id="{AD27CBDB-0473-D043-B517-0DF31598AD55}"/>
              </a:ext>
            </a:extLst>
          </p:cNvPr>
          <p:cNvSpPr/>
          <p:nvPr/>
        </p:nvSpPr>
        <p:spPr>
          <a:xfrm>
            <a:off x="4806175" y="1271352"/>
            <a:ext cx="3222702" cy="1538861"/>
          </a:xfrm>
          <a:prstGeom prst="wedgeEllipseCallout">
            <a:avLst>
              <a:gd name="adj1" fmla="val -67546"/>
              <a:gd name="adj2" fmla="val 7337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¡AHORA TE TOCA A TÍ!</a:t>
            </a:r>
          </a:p>
        </p:txBody>
      </p:sp>
    </p:spTree>
    <p:extLst>
      <p:ext uri="{BB962C8B-B14F-4D97-AF65-F5344CB8AC3E}">
        <p14:creationId xmlns:p14="http://schemas.microsoft.com/office/powerpoint/2010/main" val="619103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58871D0-83C4-A148-92F1-7E4C42BC1B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526" y="219462"/>
            <a:ext cx="1100098" cy="1100098"/>
          </a:xfrm>
          <a:prstGeom prst="rect">
            <a:avLst/>
          </a:prstGeom>
        </p:spPr>
      </p:pic>
      <p:sp>
        <p:nvSpPr>
          <p:cNvPr id="6" name="CuadroTexto 5">
            <a:extLst>
              <a:ext uri="{FF2B5EF4-FFF2-40B4-BE49-F238E27FC236}">
                <a16:creationId xmlns:a16="http://schemas.microsoft.com/office/drawing/2014/main" id="{20306FC3-83AA-9E44-B54F-48470662BDA7}"/>
              </a:ext>
            </a:extLst>
          </p:cNvPr>
          <p:cNvSpPr txBox="1"/>
          <p:nvPr/>
        </p:nvSpPr>
        <p:spPr>
          <a:xfrm>
            <a:off x="1482956" y="356839"/>
            <a:ext cx="6590527" cy="1107996"/>
          </a:xfrm>
          <a:prstGeom prst="rect">
            <a:avLst/>
          </a:prstGeom>
          <a:noFill/>
        </p:spPr>
        <p:txBody>
          <a:bodyPr wrap="square" rtlCol="0">
            <a:spAutoFit/>
          </a:bodyPr>
          <a:lstStyle/>
          <a:p>
            <a:r>
              <a:rPr lang="en-GB" sz="4800" dirty="0">
                <a:latin typeface="Rosewood Std Regular" pitchFamily="82" charset="77"/>
              </a:rPr>
              <a:t>CONCEPTOS BÁSICOS</a:t>
            </a:r>
          </a:p>
          <a:p>
            <a:endParaRPr lang="en-GB" dirty="0"/>
          </a:p>
        </p:txBody>
      </p:sp>
      <p:pic>
        <p:nvPicPr>
          <p:cNvPr id="4098" name="Picture 2" descr="Clientmoji">
            <a:extLst>
              <a:ext uri="{FF2B5EF4-FFF2-40B4-BE49-F238E27FC236}">
                <a16:creationId xmlns:a16="http://schemas.microsoft.com/office/drawing/2014/main" id="{851D2448-4C3D-904C-857B-1EF0BAA118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526" y="1538454"/>
            <a:ext cx="3929205" cy="3929205"/>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a:extLst>
              <a:ext uri="{FF2B5EF4-FFF2-40B4-BE49-F238E27FC236}">
                <a16:creationId xmlns:a16="http://schemas.microsoft.com/office/drawing/2014/main" id="{EBD4F298-0B11-CA4E-9104-CB0E38F5251F}"/>
              </a:ext>
            </a:extLst>
          </p:cNvPr>
          <p:cNvSpPr/>
          <p:nvPr/>
        </p:nvSpPr>
        <p:spPr>
          <a:xfrm>
            <a:off x="3857878" y="1464835"/>
            <a:ext cx="4773166" cy="646331"/>
          </a:xfrm>
          <a:prstGeom prst="rect">
            <a:avLst/>
          </a:prstGeom>
        </p:spPr>
        <p:txBody>
          <a:bodyPr wrap="none">
            <a:spAutoFit/>
          </a:bodyPr>
          <a:lstStyle/>
          <a:p>
            <a:r>
              <a:rPr lang="en-GB" dirty="0">
                <a:hlinkClick r:id="rId4"/>
              </a:rPr>
              <a:t>https://learningapps.org/display?v=pxyq39x8c21</a:t>
            </a:r>
            <a:endParaRPr lang="en-GB" dirty="0"/>
          </a:p>
          <a:p>
            <a:endParaRPr lang="en-GB" dirty="0"/>
          </a:p>
        </p:txBody>
      </p:sp>
      <p:pic>
        <p:nvPicPr>
          <p:cNvPr id="14" name="Imagen 13">
            <a:extLst>
              <a:ext uri="{FF2B5EF4-FFF2-40B4-BE49-F238E27FC236}">
                <a16:creationId xmlns:a16="http://schemas.microsoft.com/office/drawing/2014/main" id="{A237222D-E2CD-144F-9D12-EA1B8D5248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1820" y="2069580"/>
            <a:ext cx="1745166" cy="1745166"/>
          </a:xfrm>
          <a:prstGeom prst="rect">
            <a:avLst/>
          </a:prstGeom>
        </p:spPr>
      </p:pic>
      <p:pic>
        <p:nvPicPr>
          <p:cNvPr id="16" name="Picture 2" descr="learning from home">
            <a:extLst>
              <a:ext uri="{FF2B5EF4-FFF2-40B4-BE49-F238E27FC236}">
                <a16:creationId xmlns:a16="http://schemas.microsoft.com/office/drawing/2014/main" id="{7FE477B8-65B9-0B4C-85B9-1FD45D364A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8219" y="4267692"/>
            <a:ext cx="1125473" cy="1125473"/>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a:extLst>
              <a:ext uri="{FF2B5EF4-FFF2-40B4-BE49-F238E27FC236}">
                <a16:creationId xmlns:a16="http://schemas.microsoft.com/office/drawing/2014/main" id="{715620AF-F8A6-3745-88C1-C677C510C2E3}"/>
              </a:ext>
            </a:extLst>
          </p:cNvPr>
          <p:cNvSpPr txBox="1"/>
          <p:nvPr/>
        </p:nvSpPr>
        <p:spPr>
          <a:xfrm>
            <a:off x="5903692" y="4285170"/>
            <a:ext cx="5099824" cy="738664"/>
          </a:xfrm>
          <a:prstGeom prst="rect">
            <a:avLst/>
          </a:prstGeom>
          <a:noFill/>
        </p:spPr>
        <p:txBody>
          <a:bodyPr wrap="square" rtlCol="0">
            <a:spAutoFit/>
          </a:bodyPr>
          <a:lstStyle/>
          <a:p>
            <a:pPr algn="just"/>
            <a:r>
              <a:rPr lang="es-ES_tradnl" sz="1400" dirty="0"/>
              <a:t>RECORDAD que siempre que se pueda utilizaremos </a:t>
            </a:r>
          </a:p>
          <a:p>
            <a:pPr algn="just"/>
            <a:r>
              <a:rPr lang="es-ES_tradnl" sz="1400" dirty="0"/>
              <a:t>imágenes libres:</a:t>
            </a:r>
          </a:p>
          <a:p>
            <a:pPr algn="just"/>
            <a:r>
              <a:rPr lang="es-ES_tradnl" sz="1400" dirty="0">
                <a:hlinkClick r:id="rId7"/>
              </a:rPr>
              <a:t>https://www.freepik.com/free-photos-vectors/pics</a:t>
            </a:r>
            <a:endParaRPr lang="es-ES_tradnl" sz="1400" dirty="0"/>
          </a:p>
        </p:txBody>
      </p:sp>
      <p:pic>
        <p:nvPicPr>
          <p:cNvPr id="7174" name="Picture 6" descr="Bitmoji Image">
            <a:extLst>
              <a:ext uri="{FF2B5EF4-FFF2-40B4-BE49-F238E27FC236}">
                <a16:creationId xmlns:a16="http://schemas.microsoft.com/office/drawing/2014/main" id="{A4DFD496-D5E1-1A41-9CD6-E7099469FCC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68700" y="5548041"/>
            <a:ext cx="953120" cy="953120"/>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16">
            <a:extLst>
              <a:ext uri="{FF2B5EF4-FFF2-40B4-BE49-F238E27FC236}">
                <a16:creationId xmlns:a16="http://schemas.microsoft.com/office/drawing/2014/main" id="{09BA3F55-4E56-DC49-9CBF-0F0229491CE2}"/>
              </a:ext>
            </a:extLst>
          </p:cNvPr>
          <p:cNvSpPr txBox="1"/>
          <p:nvPr/>
        </p:nvSpPr>
        <p:spPr>
          <a:xfrm>
            <a:off x="4521820" y="5701435"/>
            <a:ext cx="6960110" cy="646331"/>
          </a:xfrm>
          <a:prstGeom prst="rect">
            <a:avLst/>
          </a:prstGeom>
          <a:noFill/>
        </p:spPr>
        <p:txBody>
          <a:bodyPr wrap="none" rtlCol="0">
            <a:spAutoFit/>
          </a:bodyPr>
          <a:lstStyle/>
          <a:p>
            <a:r>
              <a:rPr lang="es-ES_tradnl" dirty="0"/>
              <a:t>CONSEJO!!!!! Podemos guardar todos los links en alguna web como: </a:t>
            </a:r>
          </a:p>
          <a:p>
            <a:r>
              <a:rPr lang="es-ES_tradnl" dirty="0">
                <a:hlinkClick r:id="rId9"/>
              </a:rPr>
              <a:t>https://www.pearltrees.com/</a:t>
            </a:r>
            <a:r>
              <a:rPr lang="es-ES_tradnl" dirty="0"/>
              <a:t> o en MARCADORES de nuestro ordenador.</a:t>
            </a:r>
          </a:p>
        </p:txBody>
      </p:sp>
      <p:pic>
        <p:nvPicPr>
          <p:cNvPr id="3" name="Imagen 2">
            <a:extLst>
              <a:ext uri="{FF2B5EF4-FFF2-40B4-BE49-F238E27FC236}">
                <a16:creationId xmlns:a16="http://schemas.microsoft.com/office/drawing/2014/main" id="{310FAB88-47E4-D348-853B-47A31CA9CB5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1632" y="5474550"/>
            <a:ext cx="2263555" cy="1100099"/>
          </a:xfrm>
          <a:prstGeom prst="rect">
            <a:avLst/>
          </a:prstGeom>
        </p:spPr>
      </p:pic>
    </p:spTree>
    <p:extLst>
      <p:ext uri="{BB962C8B-B14F-4D97-AF65-F5344CB8AC3E}">
        <p14:creationId xmlns:p14="http://schemas.microsoft.com/office/powerpoint/2010/main" val="1611861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20306FC3-83AA-9E44-B54F-48470662BDA7}"/>
              </a:ext>
            </a:extLst>
          </p:cNvPr>
          <p:cNvSpPr txBox="1"/>
          <p:nvPr/>
        </p:nvSpPr>
        <p:spPr>
          <a:xfrm>
            <a:off x="546254" y="1480636"/>
            <a:ext cx="6590527" cy="1107996"/>
          </a:xfrm>
          <a:prstGeom prst="rect">
            <a:avLst/>
          </a:prstGeom>
          <a:noFill/>
        </p:spPr>
        <p:txBody>
          <a:bodyPr wrap="square" rtlCol="0">
            <a:spAutoFit/>
          </a:bodyPr>
          <a:lstStyle/>
          <a:p>
            <a:r>
              <a:rPr lang="en-GB" sz="4800" dirty="0">
                <a:latin typeface="Rosewood Std Regular" pitchFamily="82" charset="77"/>
              </a:rPr>
              <a:t>RECAPITULAMOS???</a:t>
            </a:r>
          </a:p>
          <a:p>
            <a:endParaRPr lang="en-GB" dirty="0"/>
          </a:p>
        </p:txBody>
      </p:sp>
      <p:pic>
        <p:nvPicPr>
          <p:cNvPr id="1028" name="Picture 4" descr="hi team">
            <a:extLst>
              <a:ext uri="{FF2B5EF4-FFF2-40B4-BE49-F238E27FC236}">
                <a16:creationId xmlns:a16="http://schemas.microsoft.com/office/drawing/2014/main" id="{EAF5298D-BBEF-D44A-8AD8-BF5F70162F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441" y="0"/>
            <a:ext cx="4328222" cy="4328222"/>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95A3DFA5-08F0-294F-ACA5-1A24DC395EE7}"/>
              </a:ext>
            </a:extLst>
          </p:cNvPr>
          <p:cNvSpPr txBox="1"/>
          <p:nvPr/>
        </p:nvSpPr>
        <p:spPr>
          <a:xfrm>
            <a:off x="643057" y="2442765"/>
            <a:ext cx="5657384" cy="923330"/>
          </a:xfrm>
          <a:prstGeom prst="rect">
            <a:avLst/>
          </a:prstGeom>
          <a:noFill/>
        </p:spPr>
        <p:txBody>
          <a:bodyPr wrap="square" rtlCol="0">
            <a:spAutoFit/>
          </a:bodyPr>
          <a:lstStyle/>
          <a:p>
            <a:r>
              <a:rPr lang="es-ES_tradnl" dirty="0"/>
              <a:t>¿Qué tal esas experiencias gamificadas?? Para compartir experiencias, y aprender entre todos y todas, presentamos nuestras ideas. </a:t>
            </a:r>
          </a:p>
        </p:txBody>
      </p:sp>
    </p:spTree>
    <p:extLst>
      <p:ext uri="{BB962C8B-B14F-4D97-AF65-F5344CB8AC3E}">
        <p14:creationId xmlns:p14="http://schemas.microsoft.com/office/powerpoint/2010/main" val="4191503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58871D0-83C4-A148-92F1-7E4C42BC1B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526" y="219462"/>
            <a:ext cx="1100098" cy="1100098"/>
          </a:xfrm>
          <a:prstGeom prst="rect">
            <a:avLst/>
          </a:prstGeom>
        </p:spPr>
      </p:pic>
      <p:sp>
        <p:nvSpPr>
          <p:cNvPr id="6" name="CuadroTexto 5">
            <a:extLst>
              <a:ext uri="{FF2B5EF4-FFF2-40B4-BE49-F238E27FC236}">
                <a16:creationId xmlns:a16="http://schemas.microsoft.com/office/drawing/2014/main" id="{20306FC3-83AA-9E44-B54F-48470662BDA7}"/>
              </a:ext>
            </a:extLst>
          </p:cNvPr>
          <p:cNvSpPr txBox="1"/>
          <p:nvPr/>
        </p:nvSpPr>
        <p:spPr>
          <a:xfrm>
            <a:off x="1482956" y="356839"/>
            <a:ext cx="10493454" cy="769441"/>
          </a:xfrm>
          <a:prstGeom prst="rect">
            <a:avLst/>
          </a:prstGeom>
          <a:noFill/>
        </p:spPr>
        <p:txBody>
          <a:bodyPr wrap="square" rtlCol="0">
            <a:spAutoFit/>
          </a:bodyPr>
          <a:lstStyle/>
          <a:p>
            <a:r>
              <a:rPr lang="en-GB" sz="4400" dirty="0">
                <a:latin typeface="Rosewood Std Regular" pitchFamily="82" charset="77"/>
              </a:rPr>
              <a:t>HERRAMIENTAS PARA LA GAMIFICACIÓN</a:t>
            </a:r>
          </a:p>
        </p:txBody>
      </p:sp>
      <p:sp>
        <p:nvSpPr>
          <p:cNvPr id="3" name="CuadroTexto 2">
            <a:extLst>
              <a:ext uri="{FF2B5EF4-FFF2-40B4-BE49-F238E27FC236}">
                <a16:creationId xmlns:a16="http://schemas.microsoft.com/office/drawing/2014/main" id="{E85F68CE-853D-3B42-8C0F-F3671695E3DF}"/>
              </a:ext>
            </a:extLst>
          </p:cNvPr>
          <p:cNvSpPr txBox="1"/>
          <p:nvPr/>
        </p:nvSpPr>
        <p:spPr>
          <a:xfrm>
            <a:off x="1044575" y="1417546"/>
            <a:ext cx="1467325" cy="369332"/>
          </a:xfrm>
          <a:prstGeom prst="rect">
            <a:avLst/>
          </a:prstGeom>
          <a:noFill/>
        </p:spPr>
        <p:txBody>
          <a:bodyPr wrap="none" rtlCol="0">
            <a:spAutoFit/>
          </a:bodyPr>
          <a:lstStyle/>
          <a:p>
            <a:r>
              <a:rPr lang="es-ES_tradnl" b="1" dirty="0">
                <a:solidFill>
                  <a:srgbClr val="C00000"/>
                </a:solidFill>
              </a:rPr>
              <a:t>PERSONAJES:</a:t>
            </a:r>
          </a:p>
        </p:txBody>
      </p:sp>
      <p:sp>
        <p:nvSpPr>
          <p:cNvPr id="10" name="CuadroTexto 9">
            <a:extLst>
              <a:ext uri="{FF2B5EF4-FFF2-40B4-BE49-F238E27FC236}">
                <a16:creationId xmlns:a16="http://schemas.microsoft.com/office/drawing/2014/main" id="{4CD05A88-5DC1-8542-B2E7-9770F636FB21}"/>
              </a:ext>
            </a:extLst>
          </p:cNvPr>
          <p:cNvSpPr txBox="1"/>
          <p:nvPr/>
        </p:nvSpPr>
        <p:spPr>
          <a:xfrm>
            <a:off x="1044575" y="1786878"/>
            <a:ext cx="10262762" cy="923330"/>
          </a:xfrm>
          <a:prstGeom prst="rect">
            <a:avLst/>
          </a:prstGeom>
          <a:noFill/>
        </p:spPr>
        <p:txBody>
          <a:bodyPr wrap="square" rtlCol="0">
            <a:spAutoFit/>
          </a:bodyPr>
          <a:lstStyle/>
          <a:p>
            <a:pPr algn="just"/>
            <a:r>
              <a:rPr lang="es-ES_tradnl" dirty="0"/>
              <a:t>En nuestro caso, es el alumnado, en realidad son las personas que participan en la actividad. Puede abrirse al entorno cercano, comunidad educativa (mucho más interesante estando en un CRA), otros docentes, la familia.  </a:t>
            </a:r>
          </a:p>
        </p:txBody>
      </p:sp>
      <p:sp>
        <p:nvSpPr>
          <p:cNvPr id="12" name="CuadroTexto 11">
            <a:extLst>
              <a:ext uri="{FF2B5EF4-FFF2-40B4-BE49-F238E27FC236}">
                <a16:creationId xmlns:a16="http://schemas.microsoft.com/office/drawing/2014/main" id="{23919119-CF29-BC4D-B0E7-B5417DCC8EEE}"/>
              </a:ext>
            </a:extLst>
          </p:cNvPr>
          <p:cNvSpPr txBox="1"/>
          <p:nvPr/>
        </p:nvSpPr>
        <p:spPr>
          <a:xfrm>
            <a:off x="1068683" y="3181900"/>
            <a:ext cx="1216872" cy="369332"/>
          </a:xfrm>
          <a:prstGeom prst="rect">
            <a:avLst/>
          </a:prstGeom>
          <a:noFill/>
        </p:spPr>
        <p:txBody>
          <a:bodyPr wrap="none" rtlCol="0">
            <a:spAutoFit/>
          </a:bodyPr>
          <a:lstStyle/>
          <a:p>
            <a:r>
              <a:rPr lang="es-ES_tradnl" b="1" dirty="0">
                <a:solidFill>
                  <a:srgbClr val="C00000"/>
                </a:solidFill>
              </a:rPr>
              <a:t>ACCIONES:</a:t>
            </a:r>
          </a:p>
        </p:txBody>
      </p:sp>
      <p:sp>
        <p:nvSpPr>
          <p:cNvPr id="13" name="CuadroTexto 12">
            <a:extLst>
              <a:ext uri="{FF2B5EF4-FFF2-40B4-BE49-F238E27FC236}">
                <a16:creationId xmlns:a16="http://schemas.microsoft.com/office/drawing/2014/main" id="{4BD8CCBB-9467-1E48-B20B-F71478E32818}"/>
              </a:ext>
            </a:extLst>
          </p:cNvPr>
          <p:cNvSpPr txBox="1"/>
          <p:nvPr/>
        </p:nvSpPr>
        <p:spPr>
          <a:xfrm>
            <a:off x="1044575" y="3473370"/>
            <a:ext cx="10262762" cy="646331"/>
          </a:xfrm>
          <a:prstGeom prst="rect">
            <a:avLst/>
          </a:prstGeom>
          <a:noFill/>
        </p:spPr>
        <p:txBody>
          <a:bodyPr wrap="square" rtlCol="0">
            <a:spAutoFit/>
          </a:bodyPr>
          <a:lstStyle/>
          <a:p>
            <a:pPr algn="just"/>
            <a:r>
              <a:rPr lang="es-ES_tradnl" dirty="0"/>
              <a:t>Son todas las posibilidades de movimiento que tiene los personajes. Posibilidades del alumnado de hacer en nuestra gamificación.   </a:t>
            </a:r>
          </a:p>
        </p:txBody>
      </p:sp>
      <p:sp>
        <p:nvSpPr>
          <p:cNvPr id="14" name="CuadroTexto 13">
            <a:extLst>
              <a:ext uri="{FF2B5EF4-FFF2-40B4-BE49-F238E27FC236}">
                <a16:creationId xmlns:a16="http://schemas.microsoft.com/office/drawing/2014/main" id="{363923BC-0F34-9F4A-A927-7966B0FA0D6B}"/>
              </a:ext>
            </a:extLst>
          </p:cNvPr>
          <p:cNvSpPr txBox="1"/>
          <p:nvPr/>
        </p:nvSpPr>
        <p:spPr>
          <a:xfrm>
            <a:off x="1017338" y="4392256"/>
            <a:ext cx="1402500" cy="369332"/>
          </a:xfrm>
          <a:prstGeom prst="rect">
            <a:avLst/>
          </a:prstGeom>
          <a:noFill/>
        </p:spPr>
        <p:txBody>
          <a:bodyPr wrap="none" rtlCol="0">
            <a:spAutoFit/>
          </a:bodyPr>
          <a:lstStyle/>
          <a:p>
            <a:r>
              <a:rPr lang="es-ES_tradnl" dirty="0">
                <a:solidFill>
                  <a:srgbClr val="FF0000"/>
                </a:solidFill>
              </a:rPr>
              <a:t>COLABORAR</a:t>
            </a:r>
            <a:r>
              <a:rPr lang="es-ES_tradnl" dirty="0"/>
              <a:t> </a:t>
            </a:r>
          </a:p>
        </p:txBody>
      </p:sp>
      <p:sp>
        <p:nvSpPr>
          <p:cNvPr id="16" name="CuadroTexto 15">
            <a:extLst>
              <a:ext uri="{FF2B5EF4-FFF2-40B4-BE49-F238E27FC236}">
                <a16:creationId xmlns:a16="http://schemas.microsoft.com/office/drawing/2014/main" id="{D7E8A627-511C-DF4E-8693-F0D6DEEB285F}"/>
              </a:ext>
            </a:extLst>
          </p:cNvPr>
          <p:cNvSpPr txBox="1"/>
          <p:nvPr/>
        </p:nvSpPr>
        <p:spPr>
          <a:xfrm>
            <a:off x="2880380" y="4004397"/>
            <a:ext cx="1169872" cy="369332"/>
          </a:xfrm>
          <a:prstGeom prst="rect">
            <a:avLst/>
          </a:prstGeom>
          <a:noFill/>
        </p:spPr>
        <p:txBody>
          <a:bodyPr wrap="none" rtlCol="0">
            <a:spAutoFit/>
          </a:bodyPr>
          <a:lstStyle/>
          <a:p>
            <a:r>
              <a:rPr lang="es-ES_tradnl" dirty="0">
                <a:solidFill>
                  <a:srgbClr val="FFC000"/>
                </a:solidFill>
              </a:rPr>
              <a:t>ESTUDIAR</a:t>
            </a:r>
            <a:r>
              <a:rPr lang="es-ES_tradnl" dirty="0"/>
              <a:t> </a:t>
            </a:r>
          </a:p>
        </p:txBody>
      </p:sp>
      <p:sp>
        <p:nvSpPr>
          <p:cNvPr id="17" name="CuadroTexto 16">
            <a:extLst>
              <a:ext uri="{FF2B5EF4-FFF2-40B4-BE49-F238E27FC236}">
                <a16:creationId xmlns:a16="http://schemas.microsoft.com/office/drawing/2014/main" id="{3393978E-C6CC-094C-98B6-4B3F14F644AC}"/>
              </a:ext>
            </a:extLst>
          </p:cNvPr>
          <p:cNvSpPr txBox="1"/>
          <p:nvPr/>
        </p:nvSpPr>
        <p:spPr>
          <a:xfrm>
            <a:off x="8348548" y="4467117"/>
            <a:ext cx="2055434" cy="369332"/>
          </a:xfrm>
          <a:prstGeom prst="rect">
            <a:avLst/>
          </a:prstGeom>
          <a:noFill/>
        </p:spPr>
        <p:txBody>
          <a:bodyPr wrap="none" rtlCol="0">
            <a:spAutoFit/>
          </a:bodyPr>
          <a:lstStyle/>
          <a:p>
            <a:r>
              <a:rPr lang="es-ES_tradnl" dirty="0">
                <a:solidFill>
                  <a:srgbClr val="00B0F0"/>
                </a:solidFill>
              </a:rPr>
              <a:t>HACER PREGUNTAS </a:t>
            </a:r>
          </a:p>
        </p:txBody>
      </p:sp>
      <p:sp>
        <p:nvSpPr>
          <p:cNvPr id="19" name="CuadroTexto 18">
            <a:extLst>
              <a:ext uri="{FF2B5EF4-FFF2-40B4-BE49-F238E27FC236}">
                <a16:creationId xmlns:a16="http://schemas.microsoft.com/office/drawing/2014/main" id="{F2F4FFC4-FF7B-0F41-B75D-5B423D2DC80C}"/>
              </a:ext>
            </a:extLst>
          </p:cNvPr>
          <p:cNvSpPr txBox="1"/>
          <p:nvPr/>
        </p:nvSpPr>
        <p:spPr>
          <a:xfrm>
            <a:off x="3500472" y="4325223"/>
            <a:ext cx="2368982" cy="369332"/>
          </a:xfrm>
          <a:prstGeom prst="rect">
            <a:avLst/>
          </a:prstGeom>
          <a:noFill/>
        </p:spPr>
        <p:txBody>
          <a:bodyPr wrap="none" rtlCol="0">
            <a:spAutoFit/>
          </a:bodyPr>
          <a:lstStyle/>
          <a:p>
            <a:r>
              <a:rPr lang="es-ES_tradnl" dirty="0">
                <a:solidFill>
                  <a:srgbClr val="92D050"/>
                </a:solidFill>
              </a:rPr>
              <a:t>TRAER COSAS DE CASA </a:t>
            </a:r>
          </a:p>
        </p:txBody>
      </p:sp>
      <p:sp>
        <p:nvSpPr>
          <p:cNvPr id="20" name="CuadroTexto 19">
            <a:extLst>
              <a:ext uri="{FF2B5EF4-FFF2-40B4-BE49-F238E27FC236}">
                <a16:creationId xmlns:a16="http://schemas.microsoft.com/office/drawing/2014/main" id="{44696ED2-6272-2C4A-AA7E-BBF3CC3E6132}"/>
              </a:ext>
            </a:extLst>
          </p:cNvPr>
          <p:cNvSpPr txBox="1"/>
          <p:nvPr/>
        </p:nvSpPr>
        <p:spPr>
          <a:xfrm>
            <a:off x="6255728" y="4203054"/>
            <a:ext cx="1363835" cy="369332"/>
          </a:xfrm>
          <a:prstGeom prst="rect">
            <a:avLst/>
          </a:prstGeom>
          <a:noFill/>
        </p:spPr>
        <p:txBody>
          <a:bodyPr wrap="none" rtlCol="0">
            <a:spAutoFit/>
          </a:bodyPr>
          <a:lstStyle/>
          <a:p>
            <a:r>
              <a:rPr lang="es-ES_tradnl" dirty="0">
                <a:solidFill>
                  <a:srgbClr val="F95DD0"/>
                </a:solidFill>
              </a:rPr>
              <a:t>INVESTIGAR </a:t>
            </a:r>
          </a:p>
        </p:txBody>
      </p:sp>
      <p:sp>
        <p:nvSpPr>
          <p:cNvPr id="21" name="CuadroTexto 20">
            <a:extLst>
              <a:ext uri="{FF2B5EF4-FFF2-40B4-BE49-F238E27FC236}">
                <a16:creationId xmlns:a16="http://schemas.microsoft.com/office/drawing/2014/main" id="{B39D1880-594A-A146-88FE-421E1FA68981}"/>
              </a:ext>
            </a:extLst>
          </p:cNvPr>
          <p:cNvSpPr txBox="1"/>
          <p:nvPr/>
        </p:nvSpPr>
        <p:spPr>
          <a:xfrm>
            <a:off x="7284336" y="3819731"/>
            <a:ext cx="1714828" cy="369332"/>
          </a:xfrm>
          <a:prstGeom prst="rect">
            <a:avLst/>
          </a:prstGeom>
          <a:noFill/>
        </p:spPr>
        <p:txBody>
          <a:bodyPr wrap="none" rtlCol="0">
            <a:spAutoFit/>
          </a:bodyPr>
          <a:lstStyle/>
          <a:p>
            <a:r>
              <a:rPr lang="es-ES_tradnl" dirty="0">
                <a:solidFill>
                  <a:schemeClr val="accent4">
                    <a:lumMod val="75000"/>
                  </a:schemeClr>
                </a:solidFill>
              </a:rPr>
              <a:t>HACER UN TEST </a:t>
            </a:r>
          </a:p>
        </p:txBody>
      </p:sp>
      <p:sp>
        <p:nvSpPr>
          <p:cNvPr id="22" name="CuadroTexto 21">
            <a:extLst>
              <a:ext uri="{FF2B5EF4-FFF2-40B4-BE49-F238E27FC236}">
                <a16:creationId xmlns:a16="http://schemas.microsoft.com/office/drawing/2014/main" id="{98971591-7405-DB48-A1AB-144B075FCD7D}"/>
              </a:ext>
            </a:extLst>
          </p:cNvPr>
          <p:cNvSpPr txBox="1"/>
          <p:nvPr/>
        </p:nvSpPr>
        <p:spPr>
          <a:xfrm>
            <a:off x="8655800" y="4112555"/>
            <a:ext cx="343364" cy="369332"/>
          </a:xfrm>
          <a:prstGeom prst="rect">
            <a:avLst/>
          </a:prstGeom>
          <a:noFill/>
        </p:spPr>
        <p:txBody>
          <a:bodyPr wrap="none" rtlCol="0">
            <a:spAutoFit/>
          </a:bodyPr>
          <a:lstStyle/>
          <a:p>
            <a:r>
              <a:rPr lang="en-GB" dirty="0">
                <a:solidFill>
                  <a:srgbClr val="0070C0"/>
                </a:solidFill>
              </a:rPr>
              <a:t>…</a:t>
            </a:r>
          </a:p>
        </p:txBody>
      </p:sp>
      <p:sp>
        <p:nvSpPr>
          <p:cNvPr id="2" name="CuadroTexto 1">
            <a:extLst>
              <a:ext uri="{FF2B5EF4-FFF2-40B4-BE49-F238E27FC236}">
                <a16:creationId xmlns:a16="http://schemas.microsoft.com/office/drawing/2014/main" id="{1394676A-7821-A844-9C35-8C3EABCD658A}"/>
              </a:ext>
            </a:extLst>
          </p:cNvPr>
          <p:cNvSpPr txBox="1"/>
          <p:nvPr/>
        </p:nvSpPr>
        <p:spPr>
          <a:xfrm>
            <a:off x="3877468" y="4883944"/>
            <a:ext cx="3451586" cy="646331"/>
          </a:xfrm>
          <a:prstGeom prst="rect">
            <a:avLst/>
          </a:prstGeom>
          <a:noFill/>
        </p:spPr>
        <p:txBody>
          <a:bodyPr wrap="none" rtlCol="0">
            <a:spAutoFit/>
          </a:bodyPr>
          <a:lstStyle/>
          <a:p>
            <a:r>
              <a:rPr lang="en-GB" b="1" dirty="0">
                <a:solidFill>
                  <a:srgbClr val="00B050"/>
                </a:solidFill>
                <a:hlinkClick r:id="rId3"/>
              </a:rPr>
              <a:t>https://wordwall.net/myactivities</a:t>
            </a:r>
            <a:endParaRPr lang="en-GB" b="1" dirty="0">
              <a:solidFill>
                <a:srgbClr val="00B050"/>
              </a:solidFill>
            </a:endParaRPr>
          </a:p>
          <a:p>
            <a:endParaRPr lang="en-GB" b="1" dirty="0">
              <a:solidFill>
                <a:srgbClr val="00B050"/>
              </a:solidFill>
            </a:endParaRPr>
          </a:p>
        </p:txBody>
      </p:sp>
      <p:sp>
        <p:nvSpPr>
          <p:cNvPr id="4" name="Llamada ovalada 3">
            <a:extLst>
              <a:ext uri="{FF2B5EF4-FFF2-40B4-BE49-F238E27FC236}">
                <a16:creationId xmlns:a16="http://schemas.microsoft.com/office/drawing/2014/main" id="{36E8C390-BECF-1A4B-B092-F84F471C0D1F}"/>
              </a:ext>
            </a:extLst>
          </p:cNvPr>
          <p:cNvSpPr/>
          <p:nvPr/>
        </p:nvSpPr>
        <p:spPr>
          <a:xfrm>
            <a:off x="2067079" y="4900077"/>
            <a:ext cx="1690882" cy="1110429"/>
          </a:xfrm>
          <a:prstGeom prst="wedgeEllipseCallout">
            <a:avLst>
              <a:gd name="adj1" fmla="val -76579"/>
              <a:gd name="adj2" fmla="val 2984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b="1" dirty="0"/>
              <a:t>WEBS DE ELABORAR CONTENIDOS</a:t>
            </a:r>
          </a:p>
        </p:txBody>
      </p:sp>
      <p:pic>
        <p:nvPicPr>
          <p:cNvPr id="1026" name="Picture 2" descr="learning from home">
            <a:extLst>
              <a:ext uri="{FF2B5EF4-FFF2-40B4-BE49-F238E27FC236}">
                <a16:creationId xmlns:a16="http://schemas.microsoft.com/office/drawing/2014/main" id="{8235D9DC-D476-7245-8CB9-8BD057D5CD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526" y="5159481"/>
            <a:ext cx="1363835" cy="1363835"/>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441269B1-7AEA-FA4E-B8FE-6EEE8F4BB4C8}"/>
              </a:ext>
            </a:extLst>
          </p:cNvPr>
          <p:cNvSpPr txBox="1"/>
          <p:nvPr/>
        </p:nvSpPr>
        <p:spPr>
          <a:xfrm>
            <a:off x="3877468" y="5285386"/>
            <a:ext cx="3404202" cy="646331"/>
          </a:xfrm>
          <a:prstGeom prst="rect">
            <a:avLst/>
          </a:prstGeom>
          <a:noFill/>
        </p:spPr>
        <p:txBody>
          <a:bodyPr wrap="none" rtlCol="0">
            <a:spAutoFit/>
          </a:bodyPr>
          <a:lstStyle/>
          <a:p>
            <a:r>
              <a:rPr lang="en-GB" b="1" dirty="0">
                <a:solidFill>
                  <a:srgbClr val="00B050"/>
                </a:solidFill>
                <a:hlinkClick r:id="rId5"/>
              </a:rPr>
              <a:t>https://www.liveworksheets.com</a:t>
            </a:r>
            <a:endParaRPr lang="en-GB" b="1" dirty="0">
              <a:solidFill>
                <a:srgbClr val="00B050"/>
              </a:solidFill>
            </a:endParaRPr>
          </a:p>
          <a:p>
            <a:endParaRPr lang="en-GB" b="1" dirty="0">
              <a:solidFill>
                <a:srgbClr val="00B050"/>
              </a:solidFill>
            </a:endParaRPr>
          </a:p>
        </p:txBody>
      </p:sp>
      <p:sp>
        <p:nvSpPr>
          <p:cNvPr id="8" name="CuadroTexto 7">
            <a:extLst>
              <a:ext uri="{FF2B5EF4-FFF2-40B4-BE49-F238E27FC236}">
                <a16:creationId xmlns:a16="http://schemas.microsoft.com/office/drawing/2014/main" id="{803D8376-1EA2-D349-849D-45FAF181C18A}"/>
              </a:ext>
            </a:extLst>
          </p:cNvPr>
          <p:cNvSpPr txBox="1"/>
          <p:nvPr/>
        </p:nvSpPr>
        <p:spPr>
          <a:xfrm>
            <a:off x="3877468" y="5747051"/>
            <a:ext cx="2624116" cy="646331"/>
          </a:xfrm>
          <a:prstGeom prst="rect">
            <a:avLst/>
          </a:prstGeom>
          <a:noFill/>
        </p:spPr>
        <p:txBody>
          <a:bodyPr wrap="none" rtlCol="0">
            <a:spAutoFit/>
          </a:bodyPr>
          <a:lstStyle/>
          <a:p>
            <a:r>
              <a:rPr lang="en-GB" b="1" dirty="0">
                <a:hlinkClick r:id="rId6"/>
              </a:rPr>
              <a:t>https://es.educaplay.com</a:t>
            </a:r>
            <a:endParaRPr lang="en-GB" b="1" dirty="0"/>
          </a:p>
          <a:p>
            <a:endParaRPr lang="en-GB" b="1" dirty="0"/>
          </a:p>
        </p:txBody>
      </p:sp>
      <p:pic>
        <p:nvPicPr>
          <p:cNvPr id="23" name="Picture 2" descr="learning from home">
            <a:extLst>
              <a:ext uri="{FF2B5EF4-FFF2-40B4-BE49-F238E27FC236}">
                <a16:creationId xmlns:a16="http://schemas.microsoft.com/office/drawing/2014/main" id="{0D235857-9F81-1E46-BA7F-5296512726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8462" y="2317905"/>
            <a:ext cx="1125473" cy="1125473"/>
          </a:xfrm>
          <a:prstGeom prst="rect">
            <a:avLst/>
          </a:prstGeom>
          <a:noFill/>
          <a:extLst>
            <a:ext uri="{909E8E84-426E-40DD-AFC4-6F175D3DCCD1}">
              <a14:hiddenFill xmlns:a14="http://schemas.microsoft.com/office/drawing/2010/main">
                <a:solidFill>
                  <a:srgbClr val="FFFFFF"/>
                </a:solidFill>
              </a14:hiddenFill>
            </a:ext>
          </a:extLst>
        </p:spPr>
      </p:pic>
      <p:sp>
        <p:nvSpPr>
          <p:cNvPr id="24" name="Llamada ovalada 23">
            <a:extLst>
              <a:ext uri="{FF2B5EF4-FFF2-40B4-BE49-F238E27FC236}">
                <a16:creationId xmlns:a16="http://schemas.microsoft.com/office/drawing/2014/main" id="{C9A385D2-873A-0046-B0D8-3D59B996435B}"/>
              </a:ext>
            </a:extLst>
          </p:cNvPr>
          <p:cNvSpPr/>
          <p:nvPr/>
        </p:nvSpPr>
        <p:spPr>
          <a:xfrm>
            <a:off x="3500471" y="2420874"/>
            <a:ext cx="1852113" cy="697287"/>
          </a:xfrm>
          <a:prstGeom prst="wedgeEllipseCallout">
            <a:avLst>
              <a:gd name="adj1" fmla="val -76579"/>
              <a:gd name="adj2" fmla="val 2984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000" b="1" dirty="0"/>
              <a:t>CUESTIONARIOS PARA CONOCER A MI ALUMNADO</a:t>
            </a:r>
          </a:p>
        </p:txBody>
      </p:sp>
      <p:sp>
        <p:nvSpPr>
          <p:cNvPr id="9" name="CuadroTexto 8">
            <a:extLst>
              <a:ext uri="{FF2B5EF4-FFF2-40B4-BE49-F238E27FC236}">
                <a16:creationId xmlns:a16="http://schemas.microsoft.com/office/drawing/2014/main" id="{CD1BC32E-4278-0149-AF7D-0CF998CEB684}"/>
              </a:ext>
            </a:extLst>
          </p:cNvPr>
          <p:cNvSpPr txBox="1"/>
          <p:nvPr/>
        </p:nvSpPr>
        <p:spPr>
          <a:xfrm>
            <a:off x="5529120" y="2444107"/>
            <a:ext cx="3467809" cy="523220"/>
          </a:xfrm>
          <a:prstGeom prst="rect">
            <a:avLst/>
          </a:prstGeom>
          <a:noFill/>
        </p:spPr>
        <p:txBody>
          <a:bodyPr wrap="none" rtlCol="0">
            <a:spAutoFit/>
          </a:bodyPr>
          <a:lstStyle/>
          <a:p>
            <a:r>
              <a:rPr lang="en-GB" sz="1400" b="1" dirty="0">
                <a:solidFill>
                  <a:srgbClr val="0070C0"/>
                </a:solidFill>
                <a:hlinkClick r:id="rId7"/>
              </a:rPr>
              <a:t>https://docs.google.com/forms/u/0/?tgif=d</a:t>
            </a:r>
            <a:endParaRPr lang="en-GB" sz="1400" b="1" dirty="0">
              <a:solidFill>
                <a:srgbClr val="0070C0"/>
              </a:solidFill>
            </a:endParaRPr>
          </a:p>
          <a:p>
            <a:endParaRPr lang="en-GB" sz="1400" b="1" dirty="0">
              <a:solidFill>
                <a:srgbClr val="0070C0"/>
              </a:solidFill>
            </a:endParaRPr>
          </a:p>
        </p:txBody>
      </p:sp>
      <p:sp>
        <p:nvSpPr>
          <p:cNvPr id="15" name="CuadroTexto 14">
            <a:extLst>
              <a:ext uri="{FF2B5EF4-FFF2-40B4-BE49-F238E27FC236}">
                <a16:creationId xmlns:a16="http://schemas.microsoft.com/office/drawing/2014/main" id="{180F0EF0-3001-144F-9948-20EA803018EB}"/>
              </a:ext>
            </a:extLst>
          </p:cNvPr>
          <p:cNvSpPr txBox="1"/>
          <p:nvPr/>
        </p:nvSpPr>
        <p:spPr>
          <a:xfrm>
            <a:off x="5510538" y="2672348"/>
            <a:ext cx="2679388" cy="523220"/>
          </a:xfrm>
          <a:prstGeom prst="rect">
            <a:avLst/>
          </a:prstGeom>
          <a:noFill/>
        </p:spPr>
        <p:txBody>
          <a:bodyPr wrap="none" rtlCol="0">
            <a:spAutoFit/>
          </a:bodyPr>
          <a:lstStyle/>
          <a:p>
            <a:r>
              <a:rPr lang="en-GB" sz="1400" b="1" dirty="0">
                <a:solidFill>
                  <a:srgbClr val="0070C0"/>
                </a:solidFill>
                <a:hlinkClick r:id="rId8"/>
              </a:rPr>
              <a:t>https://www.office.com/?auth=2</a:t>
            </a:r>
            <a:endParaRPr lang="en-GB" sz="1400" b="1" dirty="0">
              <a:solidFill>
                <a:srgbClr val="0070C0"/>
              </a:solidFill>
            </a:endParaRPr>
          </a:p>
          <a:p>
            <a:endParaRPr lang="en-GB" sz="1400" b="1" dirty="0">
              <a:solidFill>
                <a:srgbClr val="0070C0"/>
              </a:solidFill>
            </a:endParaRPr>
          </a:p>
        </p:txBody>
      </p:sp>
    </p:spTree>
    <p:extLst>
      <p:ext uri="{BB962C8B-B14F-4D97-AF65-F5344CB8AC3E}">
        <p14:creationId xmlns:p14="http://schemas.microsoft.com/office/powerpoint/2010/main" val="2062759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linds(horizontal)">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linds(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2" grpId="0"/>
      <p:bldP spid="13" grpId="0"/>
      <p:bldP spid="14" grpId="0"/>
      <p:bldP spid="16" grpId="0"/>
      <p:bldP spid="19" grpId="0"/>
      <p:bldP spid="20"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20306FC3-83AA-9E44-B54F-48470662BDA7}"/>
              </a:ext>
            </a:extLst>
          </p:cNvPr>
          <p:cNvSpPr txBox="1"/>
          <p:nvPr/>
        </p:nvSpPr>
        <p:spPr>
          <a:xfrm>
            <a:off x="546254" y="1480636"/>
            <a:ext cx="6590527" cy="1107996"/>
          </a:xfrm>
          <a:prstGeom prst="rect">
            <a:avLst/>
          </a:prstGeom>
          <a:noFill/>
        </p:spPr>
        <p:txBody>
          <a:bodyPr wrap="square" rtlCol="0">
            <a:spAutoFit/>
          </a:bodyPr>
          <a:lstStyle/>
          <a:p>
            <a:r>
              <a:rPr lang="en-GB" sz="4800" dirty="0">
                <a:latin typeface="Rosewood Std Regular" pitchFamily="82" charset="77"/>
              </a:rPr>
              <a:t>REANUDAMOS!!!!</a:t>
            </a:r>
          </a:p>
          <a:p>
            <a:endParaRPr lang="en-GB" dirty="0"/>
          </a:p>
        </p:txBody>
      </p:sp>
      <p:sp>
        <p:nvSpPr>
          <p:cNvPr id="11" name="CuadroTexto 10">
            <a:extLst>
              <a:ext uri="{FF2B5EF4-FFF2-40B4-BE49-F238E27FC236}">
                <a16:creationId xmlns:a16="http://schemas.microsoft.com/office/drawing/2014/main" id="{95A3DFA5-08F0-294F-ACA5-1A24DC395EE7}"/>
              </a:ext>
            </a:extLst>
          </p:cNvPr>
          <p:cNvSpPr txBox="1"/>
          <p:nvPr/>
        </p:nvSpPr>
        <p:spPr>
          <a:xfrm>
            <a:off x="594656" y="3866557"/>
            <a:ext cx="5657384" cy="2585323"/>
          </a:xfrm>
          <a:prstGeom prst="rect">
            <a:avLst/>
          </a:prstGeom>
          <a:noFill/>
        </p:spPr>
        <p:txBody>
          <a:bodyPr wrap="square" rtlCol="0">
            <a:spAutoFit/>
          </a:bodyPr>
          <a:lstStyle/>
          <a:p>
            <a:r>
              <a:rPr lang="es-ES_tradnl" dirty="0"/>
              <a:t>Abrimos Pearltrees para guardar todas las webs que vamos viendo ;) y seguimossss para BINGO! </a:t>
            </a:r>
          </a:p>
          <a:p>
            <a:pPr lvl="2"/>
            <a:r>
              <a:rPr lang="es-ES_tradnl" b="1" u="sng" dirty="0">
                <a:solidFill>
                  <a:srgbClr val="00B050"/>
                </a:solidFill>
              </a:rPr>
              <a:t>HOY VEREMOS:</a:t>
            </a:r>
          </a:p>
          <a:p>
            <a:pPr marL="1200150" lvl="2" indent="-285750">
              <a:buFont typeface="Wingdings" pitchFamily="2" charset="2"/>
              <a:buChar char="v"/>
            </a:pPr>
            <a:r>
              <a:rPr lang="es-ES_tradnl" dirty="0"/>
              <a:t>Avatar</a:t>
            </a:r>
          </a:p>
          <a:p>
            <a:pPr marL="1200150" lvl="2" indent="-285750">
              <a:buFont typeface="Wingdings" pitchFamily="2" charset="2"/>
              <a:buChar char="v"/>
            </a:pPr>
            <a:r>
              <a:rPr lang="es-ES_tradnl" dirty="0"/>
              <a:t>Recompensas</a:t>
            </a:r>
          </a:p>
          <a:p>
            <a:pPr marL="1200150" lvl="2" indent="-285750">
              <a:buFont typeface="Wingdings" pitchFamily="2" charset="2"/>
              <a:buChar char="v"/>
            </a:pPr>
            <a:r>
              <a:rPr lang="es-ES_tradnl" dirty="0"/>
              <a:t>Certificados</a:t>
            </a:r>
          </a:p>
          <a:p>
            <a:pPr marL="1200150" lvl="2" indent="-285750">
              <a:buFont typeface="Wingdings" pitchFamily="2" charset="2"/>
              <a:buChar char="v"/>
            </a:pPr>
            <a:r>
              <a:rPr lang="es-ES_tradnl" dirty="0"/>
              <a:t>Itinerario de aprendizaje</a:t>
            </a:r>
          </a:p>
          <a:p>
            <a:pPr marL="1200150" lvl="2" indent="-285750">
              <a:buFont typeface="Wingdings" pitchFamily="2" charset="2"/>
              <a:buChar char="v"/>
            </a:pPr>
            <a:r>
              <a:rPr lang="es-ES_tradnl" dirty="0"/>
              <a:t>Ambientación </a:t>
            </a:r>
          </a:p>
          <a:p>
            <a:pPr marL="1200150" lvl="2" indent="-285750">
              <a:buFont typeface="Wingdings" pitchFamily="2" charset="2"/>
              <a:buChar char="v"/>
            </a:pPr>
            <a:r>
              <a:rPr lang="es-ES_tradnl" dirty="0"/>
              <a:t>Evaluación</a:t>
            </a:r>
          </a:p>
        </p:txBody>
      </p:sp>
      <p:pic>
        <p:nvPicPr>
          <p:cNvPr id="5" name="Imagen 4">
            <a:extLst>
              <a:ext uri="{FF2B5EF4-FFF2-40B4-BE49-F238E27FC236}">
                <a16:creationId xmlns:a16="http://schemas.microsoft.com/office/drawing/2014/main" id="{072C664E-C150-064B-98BB-69DE545305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656" y="2441393"/>
            <a:ext cx="2263555" cy="1100099"/>
          </a:xfrm>
          <a:prstGeom prst="rect">
            <a:avLst/>
          </a:prstGeom>
        </p:spPr>
      </p:pic>
      <p:pic>
        <p:nvPicPr>
          <p:cNvPr id="1026" name="Picture 2" descr="ferret dance">
            <a:extLst>
              <a:ext uri="{FF2B5EF4-FFF2-40B4-BE49-F238E27FC236}">
                <a16:creationId xmlns:a16="http://schemas.microsoft.com/office/drawing/2014/main" id="{4B997746-4972-6247-BA2C-46D0C3F097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1322" y="322764"/>
            <a:ext cx="5054600" cy="505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126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58871D0-83C4-A148-92F1-7E4C42BC1B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526" y="219462"/>
            <a:ext cx="1100098" cy="1100098"/>
          </a:xfrm>
          <a:prstGeom prst="rect">
            <a:avLst/>
          </a:prstGeom>
        </p:spPr>
      </p:pic>
      <p:sp>
        <p:nvSpPr>
          <p:cNvPr id="6" name="CuadroTexto 5">
            <a:extLst>
              <a:ext uri="{FF2B5EF4-FFF2-40B4-BE49-F238E27FC236}">
                <a16:creationId xmlns:a16="http://schemas.microsoft.com/office/drawing/2014/main" id="{20306FC3-83AA-9E44-B54F-48470662BDA7}"/>
              </a:ext>
            </a:extLst>
          </p:cNvPr>
          <p:cNvSpPr txBox="1"/>
          <p:nvPr/>
        </p:nvSpPr>
        <p:spPr>
          <a:xfrm>
            <a:off x="1482956" y="356839"/>
            <a:ext cx="10538059" cy="769441"/>
          </a:xfrm>
          <a:prstGeom prst="rect">
            <a:avLst/>
          </a:prstGeom>
          <a:noFill/>
        </p:spPr>
        <p:txBody>
          <a:bodyPr wrap="square" rtlCol="0">
            <a:spAutoFit/>
          </a:bodyPr>
          <a:lstStyle/>
          <a:p>
            <a:r>
              <a:rPr lang="en-GB" sz="4400" dirty="0">
                <a:latin typeface="Rosewood Std Regular" pitchFamily="82" charset="77"/>
              </a:rPr>
              <a:t>HERRAMIENTAS PARA LA GAMIFICACIÓN</a:t>
            </a:r>
          </a:p>
        </p:txBody>
      </p:sp>
      <p:sp>
        <p:nvSpPr>
          <p:cNvPr id="4" name="CuadroTexto 3">
            <a:extLst>
              <a:ext uri="{FF2B5EF4-FFF2-40B4-BE49-F238E27FC236}">
                <a16:creationId xmlns:a16="http://schemas.microsoft.com/office/drawing/2014/main" id="{527B1CA8-626C-834C-AF6C-A962E96E7962}"/>
              </a:ext>
            </a:extLst>
          </p:cNvPr>
          <p:cNvSpPr txBox="1"/>
          <p:nvPr/>
        </p:nvSpPr>
        <p:spPr>
          <a:xfrm>
            <a:off x="821365" y="1477750"/>
            <a:ext cx="10842809" cy="1200329"/>
          </a:xfrm>
          <a:prstGeom prst="rect">
            <a:avLst/>
          </a:prstGeom>
          <a:noFill/>
        </p:spPr>
        <p:txBody>
          <a:bodyPr wrap="square" rtlCol="0">
            <a:spAutoFit/>
          </a:bodyPr>
          <a:lstStyle/>
          <a:p>
            <a:pPr marL="285750" indent="-285750" algn="just">
              <a:buFont typeface="Wingdings" pitchFamily="2" charset="2"/>
              <a:buChar char="v"/>
            </a:pPr>
            <a:r>
              <a:rPr lang="es-ES_tradnl" b="1" dirty="0"/>
              <a:t>Agrupamientos</a:t>
            </a:r>
            <a:r>
              <a:rPr lang="es-ES_tradnl" dirty="0"/>
              <a:t>; grupos, gremios, clanes, casas. Esta unión hace que se forjen lazos de cooperación, colaboración pero también una sana competición. La pertenencia al grupo se amplia cuando es el propio alumnado el que se implica a la hora de elegir el nombre, una bandera o estandarte, un himno… lo podemos ampliar todo lo que queramos…. </a:t>
            </a:r>
          </a:p>
        </p:txBody>
      </p:sp>
      <p:sp>
        <p:nvSpPr>
          <p:cNvPr id="8" name="Rectángulo 7">
            <a:extLst>
              <a:ext uri="{FF2B5EF4-FFF2-40B4-BE49-F238E27FC236}">
                <a16:creationId xmlns:a16="http://schemas.microsoft.com/office/drawing/2014/main" id="{86E1CAA4-5FF4-1346-98DE-8F76CBB85016}"/>
              </a:ext>
            </a:extLst>
          </p:cNvPr>
          <p:cNvSpPr/>
          <p:nvPr/>
        </p:nvSpPr>
        <p:spPr>
          <a:xfrm>
            <a:off x="784247" y="2738196"/>
            <a:ext cx="10917043" cy="646331"/>
          </a:xfrm>
          <a:prstGeom prst="rect">
            <a:avLst/>
          </a:prstGeom>
        </p:spPr>
        <p:txBody>
          <a:bodyPr wrap="square">
            <a:spAutoFit/>
          </a:bodyPr>
          <a:lstStyle/>
          <a:p>
            <a:pPr marL="285750" indent="-285750" algn="just">
              <a:buFont typeface="Wingdings" pitchFamily="2" charset="2"/>
              <a:buChar char="v"/>
            </a:pPr>
            <a:r>
              <a:rPr lang="es-ES_tradnl" b="1" dirty="0"/>
              <a:t>Roles</a:t>
            </a:r>
            <a:r>
              <a:rPr lang="es-ES_tradnl" dirty="0"/>
              <a:t>; dentro de cada grupo puede haber roles; ejemplo clase JJOO: abanderado (primero en la fila), entrenador (materiales) , jugadores (anota la tarea en la agenda), animador (anima y ayuda al resto), utilero (banquillo)… </a:t>
            </a:r>
          </a:p>
        </p:txBody>
      </p:sp>
      <p:sp>
        <p:nvSpPr>
          <p:cNvPr id="10" name="Rectángulo 9">
            <a:extLst>
              <a:ext uri="{FF2B5EF4-FFF2-40B4-BE49-F238E27FC236}">
                <a16:creationId xmlns:a16="http://schemas.microsoft.com/office/drawing/2014/main" id="{59FDF8BD-85D5-1946-B460-11075AA5670E}"/>
              </a:ext>
            </a:extLst>
          </p:cNvPr>
          <p:cNvSpPr/>
          <p:nvPr/>
        </p:nvSpPr>
        <p:spPr>
          <a:xfrm>
            <a:off x="747131" y="3600114"/>
            <a:ext cx="10917043" cy="646331"/>
          </a:xfrm>
          <a:prstGeom prst="rect">
            <a:avLst/>
          </a:prstGeom>
        </p:spPr>
        <p:txBody>
          <a:bodyPr wrap="square">
            <a:spAutoFit/>
          </a:bodyPr>
          <a:lstStyle/>
          <a:p>
            <a:pPr marL="285750" indent="-285750" algn="just">
              <a:buFont typeface="Wingdings" pitchFamily="2" charset="2"/>
              <a:buChar char="v"/>
            </a:pPr>
            <a:r>
              <a:rPr lang="es-ES_tradnl" b="1" dirty="0">
                <a:solidFill>
                  <a:srgbClr val="00B050"/>
                </a:solidFill>
              </a:rPr>
              <a:t>Avatar</a:t>
            </a:r>
            <a:r>
              <a:rPr lang="es-ES_tradnl" dirty="0">
                <a:solidFill>
                  <a:srgbClr val="00B050"/>
                </a:solidFill>
              </a:rPr>
              <a:t>; </a:t>
            </a:r>
            <a:r>
              <a:rPr lang="es-ES_tradnl" dirty="0"/>
              <a:t>es el que sube de nivel, obtiene certificados, recompensas…Para aumentar la motivación cada personaje puedes crear su propio avatar. Hay muchas aplicaciones para hacerlo como por ejemplo; </a:t>
            </a:r>
          </a:p>
        </p:txBody>
      </p:sp>
      <p:sp>
        <p:nvSpPr>
          <p:cNvPr id="27" name="Rectángulo 26">
            <a:extLst>
              <a:ext uri="{FF2B5EF4-FFF2-40B4-BE49-F238E27FC236}">
                <a16:creationId xmlns:a16="http://schemas.microsoft.com/office/drawing/2014/main" id="{B6E62932-7BB7-3643-A80B-BC0287342D86}"/>
              </a:ext>
            </a:extLst>
          </p:cNvPr>
          <p:cNvSpPr/>
          <p:nvPr/>
        </p:nvSpPr>
        <p:spPr>
          <a:xfrm>
            <a:off x="3876222" y="4325250"/>
            <a:ext cx="4850090" cy="1169551"/>
          </a:xfrm>
          <a:prstGeom prst="rect">
            <a:avLst/>
          </a:prstGeom>
        </p:spPr>
        <p:txBody>
          <a:bodyPr wrap="square">
            <a:spAutoFit/>
          </a:bodyPr>
          <a:lstStyle/>
          <a:p>
            <a:r>
              <a:rPr lang="es-ES_tradnl" sz="1400" b="1" u="sng" dirty="0">
                <a:solidFill>
                  <a:srgbClr val="00B050"/>
                </a:solidFill>
              </a:rPr>
              <a:t>Bitmoji: </a:t>
            </a:r>
            <a:r>
              <a:rPr lang="es-ES_tradnl" sz="1400" b="1" dirty="0">
                <a:solidFill>
                  <a:srgbClr val="00B050"/>
                </a:solidFill>
                <a:hlinkClick r:id="rId3"/>
              </a:rPr>
              <a:t>https://www.bitmoji.com/login/?continue=https%3A%2F%2Fwww.bitmoji.com%2Fhome%2F#session_id=gbwYmAhTewCwiVAZbVai8A</a:t>
            </a:r>
            <a:endParaRPr lang="es-ES_tradnl" sz="1400" b="1" dirty="0">
              <a:solidFill>
                <a:srgbClr val="00B050"/>
              </a:solidFill>
            </a:endParaRPr>
          </a:p>
          <a:p>
            <a:endParaRPr lang="es-ES_tradnl" sz="1400" b="1" dirty="0">
              <a:solidFill>
                <a:srgbClr val="00B050"/>
              </a:solidFill>
            </a:endParaRPr>
          </a:p>
        </p:txBody>
      </p:sp>
      <p:sp>
        <p:nvSpPr>
          <p:cNvPr id="28" name="Rectángulo 27">
            <a:extLst>
              <a:ext uri="{FF2B5EF4-FFF2-40B4-BE49-F238E27FC236}">
                <a16:creationId xmlns:a16="http://schemas.microsoft.com/office/drawing/2014/main" id="{1F281919-F320-C541-B691-F5D489E7E8F0}"/>
              </a:ext>
            </a:extLst>
          </p:cNvPr>
          <p:cNvSpPr/>
          <p:nvPr/>
        </p:nvSpPr>
        <p:spPr>
          <a:xfrm>
            <a:off x="3873335" y="5288397"/>
            <a:ext cx="3588739" cy="307777"/>
          </a:xfrm>
          <a:prstGeom prst="rect">
            <a:avLst/>
          </a:prstGeom>
        </p:spPr>
        <p:txBody>
          <a:bodyPr wrap="none">
            <a:spAutoFit/>
          </a:bodyPr>
          <a:lstStyle/>
          <a:p>
            <a:r>
              <a:rPr lang="es-ES_tradnl" sz="1400" b="1" u="sng" dirty="0">
                <a:solidFill>
                  <a:srgbClr val="00B050"/>
                </a:solidFill>
              </a:rPr>
              <a:t>Classdojo: </a:t>
            </a:r>
            <a:r>
              <a:rPr lang="es-ES_tradnl" sz="1400" b="1" dirty="0">
                <a:solidFill>
                  <a:srgbClr val="00B050"/>
                </a:solidFill>
                <a:hlinkClick r:id="rId4"/>
              </a:rPr>
              <a:t>https://www.classdojo.com/es-es/</a:t>
            </a:r>
            <a:endParaRPr lang="es-ES_tradnl" sz="1400" b="1" dirty="0">
              <a:solidFill>
                <a:srgbClr val="00B050"/>
              </a:solidFill>
            </a:endParaRPr>
          </a:p>
        </p:txBody>
      </p:sp>
      <p:sp>
        <p:nvSpPr>
          <p:cNvPr id="29" name="Rectángulo 28">
            <a:extLst>
              <a:ext uri="{FF2B5EF4-FFF2-40B4-BE49-F238E27FC236}">
                <a16:creationId xmlns:a16="http://schemas.microsoft.com/office/drawing/2014/main" id="{DE4CF72B-CA61-0746-902F-60B3B827009C}"/>
              </a:ext>
            </a:extLst>
          </p:cNvPr>
          <p:cNvSpPr/>
          <p:nvPr/>
        </p:nvSpPr>
        <p:spPr>
          <a:xfrm>
            <a:off x="3873335" y="5633540"/>
            <a:ext cx="3264996" cy="307777"/>
          </a:xfrm>
          <a:prstGeom prst="rect">
            <a:avLst/>
          </a:prstGeom>
        </p:spPr>
        <p:txBody>
          <a:bodyPr wrap="none">
            <a:spAutoFit/>
          </a:bodyPr>
          <a:lstStyle/>
          <a:p>
            <a:r>
              <a:rPr lang="es-ES_tradnl" sz="1400" b="1" u="sng" dirty="0">
                <a:solidFill>
                  <a:srgbClr val="00B050"/>
                </a:solidFill>
              </a:rPr>
              <a:t>Voki: </a:t>
            </a:r>
            <a:r>
              <a:rPr lang="es-ES_tradnl" sz="1400" b="1" dirty="0">
                <a:solidFill>
                  <a:srgbClr val="00B050"/>
                </a:solidFill>
                <a:hlinkClick r:id="rId5"/>
              </a:rPr>
              <a:t>https://www.voki.com/site/myVoki</a:t>
            </a:r>
            <a:endParaRPr lang="es-ES_tradnl" sz="1400" b="1" dirty="0">
              <a:solidFill>
                <a:srgbClr val="00B050"/>
              </a:solidFill>
            </a:endParaRPr>
          </a:p>
        </p:txBody>
      </p:sp>
      <p:pic>
        <p:nvPicPr>
          <p:cNvPr id="23" name="Picture 2" descr="learning from home">
            <a:extLst>
              <a:ext uri="{FF2B5EF4-FFF2-40B4-BE49-F238E27FC236}">
                <a16:creationId xmlns:a16="http://schemas.microsoft.com/office/drawing/2014/main" id="{597DCD83-6F16-4544-9F50-FBC61B7B7D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526" y="4823527"/>
            <a:ext cx="1363835" cy="1363835"/>
          </a:xfrm>
          <a:prstGeom prst="rect">
            <a:avLst/>
          </a:prstGeom>
          <a:noFill/>
          <a:extLst>
            <a:ext uri="{909E8E84-426E-40DD-AFC4-6F175D3DCCD1}">
              <a14:hiddenFill xmlns:a14="http://schemas.microsoft.com/office/drawing/2010/main">
                <a:solidFill>
                  <a:srgbClr val="FFFFFF"/>
                </a:solidFill>
              </a14:hiddenFill>
            </a:ext>
          </a:extLst>
        </p:spPr>
      </p:pic>
      <p:sp>
        <p:nvSpPr>
          <p:cNvPr id="25" name="Llamada ovalada 24">
            <a:extLst>
              <a:ext uri="{FF2B5EF4-FFF2-40B4-BE49-F238E27FC236}">
                <a16:creationId xmlns:a16="http://schemas.microsoft.com/office/drawing/2014/main" id="{97B27693-7B3B-9B4D-A933-19EA50E9EBC9}"/>
              </a:ext>
            </a:extLst>
          </p:cNvPr>
          <p:cNvSpPr/>
          <p:nvPr/>
        </p:nvSpPr>
        <p:spPr>
          <a:xfrm>
            <a:off x="2185339" y="4395015"/>
            <a:ext cx="1690882" cy="1110429"/>
          </a:xfrm>
          <a:prstGeom prst="wedgeEllipseCallout">
            <a:avLst>
              <a:gd name="adj1" fmla="val -76579"/>
              <a:gd name="adj2" fmla="val 2984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b="1" dirty="0"/>
              <a:t>CREAR AVATARES</a:t>
            </a:r>
          </a:p>
        </p:txBody>
      </p:sp>
      <p:sp>
        <p:nvSpPr>
          <p:cNvPr id="9" name="CuadroTexto 8">
            <a:extLst>
              <a:ext uri="{FF2B5EF4-FFF2-40B4-BE49-F238E27FC236}">
                <a16:creationId xmlns:a16="http://schemas.microsoft.com/office/drawing/2014/main" id="{9BBED180-D010-954B-9471-CBE14EDB7188}"/>
              </a:ext>
            </a:extLst>
          </p:cNvPr>
          <p:cNvSpPr txBox="1"/>
          <p:nvPr/>
        </p:nvSpPr>
        <p:spPr>
          <a:xfrm>
            <a:off x="3873335" y="6015967"/>
            <a:ext cx="5482078" cy="307777"/>
          </a:xfrm>
          <a:prstGeom prst="rect">
            <a:avLst/>
          </a:prstGeom>
          <a:noFill/>
        </p:spPr>
        <p:txBody>
          <a:bodyPr wrap="none" rtlCol="0">
            <a:spAutoFit/>
          </a:bodyPr>
          <a:lstStyle/>
          <a:p>
            <a:r>
              <a:rPr lang="es-ES_tradnl" sz="1400" b="1" u="sng" dirty="0">
                <a:solidFill>
                  <a:srgbClr val="00B050"/>
                </a:solidFill>
              </a:rPr>
              <a:t>Crea tu avatar: </a:t>
            </a:r>
            <a:r>
              <a:rPr lang="es-ES_tradnl" sz="1400" b="1" dirty="0">
                <a:solidFill>
                  <a:srgbClr val="00B050"/>
                </a:solidFill>
                <a:hlinkClick r:id="rId7"/>
              </a:rPr>
              <a:t>https://www.creartuavatar.com/crear-avatar-mujer.php</a:t>
            </a:r>
            <a:endParaRPr lang="es-ES_tradnl" sz="1400" b="1" dirty="0">
              <a:solidFill>
                <a:srgbClr val="00B050"/>
              </a:solidFill>
            </a:endParaRPr>
          </a:p>
        </p:txBody>
      </p:sp>
    </p:spTree>
    <p:extLst>
      <p:ext uri="{BB962C8B-B14F-4D97-AF65-F5344CB8AC3E}">
        <p14:creationId xmlns:p14="http://schemas.microsoft.com/office/powerpoint/2010/main" val="292700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p:tgtEl>
                                          <p:spTgt spid="27"/>
                                        </p:tgtEl>
                                        <p:attrNameLst>
                                          <p:attrName>ppt_y</p:attrName>
                                        </p:attrNameLst>
                                      </p:cBhvr>
                                      <p:tavLst>
                                        <p:tav tm="0">
                                          <p:val>
                                            <p:strVal val="#ppt_y+#ppt_h*1.125000"/>
                                          </p:val>
                                        </p:tav>
                                        <p:tav tm="100000">
                                          <p:val>
                                            <p:strVal val="#ppt_y"/>
                                          </p:val>
                                        </p:tav>
                                      </p:tavLst>
                                    </p:anim>
                                    <p:animEffect transition="in" filter="wipe(up)">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p:tgtEl>
                                          <p:spTgt spid="28"/>
                                        </p:tgtEl>
                                        <p:attrNameLst>
                                          <p:attrName>ppt_y</p:attrName>
                                        </p:attrNameLst>
                                      </p:cBhvr>
                                      <p:tavLst>
                                        <p:tav tm="0">
                                          <p:val>
                                            <p:strVal val="#ppt_y+#ppt_h*1.125000"/>
                                          </p:val>
                                        </p:tav>
                                        <p:tav tm="100000">
                                          <p:val>
                                            <p:strVal val="#ppt_y"/>
                                          </p:val>
                                        </p:tav>
                                      </p:tavLst>
                                    </p:anim>
                                    <p:animEffect transition="in" filter="wipe(up)">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P spid="27" grpId="0"/>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58871D0-83C4-A148-92F1-7E4C42BC1B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526" y="219462"/>
            <a:ext cx="1100098" cy="1100098"/>
          </a:xfrm>
          <a:prstGeom prst="rect">
            <a:avLst/>
          </a:prstGeom>
        </p:spPr>
      </p:pic>
      <p:sp>
        <p:nvSpPr>
          <p:cNvPr id="6" name="CuadroTexto 5">
            <a:extLst>
              <a:ext uri="{FF2B5EF4-FFF2-40B4-BE49-F238E27FC236}">
                <a16:creationId xmlns:a16="http://schemas.microsoft.com/office/drawing/2014/main" id="{20306FC3-83AA-9E44-B54F-48470662BDA7}"/>
              </a:ext>
            </a:extLst>
          </p:cNvPr>
          <p:cNvSpPr txBox="1"/>
          <p:nvPr/>
        </p:nvSpPr>
        <p:spPr>
          <a:xfrm>
            <a:off x="1482956" y="356839"/>
            <a:ext cx="10214518" cy="769441"/>
          </a:xfrm>
          <a:prstGeom prst="rect">
            <a:avLst/>
          </a:prstGeom>
          <a:noFill/>
        </p:spPr>
        <p:txBody>
          <a:bodyPr wrap="square" rtlCol="0">
            <a:spAutoFit/>
          </a:bodyPr>
          <a:lstStyle/>
          <a:p>
            <a:r>
              <a:rPr lang="en-GB" sz="4400" dirty="0">
                <a:latin typeface="Rosewood Std Regular" pitchFamily="82" charset="77"/>
              </a:rPr>
              <a:t>HERRAMIENTAS PARA LA GAMIFICACIÓN</a:t>
            </a:r>
          </a:p>
        </p:txBody>
      </p:sp>
      <p:sp>
        <p:nvSpPr>
          <p:cNvPr id="3" name="CuadroTexto 2">
            <a:extLst>
              <a:ext uri="{FF2B5EF4-FFF2-40B4-BE49-F238E27FC236}">
                <a16:creationId xmlns:a16="http://schemas.microsoft.com/office/drawing/2014/main" id="{E85F68CE-853D-3B42-8C0F-F3671695E3DF}"/>
              </a:ext>
            </a:extLst>
          </p:cNvPr>
          <p:cNvSpPr txBox="1"/>
          <p:nvPr/>
        </p:nvSpPr>
        <p:spPr>
          <a:xfrm>
            <a:off x="1044575" y="1417546"/>
            <a:ext cx="2025234" cy="369332"/>
          </a:xfrm>
          <a:prstGeom prst="rect">
            <a:avLst/>
          </a:prstGeom>
          <a:noFill/>
        </p:spPr>
        <p:txBody>
          <a:bodyPr wrap="none" rtlCol="0">
            <a:spAutoFit/>
          </a:bodyPr>
          <a:lstStyle/>
          <a:p>
            <a:r>
              <a:rPr lang="es-ES_tradnl" b="1" dirty="0">
                <a:solidFill>
                  <a:srgbClr val="C00000"/>
                </a:solidFill>
              </a:rPr>
              <a:t>MISIÓN/OBJETIVO:</a:t>
            </a:r>
          </a:p>
        </p:txBody>
      </p:sp>
      <p:sp>
        <p:nvSpPr>
          <p:cNvPr id="11" name="CuadroTexto 10">
            <a:extLst>
              <a:ext uri="{FF2B5EF4-FFF2-40B4-BE49-F238E27FC236}">
                <a16:creationId xmlns:a16="http://schemas.microsoft.com/office/drawing/2014/main" id="{91B21402-22D5-B64A-BA36-FC6EA1789693}"/>
              </a:ext>
            </a:extLst>
          </p:cNvPr>
          <p:cNvSpPr txBox="1"/>
          <p:nvPr/>
        </p:nvSpPr>
        <p:spPr>
          <a:xfrm>
            <a:off x="964619" y="1930248"/>
            <a:ext cx="10262762" cy="923330"/>
          </a:xfrm>
          <a:prstGeom prst="rect">
            <a:avLst/>
          </a:prstGeom>
          <a:noFill/>
        </p:spPr>
        <p:txBody>
          <a:bodyPr wrap="square" rtlCol="0">
            <a:spAutoFit/>
          </a:bodyPr>
          <a:lstStyle/>
          <a:p>
            <a:pPr algn="just"/>
            <a:r>
              <a:rPr lang="es-ES_tradnl" dirty="0"/>
              <a:t>Es la RAZÓN por la que se crean las acciones. Podemos tener </a:t>
            </a:r>
            <a:r>
              <a:rPr lang="es-ES_tradnl" b="1" dirty="0"/>
              <a:t>OBJETIVOS DIRECTOS </a:t>
            </a:r>
            <a:r>
              <a:rPr lang="es-ES_tradnl" dirty="0"/>
              <a:t>aquellos que son un fin en sí mismos (aprobar el curso, sacar más de un 7 en el test, aprobar, aprender las tablas) u </a:t>
            </a:r>
            <a:r>
              <a:rPr lang="es-ES_tradnl" b="1" dirty="0"/>
              <a:t>OBJETIVOS INDIRECTOS </a:t>
            </a:r>
            <a:r>
              <a:rPr lang="es-ES_tradnl" dirty="0"/>
              <a:t>que me sirven para conseguir algo que me permite lograr algo más; </a:t>
            </a:r>
          </a:p>
        </p:txBody>
      </p:sp>
      <p:sp>
        <p:nvSpPr>
          <p:cNvPr id="34" name="CuadroTexto 33">
            <a:extLst>
              <a:ext uri="{FF2B5EF4-FFF2-40B4-BE49-F238E27FC236}">
                <a16:creationId xmlns:a16="http://schemas.microsoft.com/office/drawing/2014/main" id="{43A6CF9A-634A-D040-8E8C-C119360E6AAB}"/>
              </a:ext>
            </a:extLst>
          </p:cNvPr>
          <p:cNvSpPr txBox="1"/>
          <p:nvPr/>
        </p:nvSpPr>
        <p:spPr>
          <a:xfrm>
            <a:off x="4912034" y="2996948"/>
            <a:ext cx="2847061" cy="369332"/>
          </a:xfrm>
          <a:prstGeom prst="rect">
            <a:avLst/>
          </a:prstGeom>
          <a:noFill/>
        </p:spPr>
        <p:txBody>
          <a:bodyPr wrap="none" rtlCol="0">
            <a:spAutoFit/>
          </a:bodyPr>
          <a:lstStyle/>
          <a:p>
            <a:r>
              <a:rPr lang="en-GB" b="1" dirty="0">
                <a:solidFill>
                  <a:srgbClr val="00B050"/>
                </a:solidFill>
              </a:rPr>
              <a:t>MONEDAS PARA CAMBIAR  </a:t>
            </a:r>
          </a:p>
        </p:txBody>
      </p:sp>
      <p:sp>
        <p:nvSpPr>
          <p:cNvPr id="36" name="CuadroTexto 35">
            <a:extLst>
              <a:ext uri="{FF2B5EF4-FFF2-40B4-BE49-F238E27FC236}">
                <a16:creationId xmlns:a16="http://schemas.microsoft.com/office/drawing/2014/main" id="{ED865038-0127-9C44-BC75-1E8A9CA5D1CC}"/>
              </a:ext>
            </a:extLst>
          </p:cNvPr>
          <p:cNvSpPr txBox="1"/>
          <p:nvPr/>
        </p:nvSpPr>
        <p:spPr>
          <a:xfrm>
            <a:off x="7936510" y="3541348"/>
            <a:ext cx="3109121" cy="369332"/>
          </a:xfrm>
          <a:prstGeom prst="rect">
            <a:avLst/>
          </a:prstGeom>
          <a:noFill/>
        </p:spPr>
        <p:txBody>
          <a:bodyPr wrap="none" rtlCol="0">
            <a:spAutoFit/>
          </a:bodyPr>
          <a:lstStyle/>
          <a:p>
            <a:r>
              <a:rPr lang="en-GB" b="1" dirty="0">
                <a:solidFill>
                  <a:srgbClr val="FF99FF"/>
                </a:solidFill>
              </a:rPr>
              <a:t>PUNTOS PARA SUBIR DE NIVEL</a:t>
            </a:r>
          </a:p>
        </p:txBody>
      </p:sp>
      <p:sp>
        <p:nvSpPr>
          <p:cNvPr id="37" name="CuadroTexto 36">
            <a:extLst>
              <a:ext uri="{FF2B5EF4-FFF2-40B4-BE49-F238E27FC236}">
                <a16:creationId xmlns:a16="http://schemas.microsoft.com/office/drawing/2014/main" id="{04DC20DD-65FA-5D4B-907F-E9BF49987F17}"/>
              </a:ext>
            </a:extLst>
          </p:cNvPr>
          <p:cNvSpPr txBox="1"/>
          <p:nvPr/>
        </p:nvSpPr>
        <p:spPr>
          <a:xfrm>
            <a:off x="1148401" y="3059668"/>
            <a:ext cx="3420232" cy="369332"/>
          </a:xfrm>
          <a:prstGeom prst="rect">
            <a:avLst/>
          </a:prstGeom>
          <a:noFill/>
        </p:spPr>
        <p:txBody>
          <a:bodyPr wrap="none" rtlCol="0">
            <a:spAutoFit/>
          </a:bodyPr>
          <a:lstStyle/>
          <a:p>
            <a:r>
              <a:rPr lang="en-GB" b="1" dirty="0">
                <a:solidFill>
                  <a:srgbClr val="FFC000"/>
                </a:solidFill>
              </a:rPr>
              <a:t>SELLOS PARA CONSEGUIR JUEGOS</a:t>
            </a:r>
          </a:p>
        </p:txBody>
      </p:sp>
      <p:sp>
        <p:nvSpPr>
          <p:cNvPr id="38" name="CuadroTexto 37">
            <a:extLst>
              <a:ext uri="{FF2B5EF4-FFF2-40B4-BE49-F238E27FC236}">
                <a16:creationId xmlns:a16="http://schemas.microsoft.com/office/drawing/2014/main" id="{D0097EF9-B82C-7249-B184-4C4BE3B8A9B1}"/>
              </a:ext>
            </a:extLst>
          </p:cNvPr>
          <p:cNvSpPr txBox="1"/>
          <p:nvPr/>
        </p:nvSpPr>
        <p:spPr>
          <a:xfrm>
            <a:off x="2529870" y="3819757"/>
            <a:ext cx="4077526" cy="369332"/>
          </a:xfrm>
          <a:prstGeom prst="rect">
            <a:avLst/>
          </a:prstGeom>
          <a:noFill/>
        </p:spPr>
        <p:txBody>
          <a:bodyPr wrap="none" rtlCol="0">
            <a:spAutoFit/>
          </a:bodyPr>
          <a:lstStyle/>
          <a:p>
            <a:r>
              <a:rPr lang="en-GB" b="1" dirty="0">
                <a:solidFill>
                  <a:srgbClr val="0070C0"/>
                </a:solidFill>
              </a:rPr>
              <a:t>LETRAS MÁGICAS PARA LEER LA PÓCIMA</a:t>
            </a:r>
          </a:p>
        </p:txBody>
      </p:sp>
    </p:spTree>
    <p:extLst>
      <p:ext uri="{BB962C8B-B14F-4D97-AF65-F5344CB8AC3E}">
        <p14:creationId xmlns:p14="http://schemas.microsoft.com/office/powerpoint/2010/main" val="155053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blinds(horizontal)">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blinds(horizontal)">
                                      <p:cBhvr>
                                        <p:cTn id="20" dur="500"/>
                                        <p:tgtEl>
                                          <p:spTgt spid="3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blinds(horizontal)">
                                      <p:cBhvr>
                                        <p:cTn id="25" dur="500"/>
                                        <p:tgtEl>
                                          <p:spTgt spid="36"/>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blinds(horizontal)">
                                      <p:cBhvr>
                                        <p:cTn id="3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34"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58871D0-83C4-A148-92F1-7E4C42BC1B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526" y="219462"/>
            <a:ext cx="1100098" cy="1100098"/>
          </a:xfrm>
          <a:prstGeom prst="rect">
            <a:avLst/>
          </a:prstGeom>
        </p:spPr>
      </p:pic>
      <p:sp>
        <p:nvSpPr>
          <p:cNvPr id="6" name="CuadroTexto 5">
            <a:extLst>
              <a:ext uri="{FF2B5EF4-FFF2-40B4-BE49-F238E27FC236}">
                <a16:creationId xmlns:a16="http://schemas.microsoft.com/office/drawing/2014/main" id="{20306FC3-83AA-9E44-B54F-48470662BDA7}"/>
              </a:ext>
            </a:extLst>
          </p:cNvPr>
          <p:cNvSpPr txBox="1"/>
          <p:nvPr/>
        </p:nvSpPr>
        <p:spPr>
          <a:xfrm>
            <a:off x="1482956" y="356839"/>
            <a:ext cx="10709044" cy="769441"/>
          </a:xfrm>
          <a:prstGeom prst="rect">
            <a:avLst/>
          </a:prstGeom>
          <a:noFill/>
        </p:spPr>
        <p:txBody>
          <a:bodyPr wrap="square" rtlCol="0">
            <a:spAutoFit/>
          </a:bodyPr>
          <a:lstStyle/>
          <a:p>
            <a:r>
              <a:rPr lang="en-GB" sz="4400" dirty="0">
                <a:latin typeface="Rosewood Std Regular" pitchFamily="82" charset="77"/>
              </a:rPr>
              <a:t>HERRAMIENTAS PARA LA GAMIFICACIÓN</a:t>
            </a:r>
          </a:p>
        </p:txBody>
      </p:sp>
      <p:sp>
        <p:nvSpPr>
          <p:cNvPr id="4" name="CuadroTexto 3">
            <a:extLst>
              <a:ext uri="{FF2B5EF4-FFF2-40B4-BE49-F238E27FC236}">
                <a16:creationId xmlns:a16="http://schemas.microsoft.com/office/drawing/2014/main" id="{527B1CA8-626C-834C-AF6C-A962E96E7962}"/>
              </a:ext>
            </a:extLst>
          </p:cNvPr>
          <p:cNvSpPr txBox="1"/>
          <p:nvPr/>
        </p:nvSpPr>
        <p:spPr>
          <a:xfrm>
            <a:off x="747132" y="1464835"/>
            <a:ext cx="7482468" cy="369332"/>
          </a:xfrm>
          <a:prstGeom prst="rect">
            <a:avLst/>
          </a:prstGeom>
          <a:noFill/>
        </p:spPr>
        <p:txBody>
          <a:bodyPr wrap="square" rtlCol="0">
            <a:spAutoFit/>
          </a:bodyPr>
          <a:lstStyle/>
          <a:p>
            <a:r>
              <a:rPr lang="en-GB" dirty="0"/>
              <a:t> </a:t>
            </a:r>
          </a:p>
        </p:txBody>
      </p:sp>
      <p:sp>
        <p:nvSpPr>
          <p:cNvPr id="2" name="CuadroTexto 1">
            <a:extLst>
              <a:ext uri="{FF2B5EF4-FFF2-40B4-BE49-F238E27FC236}">
                <a16:creationId xmlns:a16="http://schemas.microsoft.com/office/drawing/2014/main" id="{274F6679-2D23-FA4B-9C43-EA402F105F0E}"/>
              </a:ext>
            </a:extLst>
          </p:cNvPr>
          <p:cNvSpPr txBox="1"/>
          <p:nvPr/>
        </p:nvSpPr>
        <p:spPr>
          <a:xfrm>
            <a:off x="1482957" y="1464835"/>
            <a:ext cx="9515602" cy="1200329"/>
          </a:xfrm>
          <a:prstGeom prst="rect">
            <a:avLst/>
          </a:prstGeom>
          <a:noFill/>
        </p:spPr>
        <p:txBody>
          <a:bodyPr wrap="square" rtlCol="0">
            <a:spAutoFit/>
          </a:bodyPr>
          <a:lstStyle/>
          <a:p>
            <a:r>
              <a:rPr lang="es-ES_tradnl" dirty="0"/>
              <a:t>Estos </a:t>
            </a:r>
            <a:r>
              <a:rPr lang="es-ES_tradnl" b="1" dirty="0">
                <a:solidFill>
                  <a:srgbClr val="C00000"/>
                </a:solidFill>
              </a:rPr>
              <a:t>OBJETIVOS</a:t>
            </a:r>
            <a:r>
              <a:rPr lang="es-ES_tradnl" dirty="0"/>
              <a:t> pueden ser a </a:t>
            </a:r>
            <a:r>
              <a:rPr lang="es-ES_tradnl" b="1" u="sng" dirty="0"/>
              <a:t>CORTO</a:t>
            </a:r>
            <a:r>
              <a:rPr lang="es-ES_tradnl" dirty="0"/>
              <a:t> (un proyecto, un tema, una semana…. o </a:t>
            </a:r>
            <a:r>
              <a:rPr lang="es-ES_tradnl" b="1" u="sng" dirty="0"/>
              <a:t>LARGO</a:t>
            </a:r>
            <a:r>
              <a:rPr lang="es-ES_tradnl" dirty="0"/>
              <a:t> plazo un curso escolar.</a:t>
            </a:r>
          </a:p>
          <a:p>
            <a:r>
              <a:rPr lang="es-ES_tradnl" dirty="0"/>
              <a:t>Cuando son a LARGO plazo se dividen en </a:t>
            </a:r>
            <a:r>
              <a:rPr lang="es-ES_tradnl" b="1" dirty="0">
                <a:solidFill>
                  <a:srgbClr val="C00000"/>
                </a:solidFill>
              </a:rPr>
              <a:t>RETOS o DESAFIOS </a:t>
            </a:r>
            <a:r>
              <a:rPr lang="es-ES_tradnl" dirty="0"/>
              <a:t>para que el alumnado siga motivado, enganchado y no se pierda. Para que siga recibiendo recompensas. </a:t>
            </a:r>
          </a:p>
        </p:txBody>
      </p:sp>
      <p:sp>
        <p:nvSpPr>
          <p:cNvPr id="7" name="CuadroTexto 6">
            <a:extLst>
              <a:ext uri="{FF2B5EF4-FFF2-40B4-BE49-F238E27FC236}">
                <a16:creationId xmlns:a16="http://schemas.microsoft.com/office/drawing/2014/main" id="{F54DA0D6-B185-DB4E-AFD6-57FF4AE04DF3}"/>
              </a:ext>
            </a:extLst>
          </p:cNvPr>
          <p:cNvSpPr txBox="1"/>
          <p:nvPr/>
        </p:nvSpPr>
        <p:spPr>
          <a:xfrm>
            <a:off x="1338199" y="2810439"/>
            <a:ext cx="9515602" cy="923330"/>
          </a:xfrm>
          <a:prstGeom prst="rect">
            <a:avLst/>
          </a:prstGeom>
          <a:noFill/>
        </p:spPr>
        <p:txBody>
          <a:bodyPr wrap="square" rtlCol="0">
            <a:spAutoFit/>
          </a:bodyPr>
          <a:lstStyle/>
          <a:p>
            <a:r>
              <a:rPr lang="es-ES_tradnl" i="1" dirty="0"/>
              <a:t>SE HABLA DE I+1, es decir su coeficiente intelectual más uno más, es decir, más un poquito más, algo que haga que se mantenga enganchado y no tanto como para perder su motivación porque sea demasiado difícil o largo en el tiempo. </a:t>
            </a:r>
          </a:p>
        </p:txBody>
      </p:sp>
      <p:pic>
        <p:nvPicPr>
          <p:cNvPr id="8" name="Picture 2" descr="Bitmoji Image">
            <a:extLst>
              <a:ext uri="{FF2B5EF4-FFF2-40B4-BE49-F238E27FC236}">
                <a16:creationId xmlns:a16="http://schemas.microsoft.com/office/drawing/2014/main" id="{FB3F5955-DBD2-9C4A-9FE5-E85157711C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941" y="2519889"/>
            <a:ext cx="582016" cy="582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32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58871D0-83C4-A148-92F1-7E4C42BC1B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526" y="219462"/>
            <a:ext cx="1100098" cy="1100098"/>
          </a:xfrm>
          <a:prstGeom prst="rect">
            <a:avLst/>
          </a:prstGeom>
        </p:spPr>
      </p:pic>
      <p:sp>
        <p:nvSpPr>
          <p:cNvPr id="6" name="CuadroTexto 5">
            <a:extLst>
              <a:ext uri="{FF2B5EF4-FFF2-40B4-BE49-F238E27FC236}">
                <a16:creationId xmlns:a16="http://schemas.microsoft.com/office/drawing/2014/main" id="{20306FC3-83AA-9E44-B54F-48470662BDA7}"/>
              </a:ext>
            </a:extLst>
          </p:cNvPr>
          <p:cNvSpPr txBox="1"/>
          <p:nvPr/>
        </p:nvSpPr>
        <p:spPr>
          <a:xfrm>
            <a:off x="1482956" y="356839"/>
            <a:ext cx="10214518" cy="769441"/>
          </a:xfrm>
          <a:prstGeom prst="rect">
            <a:avLst/>
          </a:prstGeom>
          <a:noFill/>
        </p:spPr>
        <p:txBody>
          <a:bodyPr wrap="square" rtlCol="0">
            <a:spAutoFit/>
          </a:bodyPr>
          <a:lstStyle/>
          <a:p>
            <a:r>
              <a:rPr lang="en-GB" sz="4400" dirty="0">
                <a:latin typeface="Rosewood Std Regular" pitchFamily="82" charset="77"/>
              </a:rPr>
              <a:t>HERRAMIENTAS PARA LA GAMIFICACIÓN</a:t>
            </a:r>
          </a:p>
        </p:txBody>
      </p:sp>
      <p:sp>
        <p:nvSpPr>
          <p:cNvPr id="3" name="CuadroTexto 2">
            <a:extLst>
              <a:ext uri="{FF2B5EF4-FFF2-40B4-BE49-F238E27FC236}">
                <a16:creationId xmlns:a16="http://schemas.microsoft.com/office/drawing/2014/main" id="{E85F68CE-853D-3B42-8C0F-F3671695E3DF}"/>
              </a:ext>
            </a:extLst>
          </p:cNvPr>
          <p:cNvSpPr txBox="1"/>
          <p:nvPr/>
        </p:nvSpPr>
        <p:spPr>
          <a:xfrm>
            <a:off x="1044575" y="1417546"/>
            <a:ext cx="5469959" cy="369332"/>
          </a:xfrm>
          <a:prstGeom prst="rect">
            <a:avLst/>
          </a:prstGeom>
          <a:noFill/>
        </p:spPr>
        <p:txBody>
          <a:bodyPr wrap="none" rtlCol="0">
            <a:spAutoFit/>
          </a:bodyPr>
          <a:lstStyle/>
          <a:p>
            <a:r>
              <a:rPr lang="es-ES_tradnl" b="1" dirty="0">
                <a:solidFill>
                  <a:srgbClr val="C00000"/>
                </a:solidFill>
              </a:rPr>
              <a:t>RECOMPENSAS;INSIGNIAS/SELLOS/BADGES/TARJETAS:</a:t>
            </a:r>
          </a:p>
        </p:txBody>
      </p:sp>
      <p:sp>
        <p:nvSpPr>
          <p:cNvPr id="10" name="CuadroTexto 9">
            <a:extLst>
              <a:ext uri="{FF2B5EF4-FFF2-40B4-BE49-F238E27FC236}">
                <a16:creationId xmlns:a16="http://schemas.microsoft.com/office/drawing/2014/main" id="{4CD05A88-5DC1-8542-B2E7-9770F636FB21}"/>
              </a:ext>
            </a:extLst>
          </p:cNvPr>
          <p:cNvSpPr txBox="1"/>
          <p:nvPr/>
        </p:nvSpPr>
        <p:spPr>
          <a:xfrm>
            <a:off x="1044575" y="1786878"/>
            <a:ext cx="10262762" cy="646331"/>
          </a:xfrm>
          <a:prstGeom prst="rect">
            <a:avLst/>
          </a:prstGeom>
          <a:noFill/>
        </p:spPr>
        <p:txBody>
          <a:bodyPr wrap="square" rtlCol="0">
            <a:spAutoFit/>
          </a:bodyPr>
          <a:lstStyle/>
          <a:p>
            <a:pPr algn="just"/>
            <a:r>
              <a:rPr lang="es-ES_tradnl" dirty="0"/>
              <a:t>¿CÓMO LOS MOTIMAVOS PARA HACER LAS ACCIONES QUE QUEREMOS Y QUE CONSIGAN EL RETO/MISIÓN O EL OBJETIVO PLANTEADO?</a:t>
            </a:r>
          </a:p>
        </p:txBody>
      </p:sp>
      <p:sp>
        <p:nvSpPr>
          <p:cNvPr id="13" name="CuadroTexto 12">
            <a:extLst>
              <a:ext uri="{FF2B5EF4-FFF2-40B4-BE49-F238E27FC236}">
                <a16:creationId xmlns:a16="http://schemas.microsoft.com/office/drawing/2014/main" id="{4BD8CCBB-9467-1E48-B20B-F71478E32818}"/>
              </a:ext>
            </a:extLst>
          </p:cNvPr>
          <p:cNvSpPr txBox="1"/>
          <p:nvPr/>
        </p:nvSpPr>
        <p:spPr>
          <a:xfrm>
            <a:off x="1044574" y="2566289"/>
            <a:ext cx="1665172" cy="369332"/>
          </a:xfrm>
          <a:prstGeom prst="rect">
            <a:avLst/>
          </a:prstGeom>
          <a:noFill/>
        </p:spPr>
        <p:txBody>
          <a:bodyPr wrap="square" rtlCol="0">
            <a:spAutoFit/>
          </a:bodyPr>
          <a:lstStyle/>
          <a:p>
            <a:pPr algn="just"/>
            <a:r>
              <a:rPr lang="es-ES_tradnl" b="1" dirty="0"/>
              <a:t>DAR PREMIO=</a:t>
            </a:r>
          </a:p>
        </p:txBody>
      </p:sp>
      <p:sp>
        <p:nvSpPr>
          <p:cNvPr id="2" name="CuadroTexto 1">
            <a:extLst>
              <a:ext uri="{FF2B5EF4-FFF2-40B4-BE49-F238E27FC236}">
                <a16:creationId xmlns:a16="http://schemas.microsoft.com/office/drawing/2014/main" id="{E5274D0C-D797-CF44-912A-3BE5241DA988}"/>
              </a:ext>
            </a:extLst>
          </p:cNvPr>
          <p:cNvSpPr txBox="1"/>
          <p:nvPr/>
        </p:nvSpPr>
        <p:spPr>
          <a:xfrm>
            <a:off x="2709746" y="2564163"/>
            <a:ext cx="2724336" cy="369332"/>
          </a:xfrm>
          <a:prstGeom prst="rect">
            <a:avLst/>
          </a:prstGeom>
          <a:noFill/>
        </p:spPr>
        <p:txBody>
          <a:bodyPr wrap="none" rtlCol="0">
            <a:spAutoFit/>
          </a:bodyPr>
          <a:lstStyle/>
          <a:p>
            <a:r>
              <a:rPr lang="en-GB" b="1" dirty="0">
                <a:solidFill>
                  <a:srgbClr val="FFC000"/>
                </a:solidFill>
              </a:rPr>
              <a:t>SENSACIÓN GRATIFICANTE</a:t>
            </a:r>
          </a:p>
        </p:txBody>
      </p:sp>
      <p:sp>
        <p:nvSpPr>
          <p:cNvPr id="4" name="CuadroTexto 3">
            <a:extLst>
              <a:ext uri="{FF2B5EF4-FFF2-40B4-BE49-F238E27FC236}">
                <a16:creationId xmlns:a16="http://schemas.microsoft.com/office/drawing/2014/main" id="{ECD170AE-6E3D-3446-BE5C-83C5EB99BE84}"/>
              </a:ext>
            </a:extLst>
          </p:cNvPr>
          <p:cNvSpPr txBox="1"/>
          <p:nvPr/>
        </p:nvSpPr>
        <p:spPr>
          <a:xfrm>
            <a:off x="5628925" y="2409762"/>
            <a:ext cx="2257990" cy="369332"/>
          </a:xfrm>
          <a:prstGeom prst="rect">
            <a:avLst/>
          </a:prstGeom>
          <a:noFill/>
        </p:spPr>
        <p:txBody>
          <a:bodyPr wrap="none" rtlCol="0">
            <a:spAutoFit/>
          </a:bodyPr>
          <a:lstStyle/>
          <a:p>
            <a:r>
              <a:rPr lang="en-GB" b="1" dirty="0">
                <a:solidFill>
                  <a:srgbClr val="00B050"/>
                </a:solidFill>
              </a:rPr>
              <a:t>SENSACIÓN VICTORIA</a:t>
            </a:r>
          </a:p>
        </p:txBody>
      </p:sp>
      <p:sp>
        <p:nvSpPr>
          <p:cNvPr id="7" name="CuadroTexto 6">
            <a:extLst>
              <a:ext uri="{FF2B5EF4-FFF2-40B4-BE49-F238E27FC236}">
                <a16:creationId xmlns:a16="http://schemas.microsoft.com/office/drawing/2014/main" id="{14527D4F-2751-7743-B72A-02E81E7B9377}"/>
              </a:ext>
            </a:extLst>
          </p:cNvPr>
          <p:cNvSpPr txBox="1"/>
          <p:nvPr/>
        </p:nvSpPr>
        <p:spPr>
          <a:xfrm>
            <a:off x="9565945" y="2379497"/>
            <a:ext cx="1008418" cy="369332"/>
          </a:xfrm>
          <a:prstGeom prst="rect">
            <a:avLst/>
          </a:prstGeom>
          <a:noFill/>
        </p:spPr>
        <p:txBody>
          <a:bodyPr wrap="none" rtlCol="0">
            <a:spAutoFit/>
          </a:bodyPr>
          <a:lstStyle/>
          <a:p>
            <a:r>
              <a:rPr lang="en-GB" b="1" dirty="0">
                <a:solidFill>
                  <a:srgbClr val="F95DD0"/>
                </a:solidFill>
              </a:rPr>
              <a:t>ALEGRÍA</a:t>
            </a:r>
          </a:p>
        </p:txBody>
      </p:sp>
      <p:sp>
        <p:nvSpPr>
          <p:cNvPr id="8" name="CuadroTexto 7">
            <a:extLst>
              <a:ext uri="{FF2B5EF4-FFF2-40B4-BE49-F238E27FC236}">
                <a16:creationId xmlns:a16="http://schemas.microsoft.com/office/drawing/2014/main" id="{B9DC0050-4DE1-ED41-A33C-976F49BB8948}"/>
              </a:ext>
            </a:extLst>
          </p:cNvPr>
          <p:cNvSpPr txBox="1"/>
          <p:nvPr/>
        </p:nvSpPr>
        <p:spPr>
          <a:xfrm>
            <a:off x="7850027" y="2665169"/>
            <a:ext cx="1590756" cy="369332"/>
          </a:xfrm>
          <a:prstGeom prst="rect">
            <a:avLst/>
          </a:prstGeom>
          <a:noFill/>
        </p:spPr>
        <p:txBody>
          <a:bodyPr wrap="none" rtlCol="0">
            <a:spAutoFit/>
          </a:bodyPr>
          <a:lstStyle/>
          <a:p>
            <a:r>
              <a:rPr lang="en-GB" b="1" dirty="0">
                <a:solidFill>
                  <a:srgbClr val="00B0F0"/>
                </a:solidFill>
              </a:rPr>
              <a:t>SATISFACCIÓN </a:t>
            </a:r>
          </a:p>
        </p:txBody>
      </p:sp>
      <p:sp>
        <p:nvSpPr>
          <p:cNvPr id="23" name="CuadroTexto 22">
            <a:extLst>
              <a:ext uri="{FF2B5EF4-FFF2-40B4-BE49-F238E27FC236}">
                <a16:creationId xmlns:a16="http://schemas.microsoft.com/office/drawing/2014/main" id="{615B649D-B3CD-744E-ADA7-2BD08924A211}"/>
              </a:ext>
            </a:extLst>
          </p:cNvPr>
          <p:cNvSpPr txBox="1"/>
          <p:nvPr/>
        </p:nvSpPr>
        <p:spPr>
          <a:xfrm>
            <a:off x="1044574" y="3147497"/>
            <a:ext cx="10262761" cy="646331"/>
          </a:xfrm>
          <a:prstGeom prst="rect">
            <a:avLst/>
          </a:prstGeom>
          <a:noFill/>
        </p:spPr>
        <p:txBody>
          <a:bodyPr wrap="square" rtlCol="0">
            <a:spAutoFit/>
          </a:bodyPr>
          <a:lstStyle/>
          <a:p>
            <a:pPr algn="just"/>
            <a:r>
              <a:rPr lang="es-ES_tradnl" dirty="0"/>
              <a:t>Hay de dos tipos; DE STATUS; subes de nivel, te da otro grado de experiencia, asciendes… e INTERCAMBIABLES por otros privilegios (relacionados con los objetivos indirectos) </a:t>
            </a:r>
          </a:p>
        </p:txBody>
      </p:sp>
      <p:pic>
        <p:nvPicPr>
          <p:cNvPr id="22" name="Picture 2" descr="learning from home">
            <a:extLst>
              <a:ext uri="{FF2B5EF4-FFF2-40B4-BE49-F238E27FC236}">
                <a16:creationId xmlns:a16="http://schemas.microsoft.com/office/drawing/2014/main" id="{DE31B5F1-7D91-D644-AE6C-244E870C60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5204" y="4255536"/>
            <a:ext cx="1363835" cy="1363835"/>
          </a:xfrm>
          <a:prstGeom prst="rect">
            <a:avLst/>
          </a:prstGeom>
          <a:noFill/>
          <a:extLst>
            <a:ext uri="{909E8E84-426E-40DD-AFC4-6F175D3DCCD1}">
              <a14:hiddenFill xmlns:a14="http://schemas.microsoft.com/office/drawing/2010/main">
                <a:solidFill>
                  <a:srgbClr val="FFFFFF"/>
                </a:solidFill>
              </a14:hiddenFill>
            </a:ext>
          </a:extLst>
        </p:spPr>
      </p:pic>
      <p:sp>
        <p:nvSpPr>
          <p:cNvPr id="28" name="Llamada ovalada 27">
            <a:extLst>
              <a:ext uri="{FF2B5EF4-FFF2-40B4-BE49-F238E27FC236}">
                <a16:creationId xmlns:a16="http://schemas.microsoft.com/office/drawing/2014/main" id="{DFE06602-8A3E-A04E-8872-9E591360D6E0}"/>
              </a:ext>
            </a:extLst>
          </p:cNvPr>
          <p:cNvSpPr/>
          <p:nvPr/>
        </p:nvSpPr>
        <p:spPr>
          <a:xfrm>
            <a:off x="2509039" y="3989528"/>
            <a:ext cx="2334696" cy="1110429"/>
          </a:xfrm>
          <a:prstGeom prst="wedgeEllipseCallout">
            <a:avLst>
              <a:gd name="adj1" fmla="val -76579"/>
              <a:gd name="adj2" fmla="val 2984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b="1" dirty="0"/>
              <a:t>CREAR INSIGNIAS/SELLOS/</a:t>
            </a:r>
          </a:p>
          <a:p>
            <a:pPr algn="ctr"/>
            <a:r>
              <a:rPr lang="en-GB" sz="1400" b="1" dirty="0"/>
              <a:t>TARJETAS</a:t>
            </a:r>
          </a:p>
        </p:txBody>
      </p:sp>
      <p:sp>
        <p:nvSpPr>
          <p:cNvPr id="14" name="CuadroTexto 13">
            <a:extLst>
              <a:ext uri="{FF2B5EF4-FFF2-40B4-BE49-F238E27FC236}">
                <a16:creationId xmlns:a16="http://schemas.microsoft.com/office/drawing/2014/main" id="{4187F81E-33B6-C44D-8976-34869D6930C1}"/>
              </a:ext>
            </a:extLst>
          </p:cNvPr>
          <p:cNvSpPr txBox="1"/>
          <p:nvPr/>
        </p:nvSpPr>
        <p:spPr>
          <a:xfrm>
            <a:off x="5062654" y="4125951"/>
            <a:ext cx="2929969" cy="584775"/>
          </a:xfrm>
          <a:prstGeom prst="rect">
            <a:avLst/>
          </a:prstGeom>
          <a:noFill/>
        </p:spPr>
        <p:txBody>
          <a:bodyPr wrap="none" rtlCol="0">
            <a:spAutoFit/>
          </a:bodyPr>
          <a:lstStyle/>
          <a:p>
            <a:r>
              <a:rPr lang="en-GB" sz="1400" b="1" u="sng" dirty="0">
                <a:solidFill>
                  <a:srgbClr val="00B050"/>
                </a:solidFill>
              </a:rPr>
              <a:t>BADGES</a:t>
            </a:r>
            <a:r>
              <a:rPr lang="en-GB" sz="1400" b="1" dirty="0">
                <a:solidFill>
                  <a:srgbClr val="00B050"/>
                </a:solidFill>
              </a:rPr>
              <a:t>:  </a:t>
            </a:r>
            <a:r>
              <a:rPr lang="en-GB" sz="1400" b="1" dirty="0">
                <a:solidFill>
                  <a:srgbClr val="00B050"/>
                </a:solidFill>
                <a:hlinkClick r:id="rId4"/>
              </a:rPr>
              <a:t>https://www.makebadg.es</a:t>
            </a:r>
            <a:endParaRPr lang="en-GB" sz="1400" b="1" dirty="0">
              <a:solidFill>
                <a:srgbClr val="00B050"/>
              </a:solidFill>
            </a:endParaRPr>
          </a:p>
          <a:p>
            <a:endParaRPr lang="en-GB" b="1" dirty="0">
              <a:solidFill>
                <a:srgbClr val="00B050"/>
              </a:solidFill>
            </a:endParaRPr>
          </a:p>
        </p:txBody>
      </p:sp>
      <p:sp>
        <p:nvSpPr>
          <p:cNvPr id="16" name="CuadroTexto 15">
            <a:extLst>
              <a:ext uri="{FF2B5EF4-FFF2-40B4-BE49-F238E27FC236}">
                <a16:creationId xmlns:a16="http://schemas.microsoft.com/office/drawing/2014/main" id="{8C159E4E-1406-E84E-9C19-426CBBB0BFAF}"/>
              </a:ext>
            </a:extLst>
          </p:cNvPr>
          <p:cNvSpPr txBox="1"/>
          <p:nvPr/>
        </p:nvSpPr>
        <p:spPr>
          <a:xfrm>
            <a:off x="5754446" y="4454542"/>
            <a:ext cx="3051669" cy="307777"/>
          </a:xfrm>
          <a:prstGeom prst="rect">
            <a:avLst/>
          </a:prstGeom>
          <a:noFill/>
        </p:spPr>
        <p:txBody>
          <a:bodyPr wrap="none" rtlCol="0">
            <a:spAutoFit/>
          </a:bodyPr>
          <a:lstStyle/>
          <a:p>
            <a:r>
              <a:rPr lang="en-GB" sz="1400" b="1" dirty="0">
                <a:solidFill>
                  <a:srgbClr val="00B050"/>
                </a:solidFill>
                <a:hlinkClick r:id="rId5"/>
              </a:rPr>
              <a:t>https://openbadges.me/designer.html</a:t>
            </a:r>
            <a:endParaRPr lang="en-GB" sz="1400" b="1" dirty="0">
              <a:solidFill>
                <a:srgbClr val="00B050"/>
              </a:solidFill>
            </a:endParaRPr>
          </a:p>
        </p:txBody>
      </p:sp>
      <p:sp>
        <p:nvSpPr>
          <p:cNvPr id="17" name="CuadroTexto 16">
            <a:extLst>
              <a:ext uri="{FF2B5EF4-FFF2-40B4-BE49-F238E27FC236}">
                <a16:creationId xmlns:a16="http://schemas.microsoft.com/office/drawing/2014/main" id="{20C9532A-D843-D242-A94F-1232F73DD199}"/>
              </a:ext>
            </a:extLst>
          </p:cNvPr>
          <p:cNvSpPr txBox="1"/>
          <p:nvPr/>
        </p:nvSpPr>
        <p:spPr>
          <a:xfrm>
            <a:off x="4941024" y="4762319"/>
            <a:ext cx="5334413" cy="954107"/>
          </a:xfrm>
          <a:prstGeom prst="rect">
            <a:avLst/>
          </a:prstGeom>
          <a:noFill/>
        </p:spPr>
        <p:txBody>
          <a:bodyPr wrap="square" rtlCol="0">
            <a:spAutoFit/>
          </a:bodyPr>
          <a:lstStyle/>
          <a:p>
            <a:r>
              <a:rPr lang="en-GB" sz="1400" b="1" u="sng" dirty="0">
                <a:solidFill>
                  <a:srgbClr val="00B050"/>
                </a:solidFill>
              </a:rPr>
              <a:t>SELLOS Y TARJETAS</a:t>
            </a:r>
            <a:r>
              <a:rPr lang="en-GB" sz="1400" b="1" dirty="0">
                <a:solidFill>
                  <a:srgbClr val="00B050"/>
                </a:solidFill>
              </a:rPr>
              <a:t>: </a:t>
            </a:r>
            <a:r>
              <a:rPr lang="en-GB" sz="1400" b="1" dirty="0">
                <a:solidFill>
                  <a:srgbClr val="00B050"/>
                </a:solidFill>
                <a:hlinkClick r:id="rId6"/>
              </a:rPr>
              <a:t>https://www.canva.com/design/DAEw8MZMLDY/WLQlmOQ17YD9V_cd-4DfqQ/edit</a:t>
            </a:r>
            <a:endParaRPr lang="en-GB" sz="1400" b="1" dirty="0">
              <a:solidFill>
                <a:srgbClr val="00B050"/>
              </a:solidFill>
            </a:endParaRPr>
          </a:p>
          <a:p>
            <a:endParaRPr lang="en-GB" sz="1400" b="1" dirty="0">
              <a:solidFill>
                <a:srgbClr val="00B050"/>
              </a:solidFill>
            </a:endParaRPr>
          </a:p>
        </p:txBody>
      </p:sp>
      <p:sp>
        <p:nvSpPr>
          <p:cNvPr id="19" name="CuadroTexto 18">
            <a:extLst>
              <a:ext uri="{FF2B5EF4-FFF2-40B4-BE49-F238E27FC236}">
                <a16:creationId xmlns:a16="http://schemas.microsoft.com/office/drawing/2014/main" id="{1972DCA6-1B69-824C-BA14-53A3B56B3410}"/>
              </a:ext>
            </a:extLst>
          </p:cNvPr>
          <p:cNvSpPr txBox="1"/>
          <p:nvPr/>
        </p:nvSpPr>
        <p:spPr>
          <a:xfrm>
            <a:off x="4941024" y="5840975"/>
            <a:ext cx="3503780" cy="307777"/>
          </a:xfrm>
          <a:prstGeom prst="rect">
            <a:avLst/>
          </a:prstGeom>
          <a:noFill/>
        </p:spPr>
        <p:txBody>
          <a:bodyPr wrap="none" rtlCol="0">
            <a:spAutoFit/>
          </a:bodyPr>
          <a:lstStyle/>
          <a:p>
            <a:r>
              <a:rPr lang="en-GB" sz="1400" b="1" u="sng" dirty="0">
                <a:solidFill>
                  <a:srgbClr val="00B050"/>
                </a:solidFill>
              </a:rPr>
              <a:t>PUNTOS</a:t>
            </a:r>
            <a:r>
              <a:rPr lang="en-GB" sz="1400" b="1" dirty="0">
                <a:solidFill>
                  <a:srgbClr val="00B050"/>
                </a:solidFill>
              </a:rPr>
              <a:t>: </a:t>
            </a:r>
            <a:r>
              <a:rPr lang="en-GB" sz="1400" b="1" dirty="0">
                <a:solidFill>
                  <a:srgbClr val="00B050"/>
                </a:solidFill>
                <a:hlinkClick r:id="rId7"/>
              </a:rPr>
              <a:t>https://www.classdojo.com/es-es/</a:t>
            </a:r>
            <a:endParaRPr lang="en-GB" sz="1400" b="1" dirty="0">
              <a:solidFill>
                <a:srgbClr val="00B050"/>
              </a:solidFill>
            </a:endParaRPr>
          </a:p>
        </p:txBody>
      </p:sp>
      <p:sp>
        <p:nvSpPr>
          <p:cNvPr id="20" name="CuadroTexto 19">
            <a:extLst>
              <a:ext uri="{FF2B5EF4-FFF2-40B4-BE49-F238E27FC236}">
                <a16:creationId xmlns:a16="http://schemas.microsoft.com/office/drawing/2014/main" id="{C719C85C-3304-F643-BB6A-256E17C1C984}"/>
              </a:ext>
            </a:extLst>
          </p:cNvPr>
          <p:cNvSpPr txBox="1"/>
          <p:nvPr/>
        </p:nvSpPr>
        <p:spPr>
          <a:xfrm>
            <a:off x="4941024" y="5525328"/>
            <a:ext cx="1093697" cy="307777"/>
          </a:xfrm>
          <a:prstGeom prst="rect">
            <a:avLst/>
          </a:prstGeom>
          <a:noFill/>
        </p:spPr>
        <p:txBody>
          <a:bodyPr wrap="none" rtlCol="0">
            <a:spAutoFit/>
          </a:bodyPr>
          <a:lstStyle/>
          <a:p>
            <a:r>
              <a:rPr lang="en-GB" sz="1400" b="1" dirty="0">
                <a:solidFill>
                  <a:srgbClr val="0070C0"/>
                </a:solidFill>
              </a:rPr>
              <a:t>Power point</a:t>
            </a:r>
          </a:p>
        </p:txBody>
      </p:sp>
    </p:spTree>
    <p:extLst>
      <p:ext uri="{BB962C8B-B14F-4D97-AF65-F5344CB8AC3E}">
        <p14:creationId xmlns:p14="http://schemas.microsoft.com/office/powerpoint/2010/main" val="249073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3" grpId="0"/>
      <p:bldP spid="2" grpId="0"/>
      <p:bldP spid="4" grpId="0"/>
      <p:bldP spid="7" grpId="0"/>
      <p:bldP spid="8" grpId="0"/>
      <p:bldP spid="23"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12730</TotalTime>
  <Words>1534</Words>
  <Application>Microsoft Macintosh PowerPoint</Application>
  <PresentationFormat>Panorámica</PresentationFormat>
  <Paragraphs>120</Paragraphs>
  <Slides>15</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15</vt:i4>
      </vt:variant>
    </vt:vector>
  </HeadingPairs>
  <TitlesOfParts>
    <vt:vector size="22" baseType="lpstr">
      <vt:lpstr>Arial</vt:lpstr>
      <vt:lpstr>Calibri</vt:lpstr>
      <vt:lpstr>Calibri Light</vt:lpstr>
      <vt:lpstr>Desdemona</vt:lpstr>
      <vt:lpstr>Rosewood Std Regular</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lorena Pacheco</dc:creator>
  <cp:lastModifiedBy>LORENA PACHECO SANZ</cp:lastModifiedBy>
  <cp:revision>104</cp:revision>
  <cp:lastPrinted>2021-12-04T07:41:46Z</cp:lastPrinted>
  <dcterms:created xsi:type="dcterms:W3CDTF">2018-12-26T19:55:41Z</dcterms:created>
  <dcterms:modified xsi:type="dcterms:W3CDTF">2022-05-11T14:07:39Z</dcterms:modified>
</cp:coreProperties>
</file>