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89" r:id="rId3"/>
    <p:sldId id="257" r:id="rId4"/>
    <p:sldId id="267" r:id="rId5"/>
    <p:sldId id="272" r:id="rId6"/>
    <p:sldId id="386" r:id="rId7"/>
    <p:sldId id="292" r:id="rId8"/>
    <p:sldId id="387" r:id="rId9"/>
    <p:sldId id="385" r:id="rId10"/>
    <p:sldId id="273" r:id="rId11"/>
    <p:sldId id="274" r:id="rId12"/>
    <p:sldId id="275" r:id="rId13"/>
    <p:sldId id="388" r:id="rId14"/>
    <p:sldId id="279" r:id="rId15"/>
    <p:sldId id="295" r:id="rId16"/>
    <p:sldId id="301" r:id="rId17"/>
    <p:sldId id="303" r:id="rId18"/>
    <p:sldId id="300" r:id="rId19"/>
    <p:sldId id="311" r:id="rId20"/>
    <p:sldId id="306" r:id="rId21"/>
    <p:sldId id="310" r:id="rId22"/>
    <p:sldId id="313" r:id="rId23"/>
    <p:sldId id="345" r:id="rId24"/>
    <p:sldId id="342" r:id="rId25"/>
    <p:sldId id="304" r:id="rId26"/>
    <p:sldId id="305" r:id="rId27"/>
    <p:sldId id="348" r:id="rId28"/>
    <p:sldId id="308" r:id="rId29"/>
    <p:sldId id="344" r:id="rId30"/>
    <p:sldId id="296" r:id="rId31"/>
    <p:sldId id="346" r:id="rId32"/>
    <p:sldId id="320" r:id="rId33"/>
    <p:sldId id="312" r:id="rId34"/>
    <p:sldId id="341" r:id="rId35"/>
    <p:sldId id="307" r:id="rId36"/>
    <p:sldId id="309" r:id="rId37"/>
    <p:sldId id="297" r:id="rId38"/>
    <p:sldId id="298" r:id="rId39"/>
    <p:sldId id="343" r:id="rId40"/>
    <p:sldId id="315" r:id="rId41"/>
    <p:sldId id="337" r:id="rId42"/>
    <p:sldId id="314" r:id="rId43"/>
    <p:sldId id="338" r:id="rId44"/>
    <p:sldId id="339" r:id="rId45"/>
    <p:sldId id="347" r:id="rId46"/>
    <p:sldId id="288" r:id="rId47"/>
    <p:sldId id="280" r:id="rId48"/>
    <p:sldId id="289" r:id="rId49"/>
    <p:sldId id="283" r:id="rId50"/>
    <p:sldId id="377" r:id="rId51"/>
    <p:sldId id="378" r:id="rId52"/>
    <p:sldId id="284" r:id="rId53"/>
    <p:sldId id="285" r:id="rId54"/>
    <p:sldId id="355" r:id="rId55"/>
    <p:sldId id="353" r:id="rId56"/>
    <p:sldId id="354" r:id="rId57"/>
    <p:sldId id="356" r:id="rId58"/>
    <p:sldId id="357" r:id="rId59"/>
    <p:sldId id="358" r:id="rId60"/>
    <p:sldId id="352" r:id="rId61"/>
    <p:sldId id="336" r:id="rId62"/>
    <p:sldId id="391" r:id="rId63"/>
    <p:sldId id="392" r:id="rId64"/>
    <p:sldId id="360" r:id="rId65"/>
    <p:sldId id="361" r:id="rId66"/>
    <p:sldId id="362" r:id="rId67"/>
    <p:sldId id="390" r:id="rId68"/>
    <p:sldId id="364" r:id="rId69"/>
    <p:sldId id="365" r:id="rId70"/>
    <p:sldId id="363" r:id="rId71"/>
    <p:sldId id="366" r:id="rId72"/>
    <p:sldId id="367" r:id="rId73"/>
    <p:sldId id="368" r:id="rId74"/>
    <p:sldId id="369" r:id="rId75"/>
    <p:sldId id="370" r:id="rId76"/>
    <p:sldId id="373" r:id="rId77"/>
    <p:sldId id="372" r:id="rId78"/>
    <p:sldId id="384" r:id="rId79"/>
    <p:sldId id="380" r:id="rId80"/>
    <p:sldId id="393" r:id="rId81"/>
    <p:sldId id="382" r:id="rId82"/>
    <p:sldId id="394" r:id="rId83"/>
    <p:sldId id="396" r:id="rId84"/>
    <p:sldId id="397" r:id="rId85"/>
    <p:sldId id="399" r:id="rId86"/>
    <p:sldId id="405" r:id="rId87"/>
    <p:sldId id="406" r:id="rId88"/>
    <p:sldId id="412" r:id="rId89"/>
    <p:sldId id="407" r:id="rId90"/>
    <p:sldId id="408" r:id="rId91"/>
    <p:sldId id="409" r:id="rId92"/>
    <p:sldId id="410" r:id="rId93"/>
    <p:sldId id="411" r:id="rId94"/>
    <p:sldId id="349" r:id="rId9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5736-67EF-47CE-8719-E0B3F8A70653}" type="datetimeFigureOut">
              <a:rPr lang="es-ES" smtClean="0"/>
              <a:t>22/11/2021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91CA-DF7B-429E-BEC3-9D627ECE48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7057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5736-67EF-47CE-8719-E0B3F8A70653}" type="datetimeFigureOut">
              <a:rPr lang="es-ES" smtClean="0"/>
              <a:t>22/11/2021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91CA-DF7B-429E-BEC3-9D627ECE48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2667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5736-67EF-47CE-8719-E0B3F8A70653}" type="datetimeFigureOut">
              <a:rPr lang="es-ES" smtClean="0"/>
              <a:t>22/11/2021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91CA-DF7B-429E-BEC3-9D627ECE48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834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5736-67EF-47CE-8719-E0B3F8A70653}" type="datetimeFigureOut">
              <a:rPr lang="es-ES" smtClean="0"/>
              <a:t>22/11/2021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91CA-DF7B-429E-BEC3-9D627ECE48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869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5736-67EF-47CE-8719-E0B3F8A70653}" type="datetimeFigureOut">
              <a:rPr lang="es-ES" smtClean="0"/>
              <a:t>22/11/2021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91CA-DF7B-429E-BEC3-9D627ECE48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8539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5736-67EF-47CE-8719-E0B3F8A70653}" type="datetimeFigureOut">
              <a:rPr lang="es-ES" smtClean="0"/>
              <a:t>22/11/2021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91CA-DF7B-429E-BEC3-9D627ECE48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585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5736-67EF-47CE-8719-E0B3F8A70653}" type="datetimeFigureOut">
              <a:rPr lang="es-ES" smtClean="0"/>
              <a:t>22/11/2021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91CA-DF7B-429E-BEC3-9D627ECE48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109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5736-67EF-47CE-8719-E0B3F8A70653}" type="datetimeFigureOut">
              <a:rPr lang="es-ES" smtClean="0"/>
              <a:t>22/11/2021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91CA-DF7B-429E-BEC3-9D627ECE48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4276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5736-67EF-47CE-8719-E0B3F8A70653}" type="datetimeFigureOut">
              <a:rPr lang="es-ES" smtClean="0"/>
              <a:t>22/11/2021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91CA-DF7B-429E-BEC3-9D627ECE48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2092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5736-67EF-47CE-8719-E0B3F8A70653}" type="datetimeFigureOut">
              <a:rPr lang="es-ES" smtClean="0"/>
              <a:t>22/11/2021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91CA-DF7B-429E-BEC3-9D627ECE48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0667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5736-67EF-47CE-8719-E0B3F8A70653}" type="datetimeFigureOut">
              <a:rPr lang="es-ES" smtClean="0"/>
              <a:t>22/11/2021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91CA-DF7B-429E-BEC3-9D627ECE48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5389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05736-67EF-47CE-8719-E0B3F8A70653}" type="datetimeFigureOut">
              <a:rPr lang="es-ES" smtClean="0"/>
              <a:t>22/11/2021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A91CA-DF7B-429E-BEC3-9D627ECE48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468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8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619675C8-F2B1-4B94-8E2F-800C5F5673BF}"/>
              </a:ext>
            </a:extLst>
          </p:cNvPr>
          <p:cNvSpPr/>
          <p:nvPr/>
        </p:nvSpPr>
        <p:spPr>
          <a:xfrm>
            <a:off x="-108520" y="4142672"/>
            <a:ext cx="9361040" cy="87050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a:endParaRPr>
          </a:p>
        </p:txBody>
      </p:sp>
      <p:pic>
        <p:nvPicPr>
          <p:cNvPr id="1026" name="Picture 2" descr="http://cdn.20m.es/img2/recortes/2014/11/19/198601-620-2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" y="0"/>
            <a:ext cx="9108000" cy="414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92908CB-AB28-4123-A00D-7E1B689E92C3}"/>
              </a:ext>
            </a:extLst>
          </p:cNvPr>
          <p:cNvSpPr txBox="1"/>
          <p:nvPr/>
        </p:nvSpPr>
        <p:spPr>
          <a:xfrm>
            <a:off x="1043608" y="4183109"/>
            <a:ext cx="8388424" cy="1660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800" dirty="0">
                <a:solidFill>
                  <a:schemeClr val="bg1"/>
                </a:solidFill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Introducción a las novelas gráficas de Paco Roca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EC5ADE-AC18-4A7B-95A3-B2EA7EA6AA35}"/>
              </a:ext>
            </a:extLst>
          </p:cNvPr>
          <p:cNvSpPr txBox="1"/>
          <p:nvPr/>
        </p:nvSpPr>
        <p:spPr>
          <a:xfrm>
            <a:off x="6228184" y="630932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805856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679" y="2467072"/>
            <a:ext cx="45103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En 2003, publica en Francia </a:t>
            </a:r>
            <a:r>
              <a:rPr lang="es-ES" sz="2000" i="1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Les Fils de </a:t>
            </a:r>
            <a:r>
              <a:rPr lang="es-ES" sz="2000" i="1" dirty="0" err="1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l'Alhambra</a:t>
            </a:r>
            <a:r>
              <a:rPr lang="es-ES" sz="2000" i="1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 </a:t>
            </a: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(</a:t>
            </a:r>
            <a:r>
              <a:rPr lang="es-ES" sz="2000" dirty="0">
                <a:solidFill>
                  <a:srgbClr val="FF000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Los hijos de la </a:t>
            </a:r>
            <a:r>
              <a:rPr lang="es-ES" sz="2000">
                <a:solidFill>
                  <a:srgbClr val="FF000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Alhambra</a:t>
            </a:r>
            <a:r>
              <a:rPr lang="es-ES" sz="200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), </a:t>
            </a: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primera entrega de la serie de aventuras </a:t>
            </a:r>
            <a:r>
              <a:rPr lang="es-ES" sz="2000" i="1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Les </a:t>
            </a:r>
            <a:r>
              <a:rPr lang="es-ES" sz="2000" i="1" dirty="0" err="1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Voyages</a:t>
            </a:r>
            <a:r>
              <a:rPr lang="es-ES" sz="2000" i="1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 </a:t>
            </a:r>
            <a:r>
              <a:rPr lang="es-ES" sz="2000" i="1" dirty="0" err="1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d'Alexandre</a:t>
            </a:r>
            <a:r>
              <a:rPr lang="es-ES" sz="2000" i="1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 </a:t>
            </a:r>
            <a:r>
              <a:rPr lang="es-ES" sz="2000" i="1" dirty="0" err="1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Icare</a:t>
            </a: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, que no tuvo continuidad. </a:t>
            </a:r>
            <a:endParaRPr lang="es-ES" sz="2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074" name="Picture 2" descr="http://blogs.planetadelibros.com/comics/files/2012/01/cubierta_ICA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321" y="22069"/>
            <a:ext cx="4608000" cy="68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8EB3C2A-70C6-45E4-A14F-7B5C5033B48E}"/>
              </a:ext>
            </a:extLst>
          </p:cNvPr>
          <p:cNvSpPr txBox="1"/>
          <p:nvPr/>
        </p:nvSpPr>
        <p:spPr>
          <a:xfrm>
            <a:off x="0" y="6558932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2124626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4067944" cy="255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En 2004 publica </a:t>
            </a:r>
            <a:r>
              <a:rPr lang="es-ES" sz="2000" dirty="0">
                <a:solidFill>
                  <a:srgbClr val="FF000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El Faro</a:t>
            </a: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, una historia sobre la consecución de los sueños que se desarrolla durante la guerra civil, con la que inició una larga colaboración con el editor </a:t>
            </a:r>
            <a:r>
              <a:rPr lang="es-ES" sz="2000" dirty="0" err="1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Astiberri</a:t>
            </a: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. </a:t>
            </a:r>
          </a:p>
        </p:txBody>
      </p:sp>
      <p:pic>
        <p:nvPicPr>
          <p:cNvPr id="4098" name="Picture 2" descr="http://guardiaoscura.files.wordpress.com/2011/03/elfaro.jpg?w=5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497" y="0"/>
            <a:ext cx="4860000" cy="684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1C13A2B-C239-433E-B606-C8EB29AC2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8" t="8000" r="24801" b="8000"/>
          <a:stretch/>
        </p:blipFill>
        <p:spPr>
          <a:xfrm>
            <a:off x="24503" y="2489444"/>
            <a:ext cx="4248472" cy="432048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9663366-3753-4C59-9D67-38FC2DB23781}"/>
              </a:ext>
            </a:extLst>
          </p:cNvPr>
          <p:cNvSpPr txBox="1"/>
          <p:nvPr/>
        </p:nvSpPr>
        <p:spPr>
          <a:xfrm>
            <a:off x="324551" y="6582461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955169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476672"/>
            <a:ext cx="41039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El segundo de sus trabajos para el mercado francés</a:t>
            </a:r>
            <a:r>
              <a:rPr lang="es-ES" sz="2000" i="1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, </a:t>
            </a:r>
            <a:r>
              <a:rPr lang="es-ES" sz="2000" i="1" dirty="0" err="1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Rides</a:t>
            </a:r>
            <a:r>
              <a:rPr lang="es-ES" sz="2000" i="1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 </a:t>
            </a: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(2007) supuso una inflexión en su carrera, especialmente con su publicación en España pocos meses después bajo el título de </a:t>
            </a:r>
            <a:r>
              <a:rPr lang="es-ES" sz="2000" dirty="0">
                <a:solidFill>
                  <a:srgbClr val="FF000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Arrugas</a:t>
            </a: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. </a:t>
            </a:r>
            <a:endParaRPr lang="es-ES" sz="2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122" name="Picture 2" descr="rides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96367"/>
            <a:ext cx="4320000" cy="566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A49E63E-00DE-456E-81D7-10162C92D4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8" t="9400" r="24018" b="9400"/>
          <a:stretch/>
        </p:blipFill>
        <p:spPr>
          <a:xfrm>
            <a:off x="71500" y="2681536"/>
            <a:ext cx="4320000" cy="417646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EDF73C8-5699-4E42-927B-61B864AB14DB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2983825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12429FF-95D1-4BC8-A7B1-8AE8F7117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138" y="107089"/>
            <a:ext cx="5169724" cy="664382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8B64081-1AEC-451A-9173-E96913F8349D}"/>
              </a:ext>
            </a:extLst>
          </p:cNvPr>
          <p:cNvSpPr txBox="1"/>
          <p:nvPr/>
        </p:nvSpPr>
        <p:spPr>
          <a:xfrm rot="16200000">
            <a:off x="-2042964" y="4323444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830418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260648"/>
            <a:ext cx="3945014" cy="225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Roca publicó dos nuevos trabajos para el mercado francés: en 2009, </a:t>
            </a:r>
          </a:p>
          <a:p>
            <a:r>
              <a:rPr lang="es-ES" sz="2000" i="1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Les </a:t>
            </a:r>
            <a:r>
              <a:rPr lang="es-ES" sz="2000" i="1" dirty="0" err="1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rues</a:t>
            </a:r>
            <a:r>
              <a:rPr lang="es-ES" sz="2000" i="1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 de sable </a:t>
            </a: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(</a:t>
            </a:r>
            <a:r>
              <a:rPr lang="es-ES" sz="2000" dirty="0">
                <a:solidFill>
                  <a:srgbClr val="FF000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Las calles de arena</a:t>
            </a: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), una historia onírico-fantástica sobre el poder del destino.</a:t>
            </a:r>
            <a:endParaRPr lang="es-ES" sz="2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194" name="Picture 2" descr="http://ecx.images-amazon.com/images/I/51nq5RZAXhL._SX375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534" y="332656"/>
            <a:ext cx="4792365" cy="634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BB24DA9-88AA-4995-97CF-2EFEE95F16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5" t="9400" r="24800" b="9400"/>
          <a:stretch/>
        </p:blipFill>
        <p:spPr>
          <a:xfrm>
            <a:off x="0" y="2600073"/>
            <a:ext cx="4176464" cy="417646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F8461B0-0595-4297-8A97-792EC88F1685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60268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01A0751-F952-4AB5-A5B5-8DE52A435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83177">
            <a:off x="6626721" y="125596"/>
            <a:ext cx="2352831" cy="4014518"/>
          </a:xfrm>
          <a:prstGeom prst="rect">
            <a:avLst/>
          </a:prstGeom>
        </p:spPr>
      </p:pic>
      <p:pic>
        <p:nvPicPr>
          <p:cNvPr id="1026" name="Picture 2" descr="https://pbs.twimg.com/profile_images/1722637375/bor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237" y="222187"/>
            <a:ext cx="2058406" cy="2621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rabalibros.com/rs/2878/e9c4455d-a317-4f4c-9f70-108d736bae98/6d9/filename/el-libro-de-arena-jorge-luis-borges-trabalibr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0190">
            <a:off x="4373729" y="2707688"/>
            <a:ext cx="2190750" cy="3495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le:Kaf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1182">
            <a:off x="289356" y="387183"/>
            <a:ext cx="2000517" cy="2667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studioenescarlata.com/images/portadas/97884955366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2703">
            <a:off x="308667" y="2451623"/>
            <a:ext cx="1637313" cy="24587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content.cuspide.com/getcover.ashx?ISBN=9789500396998&amp;size=3&amp;coverNumber=1&amp;id_com=11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" t="11413" r="8110"/>
          <a:stretch/>
        </p:blipFill>
        <p:spPr bwMode="auto">
          <a:xfrm rot="239440">
            <a:off x="2263713" y="202529"/>
            <a:ext cx="1739501" cy="2509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returnofkings.com/wp-content/uploads/2015/01/Fyodor-Dostoyevsky-1876-667x43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29692"/>
          <a:stretch/>
        </p:blipFill>
        <p:spPr bwMode="auto">
          <a:xfrm rot="20529965">
            <a:off x="2163128" y="1908640"/>
            <a:ext cx="2029058" cy="2575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ugo von Hofmannsthal (I)">
            <a:extLst>
              <a:ext uri="{FF2B5EF4-FFF2-40B4-BE49-F238E27FC236}">
                <a16:creationId xmlns:a16="http://schemas.microsoft.com/office/drawing/2014/main" id="{0DC18BF0-4E45-495B-BF03-29DE76F5E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504">
            <a:off x="6605144" y="3666575"/>
            <a:ext cx="2529493" cy="2980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ewis Carroll - Wikipedia, la enciclopedia libre">
            <a:extLst>
              <a:ext uri="{FF2B5EF4-FFF2-40B4-BE49-F238E27FC236}">
                <a16:creationId xmlns:a16="http://schemas.microsoft.com/office/drawing/2014/main" id="{EED7A525-FA9B-45A3-9EE1-63C8D8240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5329">
            <a:off x="572728" y="4085972"/>
            <a:ext cx="1659454" cy="2526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ALICIA EN EL PAÍS DE LAS MARAVILLAS. CARROLL, LEWIS. Comprar libro">
            <a:extLst>
              <a:ext uri="{FF2B5EF4-FFF2-40B4-BE49-F238E27FC236}">
                <a16:creationId xmlns:a16="http://schemas.microsoft.com/office/drawing/2014/main" id="{76BF1204-E049-4356-9411-81AEF55AEF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8" descr="ALICIA EN EL PAÍS DE LAS MARAVILLAS. CARROLL, LEWIS. Comprar libro">
            <a:extLst>
              <a:ext uri="{FF2B5EF4-FFF2-40B4-BE49-F238E27FC236}">
                <a16:creationId xmlns:a16="http://schemas.microsoft.com/office/drawing/2014/main" id="{A34CFDE1-23F6-48CB-A6EF-544931FC76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84" name="Picture 12" descr="Alicia en el País de las Maravillas (Edicion Ilustrada) eBook por Lewis  Carroll - 1230000854740 | Rakuten Kobo México">
            <a:extLst>
              <a:ext uri="{FF2B5EF4-FFF2-40B4-BE49-F238E27FC236}">
                <a16:creationId xmlns:a16="http://schemas.microsoft.com/office/drawing/2014/main" id="{C5BD93E4-0045-4EA9-B57E-E90E985B6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2568">
            <a:off x="2704484" y="4270582"/>
            <a:ext cx="1803860" cy="252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910F11C-D33F-4F91-AC95-C2044B479876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3556740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quien.net/wp-content/uploads/M.-C.-Esc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80000" cy="529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wikigallery.org/paintings/232001-232500/232261/painting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0"/>
          <a:stretch/>
        </p:blipFill>
        <p:spPr bwMode="auto">
          <a:xfrm>
            <a:off x="6323322" y="4005058"/>
            <a:ext cx="2556000" cy="26868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12-ladouce.com/img/auteur_photoschuit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8639"/>
            <a:ext cx="23812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Flecha derecha"/>
          <p:cNvSpPr/>
          <p:nvPr/>
        </p:nvSpPr>
        <p:spPr>
          <a:xfrm rot="1212091">
            <a:off x="4124673" y="198093"/>
            <a:ext cx="1800200" cy="1512169"/>
          </a:xfrm>
          <a:prstGeom prst="rightArrow">
            <a:avLst>
              <a:gd name="adj1" fmla="val 56911"/>
              <a:gd name="adj2" fmla="val 24084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 rot="1158637">
            <a:off x="4365472" y="567437"/>
            <a:ext cx="1318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latin typeface="Aaron's Hand" panose="02000603000000000000" pitchFamily="2" charset="0"/>
              </a:rPr>
              <a:t>Francois</a:t>
            </a:r>
            <a:endParaRPr lang="es-ES" sz="2000" b="1" dirty="0">
              <a:latin typeface="Aaron's Hand" panose="02000603000000000000" pitchFamily="2" charset="0"/>
            </a:endParaRPr>
          </a:p>
          <a:p>
            <a:r>
              <a:rPr lang="es-ES" sz="2000" b="1" dirty="0" err="1">
                <a:latin typeface="Aaron's Hand" panose="02000603000000000000" pitchFamily="2" charset="0"/>
              </a:rPr>
              <a:t>Schuiten</a:t>
            </a:r>
            <a:endParaRPr lang="es-ES" sz="2000" b="1" dirty="0">
              <a:latin typeface="Aaron's Hand" panose="02000603000000000000" pitchFamily="2" charset="0"/>
            </a:endParaRPr>
          </a:p>
        </p:txBody>
      </p:sp>
      <p:sp>
        <p:nvSpPr>
          <p:cNvPr id="4" name="3 Flecha abajo"/>
          <p:cNvSpPr/>
          <p:nvPr/>
        </p:nvSpPr>
        <p:spPr>
          <a:xfrm rot="8890056">
            <a:off x="2071886" y="4101787"/>
            <a:ext cx="2141565" cy="1970288"/>
          </a:xfrm>
          <a:prstGeom prst="downArrow">
            <a:avLst>
              <a:gd name="adj1" fmla="val 50000"/>
              <a:gd name="adj2" fmla="val 48711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2604012" y="4697959"/>
            <a:ext cx="162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>
                <a:latin typeface="Aaron's Hand" panose="02000603000000000000" pitchFamily="2" charset="0"/>
              </a:rPr>
              <a:t>Escher</a:t>
            </a:r>
            <a:endParaRPr lang="es-ES" sz="1600" b="1" dirty="0">
              <a:latin typeface="Aaron's Hand" panose="02000603000000000000" pitchFamily="2" charset="0"/>
            </a:endParaRPr>
          </a:p>
          <a:p>
            <a:r>
              <a:rPr lang="es-ES" sz="1600" b="1" dirty="0">
                <a:latin typeface="Aaron's Hand" panose="02000603000000000000" pitchFamily="2" charset="0"/>
              </a:rPr>
              <a:t>(1898-1972)</a:t>
            </a:r>
          </a:p>
        </p:txBody>
      </p:sp>
      <p:sp>
        <p:nvSpPr>
          <p:cNvPr id="6" name="5 Flecha derecha"/>
          <p:cNvSpPr/>
          <p:nvPr/>
        </p:nvSpPr>
        <p:spPr>
          <a:xfrm>
            <a:off x="4680012" y="5663475"/>
            <a:ext cx="1944216" cy="1129540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4657988" y="605896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>
                <a:latin typeface="Aaron's Hand" panose="02000603000000000000" pitchFamily="2" charset="0"/>
              </a:rPr>
              <a:t>Piranesi</a:t>
            </a:r>
            <a:r>
              <a:rPr lang="es-ES" sz="1600" b="1" dirty="0">
                <a:latin typeface="Aaron's Hand" panose="02000603000000000000" pitchFamily="2" charset="0"/>
              </a:rPr>
              <a:t> (1720-1778)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A2064C2-7B61-4B1A-B837-3E1020C42D6C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212378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.huffpost.com/gen/647926/thumbs/s-03929_PO_ESCHER_06-large640.jpg?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r="5944"/>
          <a:stretch/>
        </p:blipFill>
        <p:spPr bwMode="auto">
          <a:xfrm>
            <a:off x="467544" y="-11946"/>
            <a:ext cx="8244000" cy="686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2DB0817-6C55-4DBC-9C17-FFBAA309DABC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723586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.guim.co.uk/img/media/be0ce12e0a07711213bab493dcb3755435aae674/128_11_1771_1063/master/1771.jpg?w=620&amp;q=85&amp;auto=format&amp;sharp=10&amp;s=ef4f351c6866796c83eb403726067ed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4" descr="https://i.guim.co.uk/img/media/be0ce12e0a07711213bab493dcb3755435aae674/128_11_1771_1063/master/1771.jpg?w=620&amp;q=85&amp;auto=format&amp;sharp=10&amp;s=ef4f351c6866796c83eb403726067ed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6" descr="https://i.guim.co.uk/img/media/be0ce12e0a07711213bab493dcb3755435aae674/128_11_1771_1063/master/1771.jpg?w=620&amp;q=85&amp;auto=format&amp;sharp=10&amp;s=ef4f351c6866796c83eb403726067ed8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8" descr="https://i.guim.co.uk/img/media/be0ce12e0a07711213bab493dcb3755435aae674/128_11_1771_1063/master/1771.jpg?w=620&amp;q=85&amp;auto=format&amp;sharp=10&amp;s=ef4f351c6866796c83eb403726067ed8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8" r="51581" b="46176"/>
          <a:stretch/>
        </p:blipFill>
        <p:spPr bwMode="auto">
          <a:xfrm>
            <a:off x="-2" y="617538"/>
            <a:ext cx="9144000" cy="537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EB3AA31-3849-4A4A-817E-BC59ED3B0B87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800253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6" t="29824" r="2390" b="12117"/>
          <a:stretch/>
        </p:blipFill>
        <p:spPr bwMode="auto">
          <a:xfrm>
            <a:off x="-36000" y="1124744"/>
            <a:ext cx="9180000" cy="481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6C07FBF-5DC6-4805-908B-EA77E85D40AC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2466581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4686076-E8A4-4C02-8A63-267B419FB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6" t="16401" r="1174" b="65866"/>
          <a:stretch/>
        </p:blipFill>
        <p:spPr>
          <a:xfrm>
            <a:off x="512153" y="3933056"/>
            <a:ext cx="8117955" cy="122413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65E8934-5E4A-4D3F-963F-AB6CF56548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6" t="51867" r="1174" b="30400"/>
          <a:stretch/>
        </p:blipFill>
        <p:spPr>
          <a:xfrm>
            <a:off x="512153" y="5157192"/>
            <a:ext cx="8117955" cy="1224136"/>
          </a:xfrm>
          <a:prstGeom prst="rect">
            <a:avLst/>
          </a:prstGeom>
        </p:spPr>
      </p:pic>
      <p:pic>
        <p:nvPicPr>
          <p:cNvPr id="4098" name="Picture 2" descr="LOS BALLENATOS | JOSE MANUEL DE LA HUERGA | Casa del Libro">
            <a:extLst>
              <a:ext uri="{FF2B5EF4-FFF2-40B4-BE49-F238E27FC236}">
                <a16:creationId xmlns:a16="http://schemas.microsoft.com/office/drawing/2014/main" id="{043842F1-DB7F-40C2-904E-3BB9064DF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3217">
            <a:off x="6134319" y="395693"/>
            <a:ext cx="2436018" cy="365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3BE5A5C-05F9-488A-AE82-D6D07F92B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90852"/>
            <a:ext cx="5148064" cy="289578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C82E3E5-5B56-46E8-AC8A-C77F75E4E27E}"/>
              </a:ext>
            </a:extLst>
          </p:cNvPr>
          <p:cNvSpPr txBox="1"/>
          <p:nvPr/>
        </p:nvSpPr>
        <p:spPr>
          <a:xfrm>
            <a:off x="323528" y="3425181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latin typeface="Aharoni" panose="02010803020104030203" pitchFamily="2" charset="-79"/>
                <a:cs typeface="Aharoni" panose="02010803020104030203" pitchFamily="2" charset="-79"/>
              </a:rPr>
              <a:t>In memoriam </a:t>
            </a:r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José Manuel de la </a:t>
            </a:r>
            <a:r>
              <a:rPr lang="es-ES" dirty="0" err="1">
                <a:latin typeface="Aharoni" panose="02010803020104030203" pitchFamily="2" charset="-79"/>
                <a:cs typeface="Aharoni" panose="02010803020104030203" pitchFamily="2" charset="-79"/>
              </a:rPr>
              <a:t>Huerga</a:t>
            </a:r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 (1967-2018)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FD43E2E-D47A-4923-931F-2F7BD1A9A755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4161522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mcescher.com/wp-content/uploads/2013/10/LW148-MC-Escher-Atrani-Coast-of-Amalfi-19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"/>
            <a:ext cx="9252000" cy="685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44E4F7E-D033-4626-8C6C-8EEB7F32CA31}"/>
              </a:ext>
            </a:extLst>
          </p:cNvPr>
          <p:cNvSpPr txBox="1"/>
          <p:nvPr/>
        </p:nvSpPr>
        <p:spPr>
          <a:xfrm>
            <a:off x="2283032" y="6558902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88125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14471" r="29302" b="7176"/>
          <a:stretch/>
        </p:blipFill>
        <p:spPr bwMode="auto">
          <a:xfrm>
            <a:off x="-36000" y="116632"/>
            <a:ext cx="9180000" cy="661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2BCE757-E9B6-4094-87CC-A1BEB306954B}"/>
              </a:ext>
            </a:extLst>
          </p:cNvPr>
          <p:cNvSpPr txBox="1"/>
          <p:nvPr/>
        </p:nvSpPr>
        <p:spPr>
          <a:xfrm>
            <a:off x="2283032" y="6594884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3700588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6" t="24882" r="1729" b="27647"/>
          <a:stretch/>
        </p:blipFill>
        <p:spPr bwMode="auto">
          <a:xfrm>
            <a:off x="-1" y="1124735"/>
            <a:ext cx="9144000" cy="390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BB75EDD-A121-46FD-B579-BAC4E226C07B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3240195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rubens.anu.edu.au/htdocs/bytype/prints/piranesi/0010/10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532000" cy="671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3C31AD-3684-4B6F-A173-09877D12B349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3377506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40000" cy="67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9A50687-E8C2-4F50-8929-93AF663E84CD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3791111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ploads3.wikiart.org/images/m-c-escher/inside-st-peter-s-r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286"/>
            <a:ext cx="9144000" cy="691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887E8C-C0B4-4CFD-B64D-BD6C45ADEF1C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2661732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4.bp.blogspot.com/-Ai5AqjN2B6I/TmCz7z-S84I/AAAAAAAAAm0/Y-KKB1ADa-s/s1600/Escher%2B-%2BStillLifeandStreetSce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394"/>
            <a:ext cx="6804000" cy="68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B39A976-107D-4F34-8B35-C2071C4BCDCC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957802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actuabd.com/IMG/jpg/Resize_of_tram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651"/>
            <a:ext cx="9144000" cy="583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DF01032-3429-44EE-B832-E1FAE7D91290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47509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20057" r="28861" b="31706"/>
          <a:stretch/>
        </p:blipFill>
        <p:spPr bwMode="auto">
          <a:xfrm>
            <a:off x="22955" y="1268760"/>
            <a:ext cx="9108000" cy="398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7F18276-F0EF-4A63-BC1E-294E22880703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75312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1st-art-gallery.com/thumbnail/204105/1/Allegorical-Frontispiece-Of-Rome-And-Its-History,-From-$27le-Antichita-Romane-De-G.B.-Piranesi-1756,-Published-In-Paris,-18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56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8B7FD60-6F57-4AD5-B553-27326FA1D23E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2135258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tebeosfera.com/imagenes/muestras/8/3/734-873-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4389">
            <a:off x="2324487" y="119156"/>
            <a:ext cx="2576360" cy="366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tebeosfera.com/imagenes/muestras/3/5/290-321-7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6947">
            <a:off x="343618" y="205712"/>
            <a:ext cx="2251620" cy="318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tebeosfera.com/imagenes/muestras/9/3/686-295-93.jpg">
            <a:extLst>
              <a:ext uri="{FF2B5EF4-FFF2-40B4-BE49-F238E27FC236}">
                <a16:creationId xmlns:a16="http://schemas.microsoft.com/office/drawing/2014/main" id="{27D74DB4-E108-40ED-AB8C-6E07AB80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1646">
            <a:off x="253450" y="3241811"/>
            <a:ext cx="2574202" cy="34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tebeosfera.com/imagenes/muestras/4/8/157-507-48.jpg">
            <a:extLst>
              <a:ext uri="{FF2B5EF4-FFF2-40B4-BE49-F238E27FC236}">
                <a16:creationId xmlns:a16="http://schemas.microsoft.com/office/drawing/2014/main" id="{B79DC575-596C-4EBA-8F42-D58759737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420">
            <a:off x="4889731" y="314474"/>
            <a:ext cx="4523408" cy="588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tebeosfera.com/imagenes/muestras/5/7/782-958-857.jpg">
            <a:extLst>
              <a:ext uri="{FF2B5EF4-FFF2-40B4-BE49-F238E27FC236}">
                <a16:creationId xmlns:a16="http://schemas.microsoft.com/office/drawing/2014/main" id="{A2AA57C2-253C-4437-9783-B1900253A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9554">
            <a:off x="2896600" y="2316390"/>
            <a:ext cx="3237950" cy="47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C9BF3F8-8010-4A51-9AB6-DFFFE6389E6D}"/>
              </a:ext>
            </a:extLst>
          </p:cNvPr>
          <p:cNvSpPr txBox="1"/>
          <p:nvPr/>
        </p:nvSpPr>
        <p:spPr>
          <a:xfrm>
            <a:off x="6303552" y="6393387"/>
            <a:ext cx="2660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Primeros trabajos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F5E4873-BBC8-45DF-8E2A-6C2C120CC901}"/>
              </a:ext>
            </a:extLst>
          </p:cNvPr>
          <p:cNvSpPr txBox="1"/>
          <p:nvPr/>
        </p:nvSpPr>
        <p:spPr>
          <a:xfrm>
            <a:off x="59423" y="6574726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465838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rshake.com/wp-content/uploads/2013/11/389-Relativity-1953-Lithograph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"/>
            <a:ext cx="7092000" cy="687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8838BD0-2813-4D34-891F-30054C183C5D}"/>
              </a:ext>
            </a:extLst>
          </p:cNvPr>
          <p:cNvSpPr txBox="1"/>
          <p:nvPr/>
        </p:nvSpPr>
        <p:spPr>
          <a:xfrm>
            <a:off x="2283032" y="6580999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3902572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2.bp.blogspot.com/-x4hXdUSiNro/UHwCVcDXEVI/AAAAAAAADXE/cAUX_XAPat8/s1600/img6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515"/>
            <a:ext cx="7812000" cy="679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7B843B1-2A40-4F1E-A443-722C952FF2A7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973893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8" t="5990" r="3383" b="5386"/>
          <a:stretch/>
        </p:blipFill>
        <p:spPr bwMode="auto">
          <a:xfrm>
            <a:off x="395536" y="0"/>
            <a:ext cx="8316000" cy="684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DCF5C78-3B47-4182-AAEF-288AB32FC919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601808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4" t="26118" r="2610" b="13000"/>
          <a:stretch/>
        </p:blipFill>
        <p:spPr bwMode="auto">
          <a:xfrm>
            <a:off x="-53485" y="1124744"/>
            <a:ext cx="9180000" cy="500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C778FAB-4C1B-4692-BD8D-EE1C4695C632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2548350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arts.adelaide.edu.au/philosophy/inconsistent-images/piranesi/Piranesi_carceri%20X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" y="0"/>
            <a:ext cx="9216000" cy="685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8CC8B45-C7F1-4CA6-A6BB-D44263FBAB70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721546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paratyemfoco.com/blog/wp-content/uploads/2011/04/joshsommers0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" y="332656"/>
            <a:ext cx="9108000" cy="624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BFD42B7-EFD7-44D7-AEF7-A0A5EC657EA5}"/>
              </a:ext>
            </a:extLst>
          </p:cNvPr>
          <p:cNvSpPr txBox="1"/>
          <p:nvPr/>
        </p:nvSpPr>
        <p:spPr>
          <a:xfrm>
            <a:off x="2282070" y="6556615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342930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37029" r="28860" b="13353"/>
          <a:stretch/>
        </p:blipFill>
        <p:spPr bwMode="auto">
          <a:xfrm>
            <a:off x="19432" y="1268760"/>
            <a:ext cx="9144000" cy="411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09BB536-7687-40ED-A00F-FE25E7200C04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37045874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en/e/e8/Escher_Waterf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25173"/>
            <a:ext cx="5364000" cy="684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90FBB43-0414-4CC1-892B-301F38A98F85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21271039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aixa.ugr.es/escher/1280x1024/Ascendiendo_y_descendie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5364000" cy="686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6F04B77-B2EE-41E8-BB70-DFD804325BE8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846396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blog.thehighboy.com/wp-content/uploads/2015/03/Giovanni-Piranesi-etching-The-Weekly-The-HighBoy.com_.jpg?75d34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4EE79C6-894D-48AB-8631-4CE621E04C88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143685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tebeosfera.com/imagenes/muestras/8/9/686-679-4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999" y="20189"/>
            <a:ext cx="4608000" cy="684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FDA4548-D920-47DC-9A48-F4DE34F5FA54}"/>
              </a:ext>
            </a:extLst>
          </p:cNvPr>
          <p:cNvSpPr txBox="1"/>
          <p:nvPr/>
        </p:nvSpPr>
        <p:spPr>
          <a:xfrm>
            <a:off x="2283032" y="6566567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42598662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6" t="22942" r="41985" b="13000"/>
          <a:stretch/>
        </p:blipFill>
        <p:spPr bwMode="auto">
          <a:xfrm>
            <a:off x="2339752" y="0"/>
            <a:ext cx="4932000" cy="673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58B469B-5CA5-48C3-A22C-9E2716E24071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054052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08000" cy="650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2E9016E-7C39-452C-B5C5-6B19BC985BC3}"/>
              </a:ext>
            </a:extLst>
          </p:cNvPr>
          <p:cNvSpPr txBox="1"/>
          <p:nvPr/>
        </p:nvSpPr>
        <p:spPr>
          <a:xfrm>
            <a:off x="4283968" y="6093296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“La Isla de los Muertos” Arnold </a:t>
            </a:r>
            <a:r>
              <a:rPr lang="es-ES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Böcklin</a:t>
            </a:r>
            <a:endParaRPr lang="es-E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5793609-420C-4F88-AFDE-9711DF4F59BE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22966115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7" t="10588" r="10551" b="36294"/>
          <a:stretch/>
        </p:blipFill>
        <p:spPr bwMode="auto">
          <a:xfrm>
            <a:off x="971600" y="-8803"/>
            <a:ext cx="7776000" cy="674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7A60FBD-5C3A-475E-8E2C-FBF5158D6920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29992825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Pieter Bruegel the Elder - The Tower of Babel (Vienna) - Google Art Project - edi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" y="135058"/>
            <a:ext cx="9144000" cy="66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E7A891D-05EE-41AD-8B8A-498DE0692383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42674824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" t="13543" r="28970" b="13882"/>
          <a:stretch/>
        </p:blipFill>
        <p:spPr bwMode="auto">
          <a:xfrm>
            <a:off x="-30223" y="260648"/>
            <a:ext cx="9180000" cy="611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E1AC88E-A625-4A35-8512-A12D2AB55919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2713468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stuartngbooks.com/images/detailed/24/visu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000"/>
            <a:ext cx="6840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8255D2C-0A79-43B1-B9FC-FDF64796A63E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29551855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6002" y="260648"/>
            <a:ext cx="4067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000" dirty="0">
                <a:solidFill>
                  <a:schemeClr val="tx2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En 2010, </a:t>
            </a:r>
            <a:r>
              <a:rPr lang="es-ES" sz="2000" dirty="0">
                <a:solidFill>
                  <a:srgbClr val="FF000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El ángel de la retirada</a:t>
            </a:r>
            <a:r>
              <a:rPr lang="es-ES" sz="2000" dirty="0">
                <a:solidFill>
                  <a:schemeClr val="tx2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, una historia ambientada en los campos de refugiados españoles en Francia tras la Guerra Civil, con </a:t>
            </a:r>
            <a:r>
              <a:rPr lang="es-ES" sz="2000" dirty="0" err="1">
                <a:solidFill>
                  <a:schemeClr val="tx2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guión</a:t>
            </a:r>
            <a:r>
              <a:rPr lang="es-ES" sz="2000" dirty="0">
                <a:solidFill>
                  <a:schemeClr val="tx2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 de Serguei </a:t>
            </a:r>
            <a:r>
              <a:rPr lang="es-ES" sz="2000" dirty="0" err="1">
                <a:solidFill>
                  <a:schemeClr val="tx2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Dounovetz</a:t>
            </a:r>
            <a:r>
              <a:rPr lang="es-ES" sz="2000" dirty="0">
                <a:solidFill>
                  <a:schemeClr val="tx2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. </a:t>
            </a:r>
            <a:endParaRPr lang="es-ES" sz="2000" dirty="0">
              <a:solidFill>
                <a:schemeClr val="tx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218" name="Picture 2" descr="http://www.zonanegativa.com/imagenes/2010/08/Angel-retirada-cov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029" y="288247"/>
            <a:ext cx="4579237" cy="628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E98F413-41D2-4A85-93FE-581342EBF4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8" t="9461" r="24800" b="9341"/>
          <a:stretch/>
        </p:blipFill>
        <p:spPr>
          <a:xfrm>
            <a:off x="0" y="2509705"/>
            <a:ext cx="4248472" cy="417646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98B52CB-D300-4DFF-A82E-D0D10FD83E69}"/>
              </a:ext>
            </a:extLst>
          </p:cNvPr>
          <p:cNvSpPr txBox="1"/>
          <p:nvPr/>
        </p:nvSpPr>
        <p:spPr>
          <a:xfrm>
            <a:off x="2283032" y="6547669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7784764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9DB288B-0B90-43D0-A0A7-AC1C137177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9400" r="24800" b="9400"/>
          <a:stretch/>
        </p:blipFill>
        <p:spPr>
          <a:xfrm>
            <a:off x="221342" y="2708921"/>
            <a:ext cx="4120852" cy="4120852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0" y="0"/>
            <a:ext cx="4788024" cy="3266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Con su siguiente obra el autor vuelve a orientar su trabajo al mercado español: </a:t>
            </a:r>
            <a:r>
              <a:rPr lang="es-ES" sz="2000" dirty="0">
                <a:solidFill>
                  <a:srgbClr val="FF000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El invierno del dibujante</a:t>
            </a: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 (2010), la historia de un grupo de autores de la escuela Bruguera, que deciden abandonar la editorial para montar su propia revista, Tío Vivo, supondrá un nuevo éxito en su carrera.</a:t>
            </a:r>
          </a:p>
        </p:txBody>
      </p:sp>
      <p:pic>
        <p:nvPicPr>
          <p:cNvPr id="10242" name="Picture 2" descr="http://www.entrecomics.com/wp-content/uploads/2010/11/invierno_dibujan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860" y="332656"/>
            <a:ext cx="434879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DF3FABA-5947-4F09-813F-27F2A2F8B15C}"/>
              </a:ext>
            </a:extLst>
          </p:cNvPr>
          <p:cNvSpPr txBox="1"/>
          <p:nvPr/>
        </p:nvSpPr>
        <p:spPr>
          <a:xfrm>
            <a:off x="2281768" y="6525344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1380767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0632" y="404665"/>
            <a:ext cx="3817312" cy="3197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Fruto de su colaboración en prensa, surgieron sus </a:t>
            </a:r>
            <a:r>
              <a:rPr lang="es-ES" sz="2000" dirty="0">
                <a:solidFill>
                  <a:srgbClr val="FF000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Memorias de un hombre en pijama </a:t>
            </a: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(recopilada en libro en 2011) o "Diario estival de un hombre en pijama" en el </a:t>
            </a:r>
            <a:r>
              <a:rPr lang="es-ES" sz="2000" dirty="0" err="1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El</a:t>
            </a: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 País Semanal, en 2013.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es-ES" sz="3000" dirty="0">
              <a:solidFill>
                <a:prstClr val="white"/>
              </a:solidFill>
              <a:ea typeface="Calibri"/>
              <a:cs typeface="Times New Roman"/>
            </a:endParaRPr>
          </a:p>
        </p:txBody>
      </p:sp>
      <p:pic>
        <p:nvPicPr>
          <p:cNvPr id="12290" name="Picture 2" descr="http://www.pacoroca.com/wp-content/uploads/2011/12/Pag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59656"/>
            <a:ext cx="4753416" cy="568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08DFBCA-07D4-4924-BCAF-A3861CC1A1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8" t="9400" r="24800" b="9400"/>
          <a:stretch/>
        </p:blipFill>
        <p:spPr>
          <a:xfrm>
            <a:off x="241132" y="2924944"/>
            <a:ext cx="3817312" cy="375261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134BD7C-8094-459D-AC6C-5E3BD27AFF92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7624049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explosivepolitics.com/wp-content/uploads/2014/08/lossurcosdelaz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998" y="332656"/>
            <a:ext cx="468108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A0C4637-5586-4A3F-AA08-2F4E3A0BE3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8" t="9400" r="24800" b="9400"/>
          <a:stretch/>
        </p:blipFill>
        <p:spPr>
          <a:xfrm>
            <a:off x="101675" y="2276872"/>
            <a:ext cx="4494078" cy="4417907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23838" y="63500"/>
            <a:ext cx="4572000" cy="255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000" dirty="0">
                <a:solidFill>
                  <a:srgbClr val="FF000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Los surcos del azar </a:t>
            </a: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(2013), es un relato basado en la historia real de una compañía de republicanos españoles en la Segunda Guerra Mundial que narra, entre otras </a:t>
            </a:r>
            <a:r>
              <a:rPr lang="es-ES" sz="2000" dirty="0" err="1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visicitudes</a:t>
            </a: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, su papel durante la liberación de París.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311087D-7E6E-4FB4-9C31-93D05886CEC8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794738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854716"/>
            <a:ext cx="37228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00206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En 2001, publica </a:t>
            </a:r>
            <a:r>
              <a:rPr lang="es-ES" sz="2000" dirty="0">
                <a:solidFill>
                  <a:srgbClr val="FF000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El juego lúgubre</a:t>
            </a:r>
            <a:r>
              <a:rPr lang="es-ES" sz="2000" dirty="0">
                <a:solidFill>
                  <a:srgbClr val="00206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, una surrealista historia de misterio inspirada en los personajes de Dalí y Drácula, publicada un año después en Francia. </a:t>
            </a:r>
            <a:endParaRPr lang="es-ES" sz="20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 descr="http://guardiaoscura.files.wordpress.com/2011/03/el_juego_lugubre_4.jpg?w=5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418" y="-5411"/>
            <a:ext cx="5004000" cy="686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3447A6B-DCF6-47EE-B553-6C6A179F7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20" t="6321" r="24501" b="9681"/>
          <a:stretch/>
        </p:blipFill>
        <p:spPr>
          <a:xfrm>
            <a:off x="0" y="2778561"/>
            <a:ext cx="4118418" cy="406429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FF3FF5-3D4C-478B-836E-861F385D9D82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21449695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t="27529" r="50699" b="26588"/>
          <a:stretch/>
        </p:blipFill>
        <p:spPr bwMode="auto">
          <a:xfrm>
            <a:off x="7017" y="6207"/>
            <a:ext cx="9136983" cy="68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5353827"/>
            <a:ext cx="8928992" cy="1124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ctr">
              <a:lnSpc>
                <a:spcPct val="115000"/>
              </a:lnSpc>
              <a:spcAft>
                <a:spcPts val="1000"/>
              </a:spcAft>
            </a:pPr>
            <a:r>
              <a:rPr lang="es-E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  <a:ea typeface="Calibri"/>
                <a:cs typeface="Times New Roman"/>
              </a:rPr>
              <a:t>“En fin, muchos niños de mi época, a través de las “</a:t>
            </a:r>
            <a:r>
              <a:rPr lang="es-E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  <a:ea typeface="Calibri"/>
                <a:cs typeface="Times New Roman"/>
              </a:rPr>
              <a:t>Hazañas Bélicas”</a:t>
            </a:r>
            <a:r>
              <a:rPr lang="es-E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  <a:ea typeface="Calibri"/>
                <a:cs typeface="Times New Roman"/>
              </a:rPr>
              <a:t>, soñábamos nuestra victoria retrospectiva sobre el fascismo como cómic... ahora la tenemos.”</a:t>
            </a:r>
            <a:endParaRPr lang="es-E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BE52570-3651-4013-BB38-AFCB66D3F895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35832375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63862"/>
            <a:ext cx="640871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C9A21D2-5EFA-4D5E-A54D-92181B3D8E84}"/>
              </a:ext>
            </a:extLst>
          </p:cNvPr>
          <p:cNvSpPr txBox="1"/>
          <p:nvPr/>
        </p:nvSpPr>
        <p:spPr>
          <a:xfrm>
            <a:off x="2283032" y="6498620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31110841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" t="14117" r="845" b="8235"/>
          <a:stretch/>
        </p:blipFill>
        <p:spPr bwMode="auto">
          <a:xfrm>
            <a:off x="108000" y="1700808"/>
            <a:ext cx="9036000" cy="447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11560" y="260648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  <a:latin typeface="Cambria" panose="02040503050406030204" pitchFamily="18" charset="0"/>
              </a:rPr>
              <a:t>La maleta mexicana…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65C94D8-B78D-456A-A506-9FCD1EA70AFD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4714553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numerof.org/wp-content/uploads/2013/06/La-Maleta-Mexic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476672"/>
            <a:ext cx="53244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04676"/>
            <a:ext cx="4067175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5" descr="http://www.catalanfilmsdb.cat/gestor/imagenes/web/cftv83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25" y="3212976"/>
            <a:ext cx="3600000" cy="31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0A2BD38-ABCD-43F7-9E5C-67183FE4A50D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3076391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" t="9176" r="2279" b="11412"/>
          <a:stretch/>
        </p:blipFill>
        <p:spPr bwMode="auto">
          <a:xfrm>
            <a:off x="0" y="1916832"/>
            <a:ext cx="9144000" cy="469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9512" y="260648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Cambria" panose="02040503050406030204" pitchFamily="18" charset="0"/>
              </a:rPr>
              <a:t>Salvar al soldado </a:t>
            </a:r>
            <a:r>
              <a:rPr lang="es-E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Ryan</a:t>
            </a:r>
            <a:r>
              <a:rPr lang="es-ES" sz="3200" dirty="0">
                <a:solidFill>
                  <a:schemeClr val="bg1"/>
                </a:solidFill>
                <a:latin typeface="Cambria" panose="02040503050406030204" pitchFamily="18" charset="0"/>
              </a:rPr>
              <a:t>…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FB5F27-7B11-40EA-9A21-FA83E7E276BF}"/>
              </a:ext>
            </a:extLst>
          </p:cNvPr>
          <p:cNvSpPr txBox="1"/>
          <p:nvPr/>
        </p:nvSpPr>
        <p:spPr>
          <a:xfrm>
            <a:off x="2283032" y="6561529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745518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ojocritico.com/wp-content/uploads/2013/07/salvar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" y="1052733"/>
            <a:ext cx="9144000" cy="413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A74F7F6-D4E4-4BFF-B03D-C6C18E9F8400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173545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dentrodelasala.com/wp-content/uploads/Salvar-al-Soldado-Ry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5" y="764704"/>
            <a:ext cx="9072000" cy="510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C23F1B7-8BA3-494D-9BFC-6E84A8AD5136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2311754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" y="764704"/>
            <a:ext cx="9072000" cy="451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CBB77A4-2873-4C8A-AB2C-A946B2890960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6335662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03.s3c.es/imag/_v0/580x300/b/4/3/salvar-al-soldado-ryan-dreamwor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655"/>
            <a:ext cx="9108000" cy="471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F12E7C9-3754-4CA0-803D-5E0744716A15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6709141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es.web.img1.acsta.net/r_640_600/b_1_d6d6d6/medias/04/22/53/042253_ph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4156"/>
            <a:ext cx="3888000" cy="25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1.bp.blogspot.com/_PL-oaLAxTgg/TOpcezYxGTI/AAAAAAAAAHE/e4qykNBwSGo/s1600/Saving_Private_Ryan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14163"/>
            <a:ext cx="47625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91440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B7E2934-2A76-4BF3-B31D-96E9EF678728}"/>
              </a:ext>
            </a:extLst>
          </p:cNvPr>
          <p:cNvSpPr txBox="1"/>
          <p:nvPr/>
        </p:nvSpPr>
        <p:spPr>
          <a:xfrm>
            <a:off x="2283032" y="6536959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083015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423FBB7-7E8E-4C16-B442-1F67AF9B6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1"/>
          <a:stretch/>
        </p:blipFill>
        <p:spPr>
          <a:xfrm>
            <a:off x="20" y="1282"/>
            <a:ext cx="9141714" cy="685501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639B1F5-D64E-4B78-9A86-0ABF43501C7D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6683722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0" r="1287" b="5765"/>
          <a:stretch/>
        </p:blipFill>
        <p:spPr bwMode="auto">
          <a:xfrm>
            <a:off x="0" y="1700808"/>
            <a:ext cx="9144000" cy="46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23528" y="404664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Cambria" panose="02040503050406030204" pitchFamily="18" charset="0"/>
              </a:rPr>
              <a:t>Un repaso a algunos momentos…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3AA9078-49D2-4622-A359-3C1B119DC6A1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40907443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7" t="7764" r="13971" b="7707"/>
          <a:stretch/>
        </p:blipFill>
        <p:spPr bwMode="auto">
          <a:xfrm>
            <a:off x="-128868" y="17647"/>
            <a:ext cx="9288000" cy="680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1D9A7CC-D336-4A80-AA53-023AB0471FEC}"/>
              </a:ext>
            </a:extLst>
          </p:cNvPr>
          <p:cNvSpPr txBox="1"/>
          <p:nvPr/>
        </p:nvSpPr>
        <p:spPr>
          <a:xfrm>
            <a:off x="107504" y="6601639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521456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os surcos del azar, de Paco Roca: una obra formalmente impecable y  socialmente necesaria">
            <a:extLst>
              <a:ext uri="{FF2B5EF4-FFF2-40B4-BE49-F238E27FC236}">
                <a16:creationId xmlns:a16="http://schemas.microsoft.com/office/drawing/2014/main" id="{0CD747BA-B2E1-45A2-AC34-8B9B6C7DF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402" y="184446"/>
            <a:ext cx="4347195" cy="648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4CB010C-809E-4965-883A-E036C6CDC10B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25530973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os surcos del azar&amp;#39; de Paco Roca - DIARIO Bahía de Cádiz">
            <a:extLst>
              <a:ext uri="{FF2B5EF4-FFF2-40B4-BE49-F238E27FC236}">
                <a16:creationId xmlns:a16="http://schemas.microsoft.com/office/drawing/2014/main" id="{C47A7EB5-CD69-4AA5-BFF5-C1A7A2B87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28588"/>
            <a:ext cx="428625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6A044A9-DC1E-4790-A2DE-4B5DDE043E96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8438690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juanmario.rey.en.eresmas.net/lanueve7/images/3__LA_NUEVE_EN_INGLATER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1556792"/>
            <a:ext cx="9108000" cy="521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51520" y="188640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Cambria" panose="02040503050406030204" pitchFamily="18" charset="0"/>
              </a:rPr>
              <a:t>La Nueve…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1E61402-1901-4E18-B8C6-5448123EF326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2328633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estioncultura.cervantes.es/COMUNES/12192_I_la%20nue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" y="404664"/>
            <a:ext cx="9108000" cy="591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18526D4-B529-4264-BAFA-F69FFF281CAE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21214769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iles.jose-ignacio-torres-marco2.webnode.es/200004583-d8150da00d/26-AGOSTO-1944%20-%20la%20nue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4704"/>
            <a:ext cx="9144000" cy="517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BCC2550-0E43-4137-A6B4-186F88A421A9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1105939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l cómic de Paco Roca «Los surcos del azar» será miniserie">
            <a:extLst>
              <a:ext uri="{FF2B5EF4-FFF2-40B4-BE49-F238E27FC236}">
                <a16:creationId xmlns:a16="http://schemas.microsoft.com/office/drawing/2014/main" id="{FC4249B0-E2F5-4E4F-8850-94FE73784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1" y="944724"/>
            <a:ext cx="886581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B30BFDB-61AA-46D4-9EF0-639A9DDA336B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34434316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juanmario.rey.en.eresmas.net/images/callesdepar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24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9760EF5-A8E8-4C01-B193-1ED1FE9170D5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750479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memoriaguadalajara.files.wordpress.com/2015/06/5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12776"/>
            <a:ext cx="8820000" cy="400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C833CDF-D065-4BBD-B611-3D85E0E6F2D7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793957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" t="15353" r="1838" b="8411"/>
          <a:stretch/>
        </p:blipFill>
        <p:spPr bwMode="auto">
          <a:xfrm>
            <a:off x="0" y="1052736"/>
            <a:ext cx="9144000" cy="460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7D86CCF-1799-4BCD-A671-6D22E45C67A6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35813245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52.tinypic.com/153odj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80000" cy="646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318E95A-8A96-4C70-8636-460EC94E1AB7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9648981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perso.wanadoo.es/tajarja/guadalaja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" y="116632"/>
            <a:ext cx="9108000" cy="657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04047AD-7617-4F19-8E0A-4AE17BC0FB31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204074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apaseata.files.wordpress.com/2012/08/amado-granell-el-espac3b1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9" y="476672"/>
            <a:ext cx="9108000" cy="56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59A4C79-C49E-427B-B767-06CCEE96B9A3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40529824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0" b="7352"/>
          <a:stretch/>
        </p:blipFill>
        <p:spPr bwMode="auto">
          <a:xfrm>
            <a:off x="7018" y="980728"/>
            <a:ext cx="9144000" cy="457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67AB984-E401-462D-952B-BDDFBF3A447E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3848498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eriodismohumano.com/files/2013/04/Captura-de-pantalla-2013-04-15-a-las-01.32.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" y="-3"/>
            <a:ext cx="9216000" cy="685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62A1B2D-FFE0-4965-A82C-C5796115FBCD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38750514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juanmario.rey.en.eresmas.net/images/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9956"/>
            <a:ext cx="9144000" cy="640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C5906DC-7BE6-4972-AD8D-E995A0EB88A0}"/>
              </a:ext>
            </a:extLst>
          </p:cNvPr>
          <p:cNvSpPr txBox="1"/>
          <p:nvPr/>
        </p:nvSpPr>
        <p:spPr>
          <a:xfrm>
            <a:off x="2283031" y="6582147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562775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ecestaticos.com/image/clipping/e991729bb5ae145684acb7f84f198f66/imagen-sin-titu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3" y="1455781"/>
            <a:ext cx="9108000" cy="54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9512" y="18864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Cambria" panose="02040503050406030204" pitchFamily="18" charset="0"/>
              </a:rPr>
              <a:t>El </a:t>
            </a:r>
            <a:r>
              <a:rPr lang="es-ES" sz="2800" dirty="0" err="1">
                <a:solidFill>
                  <a:schemeClr val="bg1"/>
                </a:solidFill>
                <a:latin typeface="Cambria" panose="02040503050406030204" pitchFamily="18" charset="0"/>
              </a:rPr>
              <a:t>half-track</a:t>
            </a:r>
            <a:r>
              <a:rPr lang="es-ES" sz="2800" dirty="0">
                <a:solidFill>
                  <a:schemeClr val="bg1"/>
                </a:solidFill>
                <a:latin typeface="Cambria" panose="02040503050406030204" pitchFamily="18" charset="0"/>
              </a:rPr>
              <a:t> Guernica…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A0ADDCB-5875-49AD-9874-E89ACDAA1E9A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2661335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elmundodecerca.com/iturribarria/files/guernic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24744"/>
            <a:ext cx="5400000" cy="40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F50C386-9885-4AFC-A8D0-1532A121CCFB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427752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z-magazin.sueddeutsche.de/upl/images/user/8059/thumbs_bildergalerie/709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" y="332656"/>
            <a:ext cx="9144000" cy="612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8C470B8-D252-4772-8DE9-477D8404A243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36915186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acoroca.com/wp-content/uploads/2015/10/PortadaLacasa4-560x3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44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6F635EC-E3D8-4DDD-85D1-0CBEB16D0D0F}"/>
              </a:ext>
            </a:extLst>
          </p:cNvPr>
          <p:cNvSpPr txBox="1"/>
          <p:nvPr/>
        </p:nvSpPr>
        <p:spPr>
          <a:xfrm>
            <a:off x="2283032" y="6638429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543468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 pinturas surrealistas explicadas - Cultura Genial">
            <a:extLst>
              <a:ext uri="{FF2B5EF4-FFF2-40B4-BE49-F238E27FC236}">
                <a16:creationId xmlns:a16="http://schemas.microsoft.com/office/drawing/2014/main" id="{E27268C4-9D21-4EDC-93F4-1B6E4A89D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6" y="101101"/>
            <a:ext cx="6524625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249DA14-C87E-4EB6-8D5E-E171260B8590}"/>
              </a:ext>
            </a:extLst>
          </p:cNvPr>
          <p:cNvSpPr txBox="1"/>
          <p:nvPr/>
        </p:nvSpPr>
        <p:spPr>
          <a:xfrm>
            <a:off x="2283032" y="6591007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25123579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acoroca.com/wp-content/uploads/2015/10/PortadaLacasa4-560x3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49" y="282596"/>
            <a:ext cx="3472547" cy="24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 Rectángulo">
            <a:extLst>
              <a:ext uri="{FF2B5EF4-FFF2-40B4-BE49-F238E27FC236}">
                <a16:creationId xmlns:a16="http://schemas.microsoft.com/office/drawing/2014/main" id="{A3FB418A-8245-4656-9E47-E27C350A0B5F}"/>
              </a:ext>
            </a:extLst>
          </p:cNvPr>
          <p:cNvSpPr/>
          <p:nvPr/>
        </p:nvSpPr>
        <p:spPr>
          <a:xfrm>
            <a:off x="327465" y="282596"/>
            <a:ext cx="3035994" cy="5743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000" dirty="0">
                <a:solidFill>
                  <a:srgbClr val="FF000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La Casa </a:t>
            </a: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(2015), es un relato íntimo, que retrata a una familia, desde dentro, a partir de la personalidad del padre, que a su vez se proyecta sobre la casa de vacaciones de la familia. Las relaciones, los recuerdos, su proyección en el presente y, sobre todo, la originalísima forma de narrar convierte a esta novela en una gran obra maestra.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AC6041-5404-4A62-B5ED-7247E4ABE6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8" t="9459" r="24800" b="10246"/>
          <a:stretch/>
        </p:blipFill>
        <p:spPr>
          <a:xfrm rot="362237">
            <a:off x="3270962" y="2846457"/>
            <a:ext cx="4198572" cy="40562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E65F70D-CB19-4923-A7B6-31294C7294AE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4643797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acoroca.com/wp-content/uploads/2015/10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577064" cy="687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8430C68-0443-4DA3-8AF4-70A9843DFB24}"/>
              </a:ext>
            </a:extLst>
          </p:cNvPr>
          <p:cNvSpPr txBox="1"/>
          <p:nvPr/>
        </p:nvSpPr>
        <p:spPr>
          <a:xfrm>
            <a:off x="2283032" y="6573114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39059776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Álex Montoya llevará al cine &amp;#39;La casa&amp;#39;, el cómic más íntimo de Paco Roca |  El Correo">
            <a:extLst>
              <a:ext uri="{FF2B5EF4-FFF2-40B4-BE49-F238E27FC236}">
                <a16:creationId xmlns:a16="http://schemas.microsoft.com/office/drawing/2014/main" id="{E303577E-2012-4248-B7D3-8DEAEECFC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" r="1641"/>
          <a:stretch/>
        </p:blipFill>
        <p:spPr bwMode="auto">
          <a:xfrm>
            <a:off x="0" y="464902"/>
            <a:ext cx="9144000" cy="59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20203D4-2FC2-43FD-AE81-22605C3B573F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5089045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Una casa cualquiera, una vida cualquiera. &amp;quot;La casa&amp;quot;, de Paco Roca. -  Revista cultural el Hype">
            <a:extLst>
              <a:ext uri="{FF2B5EF4-FFF2-40B4-BE49-F238E27FC236}">
                <a16:creationId xmlns:a16="http://schemas.microsoft.com/office/drawing/2014/main" id="{5227126A-0D96-4F37-855F-2EDE49074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328"/>
            <a:ext cx="9126355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F3D65B2-D2F3-4A31-8069-F3A68E225FAC}"/>
              </a:ext>
            </a:extLst>
          </p:cNvPr>
          <p:cNvSpPr txBox="1"/>
          <p:nvPr/>
        </p:nvSpPr>
        <p:spPr>
          <a:xfrm>
            <a:off x="3131840" y="6445944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33948517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0B71A52-F083-4AA7-B2EE-45AC4D140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357" y="397818"/>
            <a:ext cx="4317524" cy="6034980"/>
          </a:xfrm>
          <a:prstGeom prst="rect">
            <a:avLst/>
          </a:prstGeom>
        </p:spPr>
      </p:pic>
      <p:sp>
        <p:nvSpPr>
          <p:cNvPr id="3" name="1 Rectángulo">
            <a:extLst>
              <a:ext uri="{FF2B5EF4-FFF2-40B4-BE49-F238E27FC236}">
                <a16:creationId xmlns:a16="http://schemas.microsoft.com/office/drawing/2014/main" id="{C5E6ACE8-6C16-4FE2-A329-B540571F9F7B}"/>
              </a:ext>
            </a:extLst>
          </p:cNvPr>
          <p:cNvSpPr/>
          <p:nvPr/>
        </p:nvSpPr>
        <p:spPr>
          <a:xfrm>
            <a:off x="101119" y="154141"/>
            <a:ext cx="4756684" cy="3266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000" dirty="0">
                <a:solidFill>
                  <a:srgbClr val="FF000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La Encrucijada </a:t>
            </a: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(2017), refleja un diálogo entre el autor y José Manuel </a:t>
            </a:r>
            <a:r>
              <a:rPr lang="es-ES" sz="2000" dirty="0" err="1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Casañ</a:t>
            </a: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 (líder del grupo Seguridad Social). En ese diálogo se traza una memoria de la cultura y la sociedad en la que se vieron envueltos tanto el pop como el cómic desde los años 80. Incluye además un disco inédito y la versión cómic de las canciones.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C28D914-99AF-4D31-A63B-5921456F7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5" t="9400" r="24800" b="9400"/>
          <a:stretch/>
        </p:blipFill>
        <p:spPr>
          <a:xfrm>
            <a:off x="559423" y="3405952"/>
            <a:ext cx="3495004" cy="34950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A6EE496-B797-43E1-8405-E49A9EEDEE66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32723400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87C6982-7D1C-4BFD-AF25-C949F2EBE6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9400" r="24800" b="9400"/>
          <a:stretch/>
        </p:blipFill>
        <p:spPr>
          <a:xfrm>
            <a:off x="611560" y="3403399"/>
            <a:ext cx="3514163" cy="3454601"/>
          </a:xfrm>
          <a:prstGeom prst="rect">
            <a:avLst/>
          </a:prstGeom>
        </p:spPr>
      </p:pic>
      <p:pic>
        <p:nvPicPr>
          <p:cNvPr id="2050" name="Picture 2" descr="El tesoro del Cisne Negro - Astiberri Ediciones">
            <a:extLst>
              <a:ext uri="{FF2B5EF4-FFF2-40B4-BE49-F238E27FC236}">
                <a16:creationId xmlns:a16="http://schemas.microsoft.com/office/drawing/2014/main" id="{DDD369AB-027C-47E6-BBE4-345404F8B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0324"/>
            <a:ext cx="4648690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 Rectángulo">
            <a:extLst>
              <a:ext uri="{FF2B5EF4-FFF2-40B4-BE49-F238E27FC236}">
                <a16:creationId xmlns:a16="http://schemas.microsoft.com/office/drawing/2014/main" id="{6CD6FE18-8908-4642-9EB3-EF7427478D50}"/>
              </a:ext>
            </a:extLst>
          </p:cNvPr>
          <p:cNvSpPr/>
          <p:nvPr/>
        </p:nvSpPr>
        <p:spPr>
          <a:xfrm>
            <a:off x="107504" y="154141"/>
            <a:ext cx="4248472" cy="3620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000" dirty="0">
                <a:solidFill>
                  <a:srgbClr val="FF000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El Tesoro del Cisne Negro </a:t>
            </a: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(2018), es una aventura contemporánea, que refleja la lucha contra el saqueo del patrimonio por parte de empresas privadas y políticos corruptos que las apoyan. También habla de quién lucha por los derechos y quién – sin haber hecho nada – capitaliza los éxitos.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928E10-CAE1-41D7-AA46-AFE08F89F776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8348532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l tesoro del cisne negro, de Paco Roca y Guillermo Corral: piratas y  arqueólogos en la política actual">
            <a:extLst>
              <a:ext uri="{FF2B5EF4-FFF2-40B4-BE49-F238E27FC236}">
                <a16:creationId xmlns:a16="http://schemas.microsoft.com/office/drawing/2014/main" id="{C630461C-613D-4D7A-98B7-2BEC49D9C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7497"/>
            <a:ext cx="4464496" cy="672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2BD422-6909-408B-9473-CA3DD46E72AC}"/>
              </a:ext>
            </a:extLst>
          </p:cNvPr>
          <p:cNvSpPr txBox="1"/>
          <p:nvPr/>
        </p:nvSpPr>
        <p:spPr>
          <a:xfrm rot="16200000">
            <a:off x="-1898948" y="4351263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41756884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greso al Edén - Astiberri Ediciones">
            <a:extLst>
              <a:ext uri="{FF2B5EF4-FFF2-40B4-BE49-F238E27FC236}">
                <a16:creationId xmlns:a16="http://schemas.microsoft.com/office/drawing/2014/main" id="{B872BAD4-78D6-472B-8FC3-1A11F2DD9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0" b="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B7542B9-56AF-4258-A54E-A56C1C57D43F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37699390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Rectángulo">
            <a:extLst>
              <a:ext uri="{FF2B5EF4-FFF2-40B4-BE49-F238E27FC236}">
                <a16:creationId xmlns:a16="http://schemas.microsoft.com/office/drawing/2014/main" id="{15E26027-C9EB-4948-9D4B-9833055C3884}"/>
              </a:ext>
            </a:extLst>
          </p:cNvPr>
          <p:cNvSpPr/>
          <p:nvPr/>
        </p:nvSpPr>
        <p:spPr>
          <a:xfrm>
            <a:off x="101118" y="154141"/>
            <a:ext cx="3462769" cy="6097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000" dirty="0">
                <a:solidFill>
                  <a:srgbClr val="FF000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Regreso al Edén </a:t>
            </a: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(2020), es el precipitado de las últimas tendencias narrativas del autor, que evoluciona desde la novela gráfica pura a un género nuevo que podríamos definir como Ensayo (literario) gráfico. La narración – un paseo por la memoria de la familia de su abuela materna – se zafa ya de muchas adherencias literarias y cinematográficas y aparece con una esencia propia.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6DDAEA4-3B55-4B38-BEDF-EFA921726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9400" r="24799" b="9400"/>
          <a:stretch/>
        </p:blipFill>
        <p:spPr>
          <a:xfrm rot="798312">
            <a:off x="3823139" y="2544402"/>
            <a:ext cx="4746525" cy="4666075"/>
          </a:xfrm>
          <a:prstGeom prst="rect">
            <a:avLst/>
          </a:prstGeom>
        </p:spPr>
      </p:pic>
      <p:pic>
        <p:nvPicPr>
          <p:cNvPr id="1026" name="Picture 2" descr="Regreso al Edén - Astiberri Ediciones">
            <a:extLst>
              <a:ext uri="{FF2B5EF4-FFF2-40B4-BE49-F238E27FC236}">
                <a16:creationId xmlns:a16="http://schemas.microsoft.com/office/drawing/2014/main" id="{B872BAD4-78D6-472B-8FC3-1A11F2DD9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0" b="1"/>
          <a:stretch/>
        </p:blipFill>
        <p:spPr bwMode="auto">
          <a:xfrm>
            <a:off x="4644008" y="127635"/>
            <a:ext cx="3600400" cy="269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9687A65-99E2-4AFF-AA17-31766E72EE86}"/>
              </a:ext>
            </a:extLst>
          </p:cNvPr>
          <p:cNvSpPr txBox="1"/>
          <p:nvPr/>
        </p:nvSpPr>
        <p:spPr>
          <a:xfrm>
            <a:off x="101118" y="6426233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094191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greso al Edén&amp;#39;: Paco Roca y el hambre de memoria de la posguerra">
            <a:extLst>
              <a:ext uri="{FF2B5EF4-FFF2-40B4-BE49-F238E27FC236}">
                <a16:creationId xmlns:a16="http://schemas.microsoft.com/office/drawing/2014/main" id="{30C88E03-9557-41DF-8D01-AB6FD5189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85750"/>
            <a:ext cx="88773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0134F83-1BF4-42E1-AEE7-BB7723D2BDEF}"/>
              </a:ext>
            </a:extLst>
          </p:cNvPr>
          <p:cNvSpPr txBox="1"/>
          <p:nvPr/>
        </p:nvSpPr>
        <p:spPr>
          <a:xfrm>
            <a:off x="2283032" y="6295251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449790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 juego lúgubre - Zona Negativa">
            <a:extLst>
              <a:ext uri="{FF2B5EF4-FFF2-40B4-BE49-F238E27FC236}">
                <a16:creationId xmlns:a16="http://schemas.microsoft.com/office/drawing/2014/main" id="{514B5DDB-79A8-40B6-B7D1-A66278936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336" y="116632"/>
            <a:ext cx="6709327" cy="646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D9EA52D-62CA-4E84-BF45-E40A2E165312}"/>
              </a:ext>
            </a:extLst>
          </p:cNvPr>
          <p:cNvSpPr txBox="1"/>
          <p:nvPr/>
        </p:nvSpPr>
        <p:spPr>
          <a:xfrm>
            <a:off x="2283031" y="6579323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40619356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ntrevista íntegra con Paco Roca, autor de «Regreso al Edén»">
            <a:extLst>
              <a:ext uri="{FF2B5EF4-FFF2-40B4-BE49-F238E27FC236}">
                <a16:creationId xmlns:a16="http://schemas.microsoft.com/office/drawing/2014/main" id="{37A0D364-5D24-46F6-B942-4D8C0C903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717180"/>
            <a:ext cx="8101299" cy="544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1079035-7417-4F4A-97A9-3E0FD76688E3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0661811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greso al Edén - Astiberri Ediciones">
            <a:extLst>
              <a:ext uri="{FF2B5EF4-FFF2-40B4-BE49-F238E27FC236}">
                <a16:creationId xmlns:a16="http://schemas.microsoft.com/office/drawing/2014/main" id="{BB344CC4-A225-414D-AC52-9D4E54D6B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4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60FBE1A-E871-4567-9F83-7825E746C38D}"/>
              </a:ext>
            </a:extLst>
          </p:cNvPr>
          <p:cNvSpPr txBox="1"/>
          <p:nvPr/>
        </p:nvSpPr>
        <p:spPr>
          <a:xfrm>
            <a:off x="2283032" y="6390501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19164225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greso al Edén (Sillón Orejero) : Roca, Paco: Amazon.es: Libros">
            <a:extLst>
              <a:ext uri="{FF2B5EF4-FFF2-40B4-BE49-F238E27FC236}">
                <a16:creationId xmlns:a16="http://schemas.microsoft.com/office/drawing/2014/main" id="{6D3DCC58-3F3E-41B9-8435-3DD93B7FD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9144000" cy="647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A6D4800-F4A9-4B84-80A4-17BDE8419965}"/>
              </a:ext>
            </a:extLst>
          </p:cNvPr>
          <p:cNvSpPr txBox="1"/>
          <p:nvPr/>
        </p:nvSpPr>
        <p:spPr>
          <a:xfrm>
            <a:off x="2283032" y="6388914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21305722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l dibujado - Astiberri Ediciones">
            <a:extLst>
              <a:ext uri="{FF2B5EF4-FFF2-40B4-BE49-F238E27FC236}">
                <a16:creationId xmlns:a16="http://schemas.microsoft.com/office/drawing/2014/main" id="{F5D2392C-0D28-4456-88D6-B0E57FCA0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2656"/>
            <a:ext cx="3624318" cy="58772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 Rectángulo">
            <a:extLst>
              <a:ext uri="{FF2B5EF4-FFF2-40B4-BE49-F238E27FC236}">
                <a16:creationId xmlns:a16="http://schemas.microsoft.com/office/drawing/2014/main" id="{D90339C8-C0AA-4547-9F66-87F612EE58D8}"/>
              </a:ext>
            </a:extLst>
          </p:cNvPr>
          <p:cNvSpPr/>
          <p:nvPr/>
        </p:nvSpPr>
        <p:spPr>
          <a:xfrm>
            <a:off x="539552" y="347598"/>
            <a:ext cx="4756684" cy="788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000" dirty="0">
                <a:solidFill>
                  <a:srgbClr val="FF000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El Dibujado </a:t>
            </a:r>
            <a:r>
              <a:rPr lang="es-ES" sz="2000" dirty="0">
                <a:solidFill>
                  <a:srgbClr val="0070C0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</a:rPr>
              <a:t>(2021)... Habremos de descubrirlo…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D157608-F895-479C-AC80-4FA7873BA8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76" t="4199" r="30550" b="3465"/>
          <a:stretch/>
        </p:blipFill>
        <p:spPr>
          <a:xfrm>
            <a:off x="1763688" y="1357767"/>
            <a:ext cx="2736305" cy="463066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E5E2411-54FF-435A-A11D-C2753AC0BABE}"/>
              </a:ext>
            </a:extLst>
          </p:cNvPr>
          <p:cNvSpPr txBox="1"/>
          <p:nvPr/>
        </p:nvSpPr>
        <p:spPr>
          <a:xfrm>
            <a:off x="2283032" y="6443648"/>
            <a:ext cx="4577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Introducción a las novelas gráficas de Paco Roca Pedro Piedras Monroy</a:t>
            </a:r>
          </a:p>
        </p:txBody>
      </p:sp>
    </p:spTree>
    <p:extLst>
      <p:ext uri="{BB962C8B-B14F-4D97-AF65-F5344CB8AC3E}">
        <p14:creationId xmlns:p14="http://schemas.microsoft.com/office/powerpoint/2010/main" val="40605891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7" t="21907" r="45819" b="22586"/>
          <a:stretch/>
        </p:blipFill>
        <p:spPr bwMode="auto">
          <a:xfrm>
            <a:off x="1033705" y="0"/>
            <a:ext cx="7076590" cy="687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D5F4D9F-56DC-4C4F-98A1-8144E1DF2E16}"/>
              </a:ext>
            </a:extLst>
          </p:cNvPr>
          <p:cNvSpPr txBox="1"/>
          <p:nvPr/>
        </p:nvSpPr>
        <p:spPr>
          <a:xfrm>
            <a:off x="3275856" y="2445817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latin typeface="Aharoni" panose="02010803020104030203" pitchFamily="2" charset="-79"/>
                <a:cs typeface="Aharoni" panose="02010803020104030203" pitchFamily="2" charset="-79"/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34182303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7406</TotalTime>
  <Words>1715</Words>
  <Application>Microsoft Office PowerPoint</Application>
  <PresentationFormat>Presentación en pantalla (4:3)</PresentationFormat>
  <Paragraphs>124</Paragraphs>
  <Slides>94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94</vt:i4>
      </vt:variant>
    </vt:vector>
  </HeadingPairs>
  <TitlesOfParts>
    <vt:vector size="100" baseType="lpstr">
      <vt:lpstr>Aaron's Hand</vt:lpstr>
      <vt:lpstr>Aharoni</vt:lpstr>
      <vt:lpstr>Arial</vt:lpstr>
      <vt:lpstr>Calibri</vt:lpstr>
      <vt:lpstr>Cambria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GP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Pedro Piedras</cp:lastModifiedBy>
  <cp:revision>72</cp:revision>
  <dcterms:created xsi:type="dcterms:W3CDTF">2015-10-21T10:06:22Z</dcterms:created>
  <dcterms:modified xsi:type="dcterms:W3CDTF">2021-11-22T11:36:29Z</dcterms:modified>
</cp:coreProperties>
</file>