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4"/>
  </p:sldMasterIdLst>
  <p:sldIdLst>
    <p:sldId id="256" r:id="rId5"/>
    <p:sldId id="261" r:id="rId6"/>
    <p:sldId id="262" r:id="rId7"/>
    <p:sldId id="259" r:id="rId8"/>
    <p:sldId id="260" r:id="rId9"/>
    <p:sldId id="257" r:id="rId10"/>
    <p:sldId id="264" r:id="rId11"/>
    <p:sldId id="265" r:id="rId12"/>
    <p:sldId id="266" r:id="rId13"/>
    <p:sldId id="267" r:id="rId14"/>
    <p:sldId id="263"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93" r:id="rId28"/>
    <p:sldId id="295"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6"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56" autoAdjust="0"/>
    <p:restoredTop sz="94660"/>
  </p:normalViewPr>
  <p:slideViewPr>
    <p:cSldViewPr snapToGrid="0">
      <p:cViewPr varScale="1">
        <p:scale>
          <a:sx n="72" d="100"/>
          <a:sy n="72" d="100"/>
        </p:scale>
        <p:origin x="618"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51E14303-F5E1-402C-9394-DD1DDDC5F501}" type="datetimeFigureOut">
              <a:rPr lang="en-US" smtClean="0"/>
              <a:pPr/>
              <a:t>5/3/2021</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F0875985-B16E-46AC-9A67-91517CB6EE43}" type="slidenum">
              <a:rPr lang="en-US" smtClean="0"/>
              <a:pPr/>
              <a:t>‹Nº›</a:t>
            </a:fld>
            <a:endParaRPr lang="en-US"/>
          </a:p>
        </p:txBody>
      </p:sp>
    </p:spTree>
    <p:extLst>
      <p:ext uri="{BB962C8B-B14F-4D97-AF65-F5344CB8AC3E}">
        <p14:creationId xmlns:p14="http://schemas.microsoft.com/office/powerpoint/2010/main" val="966766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51E14303-F5E1-402C-9394-DD1DDDC5F501}" type="datetimeFigureOut">
              <a:rPr lang="en-US" smtClean="0"/>
              <a:pPr/>
              <a:t>5/3/2021</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0875985-B16E-46AC-9A67-91517CB6EE43}" type="slidenum">
              <a:rPr lang="en-US" smtClean="0"/>
              <a:pPr/>
              <a:t>‹Nº›</a:t>
            </a:fld>
            <a:endParaRPr lang="en-US"/>
          </a:p>
        </p:txBody>
      </p:sp>
    </p:spTree>
    <p:extLst>
      <p:ext uri="{BB962C8B-B14F-4D97-AF65-F5344CB8AC3E}">
        <p14:creationId xmlns:p14="http://schemas.microsoft.com/office/powerpoint/2010/main" val="301138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51E14303-F5E1-402C-9394-DD1DDDC5F501}" type="datetimeFigureOut">
              <a:rPr lang="en-US" smtClean="0"/>
              <a:pPr/>
              <a:t>5/3/2021</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0875985-B16E-46AC-9A67-91517CB6EE43}" type="slidenum">
              <a:rPr lang="en-US" smtClean="0"/>
              <a:pPr/>
              <a:t>‹Nº›</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049195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51E14303-F5E1-402C-9394-DD1DDDC5F501}" type="datetimeFigureOut">
              <a:rPr lang="en-US" smtClean="0"/>
              <a:pPr/>
              <a:t>5/3/2021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0875985-B16E-46AC-9A67-91517CB6EE43}" type="slidenum">
              <a:rPr lang="en-US" smtClean="0"/>
              <a:pPr/>
              <a:t>‹Nº›</a:t>
            </a:fld>
            <a:endParaRPr lang="en-US"/>
          </a:p>
        </p:txBody>
      </p:sp>
    </p:spTree>
    <p:extLst>
      <p:ext uri="{BB962C8B-B14F-4D97-AF65-F5344CB8AC3E}">
        <p14:creationId xmlns:p14="http://schemas.microsoft.com/office/powerpoint/2010/main" val="4264770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51E14303-F5E1-402C-9394-DD1DDDC5F501}" type="datetimeFigureOut">
              <a:rPr lang="en-US" smtClean="0"/>
              <a:pPr/>
              <a:t>5/3/2021</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0875985-B16E-46AC-9A67-91517CB6EE43}" type="slidenum">
              <a:rPr lang="en-US" smtClean="0"/>
              <a:pPr/>
              <a:t>‹Nº›</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110604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51E14303-F5E1-402C-9394-DD1DDDC5F501}" type="datetimeFigureOut">
              <a:rPr lang="en-US" smtClean="0"/>
              <a:pPr/>
              <a:t>5/3/2021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0875985-B16E-46AC-9A67-91517CB6EE43}" type="slidenum">
              <a:rPr lang="en-US" smtClean="0"/>
              <a:pPr/>
              <a:t>‹Nº›</a:t>
            </a:fld>
            <a:endParaRPr lang="en-US"/>
          </a:p>
        </p:txBody>
      </p:sp>
    </p:spTree>
    <p:extLst>
      <p:ext uri="{BB962C8B-B14F-4D97-AF65-F5344CB8AC3E}">
        <p14:creationId xmlns:p14="http://schemas.microsoft.com/office/powerpoint/2010/main" val="1818328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1E14303-F5E1-402C-9394-DD1DDDC5F501}" type="datetimeFigureOut">
              <a:rPr lang="en-US" smtClean="0"/>
              <a:pPr/>
              <a:t>5/3/2021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0875985-B16E-46AC-9A67-91517CB6EE43}" type="slidenum">
              <a:rPr lang="en-US" smtClean="0"/>
              <a:pPr/>
              <a:t>‹Nº›</a:t>
            </a:fld>
            <a:endParaRPr lang="en-US"/>
          </a:p>
        </p:txBody>
      </p:sp>
    </p:spTree>
    <p:extLst>
      <p:ext uri="{BB962C8B-B14F-4D97-AF65-F5344CB8AC3E}">
        <p14:creationId xmlns:p14="http://schemas.microsoft.com/office/powerpoint/2010/main" val="3643177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1E14303-F5E1-402C-9394-DD1DDDC5F501}" type="datetimeFigureOut">
              <a:rPr lang="en-US" smtClean="0"/>
              <a:pPr/>
              <a:t>5/3/2021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0875985-B16E-46AC-9A67-91517CB6EE43}" type="slidenum">
              <a:rPr lang="en-US" smtClean="0"/>
              <a:pPr/>
              <a:t>‹Nº›</a:t>
            </a:fld>
            <a:endParaRPr lang="en-US"/>
          </a:p>
        </p:txBody>
      </p:sp>
    </p:spTree>
    <p:extLst>
      <p:ext uri="{BB962C8B-B14F-4D97-AF65-F5344CB8AC3E}">
        <p14:creationId xmlns:p14="http://schemas.microsoft.com/office/powerpoint/2010/main" val="1567068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1E14303-F5E1-402C-9394-DD1DDDC5F501}" type="datetimeFigureOut">
              <a:rPr lang="en-US" smtClean="0"/>
              <a:pPr/>
              <a:t>5/3/2021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0875985-B16E-46AC-9A67-91517CB6EE43}" type="slidenum">
              <a:rPr lang="en-US" smtClean="0"/>
              <a:pPr/>
              <a:t>‹Nº›</a:t>
            </a:fld>
            <a:endParaRPr lang="en-US"/>
          </a:p>
        </p:txBody>
      </p:sp>
    </p:spTree>
    <p:extLst>
      <p:ext uri="{BB962C8B-B14F-4D97-AF65-F5344CB8AC3E}">
        <p14:creationId xmlns:p14="http://schemas.microsoft.com/office/powerpoint/2010/main" val="854100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51E14303-F5E1-402C-9394-DD1DDDC5F501}" type="datetimeFigureOut">
              <a:rPr lang="en-US" smtClean="0"/>
              <a:pPr/>
              <a:t>5/3/2021</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0875985-B16E-46AC-9A67-91517CB6EE43}" type="slidenum">
              <a:rPr lang="en-US" smtClean="0"/>
              <a:pPr/>
              <a:t>‹Nº›</a:t>
            </a:fld>
            <a:endParaRPr lang="en-US"/>
          </a:p>
        </p:txBody>
      </p:sp>
    </p:spTree>
    <p:extLst>
      <p:ext uri="{BB962C8B-B14F-4D97-AF65-F5344CB8AC3E}">
        <p14:creationId xmlns:p14="http://schemas.microsoft.com/office/powerpoint/2010/main" val="3953051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51E14303-F5E1-402C-9394-DD1DDDC5F501}" type="datetimeFigureOut">
              <a:rPr lang="en-US" smtClean="0"/>
              <a:pPr/>
              <a:t>5/3/2021</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F0875985-B16E-46AC-9A67-91517CB6EE43}" type="slidenum">
              <a:rPr lang="en-US" smtClean="0"/>
              <a:pPr/>
              <a:t>‹Nº›</a:t>
            </a:fld>
            <a:endParaRPr lang="en-US"/>
          </a:p>
        </p:txBody>
      </p:sp>
    </p:spTree>
    <p:extLst>
      <p:ext uri="{BB962C8B-B14F-4D97-AF65-F5344CB8AC3E}">
        <p14:creationId xmlns:p14="http://schemas.microsoft.com/office/powerpoint/2010/main" val="1474114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51E14303-F5E1-402C-9394-DD1DDDC5F501}" type="datetimeFigureOut">
              <a:rPr lang="en-US" smtClean="0"/>
              <a:pPr/>
              <a:t>5/3/2021</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F0875985-B16E-46AC-9A67-91517CB6EE43}" type="slidenum">
              <a:rPr lang="en-US" smtClean="0"/>
              <a:pPr/>
              <a:t>‹Nº›</a:t>
            </a:fld>
            <a:endParaRPr lang="en-US"/>
          </a:p>
        </p:txBody>
      </p:sp>
    </p:spTree>
    <p:extLst>
      <p:ext uri="{BB962C8B-B14F-4D97-AF65-F5344CB8AC3E}">
        <p14:creationId xmlns:p14="http://schemas.microsoft.com/office/powerpoint/2010/main" val="1444712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51E14303-F5E1-402C-9394-DD1DDDC5F501}" type="datetimeFigureOut">
              <a:rPr lang="en-US" smtClean="0"/>
              <a:pPr/>
              <a:t>5/3/2021</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0875985-B16E-46AC-9A67-91517CB6EE43}" type="slidenum">
              <a:rPr lang="en-US" smtClean="0"/>
              <a:pPr/>
              <a:t>‹Nº›</a:t>
            </a:fld>
            <a:endParaRPr lang="en-US"/>
          </a:p>
        </p:txBody>
      </p:sp>
    </p:spTree>
    <p:extLst>
      <p:ext uri="{BB962C8B-B14F-4D97-AF65-F5344CB8AC3E}">
        <p14:creationId xmlns:p14="http://schemas.microsoft.com/office/powerpoint/2010/main" val="190899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E14303-F5E1-402C-9394-DD1DDDC5F501}" type="datetimeFigureOut">
              <a:rPr lang="en-US" smtClean="0"/>
              <a:pPr/>
              <a:t>5/3/2021</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F0875985-B16E-46AC-9A67-91517CB6EE43}" type="slidenum">
              <a:rPr lang="en-US" smtClean="0"/>
              <a:pPr/>
              <a:t>‹Nº›</a:t>
            </a:fld>
            <a:endParaRPr lang="en-US"/>
          </a:p>
        </p:txBody>
      </p:sp>
    </p:spTree>
    <p:extLst>
      <p:ext uri="{BB962C8B-B14F-4D97-AF65-F5344CB8AC3E}">
        <p14:creationId xmlns:p14="http://schemas.microsoft.com/office/powerpoint/2010/main" val="2245626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51E14303-F5E1-402C-9394-DD1DDDC5F501}" type="datetimeFigureOut">
              <a:rPr lang="en-US" smtClean="0"/>
              <a:pPr/>
              <a:t>5/3/2021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0875985-B16E-46AC-9A67-91517CB6EE43}" type="slidenum">
              <a:rPr lang="en-US" smtClean="0"/>
              <a:pPr/>
              <a:t>‹Nº›</a:t>
            </a:fld>
            <a:endParaRPr lang="en-US"/>
          </a:p>
        </p:txBody>
      </p:sp>
    </p:spTree>
    <p:extLst>
      <p:ext uri="{BB962C8B-B14F-4D97-AF65-F5344CB8AC3E}">
        <p14:creationId xmlns:p14="http://schemas.microsoft.com/office/powerpoint/2010/main" val="670403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51E14303-F5E1-402C-9394-DD1DDDC5F501}" type="datetimeFigureOut">
              <a:rPr lang="en-US" smtClean="0"/>
              <a:pPr/>
              <a:t>5/3/2021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0875985-B16E-46AC-9A67-91517CB6EE43}" type="slidenum">
              <a:rPr lang="en-US" smtClean="0"/>
              <a:pPr/>
              <a:t>‹Nº›</a:t>
            </a:fld>
            <a:endParaRPr lang="en-US"/>
          </a:p>
        </p:txBody>
      </p:sp>
    </p:spTree>
    <p:extLst>
      <p:ext uri="{BB962C8B-B14F-4D97-AF65-F5344CB8AC3E}">
        <p14:creationId xmlns:p14="http://schemas.microsoft.com/office/powerpoint/2010/main" val="800840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51E14303-F5E1-402C-9394-DD1DDDC5F501}" type="datetimeFigureOut">
              <a:rPr lang="en-US" smtClean="0"/>
              <a:pPr/>
              <a:t>5/3/2021</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F0875985-B16E-46AC-9A67-91517CB6EE43}" type="slidenum">
              <a:rPr lang="en-US" smtClean="0"/>
              <a:pPr/>
              <a:t>‹Nº›</a:t>
            </a:fld>
            <a:endParaRPr lang="en-US"/>
          </a:p>
        </p:txBody>
      </p:sp>
    </p:spTree>
    <p:extLst>
      <p:ext uri="{BB962C8B-B14F-4D97-AF65-F5344CB8AC3E}">
        <p14:creationId xmlns:p14="http://schemas.microsoft.com/office/powerpoint/2010/main" val="340193802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youtube.com/watch?v=r4eZJCDmGA0"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0">
            <a:extLst>
              <a:ext uri="{FF2B5EF4-FFF2-40B4-BE49-F238E27FC236}">
                <a16:creationId xmlns:a16="http://schemas.microsoft.com/office/drawing/2014/main" id="{4D0A786D-A0E6-4B11-B5F9-DDF05E5AD083}"/>
              </a:ext>
            </a:extLst>
          </p:cNvPr>
          <p:cNvSpPr>
            <a:spLocks noGrp="1"/>
          </p:cNvSpPr>
          <p:nvPr>
            <p:ph type="title"/>
          </p:nvPr>
        </p:nvSpPr>
        <p:spPr>
          <a:xfrm>
            <a:off x="2075731" y="635835"/>
            <a:ext cx="10650573" cy="4019732"/>
          </a:xfrm>
        </p:spPr>
        <p:txBody>
          <a:bodyPr>
            <a:noAutofit/>
          </a:bodyPr>
          <a:lstStyle/>
          <a:p>
            <a:pPr algn="ctr"/>
            <a:r>
              <a:rPr lang="en-US" sz="5400" dirty="0">
                <a:solidFill>
                  <a:schemeClr val="accent1">
                    <a:lumMod val="50000"/>
                  </a:schemeClr>
                </a:solidFill>
              </a:rPr>
              <a:t>MOODLE COMO </a:t>
            </a:r>
            <a:br>
              <a:rPr lang="en-US" sz="5400" dirty="0">
                <a:solidFill>
                  <a:schemeClr val="accent1">
                    <a:lumMod val="50000"/>
                  </a:schemeClr>
                </a:solidFill>
              </a:rPr>
            </a:br>
            <a:r>
              <a:rPr lang="en-US" sz="5400" dirty="0">
                <a:solidFill>
                  <a:schemeClr val="accent1">
                    <a:lumMod val="50000"/>
                  </a:schemeClr>
                </a:solidFill>
              </a:rPr>
              <a:t>HERRAMIENTA DE TRABAJO COLABORATIVO</a:t>
            </a:r>
          </a:p>
        </p:txBody>
      </p:sp>
      <p:pic>
        <p:nvPicPr>
          <p:cNvPr id="7" name="Marcador de contenido 6">
            <a:extLst>
              <a:ext uri="{FF2B5EF4-FFF2-40B4-BE49-F238E27FC236}">
                <a16:creationId xmlns:a16="http://schemas.microsoft.com/office/drawing/2014/main" id="{17B0104D-6DEE-4C99-A1E5-A5DB889B4C6A}"/>
              </a:ext>
            </a:extLst>
          </p:cNvPr>
          <p:cNvPicPr>
            <a:picLocks noGrp="1" noChangeAspect="1"/>
          </p:cNvPicPr>
          <p:nvPr>
            <p:ph sz="half" idx="1"/>
          </p:nvPr>
        </p:nvPicPr>
        <p:blipFill rotWithShape="1">
          <a:blip r:embed="rId2" cstate="print"/>
          <a:stretch/>
        </p:blipFill>
        <p:spPr>
          <a:xfrm>
            <a:off x="4693220" y="3546474"/>
            <a:ext cx="5295316" cy="2978614"/>
          </a:xfrm>
        </p:spPr>
      </p:pic>
    </p:spTree>
    <p:extLst>
      <p:ext uri="{BB962C8B-B14F-4D97-AF65-F5344CB8AC3E}">
        <p14:creationId xmlns:p14="http://schemas.microsoft.com/office/powerpoint/2010/main" val="1369414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4B510AB-AC22-4C00-B141-C18F28381637}"/>
              </a:ext>
            </a:extLst>
          </p:cNvPr>
          <p:cNvSpPr txBox="1"/>
          <p:nvPr/>
        </p:nvSpPr>
        <p:spPr>
          <a:xfrm>
            <a:off x="3157267" y="659053"/>
            <a:ext cx="3554960" cy="369332"/>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Curso: </a:t>
            </a:r>
            <a:r>
              <a:rPr kumimoji="0" lang="es-ES" sz="1800" b="1"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mn-cs"/>
              </a:rPr>
              <a:t>1º</a:t>
            </a:r>
            <a:endPar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5" name="CuadroTexto 4">
            <a:extLst>
              <a:ext uri="{FF2B5EF4-FFF2-40B4-BE49-F238E27FC236}">
                <a16:creationId xmlns:a16="http://schemas.microsoft.com/office/drawing/2014/main" id="{20EDD9EA-AEF2-4CD2-8AD8-3A2F8E043AA0}"/>
              </a:ext>
            </a:extLst>
          </p:cNvPr>
          <p:cNvSpPr txBox="1"/>
          <p:nvPr/>
        </p:nvSpPr>
        <p:spPr>
          <a:xfrm>
            <a:off x="7696137" y="659053"/>
            <a:ext cx="3554959" cy="369332"/>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Duración: </a:t>
            </a:r>
            <a:r>
              <a:rPr kumimoji="0" lang="es-ES" sz="1800" b="1"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mn-cs"/>
              </a:rPr>
              <a:t>1:30 HORAS</a:t>
            </a: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p>
        </p:txBody>
      </p:sp>
      <p:sp>
        <p:nvSpPr>
          <p:cNvPr id="6" name="CuadroTexto 5">
            <a:extLst>
              <a:ext uri="{FF2B5EF4-FFF2-40B4-BE49-F238E27FC236}">
                <a16:creationId xmlns:a16="http://schemas.microsoft.com/office/drawing/2014/main" id="{9F3D3135-F2F3-4FAF-A17C-D1EB0A19FAAA}"/>
              </a:ext>
            </a:extLst>
          </p:cNvPr>
          <p:cNvSpPr txBox="1"/>
          <p:nvPr/>
        </p:nvSpPr>
        <p:spPr>
          <a:xfrm>
            <a:off x="3157267" y="1288490"/>
            <a:ext cx="8093829" cy="954107"/>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Objetivos: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mn-cs"/>
              </a:rPr>
              <a:t>-</a:t>
            </a:r>
            <a:r>
              <a:rPr kumimoji="0" lang="en-US" sz="1800" b="0" i="0" u="none" strike="noStrike" kern="1200" cap="none" spc="0" normalizeH="0" baseline="0" noProof="0" dirty="0" err="1">
                <a:ln>
                  <a:noFill/>
                </a:ln>
                <a:solidFill>
                  <a:prstClr val="black">
                    <a:lumMod val="95000"/>
                    <a:lumOff val="5000"/>
                  </a:prstClr>
                </a:solidFill>
                <a:effectLst/>
                <a:uLnTx/>
                <a:uFillTx/>
                <a:latin typeface="Century Gothic" panose="020B0502020202020204"/>
                <a:ea typeface="+mn-ea"/>
                <a:cs typeface="+mn-cs"/>
              </a:rPr>
              <a:t>Clasificar</a:t>
            </a:r>
            <a:r>
              <a:rPr kumimoji="0" lang="en-US" sz="1800" b="0"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mn-cs"/>
              </a:rPr>
              <a:t>  los </a:t>
            </a:r>
            <a:r>
              <a:rPr kumimoji="0" lang="en-US" sz="1800" b="0" i="0" u="none" strike="noStrike" kern="1200" cap="none" spc="0" normalizeH="0" baseline="0" noProof="0" dirty="0" err="1">
                <a:ln>
                  <a:noFill/>
                </a:ln>
                <a:solidFill>
                  <a:prstClr val="black">
                    <a:lumMod val="95000"/>
                    <a:lumOff val="5000"/>
                  </a:prstClr>
                </a:solidFill>
                <a:effectLst/>
                <a:uLnTx/>
                <a:uFillTx/>
                <a:latin typeface="Century Gothic" panose="020B0502020202020204"/>
                <a:ea typeface="+mn-ea"/>
                <a:cs typeface="+mn-cs"/>
              </a:rPr>
              <a:t>animales</a:t>
            </a:r>
            <a:r>
              <a:rPr kumimoji="0" lang="en-US" sz="1800" b="0"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mn-cs"/>
              </a:rPr>
              <a:t>  </a:t>
            </a:r>
            <a:r>
              <a:rPr kumimoji="0" lang="en-US" sz="1800" b="0" i="0" u="none" strike="noStrike" kern="1200" cap="none" spc="0" normalizeH="0" baseline="0" noProof="0" dirty="0" err="1">
                <a:ln>
                  <a:noFill/>
                </a:ln>
                <a:solidFill>
                  <a:prstClr val="black">
                    <a:lumMod val="95000"/>
                    <a:lumOff val="5000"/>
                  </a:prstClr>
                </a:solidFill>
                <a:effectLst/>
                <a:uLnTx/>
                <a:uFillTx/>
                <a:latin typeface="Century Gothic" panose="020B0502020202020204"/>
                <a:ea typeface="+mn-ea"/>
                <a:cs typeface="+mn-cs"/>
              </a:rPr>
              <a:t>según</a:t>
            </a:r>
            <a:r>
              <a:rPr kumimoji="0" lang="en-US" sz="1800" b="0"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mn-cs"/>
              </a:rPr>
              <a:t>  </a:t>
            </a:r>
            <a:r>
              <a:rPr kumimoji="0" lang="en-US" sz="1800" b="0" i="0" u="none" strike="noStrike" kern="1200" cap="none" spc="0" normalizeH="0" baseline="0" noProof="0" dirty="0" err="1">
                <a:ln>
                  <a:noFill/>
                </a:ln>
                <a:solidFill>
                  <a:prstClr val="black">
                    <a:lumMod val="95000"/>
                    <a:lumOff val="5000"/>
                  </a:prstClr>
                </a:solidFill>
                <a:effectLst/>
                <a:uLnTx/>
                <a:uFillTx/>
                <a:latin typeface="Century Gothic" panose="020B0502020202020204"/>
                <a:ea typeface="+mn-ea"/>
                <a:cs typeface="+mn-cs"/>
              </a:rPr>
              <a:t>su</a:t>
            </a:r>
            <a:r>
              <a:rPr kumimoji="0" lang="en-US" sz="1800" b="0"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mn-cs"/>
              </a:rPr>
              <a:t>  </a:t>
            </a:r>
            <a:r>
              <a:rPr kumimoji="0" lang="en-US" sz="1800" b="0" i="0" u="none" strike="noStrike" kern="1200" cap="none" spc="0" normalizeH="0" baseline="0" noProof="0" dirty="0" err="1">
                <a:ln>
                  <a:noFill/>
                </a:ln>
                <a:solidFill>
                  <a:prstClr val="black">
                    <a:lumMod val="95000"/>
                    <a:lumOff val="5000"/>
                  </a:prstClr>
                </a:solidFill>
                <a:effectLst/>
                <a:uLnTx/>
                <a:uFillTx/>
                <a:latin typeface="Century Gothic" panose="020B0502020202020204"/>
                <a:ea typeface="+mn-ea"/>
                <a:cs typeface="+mn-cs"/>
              </a:rPr>
              <a:t>alimentación</a:t>
            </a:r>
            <a:r>
              <a:rPr kumimoji="0" lang="en-US" sz="1800" b="0"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mn-cs"/>
              </a:rPr>
              <a:t>:  </a:t>
            </a:r>
            <a:r>
              <a:rPr kumimoji="0" lang="en-US" sz="1800" b="0" i="0" u="none" strike="noStrike" kern="1200" cap="none" spc="0" normalizeH="0" baseline="0" noProof="0" dirty="0" err="1">
                <a:ln>
                  <a:noFill/>
                </a:ln>
                <a:solidFill>
                  <a:prstClr val="black">
                    <a:lumMod val="95000"/>
                    <a:lumOff val="5000"/>
                  </a:prstClr>
                </a:solidFill>
                <a:effectLst/>
                <a:uLnTx/>
                <a:uFillTx/>
                <a:latin typeface="Century Gothic" panose="020B0502020202020204"/>
                <a:ea typeface="+mn-ea"/>
                <a:cs typeface="+mn-cs"/>
              </a:rPr>
              <a:t>herbívoros-carnívoros-omnívoros</a:t>
            </a:r>
            <a:r>
              <a:rPr kumimoji="0" lang="en-US" sz="1800" b="0"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mn-cs"/>
              </a:rPr>
              <a:t>.</a:t>
            </a:r>
            <a:endPar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7" name="CuadroTexto 6">
            <a:extLst>
              <a:ext uri="{FF2B5EF4-FFF2-40B4-BE49-F238E27FC236}">
                <a16:creationId xmlns:a16="http://schemas.microsoft.com/office/drawing/2014/main" id="{BA676BF2-BE3E-45C6-AA16-38D6B8DF95C2}"/>
              </a:ext>
            </a:extLst>
          </p:cNvPr>
          <p:cNvSpPr txBox="1"/>
          <p:nvPr/>
        </p:nvSpPr>
        <p:spPr>
          <a:xfrm>
            <a:off x="3150641" y="2891492"/>
            <a:ext cx="8093829" cy="1477328"/>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Desarrollo de la actividad</a:t>
            </a: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En la ficha que imprimen, los alumnos-as completarán marcando la casilla que corresponde con una “x” el grupo al que pertenecen los animales: herbívoros-carnívoros-omnívoros.</a:t>
            </a:r>
          </a:p>
        </p:txBody>
      </p:sp>
      <p:sp>
        <p:nvSpPr>
          <p:cNvPr id="8" name="CuadroTexto 7">
            <a:extLst>
              <a:ext uri="{FF2B5EF4-FFF2-40B4-BE49-F238E27FC236}">
                <a16:creationId xmlns:a16="http://schemas.microsoft.com/office/drawing/2014/main" id="{8423A149-7C88-4E9F-9CD1-19E087B08819}"/>
              </a:ext>
            </a:extLst>
          </p:cNvPr>
          <p:cNvSpPr txBox="1"/>
          <p:nvPr/>
        </p:nvSpPr>
        <p:spPr>
          <a:xfrm>
            <a:off x="3157267" y="4957589"/>
            <a:ext cx="8093829" cy="646331"/>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Materiales: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es-ES" sz="1800" b="0"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mn-cs"/>
              </a:rPr>
              <a:t>Ficha de los animales</a:t>
            </a:r>
          </a:p>
        </p:txBody>
      </p:sp>
      <p:sp>
        <p:nvSpPr>
          <p:cNvPr id="9" name="CuadroTexto 8">
            <a:extLst>
              <a:ext uri="{FF2B5EF4-FFF2-40B4-BE49-F238E27FC236}">
                <a16:creationId xmlns:a16="http://schemas.microsoft.com/office/drawing/2014/main" id="{05FA393D-9589-4276-A0E5-F6F64A5924CB}"/>
              </a:ext>
            </a:extLst>
          </p:cNvPr>
          <p:cNvSpPr txBox="1"/>
          <p:nvPr/>
        </p:nvSpPr>
        <p:spPr>
          <a:xfrm>
            <a:off x="3157267" y="5737282"/>
            <a:ext cx="8093829" cy="923330"/>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mn-cs"/>
              </a:rPr>
              <a:t>Observaciones y sugerencias: </a:t>
            </a:r>
            <a:r>
              <a:rPr kumimoji="0" lang="es-ES" sz="1800" b="0" i="0" u="none" strike="noStrike" kern="1200" cap="none" spc="0" normalizeH="0" baseline="0" noProof="0" dirty="0">
                <a:ln>
                  <a:noFill/>
                </a:ln>
                <a:solidFill>
                  <a:prstClr val="black"/>
                </a:solidFill>
                <a:effectLst/>
                <a:uLnTx/>
                <a:uFillTx/>
                <a:latin typeface="Century Gothic" panose="020B0502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913120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2DDBC66A-0092-4128-8D3E-B2DA587FB775}"/>
              </a:ext>
            </a:extLst>
          </p:cNvPr>
          <p:cNvSpPr>
            <a:spLocks noGrp="1"/>
          </p:cNvSpPr>
          <p:nvPr>
            <p:ph type="body" sz="half" idx="2"/>
          </p:nvPr>
        </p:nvSpPr>
        <p:spPr/>
        <p:txBody>
          <a:bodyPr/>
          <a:lstStyle/>
          <a:p>
            <a:r>
              <a:rPr lang="es-ES" dirty="0"/>
              <a:t>CLASIFICAR ANIMALES</a:t>
            </a:r>
          </a:p>
        </p:txBody>
      </p:sp>
      <p:pic>
        <p:nvPicPr>
          <p:cNvPr id="10" name="Marcador de posición de imagen 9">
            <a:extLst>
              <a:ext uri="{FF2B5EF4-FFF2-40B4-BE49-F238E27FC236}">
                <a16:creationId xmlns:a16="http://schemas.microsoft.com/office/drawing/2014/main" id="{AC5D39AB-54AF-4B6D-8966-BE0C968A48F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3042266" y="376377"/>
            <a:ext cx="6846801" cy="4729023"/>
          </a:xfrm>
        </p:spPr>
      </p:pic>
    </p:spTree>
    <p:extLst>
      <p:ext uri="{BB962C8B-B14F-4D97-AF65-F5344CB8AC3E}">
        <p14:creationId xmlns:p14="http://schemas.microsoft.com/office/powerpoint/2010/main" val="56142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1375A8E-31BD-43BF-AFBC-55029EDDB6DC}"/>
              </a:ext>
            </a:extLst>
          </p:cNvPr>
          <p:cNvSpPr txBox="1"/>
          <p:nvPr/>
        </p:nvSpPr>
        <p:spPr>
          <a:xfrm>
            <a:off x="3157267" y="659053"/>
            <a:ext cx="3554960" cy="369332"/>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a:ea typeface="+mn-ea"/>
                <a:cs typeface="+mn-cs"/>
              </a:rPr>
              <a:t>Curso:  </a:t>
            </a:r>
            <a:r>
              <a:rPr kumimoji="0" lang="es-ES" sz="1800" b="0" i="0" u="none" strike="noStrike" kern="1200" cap="none" spc="0" normalizeH="0" baseline="0" noProof="0" dirty="0">
                <a:ln>
                  <a:noFill/>
                </a:ln>
                <a:solidFill>
                  <a:prstClr val="white"/>
                </a:solidFill>
                <a:effectLst/>
                <a:uLnTx/>
                <a:uFillTx/>
                <a:latin typeface="Century Gothic"/>
                <a:ea typeface="+mn-ea"/>
                <a:cs typeface="+mn-cs"/>
              </a:rPr>
              <a:t> 2º</a:t>
            </a:r>
          </a:p>
        </p:txBody>
      </p:sp>
      <p:sp>
        <p:nvSpPr>
          <p:cNvPr id="5" name="CuadroTexto 4">
            <a:extLst>
              <a:ext uri="{FF2B5EF4-FFF2-40B4-BE49-F238E27FC236}">
                <a16:creationId xmlns:a16="http://schemas.microsoft.com/office/drawing/2014/main" id="{52DA2500-974E-4CA7-A580-D0A2BBAD3807}"/>
              </a:ext>
            </a:extLst>
          </p:cNvPr>
          <p:cNvSpPr txBox="1"/>
          <p:nvPr/>
        </p:nvSpPr>
        <p:spPr>
          <a:xfrm>
            <a:off x="3156369" y="200618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 name="CuadroTexto 5">
            <a:extLst>
              <a:ext uri="{FF2B5EF4-FFF2-40B4-BE49-F238E27FC236}">
                <a16:creationId xmlns:a16="http://schemas.microsoft.com/office/drawing/2014/main" id="{7B2C1E73-731E-41BE-86B6-5084A0B8F49B}"/>
              </a:ext>
            </a:extLst>
          </p:cNvPr>
          <p:cNvSpPr txBox="1"/>
          <p:nvPr/>
        </p:nvSpPr>
        <p:spPr>
          <a:xfrm>
            <a:off x="3157267" y="1288490"/>
            <a:ext cx="8093829" cy="1754326"/>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a:ea typeface="+mn-ea"/>
                <a:cs typeface="+mn-cs"/>
              </a:rPr>
              <a:t>Objetivos: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a:ea typeface="+mn-ea"/>
                <a:cs typeface="+mn-cs"/>
              </a:rPr>
              <a:t>	Conocer e identificar los instrumentos musicales tanto auditivamente como visualmente.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a:ea typeface="+mn-ea"/>
                <a:cs typeface="+mn-cs"/>
              </a:rPr>
              <a:t>	Conocer y utilizar la clasificación de los diferentes instrumentos musicales.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7" name="CuadroTexto 6">
            <a:extLst>
              <a:ext uri="{FF2B5EF4-FFF2-40B4-BE49-F238E27FC236}">
                <a16:creationId xmlns:a16="http://schemas.microsoft.com/office/drawing/2014/main" id="{1FDAFC94-E08E-4E40-BFF0-807EC896A314}"/>
              </a:ext>
            </a:extLst>
          </p:cNvPr>
          <p:cNvSpPr txBox="1"/>
          <p:nvPr/>
        </p:nvSpPr>
        <p:spPr>
          <a:xfrm>
            <a:off x="3150641" y="2891492"/>
            <a:ext cx="8093829" cy="1754326"/>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a:ea typeface="+mn-ea"/>
                <a:cs typeface="+mn-cs"/>
              </a:rPr>
              <a:t>Desarrollo de la actividad</a:t>
            </a:r>
            <a:r>
              <a:rPr kumimoji="0" lang="es-ES" sz="1800" b="0" i="0" u="none" strike="noStrike" kern="1200" cap="none" spc="0" normalizeH="0" baseline="0" noProof="0" dirty="0">
                <a:ln>
                  <a:noFill/>
                </a:ln>
                <a:solidFill>
                  <a:prstClr val="white"/>
                </a:solidFill>
                <a:effectLst/>
                <a:uLnTx/>
                <a:uFillTx/>
                <a:latin typeface="Century Gothic"/>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a:ea typeface="+mn-ea"/>
                <a:cs typeface="+mn-cs"/>
              </a:rPr>
              <a:t>	Por medio de una ficha y la visualización de explicaciones a través de la red adquirir los conocimientos tanto teóricos como prácticos sobre la clasificación de los instrumentos  musicales.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0" name="CuadroTexto 9">
            <a:extLst>
              <a:ext uri="{FF2B5EF4-FFF2-40B4-BE49-F238E27FC236}">
                <a16:creationId xmlns:a16="http://schemas.microsoft.com/office/drawing/2014/main" id="{C366BA34-AB71-4FBE-ACC8-431E2CC6D7EF}"/>
              </a:ext>
            </a:extLst>
          </p:cNvPr>
          <p:cNvSpPr txBox="1"/>
          <p:nvPr/>
        </p:nvSpPr>
        <p:spPr>
          <a:xfrm>
            <a:off x="3157267" y="4811581"/>
            <a:ext cx="8093829" cy="92333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a:ea typeface="+mn-ea"/>
                <a:cs typeface="+mn-cs"/>
              </a:rPr>
              <a:t>Materiales: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a:ea typeface="+mn-ea"/>
                <a:cs typeface="+mn-cs"/>
              </a:rPr>
              <a:t>   	Ficha de instrumentos musicales. Video explicativo y video práctico.</a:t>
            </a:r>
          </a:p>
        </p:txBody>
      </p:sp>
      <p:sp>
        <p:nvSpPr>
          <p:cNvPr id="11" name="CuadroTexto 10">
            <a:extLst>
              <a:ext uri="{FF2B5EF4-FFF2-40B4-BE49-F238E27FC236}">
                <a16:creationId xmlns:a16="http://schemas.microsoft.com/office/drawing/2014/main" id="{7E07383A-AA66-48B4-9404-6C5C78E42CDA}"/>
              </a:ext>
            </a:extLst>
          </p:cNvPr>
          <p:cNvSpPr txBox="1"/>
          <p:nvPr/>
        </p:nvSpPr>
        <p:spPr>
          <a:xfrm>
            <a:off x="3150642" y="5869191"/>
            <a:ext cx="8093829" cy="369332"/>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lumMod val="95000"/>
                    <a:lumOff val="5000"/>
                  </a:prstClr>
                </a:solidFill>
                <a:effectLst/>
                <a:uLnTx/>
                <a:uFillTx/>
                <a:latin typeface="Century Gothic"/>
                <a:ea typeface="+mn-ea"/>
                <a:cs typeface="+mn-cs"/>
              </a:rPr>
              <a:t>Observaciones y sugerencias: </a:t>
            </a:r>
            <a:r>
              <a:rPr kumimoji="0" lang="es-ES" sz="1800" b="0" i="0" u="none" strike="noStrike" kern="1200" cap="none" spc="0" normalizeH="0" baseline="0" noProof="0" dirty="0">
                <a:ln>
                  <a:noFill/>
                </a:ln>
                <a:solidFill>
                  <a:prstClr val="black"/>
                </a:solidFill>
                <a:effectLst/>
                <a:uLnTx/>
                <a:uFillTx/>
                <a:latin typeface="Century Gothic"/>
                <a:ea typeface="+mn-ea"/>
                <a:cs typeface="+mn-cs"/>
              </a:rPr>
              <a:t>  </a:t>
            </a:r>
          </a:p>
        </p:txBody>
      </p:sp>
      <p:sp>
        <p:nvSpPr>
          <p:cNvPr id="12" name="CuadroTexto 11">
            <a:extLst>
              <a:ext uri="{FF2B5EF4-FFF2-40B4-BE49-F238E27FC236}">
                <a16:creationId xmlns:a16="http://schemas.microsoft.com/office/drawing/2014/main" id="{5BFEDB03-E794-4A34-BF24-93BB7B90B597}"/>
              </a:ext>
            </a:extLst>
          </p:cNvPr>
          <p:cNvSpPr txBox="1"/>
          <p:nvPr/>
        </p:nvSpPr>
        <p:spPr>
          <a:xfrm>
            <a:off x="7696137" y="659053"/>
            <a:ext cx="3554959" cy="369332"/>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a:ea typeface="+mn-ea"/>
                <a:cs typeface="+mn-cs"/>
              </a:rPr>
              <a:t>Duración:</a:t>
            </a:r>
            <a:r>
              <a:rPr kumimoji="0" lang="es-ES" sz="1800" b="0" i="0" u="none" strike="noStrike" kern="1200" cap="none" spc="0" normalizeH="0" baseline="0" noProof="0" dirty="0">
                <a:ln>
                  <a:noFill/>
                </a:ln>
                <a:solidFill>
                  <a:prstClr val="white"/>
                </a:solidFill>
                <a:effectLst/>
                <a:uLnTx/>
                <a:uFillTx/>
                <a:latin typeface="Century Gothic"/>
                <a:ea typeface="+mn-ea"/>
                <a:cs typeface="+mn-cs"/>
              </a:rPr>
              <a:t>   </a:t>
            </a:r>
            <a:r>
              <a:rPr lang="es-ES" dirty="0">
                <a:solidFill>
                  <a:prstClr val="white"/>
                </a:solidFill>
                <a:latin typeface="Century Gothic"/>
              </a:rPr>
              <a:t>2 horas</a:t>
            </a:r>
            <a:endParaRPr kumimoji="0" lang="es-ES" sz="1800" b="0" i="0"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853810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F42895-F3AC-4B56-8301-AEC8C65E03B7}"/>
              </a:ext>
            </a:extLst>
          </p:cNvPr>
          <p:cNvSpPr>
            <a:spLocks noGrp="1"/>
          </p:cNvSpPr>
          <p:nvPr>
            <p:ph type="title"/>
          </p:nvPr>
        </p:nvSpPr>
        <p:spPr/>
        <p:txBody>
          <a:bodyPr>
            <a:normAutofit/>
          </a:bodyPr>
          <a:lstStyle/>
          <a:p>
            <a:r>
              <a:rPr lang="es-ES" sz="1600" dirty="0"/>
              <a:t>Intenta Seguir el siguiente enlace </a:t>
            </a:r>
            <a:r>
              <a:rPr lang="es-ES" sz="1600" u="sng" dirty="0">
                <a:hlinkClick r:id="rId2"/>
              </a:rPr>
              <a:t>https://www.youtube.com/watch?v=r4eZJCDmGA0</a:t>
            </a:r>
            <a:r>
              <a:rPr lang="es-ES" sz="1600" dirty="0"/>
              <a:t> y ve rellenando lo mejor posible la siguiente ficha</a:t>
            </a:r>
          </a:p>
        </p:txBody>
      </p:sp>
      <p:pic>
        <p:nvPicPr>
          <p:cNvPr id="4" name="3 Marcador de contenido" descr="VALDEMÚSICA: EL TIMBRE DE LOS INSTRUMENTOS... ADIVINA QUÉ OYES..."/>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62514" y="2133600"/>
            <a:ext cx="7387772" cy="3778250"/>
          </a:xfrm>
          <a:prstGeom prst="rect">
            <a:avLst/>
          </a:prstGeom>
          <a:noFill/>
          <a:ln>
            <a:noFill/>
          </a:ln>
        </p:spPr>
      </p:pic>
    </p:spTree>
    <p:extLst>
      <p:ext uri="{BB962C8B-B14F-4D97-AF65-F5344CB8AC3E}">
        <p14:creationId xmlns:p14="http://schemas.microsoft.com/office/powerpoint/2010/main" val="950330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1600" dirty="0"/>
              <a:t>Colorea la zona de los diferentes instrumentos musicales:</a:t>
            </a:r>
            <a:br>
              <a:rPr lang="es-ES" sz="1600" dirty="0"/>
            </a:br>
            <a:r>
              <a:rPr lang="es-ES" sz="1600" dirty="0"/>
              <a:t>	Cuerda: Verde.</a:t>
            </a:r>
            <a:br>
              <a:rPr lang="es-ES" sz="1600" dirty="0"/>
            </a:br>
            <a:r>
              <a:rPr lang="es-ES" sz="1600" dirty="0"/>
              <a:t>	Viento: Azul.</a:t>
            </a:r>
            <a:br>
              <a:rPr lang="es-ES" sz="1600" dirty="0"/>
            </a:br>
            <a:r>
              <a:rPr lang="es-ES" sz="1600" dirty="0"/>
              <a:t>	Percusión: Amarillo.</a:t>
            </a:r>
          </a:p>
        </p:txBody>
      </p:sp>
      <p:pic>
        <p:nvPicPr>
          <p:cNvPr id="4" name="image1.jpeg" descr="LOS INSTRUMENTOS DE LA ORQUESTA - PDF Descargar libre"/>
          <p:cNvPicPr>
            <a:picLocks noGrp="1"/>
          </p:cNvPicPr>
          <p:nvPr>
            <p:ph idx="1"/>
          </p:nvPr>
        </p:nvPicPr>
        <p:blipFill>
          <a:blip r:embed="rId2" cstate="print"/>
          <a:stretch>
            <a:fillRect/>
          </a:stretch>
        </p:blipFill>
        <p:spPr>
          <a:xfrm>
            <a:off x="5767956" y="2133600"/>
            <a:ext cx="3056729" cy="4020458"/>
          </a:xfrm>
          <a:prstGeom prst="rect">
            <a:avLst/>
          </a:prstGeom>
        </p:spPr>
      </p:pic>
    </p:spTree>
    <p:extLst>
      <p:ext uri="{BB962C8B-B14F-4D97-AF65-F5344CB8AC3E}">
        <p14:creationId xmlns:p14="http://schemas.microsoft.com/office/powerpoint/2010/main" val="1122090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1375A8E-31BD-43BF-AFBC-55029EDDB6DC}"/>
              </a:ext>
            </a:extLst>
          </p:cNvPr>
          <p:cNvSpPr txBox="1"/>
          <p:nvPr/>
        </p:nvSpPr>
        <p:spPr>
          <a:xfrm>
            <a:off x="3157267" y="659053"/>
            <a:ext cx="3554960" cy="369332"/>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a:ea typeface="+mn-ea"/>
                <a:cs typeface="+mn-cs"/>
              </a:rPr>
              <a:t>Curso: 3º y 4º primaria </a:t>
            </a:r>
            <a:r>
              <a:rPr kumimoji="0" lang="es-ES" sz="1800" b="0"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5" name="CuadroTexto 4">
            <a:extLst>
              <a:ext uri="{FF2B5EF4-FFF2-40B4-BE49-F238E27FC236}">
                <a16:creationId xmlns:a16="http://schemas.microsoft.com/office/drawing/2014/main" id="{52DA2500-974E-4CA7-A580-D0A2BBAD3807}"/>
              </a:ext>
            </a:extLst>
          </p:cNvPr>
          <p:cNvSpPr txBox="1"/>
          <p:nvPr/>
        </p:nvSpPr>
        <p:spPr>
          <a:xfrm>
            <a:off x="3156369" y="200618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 name="CuadroTexto 5">
            <a:extLst>
              <a:ext uri="{FF2B5EF4-FFF2-40B4-BE49-F238E27FC236}">
                <a16:creationId xmlns:a16="http://schemas.microsoft.com/office/drawing/2014/main" id="{7B2C1E73-731E-41BE-86B6-5084A0B8F49B}"/>
              </a:ext>
            </a:extLst>
          </p:cNvPr>
          <p:cNvSpPr txBox="1"/>
          <p:nvPr/>
        </p:nvSpPr>
        <p:spPr>
          <a:xfrm>
            <a:off x="3157267" y="1288490"/>
            <a:ext cx="8093829" cy="2862322"/>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a:ea typeface="+mn-ea"/>
                <a:cs typeface="+mn-cs"/>
              </a:rPr>
              <a:t>Objetivos:</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s-ES" sz="1800" b="0" i="0" u="none" strike="noStrike" kern="1200" cap="none" spc="0" normalizeH="0" baseline="0" noProof="0" dirty="0">
                <a:ln>
                  <a:noFill/>
                </a:ln>
                <a:solidFill>
                  <a:prstClr val="white"/>
                </a:solidFill>
                <a:effectLst/>
                <a:uLnTx/>
                <a:uFillTx/>
                <a:latin typeface="Century Gothic"/>
                <a:ea typeface="+mn-ea"/>
                <a:cs typeface="+mn-cs"/>
              </a:rPr>
              <a:t>Conocer y explorar las características y posibilidades que nos ofrece la plataforma </a:t>
            </a:r>
            <a:r>
              <a:rPr kumimoji="0" lang="es-ES" sz="1800" b="0" i="0" u="none" strike="noStrike" kern="1200" cap="none" spc="0" normalizeH="0" baseline="0" noProof="0" dirty="0" err="1">
                <a:ln>
                  <a:noFill/>
                </a:ln>
                <a:solidFill>
                  <a:prstClr val="white"/>
                </a:solidFill>
                <a:effectLst/>
                <a:uLnTx/>
                <a:uFillTx/>
                <a:latin typeface="Century Gothic"/>
                <a:ea typeface="+mn-ea"/>
                <a:cs typeface="+mn-cs"/>
              </a:rPr>
              <a:t>moodle</a:t>
            </a:r>
            <a:r>
              <a:rPr kumimoji="0" lang="es-ES" sz="1800" b="0" i="0" u="none" strike="noStrike" kern="1200" cap="none" spc="0" normalizeH="0" baseline="0" noProof="0" dirty="0">
                <a:ln>
                  <a:noFill/>
                </a:ln>
                <a:solidFill>
                  <a:prstClr val="white"/>
                </a:solidFill>
                <a:effectLst/>
                <a:uLnTx/>
                <a:uFillTx/>
                <a:latin typeface="Century Gothic"/>
                <a:ea typeface="+mn-ea"/>
                <a:cs typeface="+mn-cs"/>
              </a:rPr>
              <a:t> .</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s-ES" sz="1800" b="0" i="0" u="none" strike="noStrike" kern="1200" cap="none" spc="0" normalizeH="0" baseline="0" noProof="0" dirty="0">
                <a:ln>
                  <a:noFill/>
                </a:ln>
                <a:solidFill>
                  <a:prstClr val="white"/>
                </a:solidFill>
                <a:effectLst/>
                <a:uLnTx/>
                <a:uFillTx/>
                <a:latin typeface="Century Gothic"/>
                <a:ea typeface="+mn-ea"/>
                <a:cs typeface="+mn-cs"/>
              </a:rPr>
              <a:t>Lograr aprendizajes significativos  usando actividades interactivas relacionadas  con los temas desarrollados en clase.</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s-ES" sz="1800" b="0" i="0" u="none" strike="noStrike" kern="1200" cap="none" spc="0" normalizeH="0" baseline="0" noProof="0" dirty="0">
                <a:ln>
                  <a:noFill/>
                </a:ln>
                <a:solidFill>
                  <a:prstClr val="white"/>
                </a:solidFill>
                <a:effectLst/>
                <a:uLnTx/>
                <a:uFillTx/>
                <a:latin typeface="Century Gothic"/>
                <a:ea typeface="+mn-ea"/>
                <a:cs typeface="+mn-cs"/>
              </a:rPr>
              <a:t>Conocer asimilar la línea del tiempo (Tema 7 Ciencias Sociales)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7" name="CuadroTexto 6">
            <a:extLst>
              <a:ext uri="{FF2B5EF4-FFF2-40B4-BE49-F238E27FC236}">
                <a16:creationId xmlns:a16="http://schemas.microsoft.com/office/drawing/2014/main" id="{1FDAFC94-E08E-4E40-BFF0-807EC896A314}"/>
              </a:ext>
            </a:extLst>
          </p:cNvPr>
          <p:cNvSpPr txBox="1"/>
          <p:nvPr/>
        </p:nvSpPr>
        <p:spPr>
          <a:xfrm>
            <a:off x="3150641" y="3018971"/>
            <a:ext cx="8093829" cy="5078313"/>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a:ea typeface="+mn-ea"/>
                <a:cs typeface="+mn-cs"/>
              </a:rPr>
              <a:t>Desarrollo de la actividad</a:t>
            </a:r>
            <a:r>
              <a:rPr kumimoji="0" lang="es-ES" sz="1800" b="0" i="0" u="none" strike="noStrike" kern="1200" cap="none" spc="0" normalizeH="0" baseline="0" noProof="0" dirty="0">
                <a:ln>
                  <a:noFill/>
                </a:ln>
                <a:solidFill>
                  <a:prstClr val="white"/>
                </a:solidFill>
                <a:effectLst/>
                <a:uLnTx/>
                <a:uFillTx/>
                <a:latin typeface="Century Gothic"/>
                <a:ea typeface="+mn-ea"/>
                <a:cs typeface="+mn-cs"/>
              </a:rPr>
              <a:t>:</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s-ES" sz="1800" b="0" i="0" u="none" strike="noStrike" kern="1200" cap="none" spc="0" normalizeH="0" baseline="0" noProof="0" dirty="0">
                <a:ln>
                  <a:noFill/>
                </a:ln>
                <a:solidFill>
                  <a:prstClr val="white"/>
                </a:solidFill>
                <a:effectLst/>
                <a:uLnTx/>
                <a:uFillTx/>
                <a:latin typeface="Century Gothic"/>
                <a:ea typeface="+mn-ea"/>
                <a:cs typeface="+mn-cs"/>
              </a:rPr>
              <a:t>Visualización de enlaces digitales e interactivos en clase con la pizarra digital previamente introducciones en la plataforma </a:t>
            </a:r>
            <a:r>
              <a:rPr kumimoji="0" lang="es-ES" sz="1800" b="0" i="0" u="none" strike="noStrike" kern="1200" cap="none" spc="0" normalizeH="0" baseline="0" noProof="0" dirty="0" err="1">
                <a:ln>
                  <a:noFill/>
                </a:ln>
                <a:solidFill>
                  <a:prstClr val="white"/>
                </a:solidFill>
                <a:effectLst/>
                <a:uLnTx/>
                <a:uFillTx/>
                <a:latin typeface="Century Gothic"/>
                <a:ea typeface="+mn-ea"/>
                <a:cs typeface="+mn-cs"/>
              </a:rPr>
              <a:t>moodle</a:t>
            </a:r>
            <a:r>
              <a:rPr kumimoji="0" lang="es-ES" sz="1800" b="0" i="0" u="none" strike="noStrike" kern="1200" cap="none" spc="0" normalizeH="0" baseline="0" noProof="0" dirty="0">
                <a:ln>
                  <a:noFill/>
                </a:ln>
                <a:solidFill>
                  <a:prstClr val="white"/>
                </a:solidFill>
                <a:effectLst/>
                <a:uLnTx/>
                <a:uFillTx/>
                <a:latin typeface="Century Gothic"/>
                <a:ea typeface="+mn-ea"/>
                <a:cs typeface="+mn-cs"/>
              </a:rPr>
              <a:t>.</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s-ES" sz="1800" b="0" i="0" u="none" strike="noStrike" kern="1200" cap="none" spc="0" normalizeH="0" baseline="0" noProof="0" dirty="0">
                <a:ln>
                  <a:noFill/>
                </a:ln>
                <a:solidFill>
                  <a:prstClr val="white"/>
                </a:solidFill>
                <a:effectLst/>
                <a:uLnTx/>
                <a:uFillTx/>
                <a:latin typeface="Century Gothic"/>
                <a:ea typeface="+mn-ea"/>
                <a:cs typeface="+mn-cs"/>
              </a:rPr>
              <a:t>-Descargue de fichas desde la plataforma </a:t>
            </a:r>
            <a:r>
              <a:rPr kumimoji="0" lang="es-ES" sz="1800" b="0" i="0" u="none" strike="noStrike" kern="1200" cap="none" spc="0" normalizeH="0" baseline="0" noProof="0" dirty="0" err="1">
                <a:ln>
                  <a:noFill/>
                </a:ln>
                <a:solidFill>
                  <a:prstClr val="white"/>
                </a:solidFill>
                <a:effectLst/>
                <a:uLnTx/>
                <a:uFillTx/>
                <a:latin typeface="Century Gothic"/>
                <a:ea typeface="+mn-ea"/>
                <a:cs typeface="+mn-cs"/>
              </a:rPr>
              <a:t>moodle</a:t>
            </a:r>
            <a:r>
              <a:rPr kumimoji="0" lang="es-ES" sz="1800" b="0" i="0" u="none" strike="noStrike" kern="1200" cap="none" spc="0" normalizeH="0" baseline="0" noProof="0" dirty="0">
                <a:ln>
                  <a:noFill/>
                </a:ln>
                <a:solidFill>
                  <a:prstClr val="white"/>
                </a:solidFill>
                <a:effectLst/>
                <a:uLnTx/>
                <a:uFillTx/>
                <a:latin typeface="Century Gothic"/>
                <a:ea typeface="+mn-ea"/>
                <a:cs typeface="+mn-cs"/>
              </a:rPr>
              <a:t> </a:t>
            </a:r>
            <a:r>
              <a:rPr kumimoji="0" lang="es-ES" sz="1800" b="0" i="0" u="none" strike="noStrike" kern="1200" cap="none" spc="0" normalizeH="0" baseline="0" noProof="0" dirty="0" err="1">
                <a:ln>
                  <a:noFill/>
                </a:ln>
                <a:solidFill>
                  <a:prstClr val="white"/>
                </a:solidFill>
                <a:effectLst/>
                <a:uLnTx/>
                <a:uFillTx/>
                <a:latin typeface="Century Gothic"/>
                <a:ea typeface="+mn-ea"/>
                <a:cs typeface="+mn-cs"/>
              </a:rPr>
              <a:t>incluídas</a:t>
            </a:r>
            <a:r>
              <a:rPr kumimoji="0" lang="es-ES" sz="1800" b="0" i="0" u="none" strike="noStrike" kern="1200" cap="none" spc="0" normalizeH="0" baseline="0" noProof="0" dirty="0">
                <a:ln>
                  <a:noFill/>
                </a:ln>
                <a:solidFill>
                  <a:prstClr val="white"/>
                </a:solidFill>
                <a:effectLst/>
                <a:uLnTx/>
                <a:uFillTx/>
                <a:latin typeface="Century Gothic"/>
                <a:ea typeface="+mn-ea"/>
                <a:cs typeface="+mn-cs"/>
              </a:rPr>
              <a:t> por parte del profesor.</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s-ES" sz="1800" b="0" i="0" u="none" strike="noStrike" kern="1200" cap="none" spc="0" normalizeH="0" baseline="0" noProof="0" dirty="0">
                <a:ln>
                  <a:noFill/>
                </a:ln>
                <a:solidFill>
                  <a:prstClr val="white"/>
                </a:solidFill>
                <a:effectLst/>
                <a:uLnTx/>
                <a:uFillTx/>
                <a:latin typeface="Century Gothic"/>
                <a:ea typeface="+mn-ea"/>
                <a:cs typeface="+mn-cs"/>
              </a:rPr>
              <a:t>Realización de dichas fichas y ejercicios del libro sobre los contenidos expuestos.</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s-ES" sz="1800" b="0" i="0" u="none" strike="noStrike" kern="1200" cap="none" spc="0" normalizeH="0" baseline="0" noProof="0" dirty="0">
                <a:ln>
                  <a:noFill/>
                </a:ln>
                <a:solidFill>
                  <a:prstClr val="white"/>
                </a:solidFill>
                <a:effectLst/>
                <a:uLnTx/>
                <a:uFillTx/>
                <a:latin typeface="Century Gothic"/>
                <a:ea typeface="+mn-ea"/>
                <a:cs typeface="+mn-cs"/>
              </a:rPr>
              <a:t>Calificación de las fichas realizadas de cada alumno.</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s-ES" sz="1800" b="0" i="0" u="none" strike="noStrike" kern="1200" cap="none" spc="0" normalizeH="0" baseline="0" noProof="0" dirty="0">
                <a:ln>
                  <a:noFill/>
                </a:ln>
                <a:solidFill>
                  <a:prstClr val="white"/>
                </a:solidFill>
                <a:effectLst/>
                <a:uLnTx/>
                <a:uFillTx/>
                <a:latin typeface="Century Gothic"/>
                <a:ea typeface="+mn-ea"/>
                <a:cs typeface="+mn-cs"/>
              </a:rPr>
              <a:t>Valoración de la puesta en práctica del </a:t>
            </a:r>
            <a:r>
              <a:rPr kumimoji="0" lang="es-ES" sz="1800" b="0" i="0" u="none" strike="noStrike" kern="1200" cap="none" spc="0" normalizeH="0" baseline="0" noProof="0" dirty="0" err="1">
                <a:ln>
                  <a:noFill/>
                </a:ln>
                <a:solidFill>
                  <a:prstClr val="white"/>
                </a:solidFill>
                <a:effectLst/>
                <a:uLnTx/>
                <a:uFillTx/>
                <a:latin typeface="Century Gothic"/>
                <a:ea typeface="+mn-ea"/>
                <a:cs typeface="+mn-cs"/>
              </a:rPr>
              <a:t>tabajo</a:t>
            </a:r>
            <a:r>
              <a:rPr kumimoji="0" lang="es-ES" sz="1800" b="0" i="0" u="none" strike="noStrike" kern="1200" cap="none" spc="0" normalizeH="0" baseline="0" noProof="0" dirty="0">
                <a:ln>
                  <a:noFill/>
                </a:ln>
                <a:solidFill>
                  <a:prstClr val="white"/>
                </a:solidFill>
                <a:effectLst/>
                <a:uLnTx/>
                <a:uFillTx/>
                <a:latin typeface="Century Gothic"/>
                <a:ea typeface="+mn-ea"/>
                <a:cs typeface="+mn-cs"/>
              </a:rPr>
              <a:t> </a:t>
            </a:r>
            <a:r>
              <a:rPr kumimoji="0" lang="es-ES" sz="1800" b="0" i="0" u="none" strike="noStrike" kern="1200" cap="none" spc="0" normalizeH="0" baseline="0" noProof="0" dirty="0" err="1">
                <a:ln>
                  <a:noFill/>
                </a:ln>
                <a:solidFill>
                  <a:prstClr val="white"/>
                </a:solidFill>
                <a:effectLst/>
                <a:uLnTx/>
                <a:uFillTx/>
                <a:latin typeface="Century Gothic"/>
                <a:ea typeface="+mn-ea"/>
                <a:cs typeface="+mn-cs"/>
              </a:rPr>
              <a:t>didácico</a:t>
            </a:r>
            <a:r>
              <a:rPr kumimoji="0" lang="es-ES" sz="1800" b="0" i="0" u="none" strike="noStrike" kern="1200" cap="none" spc="0" normalizeH="0" baseline="0" noProof="0" dirty="0">
                <a:ln>
                  <a:noFill/>
                </a:ln>
                <a:solidFill>
                  <a:prstClr val="white"/>
                </a:solidFill>
                <a:effectLst/>
                <a:uLnTx/>
                <a:uFillTx/>
                <a:latin typeface="Century Gothic"/>
                <a:ea typeface="+mn-ea"/>
                <a:cs typeface="+mn-cs"/>
              </a:rPr>
              <a:t> a </a:t>
            </a:r>
            <a:r>
              <a:rPr kumimoji="0" lang="es-ES" sz="1800" b="0" i="0" u="none" strike="noStrike" kern="1200" cap="none" spc="0" normalizeH="0" baseline="0" noProof="0" dirty="0" err="1">
                <a:ln>
                  <a:noFill/>
                </a:ln>
                <a:solidFill>
                  <a:prstClr val="white"/>
                </a:solidFill>
                <a:effectLst/>
                <a:uLnTx/>
                <a:uFillTx/>
                <a:latin typeface="Century Gothic"/>
                <a:ea typeface="+mn-ea"/>
                <a:cs typeface="+mn-cs"/>
              </a:rPr>
              <a:t>através</a:t>
            </a:r>
            <a:r>
              <a:rPr kumimoji="0" lang="es-ES" sz="1800" b="0" i="0" u="none" strike="noStrike" kern="1200" cap="none" spc="0" normalizeH="0" baseline="0" noProof="0" dirty="0">
                <a:ln>
                  <a:noFill/>
                </a:ln>
                <a:solidFill>
                  <a:prstClr val="white"/>
                </a:solidFill>
                <a:effectLst/>
                <a:uLnTx/>
                <a:uFillTx/>
                <a:latin typeface="Century Gothic"/>
                <a:ea typeface="+mn-ea"/>
                <a:cs typeface="+mn-cs"/>
              </a:rPr>
              <a:t> de dicha plataforma.</a:t>
            </a:r>
          </a:p>
          <a:p>
            <a:pPr marL="0" marR="0" lvl="0" indent="0" algn="l" defTabSz="457200" rtl="0" eaLnBrk="1" fontAlgn="auto" latinLnBrk="0" hangingPunct="1">
              <a:lnSpc>
                <a:spcPct val="100000"/>
              </a:lnSpc>
              <a:spcBef>
                <a:spcPts val="0"/>
              </a:spcBef>
              <a:spcAft>
                <a:spcPts val="0"/>
              </a:spcAft>
              <a:buClrTx/>
              <a:buSzTx/>
              <a:buFontTx/>
              <a:buChar char="-"/>
              <a:tabLst/>
              <a:defRPr/>
            </a:pPr>
            <a:endParaRPr kumimoji="0" lang="es-ES" sz="1800" b="0" i="0" u="none" strike="noStrike" kern="1200" cap="none" spc="0" normalizeH="0" baseline="0" noProof="0" dirty="0">
              <a:ln>
                <a:noFill/>
              </a:ln>
              <a:solidFill>
                <a:prstClr val="white"/>
              </a:solidFill>
              <a:effectLst/>
              <a:uLnTx/>
              <a:uFillTx/>
              <a:latin typeface="Century Gothic"/>
              <a:ea typeface="+mn-ea"/>
              <a:cs typeface="+mn-cs"/>
            </a:endParaRPr>
          </a:p>
          <a:p>
            <a:pPr marL="0" marR="0" lvl="0" indent="0" algn="l" defTabSz="457200" rtl="0" eaLnBrk="1" fontAlgn="auto" latinLnBrk="0" hangingPunct="1">
              <a:lnSpc>
                <a:spcPct val="100000"/>
              </a:lnSpc>
              <a:spcBef>
                <a:spcPts val="0"/>
              </a:spcBef>
              <a:spcAft>
                <a:spcPts val="0"/>
              </a:spcAft>
              <a:buClrTx/>
              <a:buSzTx/>
              <a:buFontTx/>
              <a:buChar char="-"/>
              <a:tabLst/>
              <a:defRPr/>
            </a:pPr>
            <a:endParaRPr kumimoji="0" lang="es-ES" sz="1800" b="0" i="0" u="none" strike="noStrike" kern="1200" cap="none" spc="0" normalizeH="0" baseline="0" noProof="0" dirty="0">
              <a:ln>
                <a:noFill/>
              </a:ln>
              <a:solidFill>
                <a:prstClr val="white"/>
              </a:solidFill>
              <a:effectLst/>
              <a:uLnTx/>
              <a:uFillTx/>
              <a:latin typeface="Century Gothic"/>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a:ea typeface="+mn-ea"/>
                <a:cs typeface="+mn-cs"/>
              </a:rPr>
              <a:t>-Calificación según la actividad </a:t>
            </a:r>
            <a:r>
              <a:rPr kumimoji="0" lang="es-ES" sz="1800" b="0" i="0" u="none" strike="noStrike" kern="1200" cap="none" spc="0" normalizeH="0" baseline="0" noProof="0" dirty="0" err="1">
                <a:ln>
                  <a:noFill/>
                </a:ln>
                <a:solidFill>
                  <a:prstClr val="white"/>
                </a:solidFill>
                <a:effectLst/>
                <a:uLnTx/>
                <a:uFillTx/>
                <a:latin typeface="Century Gothic"/>
                <a:ea typeface="+mn-ea"/>
                <a:cs typeface="+mn-cs"/>
              </a:rPr>
              <a:t>reaizada</a:t>
            </a:r>
            <a:r>
              <a:rPr kumimoji="0" lang="es-ES" sz="1800" b="0" i="0" u="none" strike="noStrike" kern="1200" cap="none" spc="0" normalizeH="0" baseline="0" noProof="0" dirty="0">
                <a:ln>
                  <a:noFill/>
                </a:ln>
                <a:solidFill>
                  <a:prstClr val="white"/>
                </a:solidFill>
                <a:effectLst/>
                <a:uLnTx/>
                <a:uFillTx/>
                <a:latin typeface="Century Gothic"/>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10" name="CuadroTexto 9">
            <a:extLst>
              <a:ext uri="{FF2B5EF4-FFF2-40B4-BE49-F238E27FC236}">
                <a16:creationId xmlns:a16="http://schemas.microsoft.com/office/drawing/2014/main" id="{C366BA34-AB71-4FBE-ACC8-431E2CC6D7EF}"/>
              </a:ext>
            </a:extLst>
          </p:cNvPr>
          <p:cNvSpPr txBox="1"/>
          <p:nvPr/>
        </p:nvSpPr>
        <p:spPr>
          <a:xfrm>
            <a:off x="3425371" y="6858000"/>
            <a:ext cx="7474858" cy="92333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a:ea typeface="+mn-ea"/>
                <a:cs typeface="+mn-cs"/>
              </a:rPr>
              <a:t>Materiales: </a:t>
            </a:r>
            <a:r>
              <a:rPr kumimoji="0" lang="es-ES" sz="1800" b="0" i="0" u="none" strike="noStrike" kern="1200" cap="none" spc="0" normalizeH="0" baseline="0" noProof="0" dirty="0" err="1">
                <a:ln>
                  <a:noFill/>
                </a:ln>
                <a:solidFill>
                  <a:prstClr val="white"/>
                </a:solidFill>
                <a:effectLst/>
                <a:uLnTx/>
                <a:uFillTx/>
                <a:latin typeface="Century Gothic"/>
                <a:ea typeface="+mn-ea"/>
                <a:cs typeface="+mn-cs"/>
              </a:rPr>
              <a:t>Odenador</a:t>
            </a:r>
            <a:r>
              <a:rPr kumimoji="0" lang="es-ES" sz="1800" b="0" i="0" u="none" strike="noStrike" kern="1200" cap="none" spc="0" normalizeH="0" baseline="0" noProof="0" dirty="0">
                <a:ln>
                  <a:noFill/>
                </a:ln>
                <a:solidFill>
                  <a:prstClr val="white"/>
                </a:solidFill>
                <a:effectLst/>
                <a:uLnTx/>
                <a:uFillTx/>
                <a:latin typeface="Century Gothic"/>
                <a:ea typeface="+mn-ea"/>
                <a:cs typeface="+mn-cs"/>
              </a:rPr>
              <a:t>, plataforma </a:t>
            </a:r>
            <a:r>
              <a:rPr kumimoji="0" lang="es-ES" sz="1800" b="0" i="0" u="none" strike="noStrike" kern="1200" cap="none" spc="0" normalizeH="0" baseline="0" noProof="0" dirty="0" err="1">
                <a:ln>
                  <a:noFill/>
                </a:ln>
                <a:solidFill>
                  <a:prstClr val="white"/>
                </a:solidFill>
                <a:effectLst/>
                <a:uLnTx/>
                <a:uFillTx/>
                <a:latin typeface="Century Gothic"/>
                <a:ea typeface="+mn-ea"/>
                <a:cs typeface="+mn-cs"/>
              </a:rPr>
              <a:t>moodle</a:t>
            </a:r>
            <a:r>
              <a:rPr kumimoji="0" lang="es-ES" sz="1800" b="0" i="0" u="none" strike="noStrike" kern="1200" cap="none" spc="0" normalizeH="0" baseline="0" noProof="0" dirty="0">
                <a:ln>
                  <a:noFill/>
                </a:ln>
                <a:solidFill>
                  <a:prstClr val="white"/>
                </a:solidFill>
                <a:effectLst/>
                <a:uLnTx/>
                <a:uFillTx/>
                <a:latin typeface="Century Gothic"/>
                <a:ea typeface="+mn-ea"/>
                <a:cs typeface="+mn-cs"/>
              </a:rPr>
              <a:t> (conexión a internet) y fichas.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12" name="CuadroTexto 11">
            <a:extLst>
              <a:ext uri="{FF2B5EF4-FFF2-40B4-BE49-F238E27FC236}">
                <a16:creationId xmlns:a16="http://schemas.microsoft.com/office/drawing/2014/main" id="{5BFEDB03-E794-4A34-BF24-93BB7B90B597}"/>
              </a:ext>
            </a:extLst>
          </p:cNvPr>
          <p:cNvSpPr txBox="1"/>
          <p:nvPr/>
        </p:nvSpPr>
        <p:spPr>
          <a:xfrm>
            <a:off x="7696137" y="659053"/>
            <a:ext cx="3554959" cy="369332"/>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a:ea typeface="+mn-ea"/>
                <a:cs typeface="+mn-cs"/>
              </a:rPr>
              <a:t>Duración:</a:t>
            </a:r>
            <a:r>
              <a:rPr kumimoji="0" lang="es-ES" sz="1800" b="0" i="0" u="none" strike="noStrike" kern="1200" cap="none" spc="0" normalizeH="0" baseline="0" noProof="0" dirty="0">
                <a:ln>
                  <a:noFill/>
                </a:ln>
                <a:solidFill>
                  <a:prstClr val="white"/>
                </a:solidFill>
                <a:effectLst/>
                <a:uLnTx/>
                <a:uFillTx/>
                <a:latin typeface="Century Gothic"/>
                <a:ea typeface="+mn-ea"/>
                <a:cs typeface="+mn-cs"/>
              </a:rPr>
              <a:t>   2 horas</a:t>
            </a:r>
          </a:p>
        </p:txBody>
      </p:sp>
    </p:spTree>
    <p:extLst>
      <p:ext uri="{BB962C8B-B14F-4D97-AF65-F5344CB8AC3E}">
        <p14:creationId xmlns:p14="http://schemas.microsoft.com/office/powerpoint/2010/main" val="1755168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05FA393D-9589-4276-A0E5-F6F64A5924CB}"/>
              </a:ext>
            </a:extLst>
          </p:cNvPr>
          <p:cNvSpPr txBox="1"/>
          <p:nvPr/>
        </p:nvSpPr>
        <p:spPr>
          <a:xfrm>
            <a:off x="754743" y="957943"/>
            <a:ext cx="10496353" cy="1477328"/>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lumMod val="95000"/>
                    <a:lumOff val="5000"/>
                  </a:prstClr>
                </a:solidFill>
                <a:effectLst/>
                <a:uLnTx/>
                <a:uFillTx/>
                <a:latin typeface="Century Gothic"/>
                <a:ea typeface="+mn-ea"/>
                <a:cs typeface="+mn-cs"/>
              </a:rPr>
              <a:t>Observaciones y sugerencias: </a:t>
            </a:r>
            <a:r>
              <a:rPr kumimoji="0" lang="es-ES" sz="1800" b="0" i="0" u="none" strike="noStrike" kern="1200" cap="none" spc="0" normalizeH="0" baseline="0" noProof="0" dirty="0">
                <a:ln>
                  <a:noFill/>
                </a:ln>
                <a:solidFill>
                  <a:prstClr val="black"/>
                </a:solidFill>
                <a:effectLst/>
                <a:uLnTx/>
                <a:uFillTx/>
                <a:latin typeface="Century Gothic"/>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entury Gothic"/>
                <a:ea typeface="+mn-ea"/>
                <a:cs typeface="+mn-cs"/>
              </a:rPr>
              <a:t>Visualmente ordenada y clara para ellos.  Necesitan más práctica pero factible a su desarrollo y puesta en práctica.  Quizá curso más bajo, les cuesta más y necesitan ayuda.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026" name="Picture 2" descr="Image">
            <a:extLst>
              <a:ext uri="{FF2B5EF4-FFF2-40B4-BE49-F238E27FC236}">
                <a16:creationId xmlns:a16="http://schemas.microsoft.com/office/drawing/2014/main" id="{495077D9-866D-4F6D-B44D-ADE04B33BC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4835" y="2686878"/>
            <a:ext cx="5367130" cy="4025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805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1375A8E-31BD-43BF-AFBC-55029EDDB6DC}"/>
              </a:ext>
            </a:extLst>
          </p:cNvPr>
          <p:cNvSpPr txBox="1"/>
          <p:nvPr/>
        </p:nvSpPr>
        <p:spPr>
          <a:xfrm>
            <a:off x="3157267" y="659053"/>
            <a:ext cx="3554960" cy="369332"/>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a:ea typeface="+mn-ea"/>
                <a:cs typeface="+mn-cs"/>
              </a:rPr>
              <a:t>Curso:  6º PRIMARIA</a:t>
            </a:r>
            <a:r>
              <a:rPr kumimoji="0" lang="es-ES" sz="1800" b="0"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5" name="CuadroTexto 4">
            <a:extLst>
              <a:ext uri="{FF2B5EF4-FFF2-40B4-BE49-F238E27FC236}">
                <a16:creationId xmlns:a16="http://schemas.microsoft.com/office/drawing/2014/main" id="{52DA2500-974E-4CA7-A580-D0A2BBAD3807}"/>
              </a:ext>
            </a:extLst>
          </p:cNvPr>
          <p:cNvSpPr txBox="1"/>
          <p:nvPr/>
        </p:nvSpPr>
        <p:spPr>
          <a:xfrm>
            <a:off x="3156369" y="200618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 name="CuadroTexto 5">
            <a:extLst>
              <a:ext uri="{FF2B5EF4-FFF2-40B4-BE49-F238E27FC236}">
                <a16:creationId xmlns:a16="http://schemas.microsoft.com/office/drawing/2014/main" id="{7B2C1E73-731E-41BE-86B6-5084A0B8F49B}"/>
              </a:ext>
            </a:extLst>
          </p:cNvPr>
          <p:cNvSpPr txBox="1"/>
          <p:nvPr/>
        </p:nvSpPr>
        <p:spPr>
          <a:xfrm>
            <a:off x="3157267" y="1288490"/>
            <a:ext cx="8093829" cy="1200329"/>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a:ea typeface="+mn-ea"/>
                <a:cs typeface="+mn-cs"/>
              </a:rPr>
              <a:t>Objetivos: </a:t>
            </a:r>
            <a:r>
              <a:rPr kumimoji="0" lang="es-ES" sz="1800" b="0" i="0" u="none" strike="noStrike" kern="1200" cap="none" spc="0" normalizeH="0" baseline="0" noProof="0" dirty="0">
                <a:ln>
                  <a:noFill/>
                </a:ln>
                <a:solidFill>
                  <a:prstClr val="white"/>
                </a:solidFill>
                <a:effectLst/>
                <a:uLnTx/>
                <a:uFillTx/>
                <a:latin typeface="Century Gothic"/>
                <a:ea typeface="+mn-ea"/>
                <a:cs typeface="+mn-cs"/>
              </a:rPr>
              <a:t>Adquirir el conocimiento de las reglas generales de acentuación, identificar cuando una palabra es aguda, llana o esdrújula y en que ocasiones se acentúan cada una de ellas. </a:t>
            </a:r>
            <a:endParaRPr kumimoji="0" lang="es-ES" sz="1800" b="1" i="0" u="none" strike="noStrike" kern="1200" cap="none" spc="0" normalizeH="0" baseline="0" noProof="0" dirty="0">
              <a:ln>
                <a:noFill/>
              </a:ln>
              <a:solidFill>
                <a:prstClr val="white"/>
              </a:solidFill>
              <a:effectLst/>
              <a:uLnTx/>
              <a:uFillTx/>
              <a:latin typeface="Century Gothic"/>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7" name="CuadroTexto 6">
            <a:extLst>
              <a:ext uri="{FF2B5EF4-FFF2-40B4-BE49-F238E27FC236}">
                <a16:creationId xmlns:a16="http://schemas.microsoft.com/office/drawing/2014/main" id="{1FDAFC94-E08E-4E40-BFF0-807EC896A314}"/>
              </a:ext>
            </a:extLst>
          </p:cNvPr>
          <p:cNvSpPr txBox="1"/>
          <p:nvPr/>
        </p:nvSpPr>
        <p:spPr>
          <a:xfrm>
            <a:off x="3106058" y="2823028"/>
            <a:ext cx="8026400" cy="341632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a:ea typeface="+mn-ea"/>
                <a:cs typeface="+mn-cs"/>
              </a:rPr>
              <a:t>Desarrollo de la actividad</a:t>
            </a:r>
            <a:r>
              <a:rPr kumimoji="0" lang="es-ES" sz="1800" b="0" i="0" u="none" strike="noStrike" kern="1200" cap="none" spc="0" normalizeH="0" baseline="0" noProof="0" dirty="0">
                <a:ln>
                  <a:noFill/>
                </a:ln>
                <a:solidFill>
                  <a:prstClr val="white"/>
                </a:solidFill>
                <a:effectLst/>
                <a:uLnTx/>
                <a:uFillTx/>
                <a:latin typeface="Century Gothic"/>
                <a:ea typeface="+mn-ea"/>
                <a:cs typeface="+mn-cs"/>
              </a:rPr>
              <a:t>: Comenzamos con una explicación de las reglas de acentuación acompañada con dos videos explicativos como apoyo visual para que les ayude a recordarlo mejor. A continuación tienen una ficha para imprimir y rellenar a lápiz sobre los contenidos trabajados, (reglas generales de acentuación, palabras agudas, llanas y esdrújulas), en la que además tienen la teoría escrita para que la puedan consultar también en formato papel. Continuamos con una ficha interactiva que tienen que rellenar a través del ordenador y enviársela a la profesora. Para finalizar tienen que rellenar un pequeño cuestionario creado por la profesora para evaluar los contenidos adquiridos.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2" name="CuadroTexto 11">
            <a:extLst>
              <a:ext uri="{FF2B5EF4-FFF2-40B4-BE49-F238E27FC236}">
                <a16:creationId xmlns:a16="http://schemas.microsoft.com/office/drawing/2014/main" id="{5BFEDB03-E794-4A34-BF24-93BB7B90B597}"/>
              </a:ext>
            </a:extLst>
          </p:cNvPr>
          <p:cNvSpPr txBox="1"/>
          <p:nvPr/>
        </p:nvSpPr>
        <p:spPr>
          <a:xfrm>
            <a:off x="7696137" y="659053"/>
            <a:ext cx="3554959" cy="369332"/>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a:ea typeface="+mn-ea"/>
                <a:cs typeface="+mn-cs"/>
              </a:rPr>
              <a:t>Duración:</a:t>
            </a:r>
            <a:r>
              <a:rPr kumimoji="0" lang="es-ES" sz="1800" b="0" i="0" u="none" strike="noStrike" kern="1200" cap="none" spc="0" normalizeH="0" baseline="0" noProof="0" dirty="0">
                <a:ln>
                  <a:noFill/>
                </a:ln>
                <a:solidFill>
                  <a:prstClr val="white"/>
                </a:solidFill>
                <a:effectLst/>
                <a:uLnTx/>
                <a:uFillTx/>
                <a:latin typeface="Century Gothic"/>
                <a:ea typeface="+mn-ea"/>
                <a:cs typeface="+mn-cs"/>
              </a:rPr>
              <a:t>  </a:t>
            </a:r>
            <a:r>
              <a:rPr lang="es-ES" b="1" dirty="0">
                <a:solidFill>
                  <a:prstClr val="white"/>
                </a:solidFill>
                <a:latin typeface="Century Gothic"/>
              </a:rPr>
              <a:t>2</a:t>
            </a:r>
            <a:r>
              <a:rPr kumimoji="0" lang="es-ES" sz="1800" b="1" i="0" u="none" strike="noStrike" kern="1200" cap="none" spc="0" normalizeH="0" baseline="0" noProof="0" dirty="0">
                <a:ln>
                  <a:noFill/>
                </a:ln>
                <a:solidFill>
                  <a:prstClr val="white"/>
                </a:solidFill>
                <a:effectLst/>
                <a:uLnTx/>
                <a:uFillTx/>
                <a:latin typeface="Century Gothic"/>
                <a:ea typeface="+mn-ea"/>
                <a:cs typeface="+mn-cs"/>
              </a:rPr>
              <a:t> horas</a:t>
            </a:r>
            <a:r>
              <a:rPr kumimoji="0" lang="es-ES" sz="1800" b="0" i="0" u="none" strike="noStrike" kern="1200" cap="none" spc="0" normalizeH="0" baseline="0" noProof="0" dirty="0">
                <a:ln>
                  <a:noFill/>
                </a:ln>
                <a:solidFill>
                  <a:prstClr val="white"/>
                </a:solidFill>
                <a:effectLst/>
                <a:uLnTx/>
                <a:uFillTx/>
                <a:latin typeface="Century Gothic"/>
                <a:ea typeface="+mn-ea"/>
                <a:cs typeface="+mn-cs"/>
              </a:rPr>
              <a:t> </a:t>
            </a:r>
          </a:p>
        </p:txBody>
      </p:sp>
    </p:spTree>
    <p:extLst>
      <p:ext uri="{BB962C8B-B14F-4D97-AF65-F5344CB8AC3E}">
        <p14:creationId xmlns:p14="http://schemas.microsoft.com/office/powerpoint/2010/main" val="2104307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9">
            <a:extLst>
              <a:ext uri="{FF2B5EF4-FFF2-40B4-BE49-F238E27FC236}">
                <a16:creationId xmlns:a16="http://schemas.microsoft.com/office/drawing/2014/main" id="{C366BA34-AB71-4FBE-ACC8-431E2CC6D7EF}"/>
              </a:ext>
            </a:extLst>
          </p:cNvPr>
          <p:cNvSpPr txBox="1"/>
          <p:nvPr/>
        </p:nvSpPr>
        <p:spPr>
          <a:xfrm>
            <a:off x="2533153" y="562205"/>
            <a:ext cx="8018733" cy="1200329"/>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a:ea typeface="+mn-ea"/>
                <a:cs typeface="+mn-cs"/>
              </a:rPr>
              <a:t>Materiales: </a:t>
            </a:r>
            <a:r>
              <a:rPr kumimoji="0" lang="es-ES" sz="1800" b="0" i="0" u="none" strike="noStrike" kern="1200" cap="none" spc="0" normalizeH="0" baseline="0" noProof="0" dirty="0">
                <a:ln>
                  <a:noFill/>
                </a:ln>
                <a:solidFill>
                  <a:prstClr val="white"/>
                </a:solidFill>
                <a:effectLst/>
                <a:uLnTx/>
                <a:uFillTx/>
                <a:latin typeface="Century Gothic"/>
                <a:ea typeface="+mn-ea"/>
                <a:cs typeface="+mn-cs"/>
              </a:rPr>
              <a:t>Dos videos educativos de las reglas generales de acentuación, una ficha para imprimir con teoría y ejercicios, una ficha interactiva y un cuestionario sobre los mismos contenidos.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5" name="CuadroTexto 10">
            <a:extLst>
              <a:ext uri="{FF2B5EF4-FFF2-40B4-BE49-F238E27FC236}">
                <a16:creationId xmlns:a16="http://schemas.microsoft.com/office/drawing/2014/main" id="{7E07383A-AA66-48B4-9404-6C5C78E42CDA}"/>
              </a:ext>
            </a:extLst>
          </p:cNvPr>
          <p:cNvSpPr txBox="1">
            <a:spLocks noGrp="1"/>
          </p:cNvSpPr>
          <p:nvPr>
            <p:ph idx="1"/>
          </p:nvPr>
        </p:nvSpPr>
        <p:spPr>
          <a:xfrm>
            <a:off x="2589212" y="2133600"/>
            <a:ext cx="7861074" cy="369332"/>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b="1" dirty="0">
                <a:solidFill>
                  <a:schemeClr val="tx1">
                    <a:lumMod val="95000"/>
                    <a:lumOff val="5000"/>
                  </a:schemeClr>
                </a:solidFill>
              </a:rPr>
              <a:t>Observaciones y sugerencias: </a:t>
            </a:r>
            <a:r>
              <a:rPr lang="es-ES" dirty="0"/>
              <a:t>  </a:t>
            </a:r>
          </a:p>
        </p:txBody>
      </p:sp>
      <p:sp>
        <p:nvSpPr>
          <p:cNvPr id="6" name="CuadroTexto 9">
            <a:extLst>
              <a:ext uri="{FF2B5EF4-FFF2-40B4-BE49-F238E27FC236}">
                <a16:creationId xmlns:a16="http://schemas.microsoft.com/office/drawing/2014/main" id="{C366BA34-AB71-4FBE-ACC8-431E2CC6D7EF}"/>
              </a:ext>
            </a:extLst>
          </p:cNvPr>
          <p:cNvSpPr txBox="1"/>
          <p:nvPr/>
        </p:nvSpPr>
        <p:spPr>
          <a:xfrm>
            <a:off x="2511382" y="2819174"/>
            <a:ext cx="8018733" cy="2862322"/>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a:ea typeface="+mn-ea"/>
                <a:cs typeface="+mn-cs"/>
              </a:rPr>
              <a:t>  La actividad se ha podido hacer sin problemas, ha motivado a los alumnos que han sido capaces de seguir todas las instrucciones y de realizar las actividades con éxito. Además les ha gustado y la mayoría han conseguido alcanzar los objetivos.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a:ea typeface="+mn-ea"/>
                <a:cs typeface="+mn-cs"/>
              </a:rPr>
              <a:t>En cuanto a la dificultad para realizar las actividades de </a:t>
            </a:r>
            <a:r>
              <a:rPr kumimoji="0" lang="es-ES" sz="1800" b="0" i="0" u="none" strike="noStrike" kern="1200" cap="none" spc="0" normalizeH="0" baseline="0" noProof="0" dirty="0" err="1">
                <a:ln>
                  <a:noFill/>
                </a:ln>
                <a:solidFill>
                  <a:prstClr val="white"/>
                </a:solidFill>
                <a:effectLst/>
                <a:uLnTx/>
                <a:uFillTx/>
                <a:latin typeface="Century Gothic"/>
                <a:ea typeface="+mn-ea"/>
                <a:cs typeface="+mn-cs"/>
              </a:rPr>
              <a:t>moodle</a:t>
            </a:r>
            <a:r>
              <a:rPr kumimoji="0" lang="es-ES" sz="1800" b="0" i="0" u="none" strike="noStrike" kern="1200" cap="none" spc="0" normalizeH="0" baseline="0" noProof="0" dirty="0">
                <a:ln>
                  <a:noFill/>
                </a:ln>
                <a:solidFill>
                  <a:prstClr val="white"/>
                </a:solidFill>
                <a:effectLst/>
                <a:uLnTx/>
                <a:uFillTx/>
                <a:latin typeface="Century Gothic"/>
                <a:ea typeface="+mn-ea"/>
                <a:cs typeface="+mn-cs"/>
              </a:rPr>
              <a:t>, por mi parte ha sido sencillo después de recibir el curso.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a:ea typeface="+mn-ea"/>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endParaRPr lang="es-ES_tradnl"/>
          </a:p>
        </p:txBody>
      </p:sp>
      <p:pic>
        <p:nvPicPr>
          <p:cNvPr id="1026" name="Picture 2"/>
          <p:cNvPicPr>
            <a:picLocks noChangeAspect="1" noChangeArrowheads="1"/>
          </p:cNvPicPr>
          <p:nvPr/>
        </p:nvPicPr>
        <p:blipFill>
          <a:blip r:embed="rId2" cstate="print"/>
          <a:srcRect/>
          <a:stretch>
            <a:fillRect/>
          </a:stretch>
        </p:blipFill>
        <p:spPr bwMode="auto">
          <a:xfrm>
            <a:off x="-409575" y="-225425"/>
            <a:ext cx="13012738" cy="7316788"/>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1375A8E-31BD-43BF-AFBC-55029EDDB6DC}"/>
              </a:ext>
            </a:extLst>
          </p:cNvPr>
          <p:cNvSpPr txBox="1"/>
          <p:nvPr/>
        </p:nvSpPr>
        <p:spPr>
          <a:xfrm>
            <a:off x="3157267" y="659053"/>
            <a:ext cx="3554960" cy="369332"/>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Curso:  </a:t>
            </a: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 INFANTIL 3 Y 4 AÑOS</a:t>
            </a:r>
          </a:p>
        </p:txBody>
      </p:sp>
      <p:sp>
        <p:nvSpPr>
          <p:cNvPr id="5" name="CuadroTexto 4">
            <a:extLst>
              <a:ext uri="{FF2B5EF4-FFF2-40B4-BE49-F238E27FC236}">
                <a16:creationId xmlns:a16="http://schemas.microsoft.com/office/drawing/2014/main" id="{52DA2500-974E-4CA7-A580-D0A2BBAD3807}"/>
              </a:ext>
            </a:extLst>
          </p:cNvPr>
          <p:cNvSpPr txBox="1"/>
          <p:nvPr/>
        </p:nvSpPr>
        <p:spPr>
          <a:xfrm>
            <a:off x="3156369" y="200618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6" name="CuadroTexto 5">
            <a:extLst>
              <a:ext uri="{FF2B5EF4-FFF2-40B4-BE49-F238E27FC236}">
                <a16:creationId xmlns:a16="http://schemas.microsoft.com/office/drawing/2014/main" id="{7B2C1E73-731E-41BE-86B6-5084A0B8F49B}"/>
              </a:ext>
            </a:extLst>
          </p:cNvPr>
          <p:cNvSpPr txBox="1"/>
          <p:nvPr/>
        </p:nvSpPr>
        <p:spPr>
          <a:xfrm>
            <a:off x="3157267" y="1288490"/>
            <a:ext cx="8093829" cy="2862322"/>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Objetivos: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Desarrollar aprendizajes significativos con actividades interactivas.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AREA IDENTIDAD Y AUTONOMIA PERSONAL: desarrollo de esquema corporal y conocer partes de la cara.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AREA CONOCIMIENTO DEL ENTORNO: Conocer partes de la abeja.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AREA  COMUNICACIÓN Y REPRESENTACION: Conocer e identificar las vocales a partir de canciones y videos.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p>
        </p:txBody>
      </p:sp>
      <p:sp>
        <p:nvSpPr>
          <p:cNvPr id="7" name="CuadroTexto 6">
            <a:extLst>
              <a:ext uri="{FF2B5EF4-FFF2-40B4-BE49-F238E27FC236}">
                <a16:creationId xmlns:a16="http://schemas.microsoft.com/office/drawing/2014/main" id="{1FDAFC94-E08E-4E40-BFF0-807EC896A314}"/>
              </a:ext>
            </a:extLst>
          </p:cNvPr>
          <p:cNvSpPr txBox="1"/>
          <p:nvPr/>
        </p:nvSpPr>
        <p:spPr>
          <a:xfrm>
            <a:off x="3150641" y="3468149"/>
            <a:ext cx="8093829" cy="2862322"/>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Desarrollo de la actividad</a:t>
            </a: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Visualización de los distintos cuentos y canciones en la pizarra digital del aula.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Realización en la pizarra digital del aula de las distintas fichas interactivas de las distintas áreas.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p>
        </p:txBody>
      </p:sp>
      <p:sp>
        <p:nvSpPr>
          <p:cNvPr id="10" name="CuadroTexto 9">
            <a:extLst>
              <a:ext uri="{FF2B5EF4-FFF2-40B4-BE49-F238E27FC236}">
                <a16:creationId xmlns:a16="http://schemas.microsoft.com/office/drawing/2014/main" id="{C366BA34-AB71-4FBE-ACC8-431E2CC6D7EF}"/>
              </a:ext>
            </a:extLst>
          </p:cNvPr>
          <p:cNvSpPr txBox="1"/>
          <p:nvPr/>
        </p:nvSpPr>
        <p:spPr>
          <a:xfrm>
            <a:off x="3157267" y="5072838"/>
            <a:ext cx="8093829" cy="646331"/>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Materiales: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   Ordenador, pizarra digital e internet.</a:t>
            </a:r>
          </a:p>
        </p:txBody>
      </p:sp>
      <p:sp>
        <p:nvSpPr>
          <p:cNvPr id="11" name="CuadroTexto 10">
            <a:extLst>
              <a:ext uri="{FF2B5EF4-FFF2-40B4-BE49-F238E27FC236}">
                <a16:creationId xmlns:a16="http://schemas.microsoft.com/office/drawing/2014/main" id="{7E07383A-AA66-48B4-9404-6C5C78E42CDA}"/>
              </a:ext>
            </a:extLst>
          </p:cNvPr>
          <p:cNvSpPr txBox="1"/>
          <p:nvPr/>
        </p:nvSpPr>
        <p:spPr>
          <a:xfrm>
            <a:off x="3150642" y="5869191"/>
            <a:ext cx="8093829" cy="646331"/>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mn-cs"/>
              </a:rPr>
              <a:t>Observaciones y sugerencias: </a:t>
            </a:r>
            <a:r>
              <a:rPr kumimoji="0" lang="es-ES" sz="1800" b="0" i="0" u="none" strike="noStrike" kern="1200" cap="none" spc="0" normalizeH="0" baseline="0" noProof="0" dirty="0">
                <a:ln>
                  <a:noFill/>
                </a:ln>
                <a:solidFill>
                  <a:prstClr val="black"/>
                </a:solidFill>
                <a:effectLst/>
                <a:uLnTx/>
                <a:uFillTx/>
                <a:latin typeface="Century Gothic" panose="020B0502020202020204"/>
                <a:ea typeface="+mn-ea"/>
                <a:cs typeface="+mn-cs"/>
              </a:rPr>
              <a:t> Las actividades se han </a:t>
            </a:r>
            <a:r>
              <a:rPr kumimoji="0" lang="es-ES" sz="1800" b="0" i="0" u="none" strike="noStrike" kern="1200" cap="none" spc="0" normalizeH="0" baseline="0" noProof="0" dirty="0" err="1">
                <a:ln>
                  <a:noFill/>
                </a:ln>
                <a:solidFill>
                  <a:prstClr val="black"/>
                </a:solidFill>
                <a:effectLst/>
                <a:uLnTx/>
                <a:uFillTx/>
                <a:latin typeface="Century Gothic" panose="020B0502020202020204"/>
                <a:ea typeface="+mn-ea"/>
                <a:cs typeface="+mn-cs"/>
              </a:rPr>
              <a:t>realizadoen</a:t>
            </a:r>
            <a:r>
              <a:rPr kumimoji="0" lang="es-ES" sz="1800" b="0" i="0" u="none" strike="noStrike" kern="1200" cap="none" spc="0" normalizeH="0" baseline="0" noProof="0" dirty="0">
                <a:ln>
                  <a:noFill/>
                </a:ln>
                <a:solidFill>
                  <a:prstClr val="black"/>
                </a:solidFill>
                <a:effectLst/>
                <a:uLnTx/>
                <a:uFillTx/>
                <a:latin typeface="Century Gothic" panose="020B0502020202020204"/>
                <a:ea typeface="+mn-ea"/>
                <a:cs typeface="+mn-cs"/>
              </a:rPr>
              <a:t> el aula de manera muy positiva. </a:t>
            </a:r>
          </a:p>
        </p:txBody>
      </p:sp>
      <p:sp>
        <p:nvSpPr>
          <p:cNvPr id="12" name="CuadroTexto 11">
            <a:extLst>
              <a:ext uri="{FF2B5EF4-FFF2-40B4-BE49-F238E27FC236}">
                <a16:creationId xmlns:a16="http://schemas.microsoft.com/office/drawing/2014/main" id="{5BFEDB03-E794-4A34-BF24-93BB7B90B597}"/>
              </a:ext>
            </a:extLst>
          </p:cNvPr>
          <p:cNvSpPr txBox="1"/>
          <p:nvPr/>
        </p:nvSpPr>
        <p:spPr>
          <a:xfrm>
            <a:off x="7696137" y="659053"/>
            <a:ext cx="3554959" cy="369332"/>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Duración:</a:t>
            </a: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   2HORAS</a:t>
            </a:r>
          </a:p>
        </p:txBody>
      </p:sp>
    </p:spTree>
    <p:extLst>
      <p:ext uri="{BB962C8B-B14F-4D97-AF65-F5344CB8AC3E}">
        <p14:creationId xmlns:p14="http://schemas.microsoft.com/office/powerpoint/2010/main" val="4114411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_tradnl" dirty="0"/>
          </a:p>
        </p:txBody>
      </p:sp>
      <p:sp>
        <p:nvSpPr>
          <p:cNvPr id="3" name="2 Marcador de contenido"/>
          <p:cNvSpPr>
            <a:spLocks noGrp="1"/>
          </p:cNvSpPr>
          <p:nvPr>
            <p:ph idx="1"/>
          </p:nvPr>
        </p:nvSpPr>
        <p:spPr/>
        <p:txBody>
          <a:bodyPr/>
          <a:lstStyle/>
          <a:p>
            <a:endParaRPr lang="es-ES_tradnl"/>
          </a:p>
        </p:txBody>
      </p:sp>
      <p:pic>
        <p:nvPicPr>
          <p:cNvPr id="2050" name="Picture 2"/>
          <p:cNvPicPr>
            <a:picLocks noChangeAspect="1" noChangeArrowheads="1"/>
          </p:cNvPicPr>
          <p:nvPr/>
        </p:nvPicPr>
        <p:blipFill>
          <a:blip r:embed="rId2" cstate="print"/>
          <a:srcRect/>
          <a:stretch>
            <a:fillRect/>
          </a:stretch>
        </p:blipFill>
        <p:spPr bwMode="auto">
          <a:xfrm>
            <a:off x="-409575" y="-225425"/>
            <a:ext cx="13012738" cy="7316788"/>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_tradnl" dirty="0"/>
          </a:p>
        </p:txBody>
      </p:sp>
      <p:sp>
        <p:nvSpPr>
          <p:cNvPr id="3" name="2 Marcador de contenido"/>
          <p:cNvSpPr>
            <a:spLocks noGrp="1"/>
          </p:cNvSpPr>
          <p:nvPr>
            <p:ph idx="1"/>
          </p:nvPr>
        </p:nvSpPr>
        <p:spPr/>
        <p:txBody>
          <a:bodyPr/>
          <a:lstStyle/>
          <a:p>
            <a:endParaRPr lang="es-ES_tradnl"/>
          </a:p>
        </p:txBody>
      </p:sp>
      <p:pic>
        <p:nvPicPr>
          <p:cNvPr id="3074" name="Picture 2"/>
          <p:cNvPicPr>
            <a:picLocks noChangeAspect="1" noChangeArrowheads="1"/>
          </p:cNvPicPr>
          <p:nvPr/>
        </p:nvPicPr>
        <p:blipFill>
          <a:blip r:embed="rId2" cstate="print"/>
          <a:srcRect/>
          <a:stretch>
            <a:fillRect/>
          </a:stretch>
        </p:blipFill>
        <p:spPr bwMode="auto">
          <a:xfrm>
            <a:off x="0" y="0"/>
            <a:ext cx="13011150" cy="73152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rofesor\Desktop\Alicia - Material\Sin título.png"/>
          <p:cNvPicPr>
            <a:picLocks noGrp="1" noChangeAspect="1" noChangeArrowheads="1"/>
          </p:cNvPicPr>
          <p:nvPr>
            <p:ph idx="1"/>
          </p:nvPr>
        </p:nvPicPr>
        <p:blipFill>
          <a:blip r:embed="rId2" cstate="print"/>
          <a:srcRect/>
          <a:stretch>
            <a:fillRect/>
          </a:stretch>
        </p:blipFill>
        <p:spPr bwMode="auto">
          <a:xfrm>
            <a:off x="972457" y="710836"/>
            <a:ext cx="10532156" cy="5921446"/>
          </a:xfrm>
          <a:prstGeom prst="rect">
            <a:avLst/>
          </a:prstGeom>
          <a:noFill/>
        </p:spPr>
      </p:pic>
    </p:spTree>
    <p:extLst>
      <p:ext uri="{BB962C8B-B14F-4D97-AF65-F5344CB8AC3E}">
        <p14:creationId xmlns:p14="http://schemas.microsoft.com/office/powerpoint/2010/main" val="118093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1375A8E-31BD-43BF-AFBC-55029EDDB6DC}"/>
              </a:ext>
            </a:extLst>
          </p:cNvPr>
          <p:cNvSpPr txBox="1"/>
          <p:nvPr/>
        </p:nvSpPr>
        <p:spPr>
          <a:xfrm>
            <a:off x="3157267" y="659053"/>
            <a:ext cx="3554960" cy="369332"/>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Curso:  </a:t>
            </a: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 6º Inglés </a:t>
            </a:r>
          </a:p>
        </p:txBody>
      </p:sp>
      <p:sp>
        <p:nvSpPr>
          <p:cNvPr id="5" name="CuadroTexto 4">
            <a:extLst>
              <a:ext uri="{FF2B5EF4-FFF2-40B4-BE49-F238E27FC236}">
                <a16:creationId xmlns:a16="http://schemas.microsoft.com/office/drawing/2014/main" id="{52DA2500-974E-4CA7-A580-D0A2BBAD3807}"/>
              </a:ext>
            </a:extLst>
          </p:cNvPr>
          <p:cNvSpPr txBox="1"/>
          <p:nvPr/>
        </p:nvSpPr>
        <p:spPr>
          <a:xfrm>
            <a:off x="3156369" y="200618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6" name="CuadroTexto 5">
            <a:extLst>
              <a:ext uri="{FF2B5EF4-FFF2-40B4-BE49-F238E27FC236}">
                <a16:creationId xmlns:a16="http://schemas.microsoft.com/office/drawing/2014/main" id="{7B2C1E73-731E-41BE-86B6-5084A0B8F49B}"/>
              </a:ext>
            </a:extLst>
          </p:cNvPr>
          <p:cNvSpPr txBox="1"/>
          <p:nvPr/>
        </p:nvSpPr>
        <p:spPr>
          <a:xfrm>
            <a:off x="3157267" y="1288490"/>
            <a:ext cx="8093829" cy="2308324"/>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Objetivos: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Ser capaz de entrar en el aula virtual.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Tener una idea general del funcionamiento de Moodle.</a:t>
            </a:r>
            <a:endParaRPr lang="es-ES" dirty="0">
              <a:solidFill>
                <a:prstClr val="white"/>
              </a:solidFill>
              <a:latin typeface="Century Gothic" panose="020B050202020202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dirty="0">
                <a:solidFill>
                  <a:prstClr val="white"/>
                </a:solidFill>
                <a:latin typeface="Century Gothic" panose="020B0502020202020204"/>
              </a:rPr>
              <a:t>Adquirir un manejo básico navegando en Moodle para así poder trabajar con las diferentes actividades propuestas.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err="1">
                <a:ln>
                  <a:noFill/>
                </a:ln>
                <a:solidFill>
                  <a:prstClr val="white"/>
                </a:solidFill>
                <a:effectLst/>
                <a:uLnTx/>
                <a:uFillTx/>
                <a:latin typeface="Century Gothic" panose="020B0502020202020204"/>
                <a:ea typeface="+mn-ea"/>
                <a:cs typeface="+mn-cs"/>
              </a:rPr>
              <a:t>Dis</a:t>
            </a:r>
            <a:r>
              <a:rPr lang="es-ES" dirty="0">
                <a:solidFill>
                  <a:prstClr val="white"/>
                </a:solidFill>
                <a:latin typeface="Century Gothic" panose="020B0502020202020204"/>
              </a:rPr>
              <a:t>frutar de la realización de diferentes ejercicios sobre el uso del pasado simple a través de Moodle. </a:t>
            </a:r>
            <a:endPar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7" name="CuadroTexto 6">
            <a:extLst>
              <a:ext uri="{FF2B5EF4-FFF2-40B4-BE49-F238E27FC236}">
                <a16:creationId xmlns:a16="http://schemas.microsoft.com/office/drawing/2014/main" id="{1FDAFC94-E08E-4E40-BFF0-807EC896A314}"/>
              </a:ext>
            </a:extLst>
          </p:cNvPr>
          <p:cNvSpPr txBox="1"/>
          <p:nvPr/>
        </p:nvSpPr>
        <p:spPr>
          <a:xfrm>
            <a:off x="3156817" y="3984614"/>
            <a:ext cx="8094727" cy="2585323"/>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Desarrollo de la actividad</a:t>
            </a: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dirty="0">
                <a:solidFill>
                  <a:prstClr val="white"/>
                </a:solidFill>
                <a:latin typeface="Century Gothic" panose="020B0502020202020204"/>
              </a:rPr>
              <a:t>El profesor </a:t>
            </a:r>
            <a:r>
              <a:rPr lang="es-ES" dirty="0" err="1">
                <a:solidFill>
                  <a:prstClr val="white"/>
                </a:solidFill>
                <a:latin typeface="Century Gothic" panose="020B0502020202020204"/>
              </a:rPr>
              <a:t>muestrala</a:t>
            </a:r>
            <a:r>
              <a:rPr lang="es-ES" dirty="0">
                <a:solidFill>
                  <a:prstClr val="white"/>
                </a:solidFill>
                <a:latin typeface="Century Gothic" panose="020B0502020202020204"/>
              </a:rPr>
              <a:t> página de </a:t>
            </a:r>
            <a:r>
              <a:rPr lang="es-ES" dirty="0" err="1">
                <a:solidFill>
                  <a:prstClr val="white"/>
                </a:solidFill>
                <a:latin typeface="Century Gothic" panose="020B0502020202020204"/>
              </a:rPr>
              <a:t>educacyl</a:t>
            </a:r>
            <a:r>
              <a:rPr lang="es-ES" dirty="0">
                <a:solidFill>
                  <a:prstClr val="white"/>
                </a:solidFill>
                <a:latin typeface="Century Gothic" panose="020B0502020202020204"/>
              </a:rPr>
              <a:t> desde la que los alumnos entran en el aula virtual individualmente.</a:t>
            </a:r>
          </a:p>
          <a:p>
            <a:pPr marL="0" marR="0" lvl="0" indent="0" algn="l" defTabSz="457200" rtl="0" eaLnBrk="1" fontAlgn="auto" latinLnBrk="0" hangingPunct="1">
              <a:lnSpc>
                <a:spcPct val="100000"/>
              </a:lnSpc>
              <a:spcBef>
                <a:spcPts val="0"/>
              </a:spcBef>
              <a:spcAft>
                <a:spcPts val="0"/>
              </a:spcAft>
              <a:buClrTx/>
              <a:buSzTx/>
              <a:buFontTx/>
              <a:buNone/>
              <a:tabLst/>
              <a:defRPr/>
            </a:pPr>
            <a:r>
              <a:rPr lang="es-ES" dirty="0">
                <a:solidFill>
                  <a:prstClr val="white"/>
                </a:solidFill>
                <a:latin typeface="Century Gothic" panose="020B0502020202020204"/>
              </a:rPr>
              <a:t>Posteriormente, el profesor, a través de la pizarra digital, enseña el funcionamiento general de Moodle. A continuación, todo el grupo en conjunto trabaja con las actividades propuestas en el tema 1, donde tienen que realizar varias fichas, ver un vídeo y participar en un foro en torno al uso del pasado simple.</a:t>
            </a:r>
          </a:p>
        </p:txBody>
      </p:sp>
      <p:sp>
        <p:nvSpPr>
          <p:cNvPr id="12" name="CuadroTexto 11">
            <a:extLst>
              <a:ext uri="{FF2B5EF4-FFF2-40B4-BE49-F238E27FC236}">
                <a16:creationId xmlns:a16="http://schemas.microsoft.com/office/drawing/2014/main" id="{5BFEDB03-E794-4A34-BF24-93BB7B90B597}"/>
              </a:ext>
            </a:extLst>
          </p:cNvPr>
          <p:cNvSpPr txBox="1"/>
          <p:nvPr/>
        </p:nvSpPr>
        <p:spPr>
          <a:xfrm>
            <a:off x="7696137" y="659053"/>
            <a:ext cx="3554959" cy="369332"/>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Duración:</a:t>
            </a: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   2 horas</a:t>
            </a:r>
          </a:p>
        </p:txBody>
      </p:sp>
    </p:spTree>
    <p:extLst>
      <p:ext uri="{BB962C8B-B14F-4D97-AF65-F5344CB8AC3E}">
        <p14:creationId xmlns:p14="http://schemas.microsoft.com/office/powerpoint/2010/main" val="920415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21390750-F420-4514-AD9E-C640EA52E1F6}"/>
              </a:ext>
            </a:extLst>
          </p:cNvPr>
          <p:cNvSpPr>
            <a:spLocks noGrp="1"/>
          </p:cNvSpPr>
          <p:nvPr>
            <p:ph type="subTitle" idx="1"/>
          </p:nvPr>
        </p:nvSpPr>
        <p:spPr/>
        <p:txBody>
          <a:bodyPr/>
          <a:lstStyle/>
          <a:p>
            <a:endParaRPr lang="es-ES"/>
          </a:p>
        </p:txBody>
      </p:sp>
      <p:sp>
        <p:nvSpPr>
          <p:cNvPr id="4" name="Título 3">
            <a:extLst>
              <a:ext uri="{FF2B5EF4-FFF2-40B4-BE49-F238E27FC236}">
                <a16:creationId xmlns:a16="http://schemas.microsoft.com/office/drawing/2014/main" id="{08B669E5-BBFB-4C24-A057-313E360A5079}"/>
              </a:ext>
            </a:extLst>
          </p:cNvPr>
          <p:cNvSpPr txBox="1">
            <a:spLocks noGrp="1"/>
          </p:cNvSpPr>
          <p:nvPr>
            <p:ph type="ctrTitle"/>
          </p:nvPr>
        </p:nvSpPr>
        <p:spPr>
          <a:xfrm>
            <a:off x="2589212" y="1520686"/>
            <a:ext cx="8915400" cy="5078313"/>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mn-cs"/>
              </a:rPr>
              <a:t>Observaciones y sugerencias: </a:t>
            </a:r>
            <a:r>
              <a:rPr kumimoji="0" lang="es-ES" sz="1800" b="0" i="0" u="none" strike="noStrike" kern="1200" cap="none" spc="0" normalizeH="0" baseline="0" noProof="0" dirty="0">
                <a:ln>
                  <a:noFill/>
                </a:ln>
                <a:solidFill>
                  <a:prstClr val="black"/>
                </a:solidFill>
                <a:effectLst/>
                <a:uLnTx/>
                <a:uFillTx/>
                <a:latin typeface="Century Gothic" panose="020B0502020202020204"/>
                <a:ea typeface="+mn-ea"/>
                <a:cs typeface="+mn-cs"/>
              </a:rPr>
              <a:t> </a:t>
            </a:r>
            <a:br>
              <a:rPr lang="es-ES" sz="1800" dirty="0">
                <a:solidFill>
                  <a:prstClr val="black"/>
                </a:solidFill>
                <a:latin typeface="Century Gothic" panose="020B0502020202020204"/>
              </a:rPr>
            </a:br>
            <a:r>
              <a:rPr lang="es-ES" sz="1800" dirty="0">
                <a:solidFill>
                  <a:prstClr val="black"/>
                </a:solidFill>
                <a:latin typeface="Century Gothic" panose="020B0502020202020204"/>
              </a:rPr>
              <a:t>Aunque hubo varias dificultades a la hora de entrar de manera independiente en el aula virtual, la aceptación de Moodle como una herramienta más de trabajo ha sido muy positiva. En gran medida, se debe a que son alumnos en un curso alto y están muy familiarizados con las nuevas tecnologías en su vida diaria, y además, sienten que trabajar con ellas es más ameno y divertido, por lo que su motivación fue muy buena. </a:t>
            </a:r>
            <a:br>
              <a:rPr lang="es-ES" sz="1800" dirty="0">
                <a:solidFill>
                  <a:prstClr val="black"/>
                </a:solidFill>
                <a:latin typeface="Century Gothic" panose="020B0502020202020204"/>
              </a:rPr>
            </a:br>
            <a:br>
              <a:rPr lang="es-ES" sz="1800" dirty="0">
                <a:solidFill>
                  <a:prstClr val="black"/>
                </a:solidFill>
                <a:latin typeface="Century Gothic" panose="020B0502020202020204"/>
              </a:rPr>
            </a:br>
            <a:r>
              <a:rPr lang="es-ES" sz="1800" dirty="0">
                <a:solidFill>
                  <a:prstClr val="black"/>
                </a:solidFill>
                <a:latin typeface="Century Gothic" panose="020B0502020202020204"/>
              </a:rPr>
              <a:t>Aunque todo el grupo entendió muy rápidamente el funcionamiento de Moodle, ya que es muy intuitivo, un alumno tuvo dificultades para manejarse con las herramientas básicas. Por ello, sería importante dedicar alguna sesión a conocer el manejo de un ordenador y a navegar por Moodle de manera más detenida.</a:t>
            </a:r>
            <a:br>
              <a:rPr lang="es-ES" sz="1800" dirty="0">
                <a:solidFill>
                  <a:prstClr val="black"/>
                </a:solidFill>
                <a:latin typeface="Century Gothic" panose="020B0502020202020204"/>
              </a:rPr>
            </a:br>
            <a:br>
              <a:rPr lang="es-ES" sz="1800" dirty="0">
                <a:solidFill>
                  <a:prstClr val="black"/>
                </a:solidFill>
                <a:latin typeface="Century Gothic" panose="020B0502020202020204"/>
              </a:rPr>
            </a:br>
            <a:r>
              <a:rPr lang="es-ES" sz="1800" dirty="0">
                <a:solidFill>
                  <a:prstClr val="black"/>
                </a:solidFill>
                <a:latin typeface="Century Gothic" panose="020B0502020202020204"/>
              </a:rPr>
              <a:t>Como sugerencia de mejora, propondría usar Moodle de manera independiente, cada alumno con su ordenador, durante varias sesiones en el aula. De esta manera el profesor será capaz de detectar en el momento las dificultades que cada niño tiene y poder solventarlas a tiempo. </a:t>
            </a:r>
            <a:endParaRPr kumimoji="0" lang="es-E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5" name="CuadroTexto 4">
            <a:extLst>
              <a:ext uri="{FF2B5EF4-FFF2-40B4-BE49-F238E27FC236}">
                <a16:creationId xmlns:a16="http://schemas.microsoft.com/office/drawing/2014/main" id="{AF8DA3DB-0906-4907-8F1A-97C28A491189}"/>
              </a:ext>
            </a:extLst>
          </p:cNvPr>
          <p:cNvSpPr txBox="1"/>
          <p:nvPr/>
        </p:nvSpPr>
        <p:spPr>
          <a:xfrm>
            <a:off x="2589213" y="631172"/>
            <a:ext cx="8915399" cy="646331"/>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Materiales: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   Ordenador, pizarra digital e internet.</a:t>
            </a:r>
          </a:p>
        </p:txBody>
      </p:sp>
    </p:spTree>
    <p:extLst>
      <p:ext uri="{BB962C8B-B14F-4D97-AF65-F5344CB8AC3E}">
        <p14:creationId xmlns:p14="http://schemas.microsoft.com/office/powerpoint/2010/main" val="27838750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96ADC5-21A0-4E21-AA46-EA11D65B8FED}"/>
              </a:ext>
            </a:extLst>
          </p:cNvPr>
          <p:cNvSpPr>
            <a:spLocks noGrp="1"/>
          </p:cNvSpPr>
          <p:nvPr>
            <p:ph type="title"/>
          </p:nvPr>
        </p:nvSpPr>
        <p:spPr/>
        <p:txBody>
          <a:bodyPr/>
          <a:lstStyle/>
          <a:p>
            <a:endParaRPr lang="es-ES" dirty="0"/>
          </a:p>
        </p:txBody>
      </p:sp>
      <p:pic>
        <p:nvPicPr>
          <p:cNvPr id="4" name="Marcador de contenido 3">
            <a:extLst>
              <a:ext uri="{FF2B5EF4-FFF2-40B4-BE49-F238E27FC236}">
                <a16:creationId xmlns:a16="http://schemas.microsoft.com/office/drawing/2014/main" id="{CBA49537-461F-4CBA-96DF-24D4016D3239}"/>
              </a:ext>
            </a:extLst>
          </p:cNvPr>
          <p:cNvPicPr>
            <a:picLocks noGrp="1" noChangeAspect="1"/>
          </p:cNvPicPr>
          <p:nvPr>
            <p:ph idx="1"/>
          </p:nvPr>
        </p:nvPicPr>
        <p:blipFill rotWithShape="1">
          <a:blip r:embed="rId2"/>
          <a:srcRect l="-445" t="11059" r="1339"/>
          <a:stretch/>
        </p:blipFill>
        <p:spPr>
          <a:xfrm>
            <a:off x="5639687" y="3429000"/>
            <a:ext cx="6099779" cy="2917337"/>
          </a:xfrm>
          <a:prstGeom prst="rect">
            <a:avLst/>
          </a:prstGeom>
        </p:spPr>
      </p:pic>
      <p:pic>
        <p:nvPicPr>
          <p:cNvPr id="5" name="Imagen 4">
            <a:extLst>
              <a:ext uri="{FF2B5EF4-FFF2-40B4-BE49-F238E27FC236}">
                <a16:creationId xmlns:a16="http://schemas.microsoft.com/office/drawing/2014/main" id="{CE6D5A52-B746-4093-9CCD-57BA37A5D7D6}"/>
              </a:ext>
            </a:extLst>
          </p:cNvPr>
          <p:cNvPicPr>
            <a:picLocks noChangeAspect="1"/>
          </p:cNvPicPr>
          <p:nvPr/>
        </p:nvPicPr>
        <p:blipFill rotWithShape="1">
          <a:blip r:embed="rId3"/>
          <a:srcRect l="540" t="8614" r="16275"/>
          <a:stretch/>
        </p:blipFill>
        <p:spPr>
          <a:xfrm>
            <a:off x="527310" y="1568524"/>
            <a:ext cx="4982818" cy="2917338"/>
          </a:xfrm>
          <a:prstGeom prst="rect">
            <a:avLst/>
          </a:prstGeom>
        </p:spPr>
      </p:pic>
      <p:pic>
        <p:nvPicPr>
          <p:cNvPr id="6" name="Imagen 5">
            <a:extLst>
              <a:ext uri="{FF2B5EF4-FFF2-40B4-BE49-F238E27FC236}">
                <a16:creationId xmlns:a16="http://schemas.microsoft.com/office/drawing/2014/main" id="{48C421BB-3703-4342-B0FB-E116F1DE95A7}"/>
              </a:ext>
            </a:extLst>
          </p:cNvPr>
          <p:cNvPicPr>
            <a:picLocks noChangeAspect="1"/>
          </p:cNvPicPr>
          <p:nvPr/>
        </p:nvPicPr>
        <p:blipFill rotWithShape="1">
          <a:blip r:embed="rId4"/>
          <a:srcRect l="1139" t="10485" r="11482" b="14053"/>
          <a:stretch/>
        </p:blipFill>
        <p:spPr>
          <a:xfrm>
            <a:off x="5714464" y="416516"/>
            <a:ext cx="5950226" cy="2610677"/>
          </a:xfrm>
          <a:prstGeom prst="rect">
            <a:avLst/>
          </a:prstGeom>
        </p:spPr>
      </p:pic>
    </p:spTree>
    <p:extLst>
      <p:ext uri="{BB962C8B-B14F-4D97-AF65-F5344CB8AC3E}">
        <p14:creationId xmlns:p14="http://schemas.microsoft.com/office/powerpoint/2010/main" val="1454407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1375A8E-31BD-43BF-AFBC-55029EDDB6DC}"/>
              </a:ext>
            </a:extLst>
          </p:cNvPr>
          <p:cNvSpPr txBox="1"/>
          <p:nvPr/>
        </p:nvSpPr>
        <p:spPr>
          <a:xfrm>
            <a:off x="3157267" y="659053"/>
            <a:ext cx="3554960" cy="369332"/>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Curso:  PT y </a:t>
            </a:r>
            <a:r>
              <a:rPr kumimoji="0" lang="es-ES" sz="1800" b="1" i="0" u="none" strike="noStrike" kern="1200" cap="none" spc="0" normalizeH="0" baseline="0" noProof="0" dirty="0" err="1">
                <a:ln>
                  <a:noFill/>
                </a:ln>
                <a:solidFill>
                  <a:prstClr val="white"/>
                </a:solidFill>
                <a:effectLst/>
                <a:uLnTx/>
                <a:uFillTx/>
                <a:latin typeface="Century Gothic" panose="020B0502020202020204"/>
                <a:ea typeface="+mn-ea"/>
                <a:cs typeface="+mn-cs"/>
              </a:rPr>
              <a:t>AyL</a:t>
            </a: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p>
        </p:txBody>
      </p:sp>
      <p:sp>
        <p:nvSpPr>
          <p:cNvPr id="5" name="CuadroTexto 4">
            <a:extLst>
              <a:ext uri="{FF2B5EF4-FFF2-40B4-BE49-F238E27FC236}">
                <a16:creationId xmlns:a16="http://schemas.microsoft.com/office/drawing/2014/main" id="{52DA2500-974E-4CA7-A580-D0A2BBAD3807}"/>
              </a:ext>
            </a:extLst>
          </p:cNvPr>
          <p:cNvSpPr txBox="1"/>
          <p:nvPr/>
        </p:nvSpPr>
        <p:spPr>
          <a:xfrm>
            <a:off x="3156369" y="200618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6" name="CuadroTexto 5">
            <a:extLst>
              <a:ext uri="{FF2B5EF4-FFF2-40B4-BE49-F238E27FC236}">
                <a16:creationId xmlns:a16="http://schemas.microsoft.com/office/drawing/2014/main" id="{7B2C1E73-731E-41BE-86B6-5084A0B8F49B}"/>
              </a:ext>
            </a:extLst>
          </p:cNvPr>
          <p:cNvSpPr txBox="1"/>
          <p:nvPr/>
        </p:nvSpPr>
        <p:spPr>
          <a:xfrm>
            <a:off x="3157267" y="1288490"/>
            <a:ext cx="8093829" cy="2662267"/>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Objetivos: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s-ES" sz="1100" b="0" i="0" u="none" strike="noStrike" kern="1200" cap="none" spc="0" normalizeH="0" baseline="0" noProof="0" dirty="0">
                <a:ln>
                  <a:noFill/>
                </a:ln>
                <a:solidFill>
                  <a:prstClr val="white"/>
                </a:solidFill>
                <a:effectLst/>
                <a:uLnTx/>
                <a:uFillTx/>
                <a:latin typeface="Century Gothic" panose="020B0502020202020204"/>
                <a:ea typeface="+mn-ea"/>
                <a:cs typeface="+mn-cs"/>
              </a:rPr>
              <a:t>Gestionar recursos educativos y organizar el acceso a estos recursos, permitiendo además, la comunicación entre alumnos y profesores.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s-ES" sz="1100" b="0" i="0" u="none" strike="noStrike" kern="1200" cap="none" spc="0" normalizeH="0" baseline="0" noProof="0" dirty="0">
                <a:ln>
                  <a:noFill/>
                </a:ln>
                <a:solidFill>
                  <a:prstClr val="white"/>
                </a:solidFill>
                <a:effectLst/>
                <a:uLnTx/>
                <a:uFillTx/>
                <a:latin typeface="Century Gothic" panose="020B0502020202020204"/>
                <a:ea typeface="+mn-ea"/>
                <a:cs typeface="+mn-cs"/>
              </a:rPr>
              <a:t>Conocer el menú de Navegación para poder realizar diferentes acciones (participantes, calificaciones, área personal, inicio del sitio y calendario)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es-ES" sz="11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p>
        </p:txBody>
      </p:sp>
      <p:sp>
        <p:nvSpPr>
          <p:cNvPr id="7" name="CuadroTexto 6">
            <a:extLst>
              <a:ext uri="{FF2B5EF4-FFF2-40B4-BE49-F238E27FC236}">
                <a16:creationId xmlns:a16="http://schemas.microsoft.com/office/drawing/2014/main" id="{1FDAFC94-E08E-4E40-BFF0-807EC896A314}"/>
              </a:ext>
            </a:extLst>
          </p:cNvPr>
          <p:cNvSpPr txBox="1"/>
          <p:nvPr/>
        </p:nvSpPr>
        <p:spPr>
          <a:xfrm>
            <a:off x="3150641" y="3285171"/>
            <a:ext cx="8093829" cy="2554545"/>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Desarrollo de la actividad</a:t>
            </a: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es-ES" sz="1100" b="0" i="0" u="none" strike="noStrike" kern="1200" cap="none" spc="0" normalizeH="0" baseline="0" noProof="0" dirty="0">
                <a:ln>
                  <a:noFill/>
                </a:ln>
                <a:solidFill>
                  <a:prstClr val="white"/>
                </a:solidFill>
                <a:effectLst/>
                <a:uLnTx/>
                <a:uFillTx/>
                <a:latin typeface="Century Gothic" panose="020B0502020202020204"/>
                <a:ea typeface="+mn-ea"/>
                <a:cs typeface="+mn-cs"/>
              </a:rPr>
              <a:t>En </a:t>
            </a:r>
            <a:r>
              <a:rPr kumimoji="0" lang="es-ES" sz="1100" b="1" i="1" u="sng" strike="noStrike" kern="1200" cap="none" spc="0" normalizeH="0" baseline="0" noProof="0" dirty="0">
                <a:ln>
                  <a:noFill/>
                </a:ln>
                <a:solidFill>
                  <a:prstClr val="white"/>
                </a:solidFill>
                <a:effectLst/>
                <a:uLnTx/>
                <a:uFillTx/>
                <a:latin typeface="Century Gothic" panose="020B0502020202020204"/>
                <a:ea typeface="+mn-ea"/>
                <a:cs typeface="+mn-cs"/>
              </a:rPr>
              <a:t>Participantes</a:t>
            </a:r>
            <a:r>
              <a:rPr kumimoji="0" lang="es-ES" sz="1100" b="0" i="0" u="none" strike="noStrike" kern="1200" cap="none" spc="0" normalizeH="0" baseline="0" noProof="0" dirty="0">
                <a:ln>
                  <a:noFill/>
                </a:ln>
                <a:solidFill>
                  <a:prstClr val="white"/>
                </a:solidFill>
                <a:effectLst/>
                <a:uLnTx/>
                <a:uFillTx/>
                <a:latin typeface="Century Gothic" panose="020B0502020202020204"/>
                <a:ea typeface="+mn-ea"/>
                <a:cs typeface="+mn-cs"/>
              </a:rPr>
              <a:t> se podrán consultar los usuarios que pueden acceder al curso, así como los roles que tienen definidos, además el profesor podrá encontrar información detallada sobre su actividad. Se podrá consultar el nombre, apellidos, los roles con los que esta matriculado en el curso, los grupos a los que pertenece si los hubiera, la fecha del último acceso al curso y el estado de la matriculación. Mediante el icono de lápiz que aparece a la derecha de los roles, se podrán añadir o eliminar los roles asignados a un usuario. Pinchando sobre el icono de papelera situado a la derecha del estado del participante se podrá dar de baja un usuario, mediante el engranaje se podrá modificar las opciones de matriculación.</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es-ES" sz="1100" b="0" i="0" u="none" strike="noStrike" kern="1200" cap="none" spc="0" normalizeH="0" baseline="0" noProof="0" dirty="0">
                <a:ln>
                  <a:noFill/>
                </a:ln>
                <a:solidFill>
                  <a:prstClr val="white"/>
                </a:solidFill>
                <a:effectLst/>
                <a:uLnTx/>
                <a:uFillTx/>
                <a:latin typeface="Century Gothic" panose="020B0502020202020204"/>
                <a:ea typeface="+mn-ea"/>
                <a:cs typeface="+mn-cs"/>
              </a:rPr>
              <a:t>A través de la opción </a:t>
            </a:r>
            <a:r>
              <a:rPr kumimoji="0" lang="es-ES" sz="1100" b="1" i="1" u="sng" strike="noStrike" kern="1200" cap="none" spc="0" normalizeH="0" baseline="0" noProof="0" dirty="0">
                <a:ln>
                  <a:noFill/>
                </a:ln>
                <a:solidFill>
                  <a:prstClr val="white"/>
                </a:solidFill>
                <a:effectLst/>
                <a:uLnTx/>
                <a:uFillTx/>
                <a:latin typeface="Century Gothic" panose="020B0502020202020204"/>
                <a:ea typeface="+mn-ea"/>
                <a:cs typeface="+mn-cs"/>
              </a:rPr>
              <a:t>Calificaciones</a:t>
            </a:r>
            <a:r>
              <a:rPr kumimoji="0" lang="es-ES" sz="1100" b="0" i="0" u="none" strike="noStrike" kern="1200" cap="none" spc="0" normalizeH="0" baseline="0" noProof="0" dirty="0">
                <a:ln>
                  <a:noFill/>
                </a:ln>
                <a:solidFill>
                  <a:prstClr val="white"/>
                </a:solidFill>
                <a:effectLst/>
                <a:uLnTx/>
                <a:uFillTx/>
                <a:latin typeface="Century Gothic" panose="020B0502020202020204"/>
                <a:ea typeface="+mn-ea"/>
                <a:cs typeface="+mn-cs"/>
              </a:rPr>
              <a:t>, se podrán configurar y consultar las calificaciones de los alumnos del curso.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p>
        </p:txBody>
      </p:sp>
      <p:sp>
        <p:nvSpPr>
          <p:cNvPr id="10" name="CuadroTexto 9">
            <a:extLst>
              <a:ext uri="{FF2B5EF4-FFF2-40B4-BE49-F238E27FC236}">
                <a16:creationId xmlns:a16="http://schemas.microsoft.com/office/drawing/2014/main" id="{C366BA34-AB71-4FBE-ACC8-431E2CC6D7EF}"/>
              </a:ext>
            </a:extLst>
          </p:cNvPr>
          <p:cNvSpPr txBox="1"/>
          <p:nvPr/>
        </p:nvSpPr>
        <p:spPr>
          <a:xfrm>
            <a:off x="3157267" y="5072838"/>
            <a:ext cx="8093829" cy="646331"/>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Materiales: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p>
        </p:txBody>
      </p:sp>
      <p:sp>
        <p:nvSpPr>
          <p:cNvPr id="11" name="CuadroTexto 10">
            <a:extLst>
              <a:ext uri="{FF2B5EF4-FFF2-40B4-BE49-F238E27FC236}">
                <a16:creationId xmlns:a16="http://schemas.microsoft.com/office/drawing/2014/main" id="{7E07383A-AA66-48B4-9404-6C5C78E42CDA}"/>
              </a:ext>
            </a:extLst>
          </p:cNvPr>
          <p:cNvSpPr txBox="1"/>
          <p:nvPr/>
        </p:nvSpPr>
        <p:spPr>
          <a:xfrm>
            <a:off x="3150642" y="5869191"/>
            <a:ext cx="8093829" cy="369332"/>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mn-cs"/>
              </a:rPr>
              <a:t>Observaciones y sugerencias: </a:t>
            </a:r>
            <a:r>
              <a:rPr kumimoji="0" lang="es-ES" sz="1800" b="0" i="0" u="none" strike="noStrike" kern="1200" cap="none" spc="0" normalizeH="0" baseline="0" noProof="0" dirty="0">
                <a:ln>
                  <a:noFill/>
                </a:ln>
                <a:solidFill>
                  <a:prstClr val="black"/>
                </a:solidFill>
                <a:effectLst/>
                <a:uLnTx/>
                <a:uFillTx/>
                <a:latin typeface="Century Gothic" panose="020B0502020202020204"/>
                <a:ea typeface="+mn-ea"/>
                <a:cs typeface="+mn-cs"/>
              </a:rPr>
              <a:t>  </a:t>
            </a:r>
          </a:p>
        </p:txBody>
      </p:sp>
      <p:sp>
        <p:nvSpPr>
          <p:cNvPr id="12" name="CuadroTexto 11">
            <a:extLst>
              <a:ext uri="{FF2B5EF4-FFF2-40B4-BE49-F238E27FC236}">
                <a16:creationId xmlns:a16="http://schemas.microsoft.com/office/drawing/2014/main" id="{5BFEDB03-E794-4A34-BF24-93BB7B90B597}"/>
              </a:ext>
            </a:extLst>
          </p:cNvPr>
          <p:cNvSpPr txBox="1"/>
          <p:nvPr/>
        </p:nvSpPr>
        <p:spPr>
          <a:xfrm>
            <a:off x="7696137" y="659053"/>
            <a:ext cx="3554959" cy="369332"/>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Duración:</a:t>
            </a: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p>
        </p:txBody>
      </p:sp>
    </p:spTree>
    <p:extLst>
      <p:ext uri="{BB962C8B-B14F-4D97-AF65-F5344CB8AC3E}">
        <p14:creationId xmlns:p14="http://schemas.microsoft.com/office/powerpoint/2010/main" val="39013268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4B510AB-AC22-4C00-B141-C18F28381637}"/>
              </a:ext>
            </a:extLst>
          </p:cNvPr>
          <p:cNvSpPr txBox="1"/>
          <p:nvPr/>
        </p:nvSpPr>
        <p:spPr>
          <a:xfrm>
            <a:off x="3157267" y="659053"/>
            <a:ext cx="3554960" cy="369332"/>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Curso: </a:t>
            </a: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p>
        </p:txBody>
      </p:sp>
      <p:sp>
        <p:nvSpPr>
          <p:cNvPr id="5" name="CuadroTexto 4">
            <a:extLst>
              <a:ext uri="{FF2B5EF4-FFF2-40B4-BE49-F238E27FC236}">
                <a16:creationId xmlns:a16="http://schemas.microsoft.com/office/drawing/2014/main" id="{20EDD9EA-AEF2-4CD2-8AD8-3A2F8E043AA0}"/>
              </a:ext>
            </a:extLst>
          </p:cNvPr>
          <p:cNvSpPr txBox="1"/>
          <p:nvPr/>
        </p:nvSpPr>
        <p:spPr>
          <a:xfrm>
            <a:off x="7696137" y="659053"/>
            <a:ext cx="3554959" cy="369332"/>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Duración: </a:t>
            </a: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p>
        </p:txBody>
      </p:sp>
      <p:sp>
        <p:nvSpPr>
          <p:cNvPr id="6" name="CuadroTexto 5">
            <a:extLst>
              <a:ext uri="{FF2B5EF4-FFF2-40B4-BE49-F238E27FC236}">
                <a16:creationId xmlns:a16="http://schemas.microsoft.com/office/drawing/2014/main" id="{9F3D3135-F2F3-4FAF-A17C-D1EB0A19FAAA}"/>
              </a:ext>
            </a:extLst>
          </p:cNvPr>
          <p:cNvSpPr txBox="1"/>
          <p:nvPr/>
        </p:nvSpPr>
        <p:spPr>
          <a:xfrm>
            <a:off x="3150640" y="1221274"/>
            <a:ext cx="8093829" cy="15696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Objetivos:</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s-ES" sz="1200" b="0" i="0" u="none" strike="noStrike" kern="1200" cap="none" spc="0" normalizeH="0" baseline="0" noProof="0" dirty="0">
                <a:ln>
                  <a:noFill/>
                </a:ln>
                <a:solidFill>
                  <a:prstClr val="white"/>
                </a:solidFill>
                <a:effectLst/>
                <a:uLnTx/>
                <a:uFillTx/>
                <a:latin typeface="Century Gothic" panose="020B0502020202020204"/>
                <a:ea typeface="+mn-ea"/>
                <a:cs typeface="+mn-cs"/>
              </a:rPr>
              <a:t>Humanizar la educación con los recursos digitales.</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s-ES" sz="1200" b="0" i="0" u="none" strike="noStrike" kern="1200" cap="none" spc="0" normalizeH="0" baseline="0" noProof="0" dirty="0">
                <a:ln>
                  <a:noFill/>
                </a:ln>
                <a:solidFill>
                  <a:prstClr val="white"/>
                </a:solidFill>
                <a:effectLst/>
                <a:uLnTx/>
                <a:uFillTx/>
                <a:latin typeface="Century Gothic" panose="020B0502020202020204"/>
                <a:ea typeface="+mn-ea"/>
                <a:cs typeface="+mn-cs"/>
              </a:rPr>
              <a:t>Agregar actividades y recursos de diferentes tipos (</a:t>
            </a:r>
            <a:r>
              <a:rPr kumimoji="0" lang="es-ES" sz="1200" b="0" i="0" u="none" strike="noStrike" kern="1200" cap="none" spc="0" normalizeH="0" baseline="0" noProof="0" dirty="0" err="1">
                <a:ln>
                  <a:noFill/>
                </a:ln>
                <a:solidFill>
                  <a:prstClr val="white"/>
                </a:solidFill>
                <a:effectLst/>
                <a:uLnTx/>
                <a:uFillTx/>
                <a:latin typeface="Century Gothic" panose="020B0502020202020204"/>
                <a:ea typeface="+mn-ea"/>
                <a:cs typeface="+mn-cs"/>
              </a:rPr>
              <a:t>J.Clic</a:t>
            </a:r>
            <a:r>
              <a:rPr kumimoji="0" lang="es-ES" sz="1200" b="0"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es-ES" sz="1200" b="0" i="0" u="none" strike="noStrike" kern="1200" cap="none" spc="0" normalizeH="0" baseline="0" noProof="0" dirty="0" err="1">
                <a:ln>
                  <a:noFill/>
                </a:ln>
                <a:solidFill>
                  <a:prstClr val="white"/>
                </a:solidFill>
                <a:effectLst/>
                <a:uLnTx/>
                <a:uFillTx/>
                <a:latin typeface="Century Gothic" panose="020B0502020202020204"/>
                <a:ea typeface="+mn-ea"/>
                <a:cs typeface="+mn-cs"/>
              </a:rPr>
              <a:t>cuestinonarios</a:t>
            </a:r>
            <a:r>
              <a:rPr kumimoji="0" lang="es-ES" sz="1200" b="0"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es-ES" sz="1200" b="0" i="0" u="none" strike="noStrike" kern="1200" cap="none" spc="0" normalizeH="0" baseline="0" noProof="0" dirty="0" err="1">
                <a:ln>
                  <a:noFill/>
                </a:ln>
                <a:solidFill>
                  <a:prstClr val="white"/>
                </a:solidFill>
                <a:effectLst/>
                <a:uLnTx/>
                <a:uFillTx/>
                <a:latin typeface="Century Gothic" panose="020B0502020202020204"/>
                <a:ea typeface="+mn-ea"/>
                <a:cs typeface="+mn-cs"/>
              </a:rPr>
              <a:t>ecuestas</a:t>
            </a:r>
            <a:r>
              <a:rPr kumimoji="0" lang="es-ES" sz="1200" b="0" i="0" u="none" strike="noStrike" kern="1200" cap="none" spc="0" normalizeH="0" baseline="0" noProof="0" dirty="0">
                <a:ln>
                  <a:noFill/>
                </a:ln>
                <a:solidFill>
                  <a:prstClr val="white"/>
                </a:solidFill>
                <a:effectLst/>
                <a:uLnTx/>
                <a:uFillTx/>
                <a:latin typeface="Century Gothic" panose="020B0502020202020204"/>
                <a:ea typeface="+mn-ea"/>
                <a:cs typeface="+mn-cs"/>
              </a:rPr>
              <a:t>, contenidos interactivo, </a:t>
            </a:r>
            <a:r>
              <a:rPr kumimoji="0" lang="es-ES" sz="1200" b="0" i="0" u="none" strike="noStrike" kern="1200" cap="none" spc="0" normalizeH="0" baseline="0" noProof="0" dirty="0" err="1">
                <a:ln>
                  <a:noFill/>
                </a:ln>
                <a:solidFill>
                  <a:prstClr val="white"/>
                </a:solidFill>
                <a:effectLst/>
                <a:uLnTx/>
                <a:uFillTx/>
                <a:latin typeface="Century Gothic" panose="020B0502020202020204"/>
                <a:ea typeface="+mn-ea"/>
                <a:cs typeface="+mn-cs"/>
              </a:rPr>
              <a:t>GeoGebra</a:t>
            </a:r>
            <a:r>
              <a:rPr kumimoji="0" lang="es-ES" sz="1200" b="0" i="0" u="none" strike="noStrike" kern="1200" cap="none" spc="0" normalizeH="0" baseline="0" noProof="0" dirty="0">
                <a:ln>
                  <a:noFill/>
                </a:ln>
                <a:solidFill>
                  <a:prstClr val="white"/>
                </a:solidFill>
                <a:effectLst/>
                <a:uLnTx/>
                <a:uFillTx/>
                <a:latin typeface="Century Gothic" panose="020B0502020202020204"/>
                <a:ea typeface="+mn-ea"/>
                <a:cs typeface="+mn-cs"/>
              </a:rPr>
              <a:t>…)</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s-ES" sz="1200" b="0" i="0" u="none" strike="noStrike" kern="1200" cap="none" spc="0" normalizeH="0" baseline="0" noProof="0" dirty="0">
                <a:ln>
                  <a:noFill/>
                </a:ln>
                <a:solidFill>
                  <a:prstClr val="white"/>
                </a:solidFill>
                <a:effectLst/>
                <a:uLnTx/>
                <a:uFillTx/>
                <a:latin typeface="Century Gothic" panose="020B0502020202020204"/>
                <a:ea typeface="+mn-ea"/>
                <a:cs typeface="+mn-cs"/>
              </a:rPr>
              <a:t>Conocer páginas educativas donde podamos buscar los contenidos, los recursos, las actividades interactivas que queremos que realicen nuestros alumnos.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7" name="CuadroTexto 6">
            <a:extLst>
              <a:ext uri="{FF2B5EF4-FFF2-40B4-BE49-F238E27FC236}">
                <a16:creationId xmlns:a16="http://schemas.microsoft.com/office/drawing/2014/main" id="{BA676BF2-BE3E-45C6-AA16-38D6B8DF95C2}"/>
              </a:ext>
            </a:extLst>
          </p:cNvPr>
          <p:cNvSpPr txBox="1"/>
          <p:nvPr/>
        </p:nvSpPr>
        <p:spPr>
          <a:xfrm>
            <a:off x="3150641" y="2891492"/>
            <a:ext cx="8093829" cy="3000821"/>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Desarrollo de la actividad</a:t>
            </a: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kumimoji="0" lang="es-ES" sz="1100" b="0" i="0" u="none" strike="noStrike" kern="1200" cap="none" spc="0" normalizeH="0" baseline="0" noProof="0" dirty="0" err="1">
                <a:ln>
                  <a:noFill/>
                </a:ln>
                <a:solidFill>
                  <a:prstClr val="white"/>
                </a:solidFill>
                <a:effectLst/>
                <a:uLnTx/>
                <a:uFillTx/>
                <a:latin typeface="Century Gothic" panose="020B0502020202020204"/>
                <a:ea typeface="+mn-ea"/>
                <a:cs typeface="+mn-cs"/>
              </a:rPr>
              <a:t>Moodle</a:t>
            </a:r>
            <a:r>
              <a:rPr kumimoji="0" lang="es-ES" sz="1100" b="0" i="0" u="none" strike="noStrike" kern="1200" cap="none" spc="0" normalizeH="0" baseline="0" noProof="0" dirty="0">
                <a:ln>
                  <a:noFill/>
                </a:ln>
                <a:solidFill>
                  <a:prstClr val="white"/>
                </a:solidFill>
                <a:effectLst/>
                <a:uLnTx/>
                <a:uFillTx/>
                <a:latin typeface="Century Gothic" panose="020B0502020202020204"/>
                <a:ea typeface="+mn-ea"/>
                <a:cs typeface="+mn-cs"/>
              </a:rPr>
              <a:t> hace una distinción entre los elementos que pueden ser usados: Recursos y Actividades. En principio, los recursos son los elementos que permitirían a los alumnos acceder a los contenidos. Por otro lado, las actividades son las herramientas de trabajo para los mismos. No obstante, el carácter abierto de la mayoría de los elementos de </a:t>
            </a:r>
            <a:r>
              <a:rPr kumimoji="0" lang="es-ES" sz="1100" b="0" i="0" u="none" strike="noStrike" kern="1200" cap="none" spc="0" normalizeH="0" baseline="0" noProof="0" dirty="0" err="1">
                <a:ln>
                  <a:noFill/>
                </a:ln>
                <a:solidFill>
                  <a:prstClr val="white"/>
                </a:solidFill>
                <a:effectLst/>
                <a:uLnTx/>
                <a:uFillTx/>
                <a:latin typeface="Century Gothic" panose="020B0502020202020204"/>
                <a:ea typeface="+mn-ea"/>
                <a:cs typeface="+mn-cs"/>
              </a:rPr>
              <a:t>Moodle</a:t>
            </a:r>
            <a:r>
              <a:rPr kumimoji="0" lang="es-ES" sz="1100" b="0" i="0" u="none" strike="noStrike" kern="1200" cap="none" spc="0" normalizeH="0" baseline="0" noProof="0" dirty="0">
                <a:ln>
                  <a:noFill/>
                </a:ln>
                <a:solidFill>
                  <a:prstClr val="white"/>
                </a:solidFill>
                <a:effectLst/>
                <a:uLnTx/>
                <a:uFillTx/>
                <a:latin typeface="Century Gothic" panose="020B0502020202020204"/>
                <a:ea typeface="+mn-ea"/>
                <a:cs typeface="+mn-cs"/>
              </a:rPr>
              <a:t> hace que en ocasiones cueste trabajo distinguir entre ambas categorías. La forma de añadir Actividades y Recursos es la misma, para ello se debe pulsar en + Agregue una actividad o recurso, con el Modo Edición activado dentro del Tema en el que se desea agregar la actividad o recurso y elegir de entre el listado que se muestra a continuación la actividad o recurso que se</a:t>
            </a: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es-ES" sz="1100" b="0" i="0" u="none" strike="noStrike" kern="1200" cap="none" spc="0" normalizeH="0" baseline="0" noProof="0" dirty="0">
                <a:ln>
                  <a:noFill/>
                </a:ln>
                <a:solidFill>
                  <a:prstClr val="white"/>
                </a:solidFill>
                <a:effectLst/>
                <a:uLnTx/>
                <a:uFillTx/>
                <a:latin typeface="Century Gothic" panose="020B0502020202020204"/>
                <a:ea typeface="+mn-ea"/>
                <a:cs typeface="+mn-cs"/>
              </a:rPr>
              <a:t>desea añadir: contenido interactivo, cuestionario, encuesta, </a:t>
            </a:r>
            <a:r>
              <a:rPr kumimoji="0" lang="es-ES" sz="1100" b="0" i="0" u="none" strike="noStrike" kern="1200" cap="none" spc="0" normalizeH="0" baseline="0" noProof="0" dirty="0" err="1">
                <a:ln>
                  <a:noFill/>
                </a:ln>
                <a:solidFill>
                  <a:prstClr val="white"/>
                </a:solidFill>
                <a:effectLst/>
                <a:uLnTx/>
                <a:uFillTx/>
                <a:latin typeface="Century Gothic" panose="020B0502020202020204"/>
                <a:ea typeface="+mn-ea"/>
                <a:cs typeface="+mn-cs"/>
              </a:rPr>
              <a:t>GeoGebra</a:t>
            </a:r>
            <a:r>
              <a:rPr kumimoji="0" lang="es-ES" sz="1100" b="0"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es-ES" sz="1100" b="0" i="0" u="none" strike="noStrike" kern="1200" cap="none" spc="0" normalizeH="0" baseline="0" noProof="0" dirty="0" err="1">
                <a:ln>
                  <a:noFill/>
                </a:ln>
                <a:solidFill>
                  <a:prstClr val="white"/>
                </a:solidFill>
                <a:effectLst/>
                <a:uLnTx/>
                <a:uFillTx/>
                <a:latin typeface="Century Gothic" panose="020B0502020202020204"/>
                <a:ea typeface="+mn-ea"/>
                <a:cs typeface="+mn-cs"/>
              </a:rPr>
              <a:t>J.Clic</a:t>
            </a:r>
            <a:r>
              <a:rPr kumimoji="0" lang="es-ES" sz="1100" b="0" i="0" u="none" strike="noStrike" kern="1200" cap="none" spc="0" normalizeH="0" baseline="0" noProof="0" dirty="0">
                <a:ln>
                  <a:noFill/>
                </a:ln>
                <a:solidFill>
                  <a:prstClr val="white"/>
                </a:solidFill>
                <a:effectLst/>
                <a:uLnTx/>
                <a:uFillTx/>
                <a:latin typeface="Century Gothic" panose="020B0502020202020204"/>
                <a:ea typeface="+mn-ea"/>
                <a:cs typeface="+mn-cs"/>
              </a:rPr>
              <a:t>…</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kumimoji="0" lang="es-ES" sz="1100" b="0" i="0" u="none" strike="noStrike" kern="1200" cap="none" spc="0" normalizeH="0" baseline="0" noProof="0" dirty="0">
                <a:ln>
                  <a:noFill/>
                </a:ln>
                <a:solidFill>
                  <a:prstClr val="white"/>
                </a:solidFill>
                <a:effectLst/>
                <a:uLnTx/>
                <a:uFillTx/>
                <a:latin typeface="Century Gothic" panose="020B0502020202020204"/>
                <a:ea typeface="+mn-ea"/>
                <a:cs typeface="+mn-cs"/>
              </a:rPr>
              <a:t>Fichas interactivas muy interesantes en : </a:t>
            </a:r>
            <a:r>
              <a:rPr kumimoji="0" lang="es-ES" sz="1100" b="0" i="0" u="none" strike="noStrike" kern="1200" cap="none" spc="0" normalizeH="0" baseline="0" noProof="0" dirty="0" err="1">
                <a:ln>
                  <a:noFill/>
                </a:ln>
                <a:solidFill>
                  <a:prstClr val="white"/>
                </a:solidFill>
                <a:effectLst/>
                <a:uLnTx/>
                <a:uFillTx/>
                <a:latin typeface="Century Gothic" panose="020B0502020202020204"/>
                <a:ea typeface="+mn-ea"/>
                <a:cs typeface="+mn-cs"/>
              </a:rPr>
              <a:t>liveworksheets</a:t>
            </a:r>
            <a:r>
              <a:rPr kumimoji="0" lang="es-ES" sz="1100" b="0"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es-ES" sz="1100" b="0" i="0" u="none" strike="noStrike" kern="1200" cap="none" spc="0" normalizeH="0" baseline="0" noProof="0" dirty="0" err="1">
                <a:ln>
                  <a:noFill/>
                </a:ln>
                <a:solidFill>
                  <a:prstClr val="white"/>
                </a:solidFill>
                <a:effectLst/>
                <a:uLnTx/>
                <a:uFillTx/>
                <a:latin typeface="Century Gothic" panose="020B0502020202020204"/>
                <a:ea typeface="+mn-ea"/>
                <a:cs typeface="+mn-cs"/>
              </a:rPr>
              <a:t>educaLIM</a:t>
            </a:r>
            <a:r>
              <a:rPr kumimoji="0" lang="es-ES" sz="1100" b="0" i="0" u="none" strike="noStrike" kern="1200" cap="none" spc="0" normalizeH="0" baseline="0" noProof="0" dirty="0">
                <a:ln>
                  <a:noFill/>
                </a:ln>
                <a:solidFill>
                  <a:prstClr val="white"/>
                </a:solidFill>
                <a:effectLst/>
                <a:uLnTx/>
                <a:uFillTx/>
                <a:latin typeface="Century Gothic" panose="020B0502020202020204"/>
                <a:ea typeface="+mn-ea"/>
                <a:cs typeface="+mn-cs"/>
              </a:rPr>
              <a:t>, CROL, </a:t>
            </a:r>
            <a:r>
              <a:rPr kumimoji="0" lang="es-ES" sz="1100" b="0" i="0" u="none" strike="noStrike" kern="1200" cap="none" spc="0" normalizeH="0" baseline="0" noProof="0" dirty="0" err="1">
                <a:ln>
                  <a:noFill/>
                </a:ln>
                <a:solidFill>
                  <a:prstClr val="white"/>
                </a:solidFill>
                <a:effectLst/>
                <a:uLnTx/>
                <a:uFillTx/>
                <a:latin typeface="Century Gothic" panose="020B0502020202020204"/>
                <a:ea typeface="+mn-ea"/>
                <a:cs typeface="+mn-cs"/>
              </a:rPr>
              <a:t>educaplay</a:t>
            </a:r>
            <a:r>
              <a:rPr kumimoji="0" lang="es-ES" sz="1100" b="0"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es-ES" sz="1100" b="0" i="0" u="none" strike="noStrike" kern="1200" cap="none" spc="0" normalizeH="0" baseline="0" noProof="0" dirty="0" err="1">
                <a:ln>
                  <a:noFill/>
                </a:ln>
                <a:solidFill>
                  <a:prstClr val="white"/>
                </a:solidFill>
                <a:effectLst/>
                <a:uLnTx/>
                <a:uFillTx/>
                <a:latin typeface="Century Gothic" panose="020B0502020202020204"/>
                <a:ea typeface="+mn-ea"/>
                <a:cs typeface="+mn-cs"/>
              </a:rPr>
              <a:t>sildeshare</a:t>
            </a:r>
            <a:r>
              <a:rPr kumimoji="0" lang="es-ES" sz="1100" b="0" i="0" u="none" strike="noStrike" kern="1200" cap="none" spc="0" normalizeH="0" baseline="0" noProof="0" dirty="0">
                <a:ln>
                  <a:noFill/>
                </a:ln>
                <a:solidFill>
                  <a:prstClr val="white"/>
                </a:solidFill>
                <a:effectLst/>
                <a:uLnTx/>
                <a:uFillTx/>
                <a:latin typeface="Century Gothic" panose="020B0502020202020204"/>
                <a:ea typeface="+mn-ea"/>
                <a:cs typeface="+mn-cs"/>
              </a:rPr>
              <a:t>…</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endParaRPr kumimoji="0" lang="es-ES" sz="11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p>
        </p:txBody>
      </p:sp>
      <p:sp>
        <p:nvSpPr>
          <p:cNvPr id="8" name="CuadroTexto 7">
            <a:extLst>
              <a:ext uri="{FF2B5EF4-FFF2-40B4-BE49-F238E27FC236}">
                <a16:creationId xmlns:a16="http://schemas.microsoft.com/office/drawing/2014/main" id="{8423A149-7C88-4E9F-9CD1-19E087B08819}"/>
              </a:ext>
            </a:extLst>
          </p:cNvPr>
          <p:cNvSpPr txBox="1"/>
          <p:nvPr/>
        </p:nvSpPr>
        <p:spPr>
          <a:xfrm>
            <a:off x="3157267" y="4957589"/>
            <a:ext cx="8093829" cy="646331"/>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Materiales: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es-ES" sz="1800" b="0"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mn-cs"/>
              </a:rPr>
              <a:t>-</a:t>
            </a:r>
          </a:p>
        </p:txBody>
      </p:sp>
      <p:sp>
        <p:nvSpPr>
          <p:cNvPr id="9" name="CuadroTexto 8">
            <a:extLst>
              <a:ext uri="{FF2B5EF4-FFF2-40B4-BE49-F238E27FC236}">
                <a16:creationId xmlns:a16="http://schemas.microsoft.com/office/drawing/2014/main" id="{05FA393D-9589-4276-A0E5-F6F64A5924CB}"/>
              </a:ext>
            </a:extLst>
          </p:cNvPr>
          <p:cNvSpPr txBox="1"/>
          <p:nvPr/>
        </p:nvSpPr>
        <p:spPr>
          <a:xfrm>
            <a:off x="3157267" y="5737282"/>
            <a:ext cx="8093829" cy="923330"/>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mn-cs"/>
              </a:rPr>
              <a:t>Observaciones y sugerencias: </a:t>
            </a:r>
            <a:r>
              <a:rPr kumimoji="0" lang="es-ES" sz="1800" b="0" i="0" u="none" strike="noStrike" kern="1200" cap="none" spc="0" normalizeH="0" baseline="0" noProof="0" dirty="0">
                <a:ln>
                  <a:noFill/>
                </a:ln>
                <a:solidFill>
                  <a:prstClr val="black"/>
                </a:solidFill>
                <a:effectLst/>
                <a:uLnTx/>
                <a:uFillTx/>
                <a:latin typeface="Century Gothic" panose="020B0502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6817357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F42895-F3AC-4B56-8301-AEC8C65E03B7}"/>
              </a:ext>
            </a:extLst>
          </p:cNvPr>
          <p:cNvSpPr>
            <a:spLocks noGrp="1"/>
          </p:cNvSpPr>
          <p:nvPr>
            <p:ph type="title"/>
          </p:nvPr>
        </p:nvSpPr>
        <p:spPr>
          <a:xfrm>
            <a:off x="2592925" y="624110"/>
            <a:ext cx="8911687" cy="947113"/>
          </a:xfrm>
        </p:spPr>
        <p:txBody>
          <a:bodyPr>
            <a:normAutofit fontScale="90000"/>
          </a:bodyPr>
          <a:lstStyle/>
          <a:p>
            <a:r>
              <a:rPr lang="es-ES" sz="1600" dirty="0"/>
              <a:t>Objetivo: </a:t>
            </a:r>
            <a:br>
              <a:rPr lang="es-ES" sz="1600" dirty="0"/>
            </a:br>
            <a:br>
              <a:rPr lang="es-ES" sz="1600" dirty="0"/>
            </a:br>
            <a:r>
              <a:rPr lang="es-ES" sz="1600" dirty="0"/>
              <a:t>- Conocer los distintos recursos que permiten añadir contenidos a distintas secciones del curso.</a:t>
            </a:r>
            <a:br>
              <a:rPr lang="es-ES" sz="1600" dirty="0"/>
            </a:br>
            <a:br>
              <a:rPr lang="es-ES" sz="1600" dirty="0"/>
            </a:br>
            <a:endParaRPr lang="es-ES" sz="1600" dirty="0"/>
          </a:p>
        </p:txBody>
      </p:sp>
      <p:sp>
        <p:nvSpPr>
          <p:cNvPr id="3" name="Marcador de contenido 2">
            <a:extLst>
              <a:ext uri="{FF2B5EF4-FFF2-40B4-BE49-F238E27FC236}">
                <a16:creationId xmlns:a16="http://schemas.microsoft.com/office/drawing/2014/main" id="{516D423D-5196-49FD-96C8-583BA5846AAE}"/>
              </a:ext>
            </a:extLst>
          </p:cNvPr>
          <p:cNvSpPr>
            <a:spLocks noGrp="1"/>
          </p:cNvSpPr>
          <p:nvPr>
            <p:ph idx="1"/>
          </p:nvPr>
        </p:nvSpPr>
        <p:spPr>
          <a:xfrm>
            <a:off x="2589212" y="1700011"/>
            <a:ext cx="8915400" cy="4881093"/>
          </a:xfrm>
        </p:spPr>
        <p:txBody>
          <a:bodyPr>
            <a:normAutofit/>
          </a:bodyPr>
          <a:lstStyle/>
          <a:p>
            <a:r>
              <a:rPr lang="es-ES" sz="900" dirty="0"/>
              <a:t>Un recurso es un elemento que permite añadir contenidos a un curso y que no supone interacción por parte del usuario. Simplemente son materiales que el profesor pone a disposición del alumnado como apuntes de la asignatura (todo tipo de documentos), o enlaces a recursos externos. </a:t>
            </a:r>
            <a:r>
              <a:rPr lang="es-ES" sz="900" dirty="0" err="1"/>
              <a:t>Moodle</a:t>
            </a:r>
            <a:r>
              <a:rPr lang="es-ES" sz="900" dirty="0"/>
              <a:t> soporta un rango amplio de recursos que se pueden añadir a las distintas secciones del curso. En el modo edición, un profesor puede añadir recursos a través de el enlace "Añadir una actividad o recurso". Los recursos aparecen en el curso como un enlace con un ícono que representa el tipo de recurso y un nombre. Al pinchar sobre el enlace "Añadir una actividad o recurso", que invocará al Selector de actividades y recursos mostrando todas los Recursos disponibles, al seleccionar uno de ellas a la derecha se mostrará una breve descripción. Finalmente con el Recurso que se desea Agregar seleccionado se debe pulsar Agregar, para después configurar las distintas opciones que dependen del tipo de recurso, en los siguientes apartados se hará un recorrido por los Recursos de uso más habitual.</a:t>
            </a:r>
          </a:p>
          <a:p>
            <a:r>
              <a:rPr lang="es-ES" sz="900" dirty="0">
                <a:solidFill>
                  <a:srgbClr val="FF0000"/>
                </a:solidFill>
              </a:rPr>
              <a:t>El recurso </a:t>
            </a:r>
            <a:r>
              <a:rPr lang="es-ES" sz="900" b="1" i="1" u="sng" dirty="0">
                <a:solidFill>
                  <a:srgbClr val="FF0000"/>
                </a:solidFill>
              </a:rPr>
              <a:t>Archivo</a:t>
            </a:r>
            <a:r>
              <a:rPr lang="es-ES" sz="900" dirty="0">
                <a:solidFill>
                  <a:srgbClr val="FF0000"/>
                </a:solidFill>
              </a:rPr>
              <a:t> </a:t>
            </a:r>
            <a:r>
              <a:rPr lang="es-ES" sz="900" dirty="0"/>
              <a:t>permite a los profesores proveer un Archivo como un recurso del curso. Cuando sea posible, el archivo se mostrará dentro del interface del curso; si no es el caso, se le preguntará a los estudiantes si quieren descargarlo. El recurso Archivo puede incluir archivos de soporte, por ejemplo, una página HTML puede tener incrustadas imágenes u objetos Flash. Los estudiantes necesitan tener el software apropiado en sus ordenadores personales para poder abrir los archivos. Un Archivo puede utilizarse para Compartir presentaciones utilizadas en clase Incluir una mini-web como recurso del curso Proveer a los estudiantes de borradores de archivos para que los editen y los envíen en sus tareas.</a:t>
            </a:r>
          </a:p>
          <a:p>
            <a:r>
              <a:rPr lang="es-ES" sz="900" dirty="0">
                <a:solidFill>
                  <a:srgbClr val="FF0000"/>
                </a:solidFill>
              </a:rPr>
              <a:t>El recurso </a:t>
            </a:r>
            <a:r>
              <a:rPr lang="es-ES" sz="900" b="1" i="1" u="sng" dirty="0">
                <a:solidFill>
                  <a:srgbClr val="FF0000"/>
                </a:solidFill>
              </a:rPr>
              <a:t>Carpeta </a:t>
            </a:r>
            <a:r>
              <a:rPr lang="es-ES" sz="900" dirty="0"/>
              <a:t>permite al profesor mostrar un grupo de archivos relacionados dentro de una única carpeta. Se puede subir un archivo comprimido (</a:t>
            </a:r>
            <a:r>
              <a:rPr lang="es-ES" sz="900" dirty="0" err="1"/>
              <a:t>zip</a:t>
            </a:r>
            <a:r>
              <a:rPr lang="es-ES" sz="900" dirty="0"/>
              <a:t>) que se descomprimirá (</a:t>
            </a:r>
            <a:r>
              <a:rPr lang="es-ES" sz="900" dirty="0" err="1"/>
              <a:t>unzip</a:t>
            </a:r>
            <a:r>
              <a:rPr lang="es-ES" sz="900" dirty="0"/>
              <a:t>) posteriormente para mostrar su contenido, o bien, se puede crear una carpeta vacía y subir los archivos dentro de ella. Una carpeta se puede usar para: Agrupar una serie de documentos sobre un tema, por ejemplo, un conjunto de exámenes de otros años en formato </a:t>
            </a:r>
            <a:r>
              <a:rPr lang="es-ES" sz="900" dirty="0" err="1"/>
              <a:t>pdf</a:t>
            </a:r>
            <a:r>
              <a:rPr lang="es-ES" sz="900" dirty="0"/>
              <a:t>, o una colección de archivos para crear un proyecto concreto por parte de los estudiantes. Crear un espacio de subida de archivos compartido entre los profesores del curso (se debería ocultar la carpeta a los alumnos para que lo vean solo los profesores) </a:t>
            </a:r>
          </a:p>
          <a:p>
            <a:r>
              <a:rPr lang="es-ES" sz="900" dirty="0">
                <a:solidFill>
                  <a:srgbClr val="FF0000"/>
                </a:solidFill>
              </a:rPr>
              <a:t>El recurso</a:t>
            </a:r>
            <a:r>
              <a:rPr lang="es-ES" sz="900" b="1" i="1" u="sng" dirty="0">
                <a:solidFill>
                  <a:srgbClr val="FF0000"/>
                </a:solidFill>
              </a:rPr>
              <a:t> URL </a:t>
            </a:r>
            <a:r>
              <a:rPr lang="es-ES" sz="900" dirty="0"/>
              <a:t>permite que el profesor pueda proporcionar un enlace de Internet como un recurso del curso. Todo aquello que esté disponible en línea, como documentos o imágenes, puede ser vinculado; la URL no tiene por qué ser la página principal de un sitio web. La dirección URL de una página web en particular puede ser copiada y pegada por el profesor, o bien, este puede utilizar el selector de archivo y seleccionar una URL desde un repositorio, como </a:t>
            </a:r>
            <a:r>
              <a:rPr lang="es-ES" sz="900" dirty="0" err="1"/>
              <a:t>Flickr</a:t>
            </a:r>
            <a:r>
              <a:rPr lang="es-ES" sz="900" dirty="0"/>
              <a:t>, YouTube o </a:t>
            </a:r>
            <a:r>
              <a:rPr lang="es-ES" sz="900" dirty="0" err="1"/>
              <a:t>Wikimedia</a:t>
            </a:r>
            <a:r>
              <a:rPr lang="es-ES" sz="900" dirty="0"/>
              <a:t> (dependiendo de qué repositorios están habilitados para el sitio). Hay una serie de opciones de visualización de la URL, como incrustada o abierta en una nueva ventana, y opciones avanzadas, como </a:t>
            </a:r>
            <a:r>
              <a:rPr lang="es-ES" sz="900" dirty="0" err="1"/>
              <a:t>parsear</a:t>
            </a:r>
            <a:r>
              <a:rPr lang="es-ES" sz="900" dirty="0"/>
              <a:t> información a la URL, como el nombre de un estudiante. Se debe tener en cuenta que las </a:t>
            </a:r>
            <a:r>
              <a:rPr lang="es-ES" sz="900" dirty="0" err="1"/>
              <a:t>URLs</a:t>
            </a:r>
            <a:r>
              <a:rPr lang="es-ES" sz="900" dirty="0"/>
              <a:t> también pueden ser añadidas en otros recursos o actividades a través del editor de texto.</a:t>
            </a:r>
          </a:p>
          <a:p>
            <a:r>
              <a:rPr lang="es-ES" sz="900" dirty="0">
                <a:solidFill>
                  <a:srgbClr val="FF0000"/>
                </a:solidFill>
              </a:rPr>
              <a:t>El recurso</a:t>
            </a:r>
            <a:r>
              <a:rPr lang="es-ES" sz="900" b="1" i="1" u="sng" dirty="0">
                <a:solidFill>
                  <a:srgbClr val="FF0000"/>
                </a:solidFill>
              </a:rPr>
              <a:t> etiqueta </a:t>
            </a:r>
            <a:r>
              <a:rPr lang="es-ES" sz="900" dirty="0"/>
              <a:t>permite insertar texto y elementos multimedia en las páginas del curso entre los enlaces a otros recursos y actividades. Las etiquetas son muy versátiles y pueden ayudar a mejorar la apariencia de un curso si se usan cuidadosamente. Las etiquetas pueden ser utilizadas Para dividir una larga lista de actividades con un subtítulo o una imagen Para visualizar un archivo de sonido o vídeo incrustado directamente en la página del curso Para añadir una breve descripción de una sección del curso</a:t>
            </a:r>
          </a:p>
          <a:p>
            <a:endParaRPr lang="es-ES" sz="1100" dirty="0"/>
          </a:p>
        </p:txBody>
      </p:sp>
    </p:spTree>
    <p:extLst>
      <p:ext uri="{BB962C8B-B14F-4D97-AF65-F5344CB8AC3E}">
        <p14:creationId xmlns:p14="http://schemas.microsoft.com/office/powerpoint/2010/main" val="1249763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88977E-0781-42D6-B14B-73AB291DD936}"/>
              </a:ext>
            </a:extLst>
          </p:cNvPr>
          <p:cNvSpPr>
            <a:spLocks noGrp="1"/>
          </p:cNvSpPr>
          <p:nvPr>
            <p:ph type="title"/>
          </p:nvPr>
        </p:nvSpPr>
        <p:spPr/>
        <p:txBody>
          <a:bodyPr/>
          <a:lstStyle/>
          <a:p>
            <a:endParaRPr lang="es-ES"/>
          </a:p>
        </p:txBody>
      </p:sp>
      <p:pic>
        <p:nvPicPr>
          <p:cNvPr id="4" name="Marcador de contenido 3">
            <a:extLst>
              <a:ext uri="{FF2B5EF4-FFF2-40B4-BE49-F238E27FC236}">
                <a16:creationId xmlns:a16="http://schemas.microsoft.com/office/drawing/2014/main" id="{F961547E-2F6C-4C49-A74E-6D63C9964534}"/>
              </a:ext>
            </a:extLst>
          </p:cNvPr>
          <p:cNvPicPr>
            <a:picLocks noGrp="1" noChangeAspect="1"/>
          </p:cNvPicPr>
          <p:nvPr>
            <p:ph idx="1"/>
          </p:nvPr>
        </p:nvPicPr>
        <p:blipFill>
          <a:blip r:embed="rId2"/>
          <a:stretch>
            <a:fillRect/>
          </a:stretch>
        </p:blipFill>
        <p:spPr>
          <a:xfrm>
            <a:off x="2592235" y="2133600"/>
            <a:ext cx="8909355" cy="3778250"/>
          </a:xfrm>
          <a:prstGeom prst="rect">
            <a:avLst/>
          </a:prstGeom>
        </p:spPr>
      </p:pic>
      <p:pic>
        <p:nvPicPr>
          <p:cNvPr id="5" name="Imagen 4">
            <a:extLst>
              <a:ext uri="{FF2B5EF4-FFF2-40B4-BE49-F238E27FC236}">
                <a16:creationId xmlns:a16="http://schemas.microsoft.com/office/drawing/2014/main" id="{2063A8AF-9AA4-4024-9576-9009554B6FC9}"/>
              </a:ext>
            </a:extLst>
          </p:cNvPr>
          <p:cNvPicPr>
            <a:picLocks noChangeAspect="1"/>
          </p:cNvPicPr>
          <p:nvPr/>
        </p:nvPicPr>
        <p:blipFill rotWithShape="1">
          <a:blip r:embed="rId3"/>
          <a:srcRect l="18355" t="35612" r="18594" b="-17892"/>
          <a:stretch/>
        </p:blipFill>
        <p:spPr>
          <a:xfrm>
            <a:off x="1789044" y="172279"/>
            <a:ext cx="6546573" cy="4552945"/>
          </a:xfrm>
          <a:prstGeom prst="rect">
            <a:avLst/>
          </a:prstGeom>
        </p:spPr>
      </p:pic>
      <p:pic>
        <p:nvPicPr>
          <p:cNvPr id="7" name="Imagen 6">
            <a:extLst>
              <a:ext uri="{FF2B5EF4-FFF2-40B4-BE49-F238E27FC236}">
                <a16:creationId xmlns:a16="http://schemas.microsoft.com/office/drawing/2014/main" id="{50169F99-DBB1-4406-930C-0EB67CE7AB2F}"/>
              </a:ext>
            </a:extLst>
          </p:cNvPr>
          <p:cNvPicPr>
            <a:picLocks noChangeAspect="1"/>
          </p:cNvPicPr>
          <p:nvPr/>
        </p:nvPicPr>
        <p:blipFill rotWithShape="1">
          <a:blip r:embed="rId4"/>
          <a:srcRect l="21261" t="30063" r="21262" b="6832"/>
          <a:stretch/>
        </p:blipFill>
        <p:spPr>
          <a:xfrm>
            <a:off x="4831852" y="3021496"/>
            <a:ext cx="7007530" cy="4100290"/>
          </a:xfrm>
          <a:prstGeom prst="rect">
            <a:avLst/>
          </a:prstGeom>
        </p:spPr>
      </p:pic>
    </p:spTree>
    <p:extLst>
      <p:ext uri="{BB962C8B-B14F-4D97-AF65-F5344CB8AC3E}">
        <p14:creationId xmlns:p14="http://schemas.microsoft.com/office/powerpoint/2010/main" val="2923700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rotWithShape="1">
          <a:blip r:embed="rId2" cstate="print">
            <a:extLst>
              <a:ext uri="{28A0092B-C50C-407E-A947-70E740481C1C}">
                <a14:useLocalDpi xmlns:a14="http://schemas.microsoft.com/office/drawing/2010/main" val="0"/>
              </a:ext>
            </a:extLst>
          </a:blip>
          <a:srcRect l="12216" t="18005" r="5673" b="6866"/>
          <a:stretch/>
        </p:blipFill>
        <p:spPr>
          <a:xfrm>
            <a:off x="467315" y="426157"/>
            <a:ext cx="11383830" cy="6220449"/>
          </a:xfrm>
          <a:prstGeom prst="rect">
            <a:avLst/>
          </a:prstGeom>
        </p:spPr>
      </p:pic>
      <p:sp>
        <p:nvSpPr>
          <p:cNvPr id="2" name="Título 1">
            <a:extLst>
              <a:ext uri="{FF2B5EF4-FFF2-40B4-BE49-F238E27FC236}">
                <a16:creationId xmlns:a16="http://schemas.microsoft.com/office/drawing/2014/main" id="{6EF42895-F3AC-4B56-8301-AEC8C65E03B7}"/>
              </a:ext>
            </a:extLst>
          </p:cNvPr>
          <p:cNvSpPr>
            <a:spLocks noGrp="1"/>
          </p:cNvSpPr>
          <p:nvPr>
            <p:ph type="title"/>
          </p:nvPr>
        </p:nvSpPr>
        <p:spPr/>
        <p:txBody>
          <a:bodyPr/>
          <a:lstStyle/>
          <a:p>
            <a:r>
              <a:rPr lang="es-ES" dirty="0">
                <a:solidFill>
                  <a:schemeClr val="bg1"/>
                </a:solidFill>
              </a:rPr>
              <a:t>FOTOS DE UNA SESION EN EL AULA</a:t>
            </a:r>
          </a:p>
        </p:txBody>
      </p:sp>
      <p:pic>
        <p:nvPicPr>
          <p:cNvPr id="9" name="Marcador de contenido 8"/>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961456" y="1742769"/>
            <a:ext cx="3262938" cy="1835403"/>
          </a:xfrm>
        </p:spPr>
      </p:pic>
      <p:pic>
        <p:nvPicPr>
          <p:cNvPr id="10" name="Imagen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915167" y="1573094"/>
            <a:ext cx="3342967" cy="1880419"/>
          </a:xfrm>
          <a:prstGeom prst="rect">
            <a:avLst/>
          </a:prstGeom>
        </p:spPr>
      </p:pic>
      <p:pic>
        <p:nvPicPr>
          <p:cNvPr id="11" name="Imagen 1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633526" y="4247536"/>
            <a:ext cx="3459583" cy="1946016"/>
          </a:xfrm>
          <a:prstGeom prst="rect">
            <a:avLst/>
          </a:prstGeom>
        </p:spPr>
      </p:pic>
      <p:pic>
        <p:nvPicPr>
          <p:cNvPr id="12" name="Imagen 1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66501" y="3684571"/>
            <a:ext cx="4614605" cy="2595715"/>
          </a:xfrm>
          <a:prstGeom prst="rect">
            <a:avLst/>
          </a:prstGeom>
        </p:spPr>
      </p:pic>
    </p:spTree>
    <p:extLst>
      <p:ext uri="{BB962C8B-B14F-4D97-AF65-F5344CB8AC3E}">
        <p14:creationId xmlns:p14="http://schemas.microsoft.com/office/powerpoint/2010/main" val="21617784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9E9783-7E7F-48AA-9C33-978C13265CD3}"/>
              </a:ext>
            </a:extLst>
          </p:cNvPr>
          <p:cNvSpPr>
            <a:spLocks noGrp="1"/>
          </p:cNvSpPr>
          <p:nvPr>
            <p:ph type="title"/>
          </p:nvPr>
        </p:nvSpPr>
        <p:spPr/>
        <p:txBody>
          <a:bodyPr/>
          <a:lstStyle/>
          <a:p>
            <a:endParaRPr lang="es-ES"/>
          </a:p>
        </p:txBody>
      </p:sp>
      <p:pic>
        <p:nvPicPr>
          <p:cNvPr id="10" name="Marcador de contenido 9">
            <a:extLst>
              <a:ext uri="{FF2B5EF4-FFF2-40B4-BE49-F238E27FC236}">
                <a16:creationId xmlns:a16="http://schemas.microsoft.com/office/drawing/2014/main" id="{F12A2479-0821-4A0A-B35B-C329689E2DDF}"/>
              </a:ext>
            </a:extLst>
          </p:cNvPr>
          <p:cNvPicPr>
            <a:picLocks noGrp="1" noChangeAspect="1"/>
          </p:cNvPicPr>
          <p:nvPr>
            <p:ph idx="1"/>
          </p:nvPr>
        </p:nvPicPr>
        <p:blipFill rotWithShape="1">
          <a:blip r:embed="rId2"/>
          <a:srcRect l="20137" t="28763" r="20046" b="11260"/>
          <a:stretch/>
        </p:blipFill>
        <p:spPr>
          <a:xfrm>
            <a:off x="2040836" y="131494"/>
            <a:ext cx="5333790" cy="2850245"/>
          </a:xfrm>
          <a:prstGeom prst="rect">
            <a:avLst/>
          </a:prstGeom>
        </p:spPr>
      </p:pic>
      <p:pic>
        <p:nvPicPr>
          <p:cNvPr id="11" name="Imagen 10">
            <a:extLst>
              <a:ext uri="{FF2B5EF4-FFF2-40B4-BE49-F238E27FC236}">
                <a16:creationId xmlns:a16="http://schemas.microsoft.com/office/drawing/2014/main" id="{E657AFF9-51A8-4CA7-A15D-E5DC4049CD42}"/>
              </a:ext>
            </a:extLst>
          </p:cNvPr>
          <p:cNvPicPr>
            <a:picLocks noChangeAspect="1"/>
          </p:cNvPicPr>
          <p:nvPr/>
        </p:nvPicPr>
        <p:blipFill rotWithShape="1">
          <a:blip r:embed="rId3"/>
          <a:srcRect l="19456" t="29248" r="23261" b="12014"/>
          <a:stretch/>
        </p:blipFill>
        <p:spPr>
          <a:xfrm>
            <a:off x="940904" y="3421281"/>
            <a:ext cx="5605670" cy="3063439"/>
          </a:xfrm>
          <a:prstGeom prst="rect">
            <a:avLst/>
          </a:prstGeom>
        </p:spPr>
      </p:pic>
      <p:pic>
        <p:nvPicPr>
          <p:cNvPr id="12" name="Imagen 11">
            <a:extLst>
              <a:ext uri="{FF2B5EF4-FFF2-40B4-BE49-F238E27FC236}">
                <a16:creationId xmlns:a16="http://schemas.microsoft.com/office/drawing/2014/main" id="{DAD07E26-C8BA-409B-B95F-0E44012072F5}"/>
              </a:ext>
            </a:extLst>
          </p:cNvPr>
          <p:cNvPicPr>
            <a:picLocks noChangeAspect="1"/>
          </p:cNvPicPr>
          <p:nvPr/>
        </p:nvPicPr>
        <p:blipFill rotWithShape="1">
          <a:blip r:embed="rId4"/>
          <a:srcRect l="18804" t="18234" r="21267" b="11402"/>
          <a:stretch/>
        </p:blipFill>
        <p:spPr>
          <a:xfrm>
            <a:off x="7162151" y="131494"/>
            <a:ext cx="4554937" cy="2850245"/>
          </a:xfrm>
          <a:prstGeom prst="rect">
            <a:avLst/>
          </a:prstGeom>
        </p:spPr>
      </p:pic>
      <p:pic>
        <p:nvPicPr>
          <p:cNvPr id="13" name="Imagen 12">
            <a:extLst>
              <a:ext uri="{FF2B5EF4-FFF2-40B4-BE49-F238E27FC236}">
                <a16:creationId xmlns:a16="http://schemas.microsoft.com/office/drawing/2014/main" id="{3074E872-5897-4546-97A7-2CB879142C70}"/>
              </a:ext>
            </a:extLst>
          </p:cNvPr>
          <p:cNvPicPr>
            <a:picLocks noChangeAspect="1"/>
          </p:cNvPicPr>
          <p:nvPr/>
        </p:nvPicPr>
        <p:blipFill rotWithShape="1">
          <a:blip r:embed="rId5"/>
          <a:srcRect l="19524" t="20274" r="21268" b="2972"/>
          <a:stretch/>
        </p:blipFill>
        <p:spPr>
          <a:xfrm>
            <a:off x="6766918" y="3227407"/>
            <a:ext cx="5064679" cy="3499099"/>
          </a:xfrm>
          <a:prstGeom prst="rect">
            <a:avLst/>
          </a:prstGeom>
        </p:spPr>
      </p:pic>
    </p:spTree>
    <p:extLst>
      <p:ext uri="{BB962C8B-B14F-4D97-AF65-F5344CB8AC3E}">
        <p14:creationId xmlns:p14="http://schemas.microsoft.com/office/powerpoint/2010/main" val="29140626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9EB18D-5D7A-49D7-BBFC-45AF02DD3197}"/>
              </a:ext>
            </a:extLst>
          </p:cNvPr>
          <p:cNvSpPr>
            <a:spLocks noGrp="1"/>
          </p:cNvSpPr>
          <p:nvPr>
            <p:ph type="title"/>
          </p:nvPr>
        </p:nvSpPr>
        <p:spPr/>
        <p:txBody>
          <a:bodyPr/>
          <a:lstStyle/>
          <a:p>
            <a:endParaRPr lang="es-ES"/>
          </a:p>
        </p:txBody>
      </p:sp>
      <p:pic>
        <p:nvPicPr>
          <p:cNvPr id="4" name="Marcador de contenido 3">
            <a:extLst>
              <a:ext uri="{FF2B5EF4-FFF2-40B4-BE49-F238E27FC236}">
                <a16:creationId xmlns:a16="http://schemas.microsoft.com/office/drawing/2014/main" id="{8B248D40-1423-416E-B195-405E29C44F46}"/>
              </a:ext>
            </a:extLst>
          </p:cNvPr>
          <p:cNvPicPr>
            <a:picLocks noGrp="1" noChangeAspect="1"/>
          </p:cNvPicPr>
          <p:nvPr>
            <p:ph idx="1"/>
          </p:nvPr>
        </p:nvPicPr>
        <p:blipFill rotWithShape="1">
          <a:blip r:embed="rId2"/>
          <a:srcRect l="18829" t="14731" r="20419" b="13014"/>
          <a:stretch/>
        </p:blipFill>
        <p:spPr>
          <a:xfrm>
            <a:off x="1842039" y="185530"/>
            <a:ext cx="4746016" cy="3008244"/>
          </a:xfrm>
          <a:prstGeom prst="rect">
            <a:avLst/>
          </a:prstGeom>
        </p:spPr>
      </p:pic>
      <p:pic>
        <p:nvPicPr>
          <p:cNvPr id="5" name="Imagen 4">
            <a:extLst>
              <a:ext uri="{FF2B5EF4-FFF2-40B4-BE49-F238E27FC236}">
                <a16:creationId xmlns:a16="http://schemas.microsoft.com/office/drawing/2014/main" id="{5CFB45C4-A1A5-47C6-920F-F3393BBB6040}"/>
              </a:ext>
            </a:extLst>
          </p:cNvPr>
          <p:cNvPicPr>
            <a:picLocks noChangeAspect="1"/>
          </p:cNvPicPr>
          <p:nvPr/>
        </p:nvPicPr>
        <p:blipFill rotWithShape="1">
          <a:blip r:embed="rId3"/>
          <a:srcRect l="18913" t="19254" r="20000" b="17113"/>
          <a:stretch/>
        </p:blipFill>
        <p:spPr>
          <a:xfrm>
            <a:off x="6773305" y="185528"/>
            <a:ext cx="5418695" cy="3008243"/>
          </a:xfrm>
          <a:prstGeom prst="rect">
            <a:avLst/>
          </a:prstGeom>
        </p:spPr>
      </p:pic>
      <p:pic>
        <p:nvPicPr>
          <p:cNvPr id="6" name="Imagen 5">
            <a:extLst>
              <a:ext uri="{FF2B5EF4-FFF2-40B4-BE49-F238E27FC236}">
                <a16:creationId xmlns:a16="http://schemas.microsoft.com/office/drawing/2014/main" id="{E7A65A8A-CDE6-4F34-A676-2564CD47C41B}"/>
              </a:ext>
            </a:extLst>
          </p:cNvPr>
          <p:cNvPicPr>
            <a:picLocks noChangeAspect="1"/>
          </p:cNvPicPr>
          <p:nvPr/>
        </p:nvPicPr>
        <p:blipFill rotWithShape="1">
          <a:blip r:embed="rId4"/>
          <a:srcRect l="19891" t="20477" r="20435" b="13646"/>
          <a:stretch/>
        </p:blipFill>
        <p:spPr>
          <a:xfrm>
            <a:off x="1683028" y="3429000"/>
            <a:ext cx="5196296" cy="3057201"/>
          </a:xfrm>
          <a:prstGeom prst="rect">
            <a:avLst/>
          </a:prstGeom>
        </p:spPr>
      </p:pic>
      <p:pic>
        <p:nvPicPr>
          <p:cNvPr id="7" name="Imagen 6">
            <a:extLst>
              <a:ext uri="{FF2B5EF4-FFF2-40B4-BE49-F238E27FC236}">
                <a16:creationId xmlns:a16="http://schemas.microsoft.com/office/drawing/2014/main" id="{A12876DD-B192-4D6A-B548-AADB6E55751D}"/>
              </a:ext>
            </a:extLst>
          </p:cNvPr>
          <p:cNvPicPr>
            <a:picLocks noChangeAspect="1"/>
          </p:cNvPicPr>
          <p:nvPr/>
        </p:nvPicPr>
        <p:blipFill rotWithShape="1">
          <a:blip r:embed="rId5"/>
          <a:srcRect l="19782" t="18234" r="20435" b="9975"/>
          <a:stretch/>
        </p:blipFill>
        <p:spPr>
          <a:xfrm>
            <a:off x="7048768" y="3255587"/>
            <a:ext cx="4996069" cy="3197484"/>
          </a:xfrm>
          <a:prstGeom prst="rect">
            <a:avLst/>
          </a:prstGeom>
        </p:spPr>
      </p:pic>
    </p:spTree>
    <p:extLst>
      <p:ext uri="{BB962C8B-B14F-4D97-AF65-F5344CB8AC3E}">
        <p14:creationId xmlns:p14="http://schemas.microsoft.com/office/powerpoint/2010/main" val="13115955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22B4BD-F180-4E1F-A4F3-B7440D1FE481}"/>
              </a:ext>
            </a:extLst>
          </p:cNvPr>
          <p:cNvSpPr>
            <a:spLocks noGrp="1"/>
          </p:cNvSpPr>
          <p:nvPr>
            <p:ph type="title"/>
          </p:nvPr>
        </p:nvSpPr>
        <p:spPr/>
        <p:txBody>
          <a:bodyPr/>
          <a:lstStyle/>
          <a:p>
            <a:endParaRPr lang="es-ES"/>
          </a:p>
        </p:txBody>
      </p:sp>
      <p:pic>
        <p:nvPicPr>
          <p:cNvPr id="4" name="Marcador de contenido 3">
            <a:extLst>
              <a:ext uri="{FF2B5EF4-FFF2-40B4-BE49-F238E27FC236}">
                <a16:creationId xmlns:a16="http://schemas.microsoft.com/office/drawing/2014/main" id="{89395B36-0068-4A08-B3C5-F7BDA3322BA1}"/>
              </a:ext>
            </a:extLst>
          </p:cNvPr>
          <p:cNvPicPr>
            <a:picLocks noGrp="1" noChangeAspect="1"/>
          </p:cNvPicPr>
          <p:nvPr>
            <p:ph idx="1"/>
          </p:nvPr>
        </p:nvPicPr>
        <p:blipFill rotWithShape="1">
          <a:blip r:embed="rId2"/>
          <a:srcRect l="22193" t="19291" r="21167" b="6576"/>
          <a:stretch/>
        </p:blipFill>
        <p:spPr>
          <a:xfrm>
            <a:off x="2292419" y="111263"/>
            <a:ext cx="4756349" cy="3317737"/>
          </a:xfrm>
          <a:prstGeom prst="rect">
            <a:avLst/>
          </a:prstGeom>
        </p:spPr>
      </p:pic>
      <p:pic>
        <p:nvPicPr>
          <p:cNvPr id="5" name="Imagen 4">
            <a:extLst>
              <a:ext uri="{FF2B5EF4-FFF2-40B4-BE49-F238E27FC236}">
                <a16:creationId xmlns:a16="http://schemas.microsoft.com/office/drawing/2014/main" id="{51E04A7A-506E-4AA0-9808-F87A36C92458}"/>
              </a:ext>
            </a:extLst>
          </p:cNvPr>
          <p:cNvPicPr>
            <a:picLocks noChangeAspect="1"/>
          </p:cNvPicPr>
          <p:nvPr/>
        </p:nvPicPr>
        <p:blipFill rotWithShape="1">
          <a:blip r:embed="rId3"/>
          <a:srcRect l="22065" t="13951" r="19891" b="16297"/>
          <a:stretch/>
        </p:blipFill>
        <p:spPr>
          <a:xfrm>
            <a:off x="7187027" y="111263"/>
            <a:ext cx="5004973" cy="3205432"/>
          </a:xfrm>
          <a:prstGeom prst="rect">
            <a:avLst/>
          </a:prstGeom>
        </p:spPr>
      </p:pic>
      <p:pic>
        <p:nvPicPr>
          <p:cNvPr id="6" name="Imagen 5">
            <a:extLst>
              <a:ext uri="{FF2B5EF4-FFF2-40B4-BE49-F238E27FC236}">
                <a16:creationId xmlns:a16="http://schemas.microsoft.com/office/drawing/2014/main" id="{29DC82BA-C51A-48F1-905E-03A36660D306}"/>
              </a:ext>
            </a:extLst>
          </p:cNvPr>
          <p:cNvPicPr>
            <a:picLocks noChangeAspect="1"/>
          </p:cNvPicPr>
          <p:nvPr/>
        </p:nvPicPr>
        <p:blipFill rotWithShape="1">
          <a:blip r:embed="rId4"/>
          <a:srcRect l="21267" t="22517" r="21267" b="4798"/>
          <a:stretch/>
        </p:blipFill>
        <p:spPr>
          <a:xfrm>
            <a:off x="2292419" y="3540510"/>
            <a:ext cx="4756349" cy="3206228"/>
          </a:xfrm>
          <a:prstGeom prst="rect">
            <a:avLst/>
          </a:prstGeom>
        </p:spPr>
      </p:pic>
      <p:pic>
        <p:nvPicPr>
          <p:cNvPr id="7" name="Imagen 6">
            <a:extLst>
              <a:ext uri="{FF2B5EF4-FFF2-40B4-BE49-F238E27FC236}">
                <a16:creationId xmlns:a16="http://schemas.microsoft.com/office/drawing/2014/main" id="{E7E5C1C9-C620-464B-B2E8-E81C699BA87E}"/>
              </a:ext>
            </a:extLst>
          </p:cNvPr>
          <p:cNvPicPr>
            <a:picLocks noChangeAspect="1"/>
          </p:cNvPicPr>
          <p:nvPr/>
        </p:nvPicPr>
        <p:blipFill rotWithShape="1">
          <a:blip r:embed="rId5"/>
          <a:srcRect l="18802" t="18846" r="20326" b="8547"/>
          <a:stretch/>
        </p:blipFill>
        <p:spPr>
          <a:xfrm>
            <a:off x="7187026" y="3493453"/>
            <a:ext cx="5042393" cy="3205432"/>
          </a:xfrm>
          <a:prstGeom prst="rect">
            <a:avLst/>
          </a:prstGeom>
        </p:spPr>
      </p:pic>
    </p:spTree>
    <p:extLst>
      <p:ext uri="{BB962C8B-B14F-4D97-AF65-F5344CB8AC3E}">
        <p14:creationId xmlns:p14="http://schemas.microsoft.com/office/powerpoint/2010/main" val="39206214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1801AA-74EC-4140-BAD3-C69127C6AA0F}"/>
              </a:ext>
            </a:extLst>
          </p:cNvPr>
          <p:cNvSpPr>
            <a:spLocks noGrp="1"/>
          </p:cNvSpPr>
          <p:nvPr>
            <p:ph type="title"/>
          </p:nvPr>
        </p:nvSpPr>
        <p:spPr/>
        <p:txBody>
          <a:bodyPr/>
          <a:lstStyle/>
          <a:p>
            <a:endParaRPr lang="es-ES"/>
          </a:p>
        </p:txBody>
      </p:sp>
      <p:pic>
        <p:nvPicPr>
          <p:cNvPr id="4" name="Marcador de contenido 3">
            <a:extLst>
              <a:ext uri="{FF2B5EF4-FFF2-40B4-BE49-F238E27FC236}">
                <a16:creationId xmlns:a16="http://schemas.microsoft.com/office/drawing/2014/main" id="{2F424EE9-5DAF-4C35-8EA0-6D11567FC743}"/>
              </a:ext>
            </a:extLst>
          </p:cNvPr>
          <p:cNvPicPr>
            <a:picLocks noGrp="1" noChangeAspect="1"/>
          </p:cNvPicPr>
          <p:nvPr>
            <p:ph idx="1"/>
          </p:nvPr>
        </p:nvPicPr>
        <p:blipFill rotWithShape="1">
          <a:blip r:embed="rId2"/>
          <a:srcRect l="22167" t="20695" r="20632" b="7752"/>
          <a:stretch/>
        </p:blipFill>
        <p:spPr>
          <a:xfrm>
            <a:off x="2967098" y="624110"/>
            <a:ext cx="8163340" cy="5442226"/>
          </a:xfrm>
          <a:prstGeom prst="rect">
            <a:avLst/>
          </a:prstGeom>
        </p:spPr>
      </p:pic>
    </p:spTree>
    <p:extLst>
      <p:ext uri="{BB962C8B-B14F-4D97-AF65-F5344CB8AC3E}">
        <p14:creationId xmlns:p14="http://schemas.microsoft.com/office/powerpoint/2010/main" val="6754969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1375A8E-31BD-43BF-AFBC-55029EDDB6DC}"/>
              </a:ext>
            </a:extLst>
          </p:cNvPr>
          <p:cNvSpPr txBox="1"/>
          <p:nvPr/>
        </p:nvSpPr>
        <p:spPr>
          <a:xfrm>
            <a:off x="3157267" y="659053"/>
            <a:ext cx="3554960" cy="369332"/>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a:ea typeface="+mn-ea"/>
                <a:cs typeface="+mn-cs"/>
              </a:rPr>
              <a:t>Curso:  </a:t>
            </a:r>
            <a:r>
              <a:rPr kumimoji="0" lang="es-ES" sz="1800" b="0" i="0" u="none" strike="noStrike" kern="1200" cap="none" spc="0" normalizeH="0" baseline="0" noProof="0" dirty="0">
                <a:ln>
                  <a:noFill/>
                </a:ln>
                <a:solidFill>
                  <a:prstClr val="white"/>
                </a:solidFill>
                <a:effectLst/>
                <a:uLnTx/>
                <a:uFillTx/>
                <a:latin typeface="Century Gothic"/>
                <a:ea typeface="+mn-ea"/>
                <a:cs typeface="+mn-cs"/>
              </a:rPr>
              <a:t> 6º Plástica</a:t>
            </a:r>
          </a:p>
        </p:txBody>
      </p:sp>
      <p:sp>
        <p:nvSpPr>
          <p:cNvPr id="5" name="CuadroTexto 4">
            <a:extLst>
              <a:ext uri="{FF2B5EF4-FFF2-40B4-BE49-F238E27FC236}">
                <a16:creationId xmlns:a16="http://schemas.microsoft.com/office/drawing/2014/main" id="{52DA2500-974E-4CA7-A580-D0A2BBAD3807}"/>
              </a:ext>
            </a:extLst>
          </p:cNvPr>
          <p:cNvSpPr txBox="1"/>
          <p:nvPr/>
        </p:nvSpPr>
        <p:spPr>
          <a:xfrm>
            <a:off x="3156369" y="200618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 name="CuadroTexto 5">
            <a:extLst>
              <a:ext uri="{FF2B5EF4-FFF2-40B4-BE49-F238E27FC236}">
                <a16:creationId xmlns:a16="http://schemas.microsoft.com/office/drawing/2014/main" id="{7B2C1E73-731E-41BE-86B6-5084A0B8F49B}"/>
              </a:ext>
            </a:extLst>
          </p:cNvPr>
          <p:cNvSpPr txBox="1"/>
          <p:nvPr/>
        </p:nvSpPr>
        <p:spPr>
          <a:xfrm>
            <a:off x="3157267" y="1137166"/>
            <a:ext cx="8093829" cy="1754326"/>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a:ea typeface="+mn-ea"/>
                <a:cs typeface="+mn-cs"/>
              </a:rPr>
              <a:t>Objetivos:</a:t>
            </a:r>
            <a:endParaRPr kumimoji="0" lang="es-ES" sz="1800" b="0" i="0" u="none" strike="noStrike" kern="1200" cap="none" spc="0" normalizeH="0" baseline="0" noProof="0" dirty="0">
              <a:ln>
                <a:noFill/>
              </a:ln>
              <a:solidFill>
                <a:prstClr val="white"/>
              </a:solidFill>
              <a:effectLst/>
              <a:uLnTx/>
              <a:uFillTx/>
              <a:latin typeface="Century Gothic"/>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a:ea typeface="+mn-ea"/>
                <a:cs typeface="+mn-cs"/>
              </a:rPr>
              <a:t>   Dar a conocer a los alumnos la biografía de Tapies, así como su obra.</a:t>
            </a:r>
          </a:p>
          <a:p>
            <a:pPr marL="0" marR="0" lvl="0" indent="0" algn="l" defTabSz="457200" rtl="0" eaLnBrk="1" fontAlgn="auto" latinLnBrk="0" hangingPunct="1">
              <a:lnSpc>
                <a:spcPct val="100000"/>
              </a:lnSpc>
              <a:spcBef>
                <a:spcPts val="0"/>
              </a:spcBef>
              <a:spcAft>
                <a:spcPts val="0"/>
              </a:spcAft>
              <a:buClrTx/>
              <a:buSzTx/>
              <a:buFontTx/>
              <a:buNone/>
              <a:tabLst/>
              <a:defRPr/>
            </a:pPr>
            <a:r>
              <a:rPr lang="es-ES" dirty="0">
                <a:solidFill>
                  <a:prstClr val="white"/>
                </a:solidFill>
                <a:latin typeface="Century Gothic"/>
              </a:rPr>
              <a:t>   Disfrutar de realizar actividades relacionadas con la asignatura de artística usando Moodle como vehículo aprendizaje.</a:t>
            </a:r>
            <a:endParaRPr kumimoji="0" lang="es-ES"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7" name="CuadroTexto 6">
            <a:extLst>
              <a:ext uri="{FF2B5EF4-FFF2-40B4-BE49-F238E27FC236}">
                <a16:creationId xmlns:a16="http://schemas.microsoft.com/office/drawing/2014/main" id="{1FDAFC94-E08E-4E40-BFF0-807EC896A314}"/>
              </a:ext>
            </a:extLst>
          </p:cNvPr>
          <p:cNvSpPr txBox="1"/>
          <p:nvPr/>
        </p:nvSpPr>
        <p:spPr>
          <a:xfrm>
            <a:off x="3157267" y="3110818"/>
            <a:ext cx="8093829" cy="1200329"/>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a:ea typeface="+mn-ea"/>
                <a:cs typeface="+mn-cs"/>
              </a:rPr>
              <a:t>Desarrollo de la actividad</a:t>
            </a:r>
            <a:r>
              <a:rPr kumimoji="0" lang="es-ES" sz="1800" b="0" i="0" u="none" strike="noStrike" kern="1200" cap="none" spc="0" normalizeH="0" baseline="0" noProof="0" dirty="0">
                <a:ln>
                  <a:noFill/>
                </a:ln>
                <a:solidFill>
                  <a:prstClr val="white"/>
                </a:solidFill>
                <a:effectLst/>
                <a:uLnTx/>
                <a:uFillTx/>
                <a:latin typeface="Century Gothic"/>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a:ea typeface="+mn-ea"/>
                <a:cs typeface="+mn-cs"/>
              </a:rPr>
              <a:t>   La actividad se ha desarrollado en el aula, los alumnos han podido participar y opinar sobre este pintor y sobre su obra</a:t>
            </a:r>
          </a:p>
        </p:txBody>
      </p:sp>
      <p:sp>
        <p:nvSpPr>
          <p:cNvPr id="10" name="CuadroTexto 9">
            <a:extLst>
              <a:ext uri="{FF2B5EF4-FFF2-40B4-BE49-F238E27FC236}">
                <a16:creationId xmlns:a16="http://schemas.microsoft.com/office/drawing/2014/main" id="{C366BA34-AB71-4FBE-ACC8-431E2CC6D7EF}"/>
              </a:ext>
            </a:extLst>
          </p:cNvPr>
          <p:cNvSpPr txBox="1"/>
          <p:nvPr/>
        </p:nvSpPr>
        <p:spPr>
          <a:xfrm>
            <a:off x="3150641" y="4489742"/>
            <a:ext cx="8093829" cy="646331"/>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a:ea typeface="+mn-ea"/>
                <a:cs typeface="+mn-cs"/>
              </a:rPr>
              <a:t>Materiales: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a:ea typeface="+mn-ea"/>
                <a:cs typeface="+mn-cs"/>
              </a:rPr>
              <a:t>   Resúmenes, vídeos e imágenes</a:t>
            </a:r>
          </a:p>
        </p:txBody>
      </p:sp>
      <p:sp>
        <p:nvSpPr>
          <p:cNvPr id="11" name="CuadroTexto 10">
            <a:extLst>
              <a:ext uri="{FF2B5EF4-FFF2-40B4-BE49-F238E27FC236}">
                <a16:creationId xmlns:a16="http://schemas.microsoft.com/office/drawing/2014/main" id="{7E07383A-AA66-48B4-9404-6C5C78E42CDA}"/>
              </a:ext>
            </a:extLst>
          </p:cNvPr>
          <p:cNvSpPr txBox="1"/>
          <p:nvPr/>
        </p:nvSpPr>
        <p:spPr>
          <a:xfrm>
            <a:off x="3150641" y="5493263"/>
            <a:ext cx="8093829" cy="923330"/>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lumMod val="95000"/>
                    <a:lumOff val="5000"/>
                  </a:prstClr>
                </a:solidFill>
                <a:effectLst/>
                <a:uLnTx/>
                <a:uFillTx/>
                <a:latin typeface="Century Gothic"/>
                <a:ea typeface="+mn-ea"/>
                <a:cs typeface="+mn-cs"/>
              </a:rPr>
              <a:t>Observaciones y sugerencias: </a:t>
            </a:r>
            <a:r>
              <a:rPr kumimoji="0" lang="es-ES" sz="1800" b="0" i="0" u="none" strike="noStrike" kern="1200" cap="none" spc="0" normalizeH="0" baseline="0" noProof="0" dirty="0">
                <a:ln>
                  <a:noFill/>
                </a:ln>
                <a:solidFill>
                  <a:prstClr val="black"/>
                </a:solidFill>
                <a:effectLst/>
                <a:uLnTx/>
                <a:uFillTx/>
                <a:latin typeface="Century Gothic"/>
                <a:ea typeface="+mn-ea"/>
                <a:cs typeface="+mn-cs"/>
              </a:rPr>
              <a:t>  ha sido bastante más fácil de lo que me pensaba trabajar con  </a:t>
            </a:r>
            <a:r>
              <a:rPr kumimoji="0" lang="es-ES" sz="1800" b="0" i="0" u="none" strike="noStrike" kern="1200" cap="none" spc="0" normalizeH="0" baseline="0" noProof="0" dirty="0" err="1">
                <a:ln>
                  <a:noFill/>
                </a:ln>
                <a:solidFill>
                  <a:prstClr val="black"/>
                </a:solidFill>
                <a:effectLst/>
                <a:uLnTx/>
                <a:uFillTx/>
                <a:latin typeface="Century Gothic"/>
                <a:ea typeface="+mn-ea"/>
                <a:cs typeface="+mn-cs"/>
              </a:rPr>
              <a:t>moodle</a:t>
            </a:r>
            <a:r>
              <a:rPr kumimoji="0" lang="es-ES" sz="1800" b="0" i="0" u="none" strike="noStrike" kern="1200" cap="none" spc="0" normalizeH="0" baseline="0" noProof="0" dirty="0">
                <a:ln>
                  <a:noFill/>
                </a:ln>
                <a:solidFill>
                  <a:prstClr val="black"/>
                </a:solidFill>
                <a:effectLst/>
                <a:uLnTx/>
                <a:uFillTx/>
                <a:latin typeface="Century Gothic"/>
                <a:ea typeface="+mn-ea"/>
                <a:cs typeface="+mn-cs"/>
              </a:rPr>
              <a:t>. Me ha gustado y volveré </a:t>
            </a:r>
            <a:r>
              <a:rPr kumimoji="0" lang="es-ES" sz="1800" b="0" i="0" u="none" strike="noStrike" kern="1200" cap="none" spc="0" normalizeH="0" baseline="0" noProof="0">
                <a:ln>
                  <a:noFill/>
                </a:ln>
                <a:solidFill>
                  <a:prstClr val="black"/>
                </a:solidFill>
                <a:effectLst/>
                <a:uLnTx/>
                <a:uFillTx/>
                <a:latin typeface="Century Gothic"/>
                <a:ea typeface="+mn-ea"/>
                <a:cs typeface="+mn-cs"/>
              </a:rPr>
              <a:t>a utilizarlo.</a:t>
            </a:r>
            <a:endParaRPr kumimoji="0" lang="es-E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2" name="CuadroTexto 11">
            <a:extLst>
              <a:ext uri="{FF2B5EF4-FFF2-40B4-BE49-F238E27FC236}">
                <a16:creationId xmlns:a16="http://schemas.microsoft.com/office/drawing/2014/main" id="{5BFEDB03-E794-4A34-BF24-93BB7B90B597}"/>
              </a:ext>
            </a:extLst>
          </p:cNvPr>
          <p:cNvSpPr txBox="1"/>
          <p:nvPr/>
        </p:nvSpPr>
        <p:spPr>
          <a:xfrm>
            <a:off x="7696137" y="659053"/>
            <a:ext cx="3554959" cy="369332"/>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a:ea typeface="+mn-ea"/>
                <a:cs typeface="+mn-cs"/>
              </a:rPr>
              <a:t>Duración:</a:t>
            </a:r>
            <a:r>
              <a:rPr kumimoji="0" lang="es-ES" sz="1800" b="0" i="0" u="none" strike="noStrike" kern="1200" cap="none" spc="0" normalizeH="0" baseline="0" noProof="0" dirty="0">
                <a:ln>
                  <a:noFill/>
                </a:ln>
                <a:solidFill>
                  <a:prstClr val="white"/>
                </a:solidFill>
                <a:effectLst/>
                <a:uLnTx/>
                <a:uFillTx/>
                <a:latin typeface="Century Gothic"/>
                <a:ea typeface="+mn-ea"/>
                <a:cs typeface="+mn-cs"/>
              </a:rPr>
              <a:t>   2 horas</a:t>
            </a:r>
          </a:p>
        </p:txBody>
      </p:sp>
    </p:spTree>
    <p:extLst>
      <p:ext uri="{BB962C8B-B14F-4D97-AF65-F5344CB8AC3E}">
        <p14:creationId xmlns:p14="http://schemas.microsoft.com/office/powerpoint/2010/main" val="41099107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F42895-F3AC-4B56-8301-AEC8C65E03B7}"/>
              </a:ext>
            </a:extLst>
          </p:cNvPr>
          <p:cNvSpPr>
            <a:spLocks noGrp="1"/>
          </p:cNvSpPr>
          <p:nvPr>
            <p:ph type="title"/>
          </p:nvPr>
        </p:nvSpPr>
        <p:spPr/>
        <p:txBody>
          <a:bodyPr/>
          <a:lstStyle/>
          <a:p>
            <a:endParaRPr lang="es-ES" dirty="0"/>
          </a:p>
        </p:txBody>
      </p:sp>
      <p:pic>
        <p:nvPicPr>
          <p:cNvPr id="4" name="3 Marcador de contenido"/>
          <p:cNvPicPr>
            <a:picLocks noGrp="1"/>
          </p:cNvPicPr>
          <p:nvPr>
            <p:ph idx="1"/>
          </p:nvPr>
        </p:nvPicPr>
        <p:blipFill>
          <a:blip r:embed="rId2"/>
          <a:srcRect/>
          <a:stretch>
            <a:fillRect/>
          </a:stretch>
        </p:blipFill>
        <p:spPr bwMode="auto">
          <a:xfrm>
            <a:off x="1905358" y="624110"/>
            <a:ext cx="5197807" cy="3351542"/>
          </a:xfrm>
          <a:prstGeom prst="rect">
            <a:avLst/>
          </a:prstGeom>
          <a:noFill/>
          <a:ln w="9525">
            <a:noFill/>
            <a:miter lim="800000"/>
            <a:headEnd/>
            <a:tailEnd/>
          </a:ln>
        </p:spPr>
      </p:pic>
      <p:pic>
        <p:nvPicPr>
          <p:cNvPr id="5" name="4 Imagen"/>
          <p:cNvPicPr/>
          <p:nvPr/>
        </p:nvPicPr>
        <p:blipFill>
          <a:blip r:embed="rId3"/>
          <a:srcRect/>
          <a:stretch>
            <a:fillRect/>
          </a:stretch>
        </p:blipFill>
        <p:spPr bwMode="auto">
          <a:xfrm>
            <a:off x="7237411" y="3215819"/>
            <a:ext cx="4451005" cy="3237989"/>
          </a:xfrm>
          <a:prstGeom prst="rect">
            <a:avLst/>
          </a:prstGeom>
          <a:noFill/>
          <a:ln w="9525">
            <a:noFill/>
            <a:miter lim="800000"/>
            <a:headEnd/>
            <a:tailEnd/>
          </a:ln>
        </p:spPr>
      </p:pic>
    </p:spTree>
    <p:extLst>
      <p:ext uri="{BB962C8B-B14F-4D97-AF65-F5344CB8AC3E}">
        <p14:creationId xmlns:p14="http://schemas.microsoft.com/office/powerpoint/2010/main" val="1467214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p:cNvPicPr>
            <a:picLocks noGrp="1"/>
          </p:cNvPicPr>
          <p:nvPr>
            <p:ph idx="1"/>
          </p:nvPr>
        </p:nvPicPr>
        <p:blipFill>
          <a:blip r:embed="rId2"/>
          <a:srcRect/>
          <a:stretch>
            <a:fillRect/>
          </a:stretch>
        </p:blipFill>
        <p:spPr bwMode="auto">
          <a:xfrm>
            <a:off x="2464904" y="357809"/>
            <a:ext cx="8547653" cy="6500191"/>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1375A8E-31BD-43BF-AFBC-55029EDDB6DC}"/>
              </a:ext>
            </a:extLst>
          </p:cNvPr>
          <p:cNvSpPr txBox="1"/>
          <p:nvPr/>
        </p:nvSpPr>
        <p:spPr>
          <a:xfrm>
            <a:off x="3157267" y="474387"/>
            <a:ext cx="3554960" cy="369332"/>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Curso:  </a:t>
            </a: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 SEXTO DE PRIMARIA</a:t>
            </a:r>
          </a:p>
        </p:txBody>
      </p:sp>
      <p:sp>
        <p:nvSpPr>
          <p:cNvPr id="5" name="CuadroTexto 4">
            <a:extLst>
              <a:ext uri="{FF2B5EF4-FFF2-40B4-BE49-F238E27FC236}">
                <a16:creationId xmlns:a16="http://schemas.microsoft.com/office/drawing/2014/main" id="{52DA2500-974E-4CA7-A580-D0A2BBAD3807}"/>
              </a:ext>
            </a:extLst>
          </p:cNvPr>
          <p:cNvSpPr txBox="1"/>
          <p:nvPr/>
        </p:nvSpPr>
        <p:spPr>
          <a:xfrm>
            <a:off x="3156369" y="200618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6" name="CuadroTexto 5">
            <a:extLst>
              <a:ext uri="{FF2B5EF4-FFF2-40B4-BE49-F238E27FC236}">
                <a16:creationId xmlns:a16="http://schemas.microsoft.com/office/drawing/2014/main" id="{7B2C1E73-731E-41BE-86B6-5084A0B8F49B}"/>
              </a:ext>
            </a:extLst>
          </p:cNvPr>
          <p:cNvSpPr txBox="1"/>
          <p:nvPr/>
        </p:nvSpPr>
        <p:spPr>
          <a:xfrm>
            <a:off x="3150640" y="1036685"/>
            <a:ext cx="8093829" cy="1200329"/>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Objetivos: CREAR HABITOS DE CUIDADO DEL MEDIO AMBIENTE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		    RECONOCER PROBLEMAS MEDIOAMBIENTALES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                  CREAR HABITOS DE CUIDADO Y PREVENCION MEDIOAMBIE-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		    TAL.</a:t>
            </a: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p>
        </p:txBody>
      </p:sp>
      <p:sp>
        <p:nvSpPr>
          <p:cNvPr id="7" name="CuadroTexto 6">
            <a:extLst>
              <a:ext uri="{FF2B5EF4-FFF2-40B4-BE49-F238E27FC236}">
                <a16:creationId xmlns:a16="http://schemas.microsoft.com/office/drawing/2014/main" id="{1FDAFC94-E08E-4E40-BFF0-807EC896A314}"/>
              </a:ext>
            </a:extLst>
          </p:cNvPr>
          <p:cNvSpPr txBox="1"/>
          <p:nvPr/>
        </p:nvSpPr>
        <p:spPr>
          <a:xfrm>
            <a:off x="3041375" y="2494700"/>
            <a:ext cx="8093829" cy="1754326"/>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Desarrollo de la actividad</a:t>
            </a: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PRIMERO VEREMOS TEORICAMENTE EN QUE CONSISTE AL CONTAMINACION.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 DAR  CONCIENCIA DE LA EMERGENCIA CLIMATICA.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CREAR HABITOS PARA MEJORAR LA VIDA EN EL PLANETA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p>
        </p:txBody>
      </p:sp>
      <p:sp>
        <p:nvSpPr>
          <p:cNvPr id="10" name="CuadroTexto 9">
            <a:extLst>
              <a:ext uri="{FF2B5EF4-FFF2-40B4-BE49-F238E27FC236}">
                <a16:creationId xmlns:a16="http://schemas.microsoft.com/office/drawing/2014/main" id="{C366BA34-AB71-4FBE-ACC8-431E2CC6D7EF}"/>
              </a:ext>
            </a:extLst>
          </p:cNvPr>
          <p:cNvSpPr txBox="1"/>
          <p:nvPr/>
        </p:nvSpPr>
        <p:spPr>
          <a:xfrm>
            <a:off x="3041375" y="4422195"/>
            <a:ext cx="7991061" cy="2308324"/>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Materiales: MEDIO AUDIOVISUALES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		      TECNICAS DE RECONOCIENTO DE CONTAMINACION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		      AYUDA PARA SABER RECILCAR Y CONSUMIR ADECUADAMENTE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EL ALUMNO-A EXPERIMENTARÁ TRAS LA TEORIA DIFERENTES TECNICAS DE AYUDA AL MEDIO AMBIENTE.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SACAR SUS PROPIAS CONCLUSIONES SOBRE LO TRABAJADO.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p>
        </p:txBody>
      </p:sp>
      <p:sp>
        <p:nvSpPr>
          <p:cNvPr id="12" name="CuadroTexto 11">
            <a:extLst>
              <a:ext uri="{FF2B5EF4-FFF2-40B4-BE49-F238E27FC236}">
                <a16:creationId xmlns:a16="http://schemas.microsoft.com/office/drawing/2014/main" id="{5BFEDB03-E794-4A34-BF24-93BB7B90B597}"/>
              </a:ext>
            </a:extLst>
          </p:cNvPr>
          <p:cNvSpPr txBox="1"/>
          <p:nvPr/>
        </p:nvSpPr>
        <p:spPr>
          <a:xfrm>
            <a:off x="7696137" y="491979"/>
            <a:ext cx="3554959" cy="369332"/>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Duración:</a:t>
            </a: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   2 SESIONES</a:t>
            </a:r>
          </a:p>
        </p:txBody>
      </p:sp>
    </p:spTree>
    <p:extLst>
      <p:ext uri="{BB962C8B-B14F-4D97-AF65-F5344CB8AC3E}">
        <p14:creationId xmlns:p14="http://schemas.microsoft.com/office/powerpoint/2010/main" val="18589209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4B510AB-AC22-4C00-B141-C18F28381637}"/>
              </a:ext>
            </a:extLst>
          </p:cNvPr>
          <p:cNvSpPr txBox="1"/>
          <p:nvPr/>
        </p:nvSpPr>
        <p:spPr>
          <a:xfrm>
            <a:off x="3157266" y="404570"/>
            <a:ext cx="3554960" cy="369332"/>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Curso: </a:t>
            </a:r>
            <a:r>
              <a:rPr kumimoji="0" lang="es-ES" sz="1800" b="1"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mn-cs"/>
              </a:rPr>
              <a:t>5º </a:t>
            </a: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p>
        </p:txBody>
      </p:sp>
      <p:sp>
        <p:nvSpPr>
          <p:cNvPr id="5" name="CuadroTexto 4">
            <a:extLst>
              <a:ext uri="{FF2B5EF4-FFF2-40B4-BE49-F238E27FC236}">
                <a16:creationId xmlns:a16="http://schemas.microsoft.com/office/drawing/2014/main" id="{20EDD9EA-AEF2-4CD2-8AD8-3A2F8E043AA0}"/>
              </a:ext>
            </a:extLst>
          </p:cNvPr>
          <p:cNvSpPr txBox="1"/>
          <p:nvPr/>
        </p:nvSpPr>
        <p:spPr>
          <a:xfrm>
            <a:off x="7696136" y="369749"/>
            <a:ext cx="3554959" cy="369332"/>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Duración: </a:t>
            </a:r>
            <a:r>
              <a:rPr kumimoji="0" lang="es-ES" sz="1800" b="1"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mn-cs"/>
              </a:rPr>
              <a:t>2 horas</a:t>
            </a: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p>
        </p:txBody>
      </p:sp>
      <p:sp>
        <p:nvSpPr>
          <p:cNvPr id="6" name="CuadroTexto 5">
            <a:extLst>
              <a:ext uri="{FF2B5EF4-FFF2-40B4-BE49-F238E27FC236}">
                <a16:creationId xmlns:a16="http://schemas.microsoft.com/office/drawing/2014/main" id="{9F3D3135-F2F3-4FAF-A17C-D1EB0A19FAAA}"/>
              </a:ext>
            </a:extLst>
          </p:cNvPr>
          <p:cNvSpPr txBox="1"/>
          <p:nvPr/>
        </p:nvSpPr>
        <p:spPr>
          <a:xfrm>
            <a:off x="3157266" y="1002848"/>
            <a:ext cx="8093829" cy="1200329"/>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Objetivos: EL CONSUMO RESPONSABLE FRENTE AL CONSUMISMO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		    TOMAR CONCIENCIA DEL ORIGEN DE LOS PRODUCTOS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		    TOMAR CONCIENCIA SI LO NECESITO DE VERDAD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		    ASPECTOS ETICOS, SOCIALES Y AMBIENTALES.</a:t>
            </a:r>
          </a:p>
        </p:txBody>
      </p:sp>
      <p:sp>
        <p:nvSpPr>
          <p:cNvPr id="7" name="CuadroTexto 6">
            <a:extLst>
              <a:ext uri="{FF2B5EF4-FFF2-40B4-BE49-F238E27FC236}">
                <a16:creationId xmlns:a16="http://schemas.microsoft.com/office/drawing/2014/main" id="{BA676BF2-BE3E-45C6-AA16-38D6B8DF95C2}"/>
              </a:ext>
            </a:extLst>
          </p:cNvPr>
          <p:cNvSpPr txBox="1"/>
          <p:nvPr/>
        </p:nvSpPr>
        <p:spPr>
          <a:xfrm>
            <a:off x="3157266" y="2311588"/>
            <a:ext cx="8093829" cy="2031325"/>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Desarrollo de la actividad</a:t>
            </a: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endParaRPr kumimoji="0" lang="es-ES" sz="1800" b="0"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8" name="CuadroTexto 7">
            <a:extLst>
              <a:ext uri="{FF2B5EF4-FFF2-40B4-BE49-F238E27FC236}">
                <a16:creationId xmlns:a16="http://schemas.microsoft.com/office/drawing/2014/main" id="{8423A149-7C88-4E9F-9CD1-19E087B08819}"/>
              </a:ext>
            </a:extLst>
          </p:cNvPr>
          <p:cNvSpPr txBox="1"/>
          <p:nvPr/>
        </p:nvSpPr>
        <p:spPr>
          <a:xfrm>
            <a:off x="3157266" y="4441402"/>
            <a:ext cx="8093829" cy="1477328"/>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Materiales: MEDIOS AUDIOVISUALES</a:t>
            </a:r>
            <a:endParaRPr kumimoji="0" lang="es-ES" sz="1800" b="1"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mn-cs"/>
              </a:rPr>
              <a:t>		      INVESTIGACION SOBRE ORIGEN DE PRODUCTOS EN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mn-cs"/>
              </a:rPr>
              <a:t>		      SUPERMERCADOS MERCADO ETICO Y AMBIENTAL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9" name="CuadroTexto 8">
            <a:extLst>
              <a:ext uri="{FF2B5EF4-FFF2-40B4-BE49-F238E27FC236}">
                <a16:creationId xmlns:a16="http://schemas.microsoft.com/office/drawing/2014/main" id="{05FA393D-9589-4276-A0E5-F6F64A5924CB}"/>
              </a:ext>
            </a:extLst>
          </p:cNvPr>
          <p:cNvSpPr txBox="1"/>
          <p:nvPr/>
        </p:nvSpPr>
        <p:spPr>
          <a:xfrm>
            <a:off x="3157266" y="5855152"/>
            <a:ext cx="8093829" cy="923330"/>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mn-cs"/>
              </a:rPr>
              <a:t>Observaciones y sugerencias: </a:t>
            </a:r>
            <a:r>
              <a:rPr kumimoji="0" lang="es-ES" sz="1800" b="0" i="0" u="none" strike="noStrike" kern="1200" cap="none" spc="0" normalizeH="0" baseline="0" noProof="0" dirty="0">
                <a:ln>
                  <a:noFill/>
                </a:ln>
                <a:solidFill>
                  <a:prstClr val="black"/>
                </a:solidFill>
                <a:effectLst/>
                <a:uLnTx/>
                <a:uFillTx/>
                <a:latin typeface="Century Gothic" panose="020B0502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entury Gothic" panose="020B0502020202020204"/>
                <a:ea typeface="+mn-ea"/>
                <a:cs typeface="+mn-cs"/>
              </a:rPr>
              <a:t>SACAR SUS PROPIAS CONCLUSIONES SOBRE LO INVESTIGADO.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10" name="Imagen 9" descr="7 ideas para ser consumidores más responsables - Ideas Coop">
            <a:extLst>
              <a:ext uri="{FF2B5EF4-FFF2-40B4-BE49-F238E27FC236}">
                <a16:creationId xmlns:a16="http://schemas.microsoft.com/office/drawing/2014/main" id="{750BDDDB-249A-42F7-8766-86789D075C0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521726" y="2425652"/>
            <a:ext cx="3801717" cy="1735266"/>
          </a:xfrm>
          <a:prstGeom prst="rect">
            <a:avLst/>
          </a:prstGeom>
          <a:noFill/>
          <a:ln>
            <a:noFill/>
          </a:ln>
        </p:spPr>
      </p:pic>
    </p:spTree>
    <p:extLst>
      <p:ext uri="{BB962C8B-B14F-4D97-AF65-F5344CB8AC3E}">
        <p14:creationId xmlns:p14="http://schemas.microsoft.com/office/powerpoint/2010/main" val="23649177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AA7D1C-E0D2-4333-AB8C-03CD355446C0}"/>
              </a:ext>
            </a:extLst>
          </p:cNvPr>
          <p:cNvSpPr>
            <a:spLocks noGrp="1"/>
          </p:cNvSpPr>
          <p:nvPr>
            <p:ph type="title"/>
          </p:nvPr>
        </p:nvSpPr>
        <p:spPr/>
        <p:txBody>
          <a:bodyPr/>
          <a:lstStyle/>
          <a:p>
            <a:endParaRPr lang="es-ES"/>
          </a:p>
        </p:txBody>
      </p:sp>
      <p:pic>
        <p:nvPicPr>
          <p:cNvPr id="1026" name="Picture 2" descr="http://ceipnuestrasenoradelosremedios.centros.educa.jcyl.es/sitio/upload/P1010042.JPG">
            <a:extLst>
              <a:ext uri="{FF2B5EF4-FFF2-40B4-BE49-F238E27FC236}">
                <a16:creationId xmlns:a16="http://schemas.microsoft.com/office/drawing/2014/main" id="{616E57B4-D630-4631-9994-A485EC64B36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9630" y="0"/>
            <a:ext cx="9058275" cy="6793706"/>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05C63F11-22B5-4A07-95EA-96B50BCAF7C5}"/>
              </a:ext>
            </a:extLst>
          </p:cNvPr>
          <p:cNvSpPr txBox="1"/>
          <p:nvPr/>
        </p:nvSpPr>
        <p:spPr>
          <a:xfrm>
            <a:off x="8267631" y="208611"/>
            <a:ext cx="2662888" cy="830997"/>
          </a:xfrm>
          <a:prstGeom prst="rect">
            <a:avLst/>
          </a:prstGeom>
          <a:noFill/>
        </p:spPr>
        <p:txBody>
          <a:bodyPr wrap="square" rtlCol="0">
            <a:spAutoFit/>
          </a:bodyPr>
          <a:lstStyle/>
          <a:p>
            <a:r>
              <a:rPr lang="es-ES" sz="4800" dirty="0">
                <a:solidFill>
                  <a:schemeClr val="bg1"/>
                </a:solidFill>
                <a:latin typeface="Comic Sans MS" panose="030F0702030302020204" pitchFamily="66" charset="0"/>
              </a:rPr>
              <a:t>¡</a:t>
            </a:r>
            <a:r>
              <a:rPr lang="es-ES" sz="4400" b="1" dirty="0">
                <a:solidFill>
                  <a:schemeClr val="bg1"/>
                </a:solidFill>
                <a:latin typeface="Comic Sans MS" panose="030F0702030302020204" pitchFamily="66" charset="0"/>
              </a:rPr>
              <a:t>Gracias!</a:t>
            </a:r>
            <a:endParaRPr lang="es-ES"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2956313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4B510AB-AC22-4C00-B141-C18F28381637}"/>
              </a:ext>
            </a:extLst>
          </p:cNvPr>
          <p:cNvSpPr txBox="1"/>
          <p:nvPr/>
        </p:nvSpPr>
        <p:spPr>
          <a:xfrm>
            <a:off x="3157267" y="659053"/>
            <a:ext cx="3554960" cy="369332"/>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b="1" dirty="0"/>
              <a:t>Curso: </a:t>
            </a:r>
            <a:r>
              <a:rPr lang="es-ES" b="1" dirty="0">
                <a:solidFill>
                  <a:schemeClr val="tx1">
                    <a:lumMod val="95000"/>
                    <a:lumOff val="5000"/>
                  </a:schemeClr>
                </a:solidFill>
              </a:rPr>
              <a:t>3º Infantil</a:t>
            </a:r>
            <a:r>
              <a:rPr lang="es-ES" dirty="0"/>
              <a:t> </a:t>
            </a:r>
          </a:p>
        </p:txBody>
      </p:sp>
      <p:sp>
        <p:nvSpPr>
          <p:cNvPr id="5" name="CuadroTexto 4">
            <a:extLst>
              <a:ext uri="{FF2B5EF4-FFF2-40B4-BE49-F238E27FC236}">
                <a16:creationId xmlns:a16="http://schemas.microsoft.com/office/drawing/2014/main" id="{20EDD9EA-AEF2-4CD2-8AD8-3A2F8E043AA0}"/>
              </a:ext>
            </a:extLst>
          </p:cNvPr>
          <p:cNvSpPr txBox="1"/>
          <p:nvPr/>
        </p:nvSpPr>
        <p:spPr>
          <a:xfrm>
            <a:off x="7696137" y="659053"/>
            <a:ext cx="3554959" cy="369332"/>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b="1" dirty="0"/>
              <a:t>Duración: </a:t>
            </a:r>
            <a:r>
              <a:rPr lang="es-ES" b="1" dirty="0">
                <a:solidFill>
                  <a:schemeClr val="tx1">
                    <a:lumMod val="95000"/>
                    <a:lumOff val="5000"/>
                  </a:schemeClr>
                </a:solidFill>
              </a:rPr>
              <a:t>2 horas</a:t>
            </a:r>
            <a:r>
              <a:rPr lang="es-ES" dirty="0"/>
              <a:t>   </a:t>
            </a:r>
          </a:p>
        </p:txBody>
      </p:sp>
      <p:sp>
        <p:nvSpPr>
          <p:cNvPr id="6" name="CuadroTexto 5">
            <a:extLst>
              <a:ext uri="{FF2B5EF4-FFF2-40B4-BE49-F238E27FC236}">
                <a16:creationId xmlns:a16="http://schemas.microsoft.com/office/drawing/2014/main" id="{9F3D3135-F2F3-4FAF-A17C-D1EB0A19FAAA}"/>
              </a:ext>
            </a:extLst>
          </p:cNvPr>
          <p:cNvSpPr txBox="1"/>
          <p:nvPr/>
        </p:nvSpPr>
        <p:spPr>
          <a:xfrm>
            <a:off x="3157267" y="1288490"/>
            <a:ext cx="8093829" cy="1785104"/>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b="1" dirty="0"/>
              <a:t>Objetivos:</a:t>
            </a:r>
          </a:p>
          <a:p>
            <a:r>
              <a:rPr lang="en-US" sz="2000" dirty="0">
                <a:solidFill>
                  <a:schemeClr val="tx1">
                    <a:lumMod val="95000"/>
                    <a:lumOff val="5000"/>
                  </a:schemeClr>
                </a:solidFill>
              </a:rPr>
              <a:t>	</a:t>
            </a:r>
            <a:r>
              <a:rPr lang="en-US" dirty="0">
                <a:solidFill>
                  <a:schemeClr val="tx1">
                    <a:lumMod val="95000"/>
                    <a:lumOff val="5000"/>
                  </a:schemeClr>
                </a:solidFill>
              </a:rPr>
              <a:t>- </a:t>
            </a:r>
            <a:r>
              <a:rPr lang="es-ES" dirty="0"/>
              <a:t>   Explorar las características y posibilidades que tienen los cuentos a través de la plataforma </a:t>
            </a:r>
            <a:r>
              <a:rPr lang="es-ES" dirty="0" err="1"/>
              <a:t>Moodle</a:t>
            </a:r>
            <a:r>
              <a:rPr lang="es-ES" dirty="0"/>
              <a:t>.</a:t>
            </a:r>
          </a:p>
          <a:p>
            <a:r>
              <a:rPr lang="es-ES" dirty="0"/>
              <a:t>	-	Conseguir que los alumnos obtengan un aprendizaje más significativo  a partir de actividades interactivas relacionadas con temas tratados en clase.</a:t>
            </a:r>
          </a:p>
        </p:txBody>
      </p:sp>
      <p:sp>
        <p:nvSpPr>
          <p:cNvPr id="7" name="CuadroTexto 6">
            <a:extLst>
              <a:ext uri="{FF2B5EF4-FFF2-40B4-BE49-F238E27FC236}">
                <a16:creationId xmlns:a16="http://schemas.microsoft.com/office/drawing/2014/main" id="{BA676BF2-BE3E-45C6-AA16-38D6B8DF95C2}"/>
              </a:ext>
            </a:extLst>
          </p:cNvPr>
          <p:cNvSpPr txBox="1"/>
          <p:nvPr/>
        </p:nvSpPr>
        <p:spPr>
          <a:xfrm>
            <a:off x="3150641" y="3254347"/>
            <a:ext cx="8093829" cy="1477328"/>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b="1" dirty="0"/>
              <a:t>Desarrollo de la actividad</a:t>
            </a:r>
            <a:r>
              <a:rPr lang="es-ES" dirty="0"/>
              <a:t>:</a:t>
            </a:r>
          </a:p>
          <a:p>
            <a:r>
              <a:rPr lang="es-ES" dirty="0"/>
              <a:t>	</a:t>
            </a:r>
            <a:r>
              <a:rPr lang="es-ES" dirty="0">
                <a:solidFill>
                  <a:schemeClr val="tx1">
                    <a:lumMod val="95000"/>
                    <a:lumOff val="5000"/>
                  </a:schemeClr>
                </a:solidFill>
              </a:rPr>
              <a:t>-	Realización de fichas interactivas en clase con la pizarra digital.</a:t>
            </a:r>
          </a:p>
          <a:p>
            <a:r>
              <a:rPr lang="es-ES" dirty="0">
                <a:solidFill>
                  <a:schemeClr val="tx1">
                    <a:lumMod val="95000"/>
                    <a:lumOff val="5000"/>
                  </a:schemeClr>
                </a:solidFill>
              </a:rPr>
              <a:t>	-	Calificación diferente según la actividad a desarrollar.</a:t>
            </a:r>
          </a:p>
          <a:p>
            <a:r>
              <a:rPr lang="es-ES" dirty="0">
                <a:solidFill>
                  <a:schemeClr val="tx1">
                    <a:lumMod val="95000"/>
                    <a:lumOff val="5000"/>
                  </a:schemeClr>
                </a:solidFill>
              </a:rPr>
              <a:t>	-	Avisos para comprobar los cuentos inventados de los alumnos.</a:t>
            </a:r>
          </a:p>
        </p:txBody>
      </p:sp>
      <p:sp>
        <p:nvSpPr>
          <p:cNvPr id="8" name="CuadroTexto 7">
            <a:extLst>
              <a:ext uri="{FF2B5EF4-FFF2-40B4-BE49-F238E27FC236}">
                <a16:creationId xmlns:a16="http://schemas.microsoft.com/office/drawing/2014/main" id="{8423A149-7C88-4E9F-9CD1-19E087B08819}"/>
              </a:ext>
            </a:extLst>
          </p:cNvPr>
          <p:cNvSpPr txBox="1"/>
          <p:nvPr/>
        </p:nvSpPr>
        <p:spPr>
          <a:xfrm>
            <a:off x="3157267" y="4957589"/>
            <a:ext cx="8093829" cy="646331"/>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b="1" dirty="0"/>
              <a:t>Materiales:</a:t>
            </a:r>
          </a:p>
          <a:p>
            <a:r>
              <a:rPr lang="es-ES" dirty="0"/>
              <a:t>   	</a:t>
            </a:r>
            <a:r>
              <a:rPr lang="es-ES" dirty="0">
                <a:solidFill>
                  <a:schemeClr val="tx1">
                    <a:lumMod val="95000"/>
                    <a:lumOff val="5000"/>
                  </a:schemeClr>
                </a:solidFill>
              </a:rPr>
              <a:t>-	Ordenador, internet, plataforma </a:t>
            </a:r>
            <a:r>
              <a:rPr lang="es-ES" dirty="0" err="1">
                <a:solidFill>
                  <a:schemeClr val="tx1">
                    <a:lumMod val="95000"/>
                    <a:lumOff val="5000"/>
                  </a:schemeClr>
                </a:solidFill>
              </a:rPr>
              <a:t>Moodle</a:t>
            </a:r>
            <a:r>
              <a:rPr lang="es-ES" dirty="0">
                <a:solidFill>
                  <a:schemeClr val="tx1">
                    <a:lumMod val="95000"/>
                    <a:lumOff val="5000"/>
                  </a:schemeClr>
                </a:solidFill>
              </a:rPr>
              <a:t>.</a:t>
            </a:r>
          </a:p>
        </p:txBody>
      </p:sp>
      <p:sp>
        <p:nvSpPr>
          <p:cNvPr id="9" name="CuadroTexto 8">
            <a:extLst>
              <a:ext uri="{FF2B5EF4-FFF2-40B4-BE49-F238E27FC236}">
                <a16:creationId xmlns:a16="http://schemas.microsoft.com/office/drawing/2014/main" id="{05FA393D-9589-4276-A0E5-F6F64A5924CB}"/>
              </a:ext>
            </a:extLst>
          </p:cNvPr>
          <p:cNvSpPr txBox="1"/>
          <p:nvPr/>
        </p:nvSpPr>
        <p:spPr>
          <a:xfrm>
            <a:off x="3157267" y="5737282"/>
            <a:ext cx="8093829" cy="923330"/>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b="1" dirty="0">
                <a:solidFill>
                  <a:schemeClr val="tx1">
                    <a:lumMod val="95000"/>
                    <a:lumOff val="5000"/>
                  </a:schemeClr>
                </a:solidFill>
              </a:rPr>
              <a:t>Observaciones y sugerencias: </a:t>
            </a:r>
            <a:r>
              <a:rPr lang="es-ES" dirty="0"/>
              <a:t> </a:t>
            </a:r>
          </a:p>
          <a:p>
            <a:r>
              <a:rPr lang="es-ES" dirty="0"/>
              <a:t>Al realizar la actividad en común, con el proyector, ha salido bien; los </a:t>
            </a:r>
            <a:r>
              <a:rPr lang="es-ES"/>
              <a:t>niños no han tenido que realizar la actividad con el ordenador.</a:t>
            </a:r>
          </a:p>
        </p:txBody>
      </p:sp>
    </p:spTree>
    <p:extLst>
      <p:ext uri="{BB962C8B-B14F-4D97-AF65-F5344CB8AC3E}">
        <p14:creationId xmlns:p14="http://schemas.microsoft.com/office/powerpoint/2010/main" val="2184968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F42895-F3AC-4B56-8301-AEC8C65E03B7}"/>
              </a:ext>
            </a:extLst>
          </p:cNvPr>
          <p:cNvSpPr>
            <a:spLocks noGrp="1"/>
          </p:cNvSpPr>
          <p:nvPr>
            <p:ph type="title"/>
          </p:nvPr>
        </p:nvSpPr>
        <p:spPr/>
        <p:txBody>
          <a:bodyPr/>
          <a:lstStyle/>
          <a:p>
            <a:r>
              <a:rPr lang="es-ES" dirty="0"/>
              <a:t>Fotos de la realización del curso:</a:t>
            </a:r>
          </a:p>
        </p:txBody>
      </p:sp>
      <p:pic>
        <p:nvPicPr>
          <p:cNvPr id="7" name="6 Marcador de contenido" descr="Avisos.jpg"/>
          <p:cNvPicPr>
            <a:picLocks noGrp="1" noChangeAspect="1"/>
          </p:cNvPicPr>
          <p:nvPr>
            <p:ph idx="1"/>
          </p:nvPr>
        </p:nvPicPr>
        <p:blipFill>
          <a:blip r:embed="rId2" cstate="print"/>
          <a:stretch>
            <a:fillRect/>
          </a:stretch>
        </p:blipFill>
        <p:spPr>
          <a:xfrm>
            <a:off x="378026" y="1306286"/>
            <a:ext cx="5139387" cy="2598057"/>
          </a:xfrm>
        </p:spPr>
      </p:pic>
      <p:pic>
        <p:nvPicPr>
          <p:cNvPr id="8" name="7 Imagen" descr="Principal.jpg"/>
          <p:cNvPicPr>
            <a:picLocks noChangeAspect="1"/>
          </p:cNvPicPr>
          <p:nvPr/>
        </p:nvPicPr>
        <p:blipFill>
          <a:blip r:embed="rId3" cstate="print"/>
          <a:srcRect l="19762" t="30237" r="22024"/>
          <a:stretch>
            <a:fillRect/>
          </a:stretch>
        </p:blipFill>
        <p:spPr>
          <a:xfrm>
            <a:off x="6840268" y="1364345"/>
            <a:ext cx="4509902" cy="2612569"/>
          </a:xfrm>
          <a:prstGeom prst="rect">
            <a:avLst/>
          </a:prstGeom>
        </p:spPr>
      </p:pic>
      <p:pic>
        <p:nvPicPr>
          <p:cNvPr id="9" name="8 Imagen" descr="Temas.jpg"/>
          <p:cNvPicPr>
            <a:picLocks noChangeAspect="1"/>
          </p:cNvPicPr>
          <p:nvPr/>
        </p:nvPicPr>
        <p:blipFill>
          <a:blip r:embed="rId4" cstate="print"/>
          <a:srcRect l="22381" t="6499" r="23452"/>
          <a:stretch>
            <a:fillRect/>
          </a:stretch>
        </p:blipFill>
        <p:spPr>
          <a:xfrm>
            <a:off x="1320800" y="3991428"/>
            <a:ext cx="3104443" cy="2716744"/>
          </a:xfrm>
          <a:prstGeom prst="rect">
            <a:avLst/>
          </a:prstGeom>
        </p:spPr>
      </p:pic>
      <p:pic>
        <p:nvPicPr>
          <p:cNvPr id="10" name="9 Imagen" descr="Cuento abeja.jpg"/>
          <p:cNvPicPr>
            <a:picLocks noChangeAspect="1"/>
          </p:cNvPicPr>
          <p:nvPr/>
        </p:nvPicPr>
        <p:blipFill>
          <a:blip r:embed="rId5" cstate="print"/>
          <a:stretch>
            <a:fillRect/>
          </a:stretch>
        </p:blipFill>
        <p:spPr>
          <a:xfrm>
            <a:off x="6923315" y="4031909"/>
            <a:ext cx="4379912" cy="2651920"/>
          </a:xfrm>
          <a:prstGeom prst="rect">
            <a:avLst/>
          </a:prstGeom>
        </p:spPr>
      </p:pic>
    </p:spTree>
    <p:extLst>
      <p:ext uri="{BB962C8B-B14F-4D97-AF65-F5344CB8AC3E}">
        <p14:creationId xmlns:p14="http://schemas.microsoft.com/office/powerpoint/2010/main" val="2686763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1375A8E-31BD-43BF-AFBC-55029EDDB6DC}"/>
              </a:ext>
            </a:extLst>
          </p:cNvPr>
          <p:cNvSpPr txBox="1"/>
          <p:nvPr/>
        </p:nvSpPr>
        <p:spPr>
          <a:xfrm>
            <a:off x="3157267" y="659053"/>
            <a:ext cx="3554960" cy="369332"/>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Curso:  </a:t>
            </a: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 1º</a:t>
            </a:r>
          </a:p>
        </p:txBody>
      </p:sp>
      <p:sp>
        <p:nvSpPr>
          <p:cNvPr id="5" name="CuadroTexto 4">
            <a:extLst>
              <a:ext uri="{FF2B5EF4-FFF2-40B4-BE49-F238E27FC236}">
                <a16:creationId xmlns:a16="http://schemas.microsoft.com/office/drawing/2014/main" id="{52DA2500-974E-4CA7-A580-D0A2BBAD3807}"/>
              </a:ext>
            </a:extLst>
          </p:cNvPr>
          <p:cNvSpPr txBox="1"/>
          <p:nvPr/>
        </p:nvSpPr>
        <p:spPr>
          <a:xfrm>
            <a:off x="3156369" y="200618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6" name="CuadroTexto 5">
            <a:extLst>
              <a:ext uri="{FF2B5EF4-FFF2-40B4-BE49-F238E27FC236}">
                <a16:creationId xmlns:a16="http://schemas.microsoft.com/office/drawing/2014/main" id="{7B2C1E73-731E-41BE-86B6-5084A0B8F49B}"/>
              </a:ext>
            </a:extLst>
          </p:cNvPr>
          <p:cNvSpPr txBox="1"/>
          <p:nvPr/>
        </p:nvSpPr>
        <p:spPr>
          <a:xfrm>
            <a:off x="3157267" y="1288490"/>
            <a:ext cx="8093829" cy="1477328"/>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Objetivos: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-Conocer los diferentes tipos de animales según su alimentación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p>
        </p:txBody>
      </p:sp>
      <p:sp>
        <p:nvSpPr>
          <p:cNvPr id="7" name="CuadroTexto 6">
            <a:extLst>
              <a:ext uri="{FF2B5EF4-FFF2-40B4-BE49-F238E27FC236}">
                <a16:creationId xmlns:a16="http://schemas.microsoft.com/office/drawing/2014/main" id="{1FDAFC94-E08E-4E40-BFF0-807EC896A314}"/>
              </a:ext>
            </a:extLst>
          </p:cNvPr>
          <p:cNvSpPr txBox="1"/>
          <p:nvPr/>
        </p:nvSpPr>
        <p:spPr>
          <a:xfrm>
            <a:off x="3150641" y="2891492"/>
            <a:ext cx="8093829" cy="3139321"/>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Desarrollo de la actividad</a:t>
            </a: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Los alumnos-as visualizan el video “Que comen los animales”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Es un documental que trata de los diferentes grupos de animales, clasificándolos en herbívoros-carnívoros-omnívoros.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Este video les servirá posteriormente para hacer la ficha donde tiene que clasificarlos en sus grupos correspondientes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p>
        </p:txBody>
      </p:sp>
      <p:sp>
        <p:nvSpPr>
          <p:cNvPr id="10" name="CuadroTexto 9">
            <a:extLst>
              <a:ext uri="{FF2B5EF4-FFF2-40B4-BE49-F238E27FC236}">
                <a16:creationId xmlns:a16="http://schemas.microsoft.com/office/drawing/2014/main" id="{C366BA34-AB71-4FBE-ACC8-431E2CC6D7EF}"/>
              </a:ext>
            </a:extLst>
          </p:cNvPr>
          <p:cNvSpPr txBox="1"/>
          <p:nvPr/>
        </p:nvSpPr>
        <p:spPr>
          <a:xfrm>
            <a:off x="3157267" y="5072838"/>
            <a:ext cx="8093829" cy="646331"/>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Materiales: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 Video : Que comen los animales</a:t>
            </a:r>
          </a:p>
        </p:txBody>
      </p:sp>
      <p:sp>
        <p:nvSpPr>
          <p:cNvPr id="11" name="CuadroTexto 10">
            <a:extLst>
              <a:ext uri="{FF2B5EF4-FFF2-40B4-BE49-F238E27FC236}">
                <a16:creationId xmlns:a16="http://schemas.microsoft.com/office/drawing/2014/main" id="{7E07383A-AA66-48B4-9404-6C5C78E42CDA}"/>
              </a:ext>
            </a:extLst>
          </p:cNvPr>
          <p:cNvSpPr txBox="1"/>
          <p:nvPr/>
        </p:nvSpPr>
        <p:spPr>
          <a:xfrm>
            <a:off x="3150642" y="5869191"/>
            <a:ext cx="8093829" cy="369332"/>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mn-cs"/>
              </a:rPr>
              <a:t>Observaciones y sugerencias: </a:t>
            </a:r>
            <a:r>
              <a:rPr kumimoji="0" lang="es-ES" sz="1800" b="0" i="0" u="none" strike="noStrike" kern="1200" cap="none" spc="0" normalizeH="0" baseline="0" noProof="0" dirty="0">
                <a:ln>
                  <a:noFill/>
                </a:ln>
                <a:solidFill>
                  <a:prstClr val="black"/>
                </a:solidFill>
                <a:effectLst/>
                <a:uLnTx/>
                <a:uFillTx/>
                <a:latin typeface="Century Gothic" panose="020B0502020202020204"/>
                <a:ea typeface="+mn-ea"/>
                <a:cs typeface="+mn-cs"/>
              </a:rPr>
              <a:t>  </a:t>
            </a:r>
          </a:p>
        </p:txBody>
      </p:sp>
      <p:sp>
        <p:nvSpPr>
          <p:cNvPr id="12" name="CuadroTexto 11">
            <a:extLst>
              <a:ext uri="{FF2B5EF4-FFF2-40B4-BE49-F238E27FC236}">
                <a16:creationId xmlns:a16="http://schemas.microsoft.com/office/drawing/2014/main" id="{5BFEDB03-E794-4A34-BF24-93BB7B90B597}"/>
              </a:ext>
            </a:extLst>
          </p:cNvPr>
          <p:cNvSpPr txBox="1"/>
          <p:nvPr/>
        </p:nvSpPr>
        <p:spPr>
          <a:xfrm>
            <a:off x="7696137" y="659053"/>
            <a:ext cx="3554959" cy="369332"/>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Duración:</a:t>
            </a: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   1:30 H</a:t>
            </a:r>
          </a:p>
        </p:txBody>
      </p:sp>
    </p:spTree>
    <p:extLst>
      <p:ext uri="{BB962C8B-B14F-4D97-AF65-F5344CB8AC3E}">
        <p14:creationId xmlns:p14="http://schemas.microsoft.com/office/powerpoint/2010/main" val="2294459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16E6BB-79CE-4415-B0E9-E00B3881F7FF}"/>
              </a:ext>
            </a:extLst>
          </p:cNvPr>
          <p:cNvSpPr>
            <a:spLocks noGrp="1"/>
          </p:cNvSpPr>
          <p:nvPr>
            <p:ph type="title"/>
          </p:nvPr>
        </p:nvSpPr>
        <p:spPr/>
        <p:txBody>
          <a:bodyPr/>
          <a:lstStyle/>
          <a:p>
            <a:endParaRPr lang="es-ES" dirty="0"/>
          </a:p>
        </p:txBody>
      </p:sp>
      <p:pic>
        <p:nvPicPr>
          <p:cNvPr id="6" name="Marcador de posición de imagen 5">
            <a:extLst>
              <a:ext uri="{FF2B5EF4-FFF2-40B4-BE49-F238E27FC236}">
                <a16:creationId xmlns:a16="http://schemas.microsoft.com/office/drawing/2014/main" id="{D27AB661-95B0-4C4C-A37D-0239C63633A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1340019" y="355660"/>
            <a:ext cx="10164594" cy="5258534"/>
          </a:xfrm>
        </p:spPr>
      </p:pic>
      <p:sp>
        <p:nvSpPr>
          <p:cNvPr id="4" name="Marcador de texto 3">
            <a:extLst>
              <a:ext uri="{FF2B5EF4-FFF2-40B4-BE49-F238E27FC236}">
                <a16:creationId xmlns:a16="http://schemas.microsoft.com/office/drawing/2014/main" id="{E2A4BCA0-3629-48E4-B07E-4959F78ABEB1}"/>
              </a:ext>
            </a:extLst>
          </p:cNvPr>
          <p:cNvSpPr>
            <a:spLocks noGrp="1"/>
          </p:cNvSpPr>
          <p:nvPr>
            <p:ph type="body" sz="half" idx="2"/>
          </p:nvPr>
        </p:nvSpPr>
        <p:spPr>
          <a:xfrm>
            <a:off x="1815490" y="6008628"/>
            <a:ext cx="8915400" cy="493712"/>
          </a:xfrm>
        </p:spPr>
        <p:txBody>
          <a:bodyPr/>
          <a:lstStyle/>
          <a:p>
            <a:r>
              <a:rPr lang="es-ES" dirty="0"/>
              <a:t>HERBÍVOROS-CARNÍVOROS-OMNÍVOROS</a:t>
            </a:r>
          </a:p>
        </p:txBody>
      </p:sp>
    </p:spTree>
    <p:extLst>
      <p:ext uri="{BB962C8B-B14F-4D97-AF65-F5344CB8AC3E}">
        <p14:creationId xmlns:p14="http://schemas.microsoft.com/office/powerpoint/2010/main" val="3679069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4B510AB-AC22-4C00-B141-C18F28381637}"/>
              </a:ext>
            </a:extLst>
          </p:cNvPr>
          <p:cNvSpPr txBox="1"/>
          <p:nvPr/>
        </p:nvSpPr>
        <p:spPr>
          <a:xfrm>
            <a:off x="3157267" y="659053"/>
            <a:ext cx="3554960" cy="369332"/>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Curso: </a:t>
            </a:r>
            <a:r>
              <a:rPr kumimoji="0" lang="es-ES" sz="1800" b="1"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mn-cs"/>
              </a:rPr>
              <a:t>1º</a:t>
            </a:r>
            <a:endPar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5" name="CuadroTexto 4">
            <a:extLst>
              <a:ext uri="{FF2B5EF4-FFF2-40B4-BE49-F238E27FC236}">
                <a16:creationId xmlns:a16="http://schemas.microsoft.com/office/drawing/2014/main" id="{20EDD9EA-AEF2-4CD2-8AD8-3A2F8E043AA0}"/>
              </a:ext>
            </a:extLst>
          </p:cNvPr>
          <p:cNvSpPr txBox="1"/>
          <p:nvPr/>
        </p:nvSpPr>
        <p:spPr>
          <a:xfrm>
            <a:off x="7696137" y="659053"/>
            <a:ext cx="3554959" cy="369332"/>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Duración: </a:t>
            </a:r>
            <a:r>
              <a:rPr kumimoji="0" lang="es-ES" sz="1800" b="1"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mn-cs"/>
              </a:rPr>
              <a:t>1:30 HORAS</a:t>
            </a: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p>
        </p:txBody>
      </p:sp>
      <p:sp>
        <p:nvSpPr>
          <p:cNvPr id="6" name="CuadroTexto 5">
            <a:extLst>
              <a:ext uri="{FF2B5EF4-FFF2-40B4-BE49-F238E27FC236}">
                <a16:creationId xmlns:a16="http://schemas.microsoft.com/office/drawing/2014/main" id="{9F3D3135-F2F3-4FAF-A17C-D1EB0A19FAAA}"/>
              </a:ext>
            </a:extLst>
          </p:cNvPr>
          <p:cNvSpPr txBox="1"/>
          <p:nvPr/>
        </p:nvSpPr>
        <p:spPr>
          <a:xfrm>
            <a:off x="3157267" y="1288490"/>
            <a:ext cx="8093829" cy="1231106"/>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Objetivos: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mn-cs"/>
              </a:rPr>
              <a:t>	</a:t>
            </a:r>
            <a:r>
              <a:rPr kumimoji="0" lang="en-US" sz="1800" b="0"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mn-cs"/>
              </a:rPr>
              <a:t>-</a:t>
            </a:r>
            <a:r>
              <a:rPr kumimoji="0" lang="en-US" sz="1800" b="0" i="0" u="none" strike="noStrike" kern="1200" cap="none" spc="0" normalizeH="0" baseline="0" noProof="0" dirty="0" err="1">
                <a:ln>
                  <a:noFill/>
                </a:ln>
                <a:solidFill>
                  <a:prstClr val="black">
                    <a:lumMod val="95000"/>
                    <a:lumOff val="5000"/>
                  </a:prstClr>
                </a:solidFill>
                <a:effectLst/>
                <a:uLnTx/>
                <a:uFillTx/>
                <a:latin typeface="Century Gothic" panose="020B0502020202020204"/>
                <a:ea typeface="+mn-ea"/>
                <a:cs typeface="+mn-cs"/>
              </a:rPr>
              <a:t>Aprender</a:t>
            </a:r>
            <a:r>
              <a:rPr kumimoji="0" lang="en-US" sz="1800" b="0"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mn-cs"/>
              </a:rPr>
              <a:t> la </a:t>
            </a:r>
            <a:r>
              <a:rPr kumimoji="0" lang="en-US" sz="1800" b="0" i="0" u="none" strike="noStrike" kern="1200" cap="none" spc="0" normalizeH="0" baseline="0" noProof="0" dirty="0" err="1">
                <a:ln>
                  <a:noFill/>
                </a:ln>
                <a:solidFill>
                  <a:prstClr val="black">
                    <a:lumMod val="95000"/>
                    <a:lumOff val="5000"/>
                  </a:prstClr>
                </a:solidFill>
                <a:effectLst/>
                <a:uLnTx/>
                <a:uFillTx/>
                <a:latin typeface="Century Gothic" panose="020B0502020202020204"/>
                <a:ea typeface="+mn-ea"/>
                <a:cs typeface="+mn-cs"/>
              </a:rPr>
              <a:t>canción</a:t>
            </a:r>
            <a:r>
              <a:rPr kumimoji="0" lang="en-US" sz="1800" b="0"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mn-cs"/>
              </a:rPr>
              <a:t>   “</a:t>
            </a:r>
            <a:r>
              <a:rPr kumimoji="0" lang="en-US" sz="1800" b="0" i="0" u="none" strike="noStrike" kern="1200" cap="none" spc="0" normalizeH="0" baseline="0" noProof="0" dirty="0" err="1">
                <a:ln>
                  <a:noFill/>
                </a:ln>
                <a:solidFill>
                  <a:prstClr val="black">
                    <a:lumMod val="95000"/>
                    <a:lumOff val="5000"/>
                  </a:prstClr>
                </a:solidFill>
                <a:effectLst/>
                <a:uLnTx/>
                <a:uFillTx/>
                <a:latin typeface="Century Gothic" panose="020B0502020202020204"/>
                <a:ea typeface="+mn-ea"/>
                <a:cs typeface="+mn-cs"/>
              </a:rPr>
              <a:t>Ñam-ñam</a:t>
            </a:r>
            <a:r>
              <a:rPr kumimoji="0" lang="en-US" sz="1800" b="0"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mn-cs"/>
              </a:rPr>
              <a:t>” </a:t>
            </a: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-Memorizar la letra de la canción.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-Disfrutar en su  producción. </a:t>
            </a:r>
          </a:p>
        </p:txBody>
      </p:sp>
      <p:sp>
        <p:nvSpPr>
          <p:cNvPr id="7" name="CuadroTexto 6">
            <a:extLst>
              <a:ext uri="{FF2B5EF4-FFF2-40B4-BE49-F238E27FC236}">
                <a16:creationId xmlns:a16="http://schemas.microsoft.com/office/drawing/2014/main" id="{BA676BF2-BE3E-45C6-AA16-38D6B8DF95C2}"/>
              </a:ext>
            </a:extLst>
          </p:cNvPr>
          <p:cNvSpPr txBox="1"/>
          <p:nvPr/>
        </p:nvSpPr>
        <p:spPr>
          <a:xfrm>
            <a:off x="3150641" y="2891492"/>
            <a:ext cx="8093829" cy="1200329"/>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Desarrollo de la actividad</a:t>
            </a: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Escuchan la canción "</a:t>
            </a:r>
            <a:r>
              <a:rPr kumimoji="0" lang="es-ES" sz="1800" b="0" i="0" u="none" strike="noStrike" kern="1200" cap="none" spc="0" normalizeH="0" baseline="0" noProof="0" dirty="0" err="1">
                <a:ln>
                  <a:noFill/>
                </a:ln>
                <a:solidFill>
                  <a:prstClr val="white"/>
                </a:solidFill>
                <a:effectLst/>
                <a:uLnTx/>
                <a:uFillTx/>
                <a:latin typeface="Century Gothic" panose="020B0502020202020204"/>
                <a:ea typeface="+mn-ea"/>
                <a:cs typeface="+mn-cs"/>
              </a:rPr>
              <a:t>Ñam-Ñam</a:t>
            </a: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 la memorizan y nos envían un audio cantándola.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endParaRPr kumimoji="0" lang="es-ES" sz="1800" b="0"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mn-cs"/>
            </a:endParaRPr>
          </a:p>
        </p:txBody>
      </p:sp>
      <p:sp>
        <p:nvSpPr>
          <p:cNvPr id="8" name="CuadroTexto 7">
            <a:extLst>
              <a:ext uri="{FF2B5EF4-FFF2-40B4-BE49-F238E27FC236}">
                <a16:creationId xmlns:a16="http://schemas.microsoft.com/office/drawing/2014/main" id="{8423A149-7C88-4E9F-9CD1-19E087B08819}"/>
              </a:ext>
            </a:extLst>
          </p:cNvPr>
          <p:cNvSpPr txBox="1"/>
          <p:nvPr/>
        </p:nvSpPr>
        <p:spPr>
          <a:xfrm>
            <a:off x="3157267" y="4957589"/>
            <a:ext cx="8093829" cy="646331"/>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B0502020202020204"/>
                <a:ea typeface="+mn-ea"/>
                <a:cs typeface="+mn-cs"/>
              </a:rPr>
              <a:t>Materiales: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 Video de la canción </a:t>
            </a:r>
            <a:r>
              <a:rPr kumimoji="0" lang="es-ES" sz="1800" b="0" i="0" u="none" strike="noStrike" kern="1200" cap="none" spc="0" normalizeH="0" baseline="0" noProof="0" dirty="0" err="1">
                <a:ln>
                  <a:noFill/>
                </a:ln>
                <a:solidFill>
                  <a:prstClr val="white"/>
                </a:solidFill>
                <a:effectLst/>
                <a:uLnTx/>
                <a:uFillTx/>
                <a:latin typeface="Century Gothic" panose="020B0502020202020204"/>
                <a:ea typeface="+mn-ea"/>
                <a:cs typeface="+mn-cs"/>
              </a:rPr>
              <a:t>Ñam-Ñam</a:t>
            </a:r>
            <a:r>
              <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rPr>
              <a:t>  y audio 	</a:t>
            </a:r>
            <a:r>
              <a:rPr kumimoji="0" lang="es-ES" sz="1800" b="0"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mn-cs"/>
              </a:rPr>
              <a:t>-</a:t>
            </a:r>
          </a:p>
        </p:txBody>
      </p:sp>
      <p:sp>
        <p:nvSpPr>
          <p:cNvPr id="9" name="CuadroTexto 8">
            <a:extLst>
              <a:ext uri="{FF2B5EF4-FFF2-40B4-BE49-F238E27FC236}">
                <a16:creationId xmlns:a16="http://schemas.microsoft.com/office/drawing/2014/main" id="{05FA393D-9589-4276-A0E5-F6F64A5924CB}"/>
              </a:ext>
            </a:extLst>
          </p:cNvPr>
          <p:cNvSpPr txBox="1"/>
          <p:nvPr/>
        </p:nvSpPr>
        <p:spPr>
          <a:xfrm>
            <a:off x="3157267" y="5737282"/>
            <a:ext cx="8093829" cy="923330"/>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mn-cs"/>
              </a:rPr>
              <a:t>Observaciones y sugerencias: </a:t>
            </a:r>
            <a:r>
              <a:rPr kumimoji="0" lang="es-ES" sz="1800" b="0" i="0" u="none" strike="noStrike" kern="1200" cap="none" spc="0" normalizeH="0" baseline="0" noProof="0" dirty="0">
                <a:ln>
                  <a:noFill/>
                </a:ln>
                <a:solidFill>
                  <a:prstClr val="black"/>
                </a:solidFill>
                <a:effectLst/>
                <a:uLnTx/>
                <a:uFillTx/>
                <a:latin typeface="Century Gothic" panose="020B0502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27926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DD6AC6-452D-45E3-905F-729C046B7C62}"/>
              </a:ext>
            </a:extLst>
          </p:cNvPr>
          <p:cNvSpPr>
            <a:spLocks noGrp="1"/>
          </p:cNvSpPr>
          <p:nvPr>
            <p:ph type="title"/>
          </p:nvPr>
        </p:nvSpPr>
        <p:spPr/>
        <p:txBody>
          <a:bodyPr/>
          <a:lstStyle/>
          <a:p>
            <a:r>
              <a:rPr lang="es-ES" dirty="0"/>
              <a:t>¿Qué COMEN LOS ANIMALES?</a:t>
            </a:r>
          </a:p>
        </p:txBody>
      </p:sp>
      <p:pic>
        <p:nvPicPr>
          <p:cNvPr id="6" name="Marcador de posición de imagen 5">
            <a:extLst>
              <a:ext uri="{FF2B5EF4-FFF2-40B4-BE49-F238E27FC236}">
                <a16:creationId xmlns:a16="http://schemas.microsoft.com/office/drawing/2014/main" id="{04399FF0-9079-4024-9A60-D0D3ED9AB56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1210579" y="356489"/>
            <a:ext cx="10640910" cy="5010849"/>
          </a:xfrm>
        </p:spPr>
      </p:pic>
      <p:sp>
        <p:nvSpPr>
          <p:cNvPr id="4" name="Marcador de texto 3">
            <a:extLst>
              <a:ext uri="{FF2B5EF4-FFF2-40B4-BE49-F238E27FC236}">
                <a16:creationId xmlns:a16="http://schemas.microsoft.com/office/drawing/2014/main" id="{B3866FA8-10F7-4E97-BBC3-33E57B100701}"/>
              </a:ext>
            </a:extLst>
          </p:cNvPr>
          <p:cNvSpPr>
            <a:spLocks noGrp="1"/>
          </p:cNvSpPr>
          <p:nvPr>
            <p:ph type="body" sz="half" idx="2"/>
          </p:nvPr>
        </p:nvSpPr>
        <p:spPr/>
        <p:txBody>
          <a:bodyPr/>
          <a:lstStyle/>
          <a:p>
            <a:r>
              <a:rPr lang="es-ES" dirty="0"/>
              <a:t>¿QUÉ COMEN LOS ANIMALES?</a:t>
            </a:r>
          </a:p>
        </p:txBody>
      </p:sp>
    </p:spTree>
    <p:extLst>
      <p:ext uri="{BB962C8B-B14F-4D97-AF65-F5344CB8AC3E}">
        <p14:creationId xmlns:p14="http://schemas.microsoft.com/office/powerpoint/2010/main" val="1010817472"/>
      </p:ext>
    </p:extLst>
  </p:cSld>
  <p:clrMapOvr>
    <a:masterClrMapping/>
  </p:clrMapOvr>
</p:sld>
</file>

<file path=ppt/theme/theme1.xml><?xml version="1.0" encoding="utf-8"?>
<a:theme xmlns:a="http://schemas.openxmlformats.org/drawingml/2006/main" name="Espiral">
  <a:themeElements>
    <a:clrScheme name="Espiral">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Espiral">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7E2EC3F8F7573A42898A0AFE440E8CC6" ma:contentTypeVersion="10" ma:contentTypeDescription="Crear nuevo documento." ma:contentTypeScope="" ma:versionID="39b5bb2845f1aaea7d65f1930810db83">
  <xsd:schema xmlns:xsd="http://www.w3.org/2001/XMLSchema" xmlns:xs="http://www.w3.org/2001/XMLSchema" xmlns:p="http://schemas.microsoft.com/office/2006/metadata/properties" xmlns:ns3="512c9e2d-0d4e-4aca-9dde-886749bed0a6" xmlns:ns4="284265c2-3584-45ef-a321-08c30fe268db" targetNamespace="http://schemas.microsoft.com/office/2006/metadata/properties" ma:root="true" ma:fieldsID="f39cfc51a622b65d1b843d1e15af49e9" ns3:_="" ns4:_="">
    <xsd:import namespace="512c9e2d-0d4e-4aca-9dde-886749bed0a6"/>
    <xsd:import namespace="284265c2-3584-45ef-a321-08c30fe268d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2c9e2d-0d4e-4aca-9dde-886749bed0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4265c2-3584-45ef-a321-08c30fe268db" elementFormDefault="qualified">
    <xsd:import namespace="http://schemas.microsoft.com/office/2006/documentManagement/types"/>
    <xsd:import namespace="http://schemas.microsoft.com/office/infopath/2007/PartnerControls"/>
    <xsd:element name="SharedWithUsers" ma:index="15"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talles de uso compartido" ma:internalName="SharedWithDetails" ma:readOnly="true">
      <xsd:simpleType>
        <xsd:restriction base="dms:Note">
          <xsd:maxLength value="255"/>
        </xsd:restriction>
      </xsd:simpleType>
    </xsd:element>
    <xsd:element name="SharingHintHash" ma:index="17" nillable="true" ma:displayName="Hash de la sugerencia para comparti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98DA9C8-4588-4C6B-BC4F-C5F4EDF4B9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2c9e2d-0d4e-4aca-9dde-886749bed0a6"/>
    <ds:schemaRef ds:uri="284265c2-3584-45ef-a321-08c30fe268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8D7613-4DAE-4799-8BFD-1849F25D2BF0}">
  <ds:schemaRefs>
    <ds:schemaRef ds:uri="http://schemas.microsoft.com/sharepoint/v3/contenttype/forms"/>
  </ds:schemaRefs>
</ds:datastoreItem>
</file>

<file path=customXml/itemProps3.xml><?xml version="1.0" encoding="utf-8"?>
<ds:datastoreItem xmlns:ds="http://schemas.openxmlformats.org/officeDocument/2006/customXml" ds:itemID="{B4233108-6004-4B2F-B824-3884A5010ADA}">
  <ds:schemaRefs>
    <ds:schemaRef ds:uri="http://purl.org/dc/elements/1.1/"/>
    <ds:schemaRef ds:uri="http://schemas.microsoft.com/office/infopath/2007/PartnerControls"/>
    <ds:schemaRef ds:uri="http://www.w3.org/XML/1998/namespace"/>
    <ds:schemaRef ds:uri="http://schemas.microsoft.com/office/2006/documentManagement/types"/>
    <ds:schemaRef ds:uri="http://schemas.microsoft.com/office/2006/metadata/properties"/>
    <ds:schemaRef ds:uri="http://schemas.openxmlformats.org/package/2006/metadata/core-properties"/>
    <ds:schemaRef ds:uri="http://purl.org/dc/dcmitype/"/>
    <ds:schemaRef ds:uri="284265c2-3584-45ef-a321-08c30fe268db"/>
    <ds:schemaRef ds:uri="512c9e2d-0d4e-4aca-9dde-886749bed0a6"/>
    <ds:schemaRef ds:uri="http://purl.org/dc/terms/"/>
  </ds:schemaRefs>
</ds:datastoreItem>
</file>

<file path=docProps/app.xml><?xml version="1.0" encoding="utf-8"?>
<Properties xmlns="http://schemas.openxmlformats.org/officeDocument/2006/extended-properties" xmlns:vt="http://schemas.openxmlformats.org/officeDocument/2006/docPropsVTypes">
  <Template>Wisp</Template>
  <TotalTime>185</TotalTime>
  <Words>3112</Words>
  <Application>Microsoft Office PowerPoint</Application>
  <PresentationFormat>Panorámica</PresentationFormat>
  <Paragraphs>237</Paragraphs>
  <Slides>39</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39</vt:i4>
      </vt:variant>
    </vt:vector>
  </HeadingPairs>
  <TitlesOfParts>
    <vt:vector size="44" baseType="lpstr">
      <vt:lpstr>Arial</vt:lpstr>
      <vt:lpstr>Century Gothic</vt:lpstr>
      <vt:lpstr>Comic Sans MS</vt:lpstr>
      <vt:lpstr>Wingdings 3</vt:lpstr>
      <vt:lpstr>Espiral</vt:lpstr>
      <vt:lpstr>MOODLE COMO  HERRAMIENTA DE TRABAJO COLABORATIVO</vt:lpstr>
      <vt:lpstr>Presentación de PowerPoint</vt:lpstr>
      <vt:lpstr>FOTOS DE UNA SESION EN EL AULA</vt:lpstr>
      <vt:lpstr>Presentación de PowerPoint</vt:lpstr>
      <vt:lpstr>Fotos de la realización del curso:</vt:lpstr>
      <vt:lpstr>Presentación de PowerPoint</vt:lpstr>
      <vt:lpstr>Presentación de PowerPoint</vt:lpstr>
      <vt:lpstr>Presentación de PowerPoint</vt:lpstr>
      <vt:lpstr>¿Qué COMEN LOS ANIMALES?</vt:lpstr>
      <vt:lpstr>Presentación de PowerPoint</vt:lpstr>
      <vt:lpstr>Presentación de PowerPoint</vt:lpstr>
      <vt:lpstr>Presentación de PowerPoint</vt:lpstr>
      <vt:lpstr>Intenta Seguir el siguiente enlace https://www.youtube.com/watch?v=r4eZJCDmGA0 y ve rellenando lo mejor posible la siguiente ficha</vt:lpstr>
      <vt:lpstr>Colorea la zona de los diferentes instrumentos musicales:  Cuerda: Verde.  Viento: Azul.  Percusión: Amarillo.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Observaciones y sugerencias:   Aunque hubo varias dificultades a la hora de entrar de manera independiente en el aula virtual, la aceptación de Moodle como una herramienta más de trabajo ha sido muy positiva. En gran medida, se debe a que son alumnos en un curso alto y están muy familiarizados con las nuevas tecnologías en su vida diaria, y además, sienten que trabajar con ellas es más ameno y divertido, por lo que su motivación fue muy buena.   Aunque todo el grupo entendió muy rápidamente el funcionamiento de Moodle, ya que es muy intuitivo, un alumno tuvo dificultades para manejarse con las herramientas básicas. Por ello, sería importante dedicar alguna sesión a conocer el manejo de un ordenador y a navegar por Moodle de manera más detenida.  Como sugerencia de mejora, propondría usar Moodle de manera independiente, cada alumno con su ordenador, durante varias sesiones en el aula. De esta manera el profesor será capaz de detectar en el momento las dificultades que cada niño tiene y poder solventarlas a tiempo. </vt:lpstr>
      <vt:lpstr>Presentación de PowerPoint</vt:lpstr>
      <vt:lpstr>Presentación de PowerPoint</vt:lpstr>
      <vt:lpstr>Presentación de PowerPoint</vt:lpstr>
      <vt:lpstr>Objetivo:   - Conocer los distintos recursos que permiten añadir contenidos a distintas secciones del curso.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MOODLE COMO HERRAMIENTA DE TRABAJO COLABORATIVO</dc:title>
  <dc:creator>maria garcia</dc:creator>
  <cp:lastModifiedBy>MARIA GARCIA BENITO</cp:lastModifiedBy>
  <cp:revision>41</cp:revision>
  <dcterms:created xsi:type="dcterms:W3CDTF">2021-04-15T05:47:40Z</dcterms:created>
  <dcterms:modified xsi:type="dcterms:W3CDTF">2021-05-02T22:43:48Z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0x0101007E2EC3F8F7573A42898A0AFE440E8CC6</vt:lpwstr>
  </property>
</Properties>
</file>