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6" r:id="rId2"/>
    <p:sldId id="290" r:id="rId3"/>
    <p:sldId id="291" r:id="rId4"/>
    <p:sldId id="292" r:id="rId5"/>
    <p:sldId id="296" r:id="rId6"/>
    <p:sldId id="297" r:id="rId7"/>
    <p:sldId id="278" r:id="rId8"/>
    <p:sldId id="298" r:id="rId9"/>
    <p:sldId id="299" r:id="rId10"/>
    <p:sldId id="287" r:id="rId11"/>
    <p:sldId id="282" r:id="rId12"/>
    <p:sldId id="283" r:id="rId13"/>
    <p:sldId id="288" r:id="rId14"/>
    <p:sldId id="289" r:id="rId15"/>
    <p:sldId id="303" r:id="rId16"/>
    <p:sldId id="302" r:id="rId17"/>
    <p:sldId id="307" r:id="rId18"/>
    <p:sldId id="306" r:id="rId19"/>
    <p:sldId id="308" r:id="rId20"/>
    <p:sldId id="309" r:id="rId21"/>
    <p:sldId id="310" r:id="rId22"/>
    <p:sldId id="312" r:id="rId23"/>
    <p:sldId id="313" r:id="rId24"/>
    <p:sldId id="316" r:id="rId25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103" autoAdjust="0"/>
    <p:restoredTop sz="94638" autoAdjust="0"/>
  </p:normalViewPr>
  <p:slideViewPr>
    <p:cSldViewPr>
      <p:cViewPr varScale="1">
        <p:scale>
          <a:sx n="70" d="100"/>
          <a:sy n="70" d="100"/>
        </p:scale>
        <p:origin x="9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04E37-6032-4D7B-B80E-0E2B0DBE2A56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CA33C-CAF5-4186-B3CD-32670845E48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0031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6CA33C-CAF5-4186-B3CD-32670845E488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973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1EFCD-3227-4BCE-AF2B-B6AE7BD6DA67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421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7D62-0ACF-48C3-9305-1FFFADA43BA9}" type="datetimeFigureOut">
              <a:rPr lang="es-ES" smtClean="0"/>
              <a:pPr/>
              <a:t>29/10/2021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79A89-B221-41F4-A742-49D7B973C24A}" type="slidenum">
              <a:rPr lang="es-ES" smtClean="0"/>
              <a:pPr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dirty="0" smtClean="0">
                <a:solidFill>
                  <a:srgbClr val="00B050"/>
                </a:solidFill>
              </a:rPr>
              <a:t>AGRICULTURA ECOLÓGICA</a:t>
            </a:r>
            <a:br>
              <a:rPr lang="es-ES" dirty="0" smtClean="0">
                <a:solidFill>
                  <a:srgbClr val="00B050"/>
                </a:solidFill>
              </a:rPr>
            </a:br>
            <a:endParaRPr lang="es-ES" b="1" spc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solidFill>
                  <a:srgbClr val="00B050"/>
                </a:solidFill>
              </a:rPr>
              <a:t>AGROECOLOGÍA</a:t>
            </a:r>
            <a:endParaRPr lang="es-ES" b="1" dirty="0">
              <a:solidFill>
                <a:srgbClr val="00B050"/>
              </a:solidFill>
            </a:endParaRPr>
          </a:p>
          <a:p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2400" b="1" i="1" u="sng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2400" b="1" i="1" u="sng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4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Alimentos sanos</a:t>
            </a:r>
            <a:r>
              <a:rPr lang="es-E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40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s-ES" sz="40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Agricultura convencional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2046213"/>
          </a:xfrm>
        </p:spPr>
        <p:txBody>
          <a:bodyPr>
            <a:normAutofit/>
          </a:bodyPr>
          <a:lstStyle/>
          <a:p>
            <a:endParaRPr lang="es-ES" sz="24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s-ES" sz="2000" dirty="0"/>
              <a:t>Alimentos con residuos químicos</a:t>
            </a:r>
            <a:r>
              <a:rPr lang="es-ES" sz="2000" dirty="0" smtClean="0"/>
              <a:t>.</a:t>
            </a:r>
          </a:p>
          <a:p>
            <a:endParaRPr lang="es-ES" sz="2000" dirty="0"/>
          </a:p>
          <a:p>
            <a:r>
              <a:rPr lang="es-ES" sz="2000" dirty="0"/>
              <a:t>Alimentos con menor cantidad de nutrientes</a:t>
            </a:r>
          </a:p>
          <a:p>
            <a:pPr lvl="8">
              <a:buNone/>
            </a:pPr>
            <a:endParaRPr lang="es-ES" sz="26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smtClean="0"/>
              <a:t>Agricultura ecológica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190229"/>
          </a:xfrm>
        </p:spPr>
        <p:txBody>
          <a:bodyPr>
            <a:normAutofit/>
          </a:bodyPr>
          <a:lstStyle/>
          <a:p>
            <a:endParaRPr lang="es-ES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s-ES" sz="2000" dirty="0"/>
              <a:t>Alimentos sin residuos químicos</a:t>
            </a:r>
            <a:r>
              <a:rPr lang="es-ES" sz="2000" dirty="0" smtClean="0"/>
              <a:t>.</a:t>
            </a:r>
          </a:p>
          <a:p>
            <a:endParaRPr lang="es-ES" sz="2000" dirty="0"/>
          </a:p>
          <a:p>
            <a:r>
              <a:rPr lang="es-ES" sz="2000" dirty="0"/>
              <a:t> Alimentos con mayor cantidad de nutrientes</a:t>
            </a:r>
          </a:p>
          <a:p>
            <a:pPr marL="0" lvl="7" indent="0">
              <a:buNone/>
            </a:pPr>
            <a:endParaRPr lang="es-ES" sz="2000" dirty="0"/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1" y="4221088"/>
            <a:ext cx="3029083" cy="228942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88640"/>
            <a:ext cx="8424936" cy="309463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es-ES" sz="2400" i="1" u="sng" dirty="0">
                <a:ln w="1143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Aspectos que frenan el desarrollo de la agricultura ecológica</a:t>
            </a:r>
          </a:p>
          <a:p>
            <a:pPr>
              <a:buNone/>
            </a:pPr>
            <a:r>
              <a:rPr lang="es-ES" sz="2400" i="1" dirty="0">
                <a:ln w="1143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No saber como se producen los alimentos.</a:t>
            </a:r>
          </a:p>
          <a:p>
            <a:pPr>
              <a:buNone/>
            </a:pPr>
            <a:r>
              <a:rPr lang="es-ES" sz="2400" i="1" dirty="0">
                <a:ln w="1143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- Su distribución.</a:t>
            </a:r>
          </a:p>
          <a:p>
            <a:pPr>
              <a:buNone/>
            </a:pPr>
            <a:r>
              <a:rPr lang="es-ES" sz="2400" i="1" dirty="0">
                <a:ln w="1143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 Como afectan en la salud.</a:t>
            </a:r>
          </a:p>
          <a:p>
            <a:pPr>
              <a:buNone/>
            </a:pPr>
            <a:r>
              <a:rPr lang="es-ES" sz="2400" i="1" dirty="0">
                <a:ln w="1143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-La diferencia del precio final.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45" y="2420888"/>
            <a:ext cx="7340308" cy="4128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404664"/>
            <a:ext cx="8229600" cy="230425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2400" b="1" u="sng" dirty="0" smtClean="0">
                <a:ln w="1143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Razones para producir en ecológico</a:t>
            </a:r>
          </a:p>
          <a:p>
            <a:pPr>
              <a:buNone/>
            </a:pPr>
            <a:r>
              <a:rPr lang="es-ES" sz="24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es-ES" sz="2400" i="1" dirty="0" smtClean="0">
                <a:ln w="1143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-Ambientales</a:t>
            </a:r>
          </a:p>
          <a:p>
            <a:pPr>
              <a:buNone/>
            </a:pPr>
            <a:r>
              <a:rPr lang="es-ES" sz="2400" i="1" dirty="0" smtClean="0">
                <a:ln w="1143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-Nutricionales</a:t>
            </a:r>
          </a:p>
          <a:p>
            <a:pPr>
              <a:buNone/>
            </a:pPr>
            <a:r>
              <a:rPr lang="es-ES" sz="2400" i="1" dirty="0" smtClean="0">
                <a:ln w="1143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-Creación de empleo</a:t>
            </a:r>
          </a:p>
          <a:p>
            <a:pPr>
              <a:buNone/>
            </a:pPr>
            <a:r>
              <a:rPr lang="es-ES" sz="2400" i="1" dirty="0" smtClean="0">
                <a:ln w="11430"/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-Abaratar el precio final </a:t>
            </a:r>
          </a:p>
          <a:p>
            <a:pPr>
              <a:buNone/>
            </a:pPr>
            <a:r>
              <a:rPr lang="es-ES" sz="2400" b="1" i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endParaRPr lang="es-ES" sz="2400" b="1" i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95420"/>
            <a:ext cx="6944812" cy="3906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ETIQUETADO</a:t>
            </a:r>
            <a:endParaRPr lang="es-ES" dirty="0"/>
          </a:p>
        </p:txBody>
      </p:sp>
      <p:pic>
        <p:nvPicPr>
          <p:cNvPr id="1026" name="Picture 2" descr="C:\Users\JACINTO\Desktop\logo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3068960"/>
            <a:ext cx="2609850" cy="1752600"/>
          </a:xfrm>
          <a:prstGeom prst="rect">
            <a:avLst/>
          </a:prstGeom>
          <a:noFill/>
        </p:spPr>
      </p:pic>
      <p:pic>
        <p:nvPicPr>
          <p:cNvPr id="1027" name="Picture 3" descr="C:\Users\JACINTO\Desktop\image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5344" y="2996952"/>
            <a:ext cx="1143000" cy="1362075"/>
          </a:xfrm>
          <a:prstGeom prst="rect">
            <a:avLst/>
          </a:prstGeom>
          <a:noFill/>
        </p:spPr>
      </p:pic>
      <p:pic>
        <p:nvPicPr>
          <p:cNvPr id="1028" name="Picture 4" descr="C:\Users\JACINTO\Desktop\imag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0588" y="1628800"/>
            <a:ext cx="1333500" cy="1333500"/>
          </a:xfrm>
          <a:prstGeom prst="rect">
            <a:avLst/>
          </a:prstGeom>
          <a:noFill/>
        </p:spPr>
      </p:pic>
      <p:pic>
        <p:nvPicPr>
          <p:cNvPr id="3" name="Picture 2" descr="C:\Users\JACINTO\Desktop\13197284554ea97547ae09c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797152"/>
            <a:ext cx="1944216" cy="1314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BIBLIOGRAFÍA</a:t>
            </a:r>
            <a:endParaRPr lang="es-ES" dirty="0"/>
          </a:p>
        </p:txBody>
      </p:sp>
      <p:sp>
        <p:nvSpPr>
          <p:cNvPr id="8" name="7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es-ES" sz="9600" u="sng" dirty="0" smtClean="0"/>
              <a:t>Claude  </a:t>
            </a:r>
            <a:r>
              <a:rPr lang="es-ES" sz="9600" u="sng" dirty="0" err="1" smtClean="0"/>
              <a:t>Aubert</a:t>
            </a:r>
            <a:r>
              <a:rPr lang="es-ES" sz="9600" u="sng" dirty="0" smtClean="0"/>
              <a:t> </a:t>
            </a:r>
          </a:p>
          <a:p>
            <a:pPr algn="ctr">
              <a:buNone/>
            </a:pPr>
            <a:r>
              <a:rPr lang="es-ES" sz="9600" b="1" dirty="0" smtClean="0"/>
              <a:t> El Huerto biológico</a:t>
            </a:r>
          </a:p>
          <a:p>
            <a:pPr algn="ctr">
              <a:buNone/>
            </a:pPr>
            <a:r>
              <a:rPr lang="es-ES" sz="9600" b="1" dirty="0" smtClean="0"/>
              <a:t>Otra alimentación es posible</a:t>
            </a:r>
          </a:p>
          <a:p>
            <a:pPr algn="ctr">
              <a:buNone/>
            </a:pPr>
            <a:r>
              <a:rPr lang="es-ES" sz="9600" u="sng" dirty="0" err="1" smtClean="0"/>
              <a:t>Masanobu</a:t>
            </a:r>
            <a:r>
              <a:rPr lang="es-ES" sz="9600" u="sng" dirty="0" smtClean="0"/>
              <a:t> Fukuoka</a:t>
            </a:r>
          </a:p>
          <a:p>
            <a:pPr algn="ctr">
              <a:buNone/>
            </a:pPr>
            <a:r>
              <a:rPr lang="es-ES" sz="9600" b="1" dirty="0" smtClean="0"/>
              <a:t>La revolución de una brizna de paja</a:t>
            </a:r>
          </a:p>
          <a:p>
            <a:pPr algn="ctr">
              <a:buNone/>
            </a:pPr>
            <a:r>
              <a:rPr lang="es-ES" sz="9600" u="sng" dirty="0" smtClean="0"/>
              <a:t>Mariano Bueno</a:t>
            </a:r>
          </a:p>
          <a:p>
            <a:pPr algn="ctr">
              <a:buNone/>
            </a:pPr>
            <a:r>
              <a:rPr lang="es-ES" sz="9600" b="1" dirty="0" smtClean="0"/>
              <a:t>Cómo hacer un buen compost</a:t>
            </a:r>
          </a:p>
          <a:p>
            <a:pPr algn="ctr">
              <a:buNone/>
            </a:pPr>
            <a:r>
              <a:rPr lang="es-ES" sz="9600" b="1" dirty="0" smtClean="0"/>
              <a:t>El huerto familiar ecológico</a:t>
            </a:r>
          </a:p>
          <a:p>
            <a:pPr algn="ctr">
              <a:buNone/>
            </a:pPr>
            <a:r>
              <a:rPr lang="es-ES" sz="9600" b="1" dirty="0" smtClean="0"/>
              <a:t>Manual practico de huerto ecológico</a:t>
            </a:r>
          </a:p>
          <a:p>
            <a:pPr algn="ctr">
              <a:buNone/>
            </a:pPr>
            <a:r>
              <a:rPr lang="es-ES" sz="9600" u="sng" dirty="0" smtClean="0"/>
              <a:t>Jean-Marie </a:t>
            </a:r>
            <a:r>
              <a:rPr lang="es-ES" sz="9600" u="sng" dirty="0" err="1" smtClean="0"/>
              <a:t>Lespinasse</a:t>
            </a:r>
            <a:endParaRPr lang="es-ES" sz="9600" u="sng" dirty="0" smtClean="0"/>
          </a:p>
          <a:p>
            <a:pPr algn="ctr">
              <a:buNone/>
            </a:pPr>
            <a:r>
              <a:rPr lang="es-ES" sz="9600" b="1" dirty="0" smtClean="0"/>
              <a:t>El Huerto más natural</a:t>
            </a:r>
          </a:p>
          <a:p>
            <a:pPr algn="ctr">
              <a:buNone/>
            </a:pPr>
            <a:r>
              <a:rPr lang="es-ES" sz="9600" b="1" u="sng" dirty="0" smtClean="0"/>
              <a:t>Toda la colección de “La fertilidad de la tierra”</a:t>
            </a:r>
          </a:p>
          <a:p>
            <a:pPr lvl="5" algn="ctr">
              <a:buNone/>
            </a:pPr>
            <a:r>
              <a:rPr lang="es-ES" sz="9600" dirty="0" smtClean="0"/>
              <a:t>										</a:t>
            </a:r>
            <a:r>
              <a:rPr lang="es-ES" sz="2400" dirty="0" smtClean="0"/>
              <a:t>																											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4" y="1052736"/>
            <a:ext cx="818140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52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CICLO DE LA NUTRICIÓN</a:t>
            </a:r>
            <a:endParaRPr lang="es-ES" dirty="0"/>
          </a:p>
        </p:txBody>
      </p:sp>
      <p:pic>
        <p:nvPicPr>
          <p:cNvPr id="5" name="Picture 2" descr="Resultado de imagen de seres vivos del suel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020" y="2132856"/>
            <a:ext cx="4276836" cy="352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sz="1800" dirty="0"/>
              <a:t>Al árbol se le caen las hojas y ramas.</a:t>
            </a:r>
          </a:p>
          <a:p>
            <a:r>
              <a:rPr lang="es-ES" sz="1800" dirty="0"/>
              <a:t> Las hojas y ramas en el suelo se descomponen  y se transforman en materia orgánica. </a:t>
            </a:r>
          </a:p>
          <a:p>
            <a:r>
              <a:rPr lang="es-ES" sz="1800" dirty="0"/>
              <a:t>Los microrganismos con su función  la convierten  en humus.</a:t>
            </a:r>
          </a:p>
          <a:p>
            <a:r>
              <a:rPr lang="es-ES" sz="1800" dirty="0"/>
              <a:t> Del humus salen los nutrientes que  absorben las raíces.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5461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552" y="1593850"/>
            <a:ext cx="7200897" cy="348398"/>
          </a:xfrm>
        </p:spPr>
        <p:txBody>
          <a:bodyPr>
            <a:normAutofit fontScale="90000"/>
          </a:bodyPr>
          <a:lstStyle/>
          <a:p>
            <a:r>
              <a:rPr lang="es-ES" dirty="0"/>
              <a:t>Tipos del suelo</a:t>
            </a:r>
            <a:br>
              <a:rPr lang="es-ES" dirty="0"/>
            </a:b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579" y="1768048"/>
            <a:ext cx="4264125" cy="35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53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023079" y="1343026"/>
            <a:ext cx="7200900" cy="977503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300" dirty="0"/>
              <a:t>Compost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956216" y="2871417"/>
            <a:ext cx="2450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¿Qué es el compostaje?</a:t>
            </a:r>
          </a:p>
          <a:p>
            <a:r>
              <a:rPr lang="es-ES" dirty="0"/>
              <a:t>Es una técnica que  imita  a la  naturaleza  para transformar de forma acelerada todos los restos orgánicos.</a:t>
            </a:r>
          </a:p>
        </p:txBody>
      </p:sp>
      <p:pic>
        <p:nvPicPr>
          <p:cNvPr id="1026" name="Picture 2" descr="Resultado de imagen de compos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4" b="10805"/>
          <a:stretch/>
        </p:blipFill>
        <p:spPr bwMode="auto">
          <a:xfrm>
            <a:off x="5239063" y="2106858"/>
            <a:ext cx="3192904" cy="341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9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575365" y="1340683"/>
            <a:ext cx="2802456" cy="540149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 fontScale="2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s-ES" sz="3300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s-ES" sz="120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Ventajas del compostaje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63657" y="1880832"/>
            <a:ext cx="2414164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100" dirty="0"/>
          </a:p>
          <a:p>
            <a:r>
              <a:rPr lang="es-ES" sz="2100" dirty="0"/>
              <a:t>1. Ahorramos  en abono</a:t>
            </a:r>
          </a:p>
          <a:p>
            <a:r>
              <a:rPr lang="es-ES" sz="2100" dirty="0">
                <a:solidFill>
                  <a:prstClr val="black"/>
                </a:solidFill>
              </a:rPr>
              <a:t>2. Ahorramos  en recogida de basura.</a:t>
            </a:r>
          </a:p>
          <a:p>
            <a:r>
              <a:rPr lang="es-ES" sz="2100" dirty="0">
                <a:solidFill>
                  <a:prstClr val="black"/>
                </a:solidFill>
              </a:rPr>
              <a:t>3. Reducimos la contaminación</a:t>
            </a:r>
          </a:p>
          <a:p>
            <a:r>
              <a:rPr lang="es-ES" sz="2100" dirty="0">
                <a:solidFill>
                  <a:prstClr val="black"/>
                </a:solidFill>
              </a:rPr>
              <a:t>4. Mejoramos la salud de la tierra y plantas</a:t>
            </a:r>
          </a:p>
          <a:p>
            <a:endParaRPr lang="es-ES" sz="2100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220" y="1340683"/>
            <a:ext cx="5088086" cy="418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96144"/>
          </a:xfrm>
        </p:spPr>
        <p:txBody>
          <a:bodyPr>
            <a:noAutofit/>
          </a:bodyPr>
          <a:lstStyle/>
          <a:p>
            <a:pPr algn="l"/>
            <a:r>
              <a:rPr lang="es-ES" sz="2400" b="1" dirty="0" smtClean="0">
                <a:solidFill>
                  <a:srgbClr val="00B050"/>
                </a:solidFill>
              </a:rPr>
              <a:t/>
            </a:r>
            <a:br>
              <a:rPr lang="es-ES" sz="2400" b="1" dirty="0" smtClean="0">
                <a:solidFill>
                  <a:srgbClr val="00B050"/>
                </a:solidFill>
              </a:rPr>
            </a:br>
            <a:r>
              <a:rPr lang="es-ES" sz="4000" b="1" dirty="0" smtClean="0">
                <a:solidFill>
                  <a:srgbClr val="00B050"/>
                </a:solidFill>
              </a:rPr>
              <a:t> </a:t>
            </a:r>
            <a:r>
              <a:rPr lang="es-ES" sz="3600" b="1" dirty="0" smtClean="0">
                <a:solidFill>
                  <a:srgbClr val="00B050"/>
                </a:solidFill>
              </a:rPr>
              <a:t>¿POR QUÉ LA AGRICULTURA ECOLÓGICA?</a:t>
            </a:r>
            <a:br>
              <a:rPr lang="es-ES" sz="3600" b="1" dirty="0" smtClean="0">
                <a:solidFill>
                  <a:srgbClr val="00B050"/>
                </a:solidFill>
              </a:rPr>
            </a:br>
            <a:r>
              <a:rPr lang="es-ES" sz="2400" dirty="0" smtClean="0"/>
              <a:t>Desde que comenzó la agricultura hace unos 10.000 años hasta mediados del siglo XX no se utilizaban productos químicos en la agricultura y </a:t>
            </a:r>
            <a:r>
              <a:rPr lang="es-ES" sz="2400" b="1" dirty="0" smtClean="0"/>
              <a:t>TODA</a:t>
            </a:r>
            <a:r>
              <a:rPr lang="es-ES" sz="2400" dirty="0" smtClean="0"/>
              <a:t> era ecológica. </a:t>
            </a: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538981"/>
            <a:ext cx="4824536" cy="424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5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101777" y="1392620"/>
            <a:ext cx="7200900" cy="977503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 mayoría de restos </a:t>
            </a:r>
            <a:r>
              <a:rPr lang="es-ES" sz="3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orgánicos que se pueden </a:t>
            </a:r>
            <a:r>
              <a:rPr lang="es-ES" sz="3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compostar</a:t>
            </a:r>
            <a:r>
              <a:rPr lang="es-ES" sz="3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sin problemas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214203" y="2532401"/>
            <a:ext cx="29005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Char char="-"/>
            </a:pPr>
            <a:r>
              <a:rPr lang="es-ES" dirty="0"/>
              <a:t>Plantas de huerto y jardín.</a:t>
            </a:r>
          </a:p>
          <a:p>
            <a:pPr marL="257175" indent="-257175">
              <a:buFontTx/>
              <a:buChar char="-"/>
            </a:pPr>
            <a:r>
              <a:rPr lang="es-ES" dirty="0"/>
              <a:t>Hojas.</a:t>
            </a:r>
          </a:p>
          <a:p>
            <a:pPr marL="257175" indent="-257175">
              <a:buFontTx/>
              <a:buChar char="-"/>
            </a:pPr>
            <a:r>
              <a:rPr lang="es-ES" dirty="0"/>
              <a:t>Ramas trituradas.</a:t>
            </a:r>
          </a:p>
          <a:p>
            <a:pPr marL="257175" indent="-257175">
              <a:buFontTx/>
              <a:buChar char="-"/>
            </a:pPr>
            <a:r>
              <a:rPr lang="es-ES" dirty="0"/>
              <a:t>Estiércol.</a:t>
            </a:r>
          </a:p>
          <a:p>
            <a:pPr marL="257175" indent="-257175">
              <a:buFontTx/>
              <a:buChar char="-"/>
            </a:pPr>
            <a:r>
              <a:rPr lang="es-ES" dirty="0"/>
              <a:t>Césped.</a:t>
            </a:r>
          </a:p>
        </p:txBody>
      </p:sp>
      <p:pic>
        <p:nvPicPr>
          <p:cNvPr id="1026" name="Picture 2" descr="Resultado de imagen de Restos organicos para composta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70122"/>
            <a:ext cx="4513015" cy="302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80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101777" y="1392620"/>
            <a:ext cx="7200900" cy="977503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3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Otros restos </a:t>
            </a:r>
            <a:r>
              <a:rPr lang="es-ES" sz="3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orgánicos </a:t>
            </a:r>
            <a:r>
              <a:rPr lang="es-ES" sz="30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s-ES" sz="3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se pueden </a:t>
            </a:r>
            <a:r>
              <a:rPr lang="es-ES" sz="3000" dirty="0" err="1">
                <a:solidFill>
                  <a:prstClr val="black">
                    <a:lumMod val="85000"/>
                    <a:lumOff val="15000"/>
                  </a:prstClr>
                </a:solidFill>
              </a:rPr>
              <a:t>compostar</a:t>
            </a:r>
            <a:r>
              <a:rPr lang="es-ES" sz="3000" dirty="0">
                <a:solidFill>
                  <a:prstClr val="black">
                    <a:lumMod val="85000"/>
                    <a:lumOff val="15000"/>
                  </a:prstClr>
                </a:solidFill>
              </a:rPr>
              <a:t> con limitaciones.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214203" y="2532400"/>
            <a:ext cx="2900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Char char="-"/>
            </a:pPr>
            <a:r>
              <a:rPr lang="es-ES" dirty="0"/>
              <a:t>Restos de animales muertos.</a:t>
            </a:r>
          </a:p>
          <a:p>
            <a:pPr marL="257175" indent="-257175">
              <a:buFontTx/>
              <a:buChar char="-"/>
            </a:pPr>
            <a:r>
              <a:rPr lang="es-ES" dirty="0"/>
              <a:t>Cenizas.</a:t>
            </a:r>
          </a:p>
          <a:p>
            <a:pPr marL="257175" indent="-257175">
              <a:buFontTx/>
              <a:buChar char="-"/>
            </a:pPr>
            <a:r>
              <a:rPr lang="es-ES" dirty="0"/>
              <a:t>Cartón y papel.</a:t>
            </a:r>
          </a:p>
        </p:txBody>
      </p:sp>
      <p:pic>
        <p:nvPicPr>
          <p:cNvPr id="2050" name="Picture 2" descr="Resultado de imagen de Restos cenizas, pap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106" y="2532400"/>
            <a:ext cx="1687957" cy="19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papel y car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308" y="3517291"/>
            <a:ext cx="2500313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6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75" dirty="0"/>
              <a:t>Cómo elaborar el compost</a:t>
            </a:r>
            <a:br>
              <a:rPr lang="es-ES" sz="3675" dirty="0"/>
            </a:br>
            <a:r>
              <a:rPr lang="es-ES" sz="2100" dirty="0"/>
              <a:t>Proporción adecuada de restos fibrosos (carbono) y verdes (nitrógeno).</a:t>
            </a:r>
            <a:endParaRPr lang="es-ES" sz="24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9391" y="2785583"/>
            <a:ext cx="3438212" cy="24884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13" y="2824077"/>
            <a:ext cx="4019027" cy="241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8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971551" y="1335667"/>
            <a:ext cx="7200900" cy="977503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/>
              <a:t>Cómo elaborar el </a:t>
            </a:r>
            <a:r>
              <a:rPr lang="es-ES" dirty="0" smtClean="0"/>
              <a:t>compost</a:t>
            </a:r>
            <a:r>
              <a:rPr lang="es-ES" dirty="0"/>
              <a:t/>
            </a:r>
            <a:br>
              <a:rPr lang="es-ES" dirty="0"/>
            </a:br>
            <a:r>
              <a:rPr lang="es-ES" sz="1800" dirty="0"/>
              <a:t>Tiene que estar húmedo pero no en exceso</a:t>
            </a:r>
            <a:r>
              <a:rPr lang="es-ES" sz="1800" dirty="0" smtClean="0"/>
              <a:t>.</a:t>
            </a:r>
            <a:br>
              <a:rPr lang="es-ES" sz="1800" dirty="0" smtClean="0"/>
            </a:br>
            <a:r>
              <a:rPr lang="es-ES" sz="1800" dirty="0"/>
              <a:t>Necesita tener aire en su interior y para ello hay que voltearlo de vez en </a:t>
            </a:r>
            <a:r>
              <a:rPr lang="es-ES" sz="1800" dirty="0" smtClean="0"/>
              <a:t>cuando.</a:t>
            </a:r>
            <a:br>
              <a:rPr lang="es-ES" sz="1800" dirty="0" smtClean="0"/>
            </a:br>
            <a:r>
              <a:rPr lang="es-ES" sz="1800" dirty="0" smtClean="0"/>
              <a:t> </a:t>
            </a:r>
            <a:r>
              <a:rPr lang="es-ES" sz="1800" dirty="0"/>
              <a:t>Para que se haga bien tiene que haber un mínimo de un metro cúbico de restos.</a:t>
            </a:r>
            <a:r>
              <a:rPr lang="es-ES" sz="3000" dirty="0"/>
              <a:t/>
            </a:r>
            <a:br>
              <a:rPr lang="es-ES" sz="3000" dirty="0"/>
            </a:br>
            <a:r>
              <a:rPr lang="es-ES" sz="1350" dirty="0"/>
              <a:t/>
            </a:r>
            <a:br>
              <a:rPr lang="es-ES" sz="1350" dirty="0"/>
            </a:br>
            <a:r>
              <a:rPr lang="es-ES" sz="1800" dirty="0"/>
              <a:t/>
            </a:r>
            <a:br>
              <a:rPr lang="es-ES" sz="1800" dirty="0"/>
            </a:br>
            <a:endParaRPr lang="es-ES" sz="18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420888"/>
            <a:ext cx="5304588" cy="397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573206" y="1335667"/>
            <a:ext cx="7994176" cy="97750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Cuándo emplear </a:t>
            </a:r>
            <a:r>
              <a:rPr lang="es-ES" dirty="0"/>
              <a:t>el </a:t>
            </a:r>
            <a:r>
              <a:rPr lang="es-ES" dirty="0" smtClean="0"/>
              <a:t>compost</a:t>
            </a:r>
            <a:br>
              <a:rPr lang="es-ES" dirty="0" smtClean="0"/>
            </a:br>
            <a:r>
              <a:rPr lang="es-ES" sz="1800" dirty="0"/>
              <a:t>Se puede emplear en cualquier momento pero es mejor a partir de los seis meses o del año.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06" y="2761113"/>
            <a:ext cx="3767737" cy="25997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046" y="2761113"/>
            <a:ext cx="3783656" cy="25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44762" y="387654"/>
            <a:ext cx="7155630" cy="1800200"/>
          </a:xfrm>
        </p:spPr>
        <p:txBody>
          <a:bodyPr>
            <a:noAutofit/>
          </a:bodyPr>
          <a:lstStyle/>
          <a:p>
            <a:pPr algn="l"/>
            <a:r>
              <a:rPr lang="es-ES" sz="2400" dirty="0" smtClean="0"/>
              <a:t>Desde esas fechas</a:t>
            </a:r>
            <a:r>
              <a:rPr lang="es-ES" sz="2400" dirty="0" smtClean="0"/>
              <a:t>, la </a:t>
            </a:r>
            <a:r>
              <a:rPr lang="es-ES" sz="2400" dirty="0" smtClean="0"/>
              <a:t>agricultura se fue industrializando, empleando cada vez más máquinas y productos químicos.</a:t>
            </a:r>
            <a:endParaRPr 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193093"/>
            <a:ext cx="6428184" cy="426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0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55925" y="332656"/>
            <a:ext cx="8229600" cy="1440160"/>
          </a:xfrm>
        </p:spPr>
        <p:txBody>
          <a:bodyPr>
            <a:noAutofit/>
          </a:bodyPr>
          <a:lstStyle/>
          <a:p>
            <a:pPr algn="l"/>
            <a:r>
              <a:rPr lang="es-ES" sz="2400" dirty="0" smtClean="0"/>
              <a:t>Al  utilizar las máquinas y los productos químicos se necesitan menos personas trabajando.</a:t>
            </a:r>
            <a:endParaRPr lang="es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320" y="2547319"/>
            <a:ext cx="4611360" cy="282726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25" y="2547319"/>
            <a:ext cx="4009395" cy="283089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55925" y="5661248"/>
            <a:ext cx="301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Agricultura “</a:t>
            </a:r>
            <a:r>
              <a:rPr lang="es-ES" b="1" dirty="0" smtClean="0"/>
              <a:t>tradicional”</a:t>
            </a:r>
            <a:endParaRPr lang="es-ES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4390303" y="566124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Agricultura “</a:t>
            </a:r>
            <a:r>
              <a:rPr lang="es-ES" b="1" dirty="0" smtClean="0"/>
              <a:t>industrializada”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674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01608" cy="1152128"/>
          </a:xfrm>
        </p:spPr>
        <p:txBody>
          <a:bodyPr>
            <a:noAutofit/>
          </a:bodyPr>
          <a:lstStyle/>
          <a:p>
            <a:pPr algn="l"/>
            <a:r>
              <a:rPr lang="es-ES" sz="2400" dirty="0" smtClean="0"/>
              <a:t>Al vivir en las ciudades, muchas personas, han perdido el contacto con la naturaleza y no  conocen como se producen los alimentos.</a:t>
            </a:r>
            <a:endParaRPr lang="es-ES" sz="2400" dirty="0"/>
          </a:p>
        </p:txBody>
      </p:sp>
      <p:pic>
        <p:nvPicPr>
          <p:cNvPr id="2052" name="Picture 4" descr="Resultado de imagen de CIUDAD CON COC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26" y="1772815"/>
            <a:ext cx="7022250" cy="42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77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i="1" u="sng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Agricultura Ecológica 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1115616" y="1443841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52525"/>
                </a:solidFill>
                <a:latin typeface="Arial" panose="020B0604020202020204" pitchFamily="34" charset="0"/>
              </a:rPr>
              <a:t>La </a:t>
            </a:r>
            <a:r>
              <a:rPr lang="es-ES" b="1" dirty="0">
                <a:solidFill>
                  <a:srgbClr val="252525"/>
                </a:solidFill>
                <a:latin typeface="Arial" panose="020B0604020202020204" pitchFamily="34" charset="0"/>
              </a:rPr>
              <a:t>agricultura </a:t>
            </a:r>
            <a:r>
              <a:rPr lang="es-ES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ecológica</a:t>
            </a:r>
            <a:r>
              <a:rPr lang="es-ES" dirty="0">
                <a:solidFill>
                  <a:srgbClr val="252525"/>
                </a:solidFill>
                <a:latin typeface="Arial" panose="020B0604020202020204" pitchFamily="34" charset="0"/>
              </a:rPr>
              <a:t>, </a:t>
            </a:r>
            <a:r>
              <a:rPr lang="es-ES" b="1" dirty="0">
                <a:solidFill>
                  <a:srgbClr val="252525"/>
                </a:solidFill>
                <a:latin typeface="Arial" panose="020B0604020202020204" pitchFamily="34" charset="0"/>
              </a:rPr>
              <a:t>orgánica</a:t>
            </a:r>
            <a:r>
              <a:rPr lang="es-ES" dirty="0">
                <a:solidFill>
                  <a:srgbClr val="252525"/>
                </a:solidFill>
                <a:latin typeface="Arial" panose="020B0604020202020204" pitchFamily="34" charset="0"/>
              </a:rPr>
              <a:t> o </a:t>
            </a:r>
            <a:r>
              <a:rPr lang="es-ES" b="1" dirty="0" smtClean="0">
                <a:solidFill>
                  <a:srgbClr val="252525"/>
                </a:solidFill>
                <a:latin typeface="Arial" panose="020B0604020202020204" pitchFamily="34" charset="0"/>
              </a:rPr>
              <a:t>biológica</a:t>
            </a:r>
            <a:r>
              <a:rPr lang="es-ES" dirty="0">
                <a:solidFill>
                  <a:srgbClr val="252525"/>
                </a:solidFill>
                <a:latin typeface="Arial" panose="020B0604020202020204" pitchFamily="34" charset="0"/>
              </a:rPr>
              <a:t> es un sistema de cultivo </a:t>
            </a:r>
            <a:r>
              <a:rPr lang="es-ES" dirty="0" smtClean="0">
                <a:solidFill>
                  <a:srgbClr val="252525"/>
                </a:solidFill>
                <a:latin typeface="Arial" panose="020B0604020202020204" pitchFamily="34" charset="0"/>
              </a:rPr>
              <a:t> basado </a:t>
            </a:r>
            <a:r>
              <a:rPr lang="es-ES" dirty="0">
                <a:solidFill>
                  <a:srgbClr val="252525"/>
                </a:solidFill>
                <a:latin typeface="Arial" panose="020B0604020202020204" pitchFamily="34" charset="0"/>
              </a:rPr>
              <a:t>en la utilización óptima de los </a:t>
            </a:r>
            <a:r>
              <a:rPr lang="es-ES" dirty="0" smtClean="0">
                <a:solidFill>
                  <a:srgbClr val="252525"/>
                </a:solidFill>
                <a:latin typeface="Arial" panose="020B0604020202020204" pitchFamily="34" charset="0"/>
              </a:rPr>
              <a:t>recursos naturales, </a:t>
            </a:r>
            <a:r>
              <a:rPr lang="es-ES" dirty="0">
                <a:solidFill>
                  <a:srgbClr val="252525"/>
                </a:solidFill>
                <a:latin typeface="Arial" panose="020B0604020202020204" pitchFamily="34" charset="0"/>
              </a:rPr>
              <a:t>sin emplear productos químicos </a:t>
            </a:r>
            <a:r>
              <a:rPr lang="es-ES" dirty="0" smtClean="0">
                <a:solidFill>
                  <a:srgbClr val="252525"/>
                </a:solidFill>
                <a:latin typeface="Arial" panose="020B0604020202020204" pitchFamily="34" charset="0"/>
              </a:rPr>
              <a:t>sintéticos, </a:t>
            </a:r>
            <a:r>
              <a:rPr lang="es-ES" dirty="0">
                <a:solidFill>
                  <a:srgbClr val="252525"/>
                </a:solidFill>
                <a:latin typeface="Arial" panose="020B0604020202020204" pitchFamily="34" charset="0"/>
              </a:rPr>
              <a:t>u </a:t>
            </a:r>
            <a:r>
              <a:rPr lang="es-ES" dirty="0" smtClean="0">
                <a:solidFill>
                  <a:srgbClr val="252525"/>
                </a:solidFill>
                <a:latin typeface="Arial" panose="020B0604020202020204" pitchFamily="34" charset="0"/>
              </a:rPr>
              <a:t>organismos genéticamente modificados</a:t>
            </a:r>
            <a:r>
              <a:rPr lang="es-ES" dirty="0">
                <a:solidFill>
                  <a:srgbClr val="252525"/>
                </a:solidFill>
                <a:latin typeface="Arial" panose="020B0604020202020204" pitchFamily="34" charset="0"/>
              </a:rPr>
              <a:t> (</a:t>
            </a:r>
            <a:r>
              <a:rPr lang="es-ES" dirty="0" err="1">
                <a:solidFill>
                  <a:srgbClr val="252525"/>
                </a:solidFill>
                <a:latin typeface="Arial" panose="020B0604020202020204" pitchFamily="34" charset="0"/>
              </a:rPr>
              <a:t>OGMs</a:t>
            </a:r>
            <a:r>
              <a:rPr lang="es-ES" dirty="0" smtClean="0">
                <a:solidFill>
                  <a:srgbClr val="252525"/>
                </a:solidFill>
                <a:latin typeface="Arial" panose="020B0604020202020204" pitchFamily="34" charset="0"/>
              </a:rPr>
              <a:t>), </a:t>
            </a:r>
            <a:r>
              <a:rPr lang="es-ES" dirty="0">
                <a:solidFill>
                  <a:srgbClr val="252525"/>
                </a:solidFill>
                <a:latin typeface="Arial" panose="020B0604020202020204" pitchFamily="34" charset="0"/>
              </a:rPr>
              <a:t>logrando de esta forma obtener </a:t>
            </a:r>
            <a:r>
              <a:rPr lang="es-ES" dirty="0" smtClean="0">
                <a:solidFill>
                  <a:srgbClr val="252525"/>
                </a:solidFill>
                <a:latin typeface="Arial" panose="020B0604020202020204" pitchFamily="34" charset="0"/>
              </a:rPr>
              <a:t>alimentos sanos</a:t>
            </a:r>
            <a:r>
              <a:rPr lang="es-ES" dirty="0">
                <a:solidFill>
                  <a:srgbClr val="252525"/>
                </a:solidFill>
                <a:latin typeface="Arial" panose="020B0604020202020204" pitchFamily="34" charset="0"/>
              </a:rPr>
              <a:t> a la vez que se conserva la </a:t>
            </a:r>
            <a:r>
              <a:rPr lang="es-ES" dirty="0" smtClean="0">
                <a:solidFill>
                  <a:srgbClr val="252525"/>
                </a:solidFill>
                <a:latin typeface="Arial" panose="020B0604020202020204" pitchFamily="34" charset="0"/>
              </a:rPr>
              <a:t>fertilidad</a:t>
            </a:r>
            <a:r>
              <a:rPr lang="es-ES" dirty="0">
                <a:solidFill>
                  <a:srgbClr val="252525"/>
                </a:solidFill>
                <a:latin typeface="Arial" panose="020B0604020202020204" pitchFamily="34" charset="0"/>
              </a:rPr>
              <a:t> de la tierra y se respeta el </a:t>
            </a:r>
            <a:r>
              <a:rPr lang="es-ES" dirty="0" smtClean="0">
                <a:solidFill>
                  <a:srgbClr val="252525"/>
                </a:solidFill>
                <a:latin typeface="Arial" panose="020B0604020202020204" pitchFamily="34" charset="0"/>
              </a:rPr>
              <a:t>medio ambiente.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044" y="3224370"/>
            <a:ext cx="5767877" cy="351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88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4348" y="428604"/>
            <a:ext cx="6286544" cy="421484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s-ES" sz="24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24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2400" b="1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</a:t>
            </a:r>
            <a:r>
              <a:rPr lang="es-ES" sz="2400" b="1" i="1" u="sng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Agricultura Ecológica </a:t>
            </a:r>
            <a: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Sostenible</a:t>
            </a:r>
            <a:b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No contamine</a:t>
            </a:r>
            <a:b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Alimentos sanos</a:t>
            </a:r>
            <a:br>
              <a:rPr lang="es-ES" sz="24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s-ES" sz="2400" b="1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F:\foto huerta 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29058" y="1643050"/>
            <a:ext cx="421484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es-ES" sz="2200" b="1" i="1" u="sng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2200" b="1" i="1" u="sng" spc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Sostenible</a:t>
            </a:r>
            <a:r>
              <a:rPr lang="es-ES" sz="2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20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sz="22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2200" b="1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s-ES" sz="22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"/>
          </p:nvPr>
        </p:nvSpPr>
        <p:spPr>
          <a:xfrm>
            <a:off x="457200" y="908721"/>
            <a:ext cx="4040188" cy="576064"/>
          </a:xfrm>
        </p:spPr>
        <p:txBody>
          <a:bodyPr/>
          <a:lstStyle/>
          <a:p>
            <a:pPr algn="ctr"/>
            <a:r>
              <a:rPr lang="es-ES" dirty="0" smtClean="0"/>
              <a:t>Agricultura convencional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>
          <a:xfrm>
            <a:off x="457200" y="1628800"/>
            <a:ext cx="4040188" cy="44973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s-ES" sz="2000" dirty="0" smtClean="0"/>
              <a:t>Depende mucho de la </a:t>
            </a:r>
            <a:r>
              <a:rPr lang="es-ES" sz="2000" b="1" dirty="0" smtClean="0"/>
              <a:t>energía.</a:t>
            </a:r>
            <a:r>
              <a:rPr lang="es-ES" sz="20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Apenas aprovecha los recursos del entorno.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El volteo de la tierra.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Trabajo con maquinaria pesada.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Abonado con abono mineral.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 Monocultivos.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Estas practicas favorecen la erosión.</a:t>
            </a:r>
          </a:p>
          <a:p>
            <a:endParaRPr lang="es-ES" sz="2000" dirty="0" smtClean="0"/>
          </a:p>
          <a:p>
            <a:endParaRPr lang="es-ES" sz="200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052737"/>
            <a:ext cx="4041775" cy="432048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dirty="0" smtClean="0"/>
              <a:t>Agricultura ecológica</a:t>
            </a:r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041775" cy="44973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Necesita menos energía.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Aprovecha </a:t>
            </a:r>
            <a:r>
              <a:rPr lang="es-ES" sz="2000" dirty="0"/>
              <a:t>los recursos que tiene en el entorno</a:t>
            </a:r>
            <a:r>
              <a:rPr lang="es-ES" sz="2000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No se voltea la tierra.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Menos maquinaria pesada.</a:t>
            </a:r>
          </a:p>
          <a:p>
            <a:pPr>
              <a:lnSpc>
                <a:spcPct val="150000"/>
              </a:lnSpc>
            </a:pPr>
            <a:r>
              <a:rPr lang="es-ES" sz="2000" dirty="0" smtClean="0"/>
              <a:t>El </a:t>
            </a:r>
            <a:r>
              <a:rPr lang="es-ES" sz="2000" dirty="0"/>
              <a:t>compost, </a:t>
            </a:r>
            <a:r>
              <a:rPr lang="es-ES" sz="2000" dirty="0" smtClean="0"/>
              <a:t>estiércol…</a:t>
            </a:r>
            <a:endParaRPr lang="es-ES" sz="2000" dirty="0"/>
          </a:p>
          <a:p>
            <a:pPr>
              <a:lnSpc>
                <a:spcPct val="150000"/>
              </a:lnSpc>
            </a:pPr>
            <a:r>
              <a:rPr lang="es-ES" sz="2000" dirty="0" smtClean="0"/>
              <a:t>Pluricultivos.</a:t>
            </a:r>
            <a:endParaRPr lang="es-ES" sz="2000" dirty="0"/>
          </a:p>
          <a:p>
            <a:pPr>
              <a:lnSpc>
                <a:spcPct val="150000"/>
              </a:lnSpc>
            </a:pPr>
            <a:r>
              <a:rPr lang="es-ES" sz="2000" dirty="0"/>
              <a:t>Evita la erosión.</a:t>
            </a:r>
          </a:p>
        </p:txBody>
      </p:sp>
    </p:spTree>
    <p:extLst>
      <p:ext uri="{BB962C8B-B14F-4D97-AF65-F5344CB8AC3E}">
        <p14:creationId xmlns:p14="http://schemas.microsoft.com/office/powerpoint/2010/main" val="14754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es-ES" sz="3100" b="1" i="1" u="sng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3100" b="1" i="1" u="sng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s-ES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No contamine</a:t>
            </a:r>
            <a:r>
              <a:rPr lang="es-ES" sz="31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es-ES" sz="31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s-ES" sz="31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6749" y="1535113"/>
            <a:ext cx="4040188" cy="639762"/>
          </a:xfrm>
        </p:spPr>
        <p:txBody>
          <a:bodyPr>
            <a:normAutofit fontScale="32500" lnSpcReduction="20000"/>
          </a:bodyPr>
          <a:lstStyle/>
          <a:p>
            <a:pPr algn="ctr"/>
            <a:endParaRPr lang="es-ES" dirty="0" smtClean="0"/>
          </a:p>
          <a:p>
            <a:pPr algn="ctr"/>
            <a:r>
              <a:rPr lang="es-ES" sz="8600" dirty="0"/>
              <a:t>Agricultura convencional</a:t>
            </a:r>
          </a:p>
          <a:p>
            <a:pPr algn="ctr"/>
            <a:endParaRPr lang="es-ES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420887"/>
            <a:ext cx="4040188" cy="3705275"/>
          </a:xfrm>
        </p:spPr>
        <p:txBody>
          <a:bodyPr>
            <a:normAutofit/>
          </a:bodyPr>
          <a:lstStyle/>
          <a:p>
            <a:r>
              <a:rPr lang="es-ES" dirty="0" smtClean="0"/>
              <a:t>Empleo de gran cantidad </a:t>
            </a:r>
            <a:r>
              <a:rPr lang="es-ES" b="1" dirty="0" smtClean="0"/>
              <a:t>abonos y fitosanitarios </a:t>
            </a:r>
            <a:r>
              <a:rPr lang="es-ES" dirty="0" smtClean="0"/>
              <a:t>químicos.</a:t>
            </a:r>
          </a:p>
          <a:p>
            <a:endParaRPr lang="es-ES" dirty="0" smtClean="0"/>
          </a:p>
          <a:p>
            <a:r>
              <a:rPr lang="es-ES" dirty="0" smtClean="0"/>
              <a:t>Consumo </a:t>
            </a:r>
            <a:r>
              <a:rPr lang="es-ES" dirty="0"/>
              <a:t>de </a:t>
            </a:r>
            <a:r>
              <a:rPr lang="es-ES" dirty="0" smtClean="0"/>
              <a:t>energía.</a:t>
            </a: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32500" lnSpcReduction="20000"/>
          </a:bodyPr>
          <a:lstStyle/>
          <a:p>
            <a:endParaRPr lang="es-ES" dirty="0" smtClean="0"/>
          </a:p>
          <a:p>
            <a:r>
              <a:rPr lang="es-ES" sz="8600" dirty="0"/>
              <a:t>Agricultura ecológica</a:t>
            </a:r>
          </a:p>
          <a:p>
            <a:endParaRPr lang="es-ES" dirty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420887"/>
            <a:ext cx="4041775" cy="3705276"/>
          </a:xfrm>
        </p:spPr>
        <p:txBody>
          <a:bodyPr>
            <a:normAutofit/>
          </a:bodyPr>
          <a:lstStyle/>
          <a:p>
            <a:r>
              <a:rPr lang="es-ES" dirty="0"/>
              <a:t>La A. E. no emplea productos químicos  de síntesis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r>
              <a:rPr lang="es-ES" dirty="0"/>
              <a:t>El consumo de energía es mucho menor.</a:t>
            </a:r>
          </a:p>
        </p:txBody>
      </p:sp>
    </p:spTree>
    <p:extLst>
      <p:ext uri="{BB962C8B-B14F-4D97-AF65-F5344CB8AC3E}">
        <p14:creationId xmlns:p14="http://schemas.microsoft.com/office/powerpoint/2010/main" val="15091994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</TotalTime>
  <Words>480</Words>
  <Application>Microsoft Office PowerPoint</Application>
  <PresentationFormat>Presentación en pantalla (4:3)</PresentationFormat>
  <Paragraphs>110</Paragraphs>
  <Slides>24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 Unicode MS</vt:lpstr>
      <vt:lpstr>Arial</vt:lpstr>
      <vt:lpstr>Calibri</vt:lpstr>
      <vt:lpstr>Tema de Office</vt:lpstr>
      <vt:lpstr>AGRICULTURA ECOLÓGICA </vt:lpstr>
      <vt:lpstr>  ¿POR QUÉ LA AGRICULTURA ECOLÓGICA? Desde que comenzó la agricultura hace unos 10.000 años hasta mediados del siglo XX no se utilizaban productos químicos en la agricultura y TODA era ecológica. </vt:lpstr>
      <vt:lpstr>Desde esas fechas, la agricultura se fue industrializando, empleando cada vez más máquinas y productos químicos.</vt:lpstr>
      <vt:lpstr>Al  utilizar las máquinas y los productos químicos se necesitan menos personas trabajando.</vt:lpstr>
      <vt:lpstr>Al vivir en las ciudades, muchas personas, han perdido el contacto con la naturaleza y no  conocen como se producen los alimentos.</vt:lpstr>
      <vt:lpstr> Agricultura Ecológica </vt:lpstr>
      <vt:lpstr>          Agricultura Ecológica    - Sostenible  - No contamine  - Alimentos sanos </vt:lpstr>
      <vt:lpstr> Sostenible  </vt:lpstr>
      <vt:lpstr> No contamine </vt:lpstr>
      <vt:lpstr>  Alimentos sanos </vt:lpstr>
      <vt:lpstr>Presentación de PowerPoint</vt:lpstr>
      <vt:lpstr>Presentación de PowerPoint</vt:lpstr>
      <vt:lpstr>ETIQUETADO</vt:lpstr>
      <vt:lpstr>BIBLIOGRAFÍA</vt:lpstr>
      <vt:lpstr>Presentación de PowerPoint</vt:lpstr>
      <vt:lpstr>CICLO DE LA NUTRICIÓN</vt:lpstr>
      <vt:lpstr>Tipos del suelo </vt:lpstr>
      <vt:lpstr>Presentación de PowerPoint</vt:lpstr>
      <vt:lpstr>Presentación de PowerPoint</vt:lpstr>
      <vt:lpstr>Presentación de PowerPoint</vt:lpstr>
      <vt:lpstr>Presentación de PowerPoint</vt:lpstr>
      <vt:lpstr>Cómo elaborar el compost Proporción adecuada de restos fibrosos (carbono) y verdes (nitrógeno).</vt:lpstr>
      <vt:lpstr>Cómo elaborar el compost Tiene que estar húmedo pero no en exceso. Necesita tener aire en su interior y para ello hay que voltearlo de vez en cuando.  Para que se haga bien tiene que haber un mínimo de un metro cúbico de restos.   </vt:lpstr>
      <vt:lpstr>Cuándo emplear el compost Se puede emplear en cualquier momento pero es mejor a partir de los seis meses o del año.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JORNADA DE  PROFESIONALES</dc:title>
  <dc:creator>Usuario</dc:creator>
  <cp:lastModifiedBy>user</cp:lastModifiedBy>
  <cp:revision>177</cp:revision>
  <cp:lastPrinted>2020-03-04T09:25:34Z</cp:lastPrinted>
  <dcterms:created xsi:type="dcterms:W3CDTF">2012-11-21T12:14:26Z</dcterms:created>
  <dcterms:modified xsi:type="dcterms:W3CDTF">2021-10-29T08:06:14Z</dcterms:modified>
</cp:coreProperties>
</file>