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8" r:id="rId12"/>
    <p:sldId id="269" r:id="rId13"/>
    <p:sldId id="266" r:id="rId14"/>
    <p:sldId id="267" r:id="rId15"/>
    <p:sldId id="270" r:id="rId16"/>
    <p:sldId id="271" r:id="rId17"/>
    <p:sldId id="272" r:id="rId18"/>
    <p:sldId id="275" r:id="rId19"/>
    <p:sldId id="273" r:id="rId20"/>
    <p:sldId id="274" r:id="rId21"/>
    <p:sldId id="276" r:id="rId22"/>
    <p:sldId id="277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2814" y="-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RBA\FichaExportacion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RBA\FichaExportacion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_tradnl"/>
  <c:chart>
    <c:plotArea>
      <c:layout/>
      <c:barChart>
        <c:barDir val="col"/>
        <c:grouping val="clustered"/>
        <c:ser>
          <c:idx val="0"/>
          <c:order val="0"/>
          <c:tx>
            <c:strRef>
              <c:f>'Hoja 1'!$B$24</c:f>
              <c:strCache>
                <c:ptCount val="1"/>
                <c:pt idx="0">
                  <c:v>temperatura</c:v>
                </c:pt>
              </c:strCache>
            </c:strRef>
          </c:tx>
          <c:cat>
            <c:strRef>
              <c:f>'Hoja 1'!$A$25:$A$36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'Hoja 1'!$B$25:$B$36</c:f>
              <c:numCache>
                <c:formatCode>General</c:formatCode>
                <c:ptCount val="12"/>
                <c:pt idx="0">
                  <c:v>2.9</c:v>
                </c:pt>
                <c:pt idx="1">
                  <c:v>4.9000000000000004</c:v>
                </c:pt>
                <c:pt idx="2">
                  <c:v>7.8</c:v>
                </c:pt>
                <c:pt idx="3">
                  <c:v>10.1</c:v>
                </c:pt>
                <c:pt idx="4">
                  <c:v>14.2</c:v>
                </c:pt>
                <c:pt idx="5">
                  <c:v>19.3</c:v>
                </c:pt>
                <c:pt idx="6">
                  <c:v>22.9</c:v>
                </c:pt>
                <c:pt idx="7">
                  <c:v>22</c:v>
                </c:pt>
                <c:pt idx="8">
                  <c:v>18</c:v>
                </c:pt>
                <c:pt idx="9">
                  <c:v>12.6</c:v>
                </c:pt>
                <c:pt idx="10">
                  <c:v>6.8</c:v>
                </c:pt>
                <c:pt idx="11">
                  <c:v>4</c:v>
                </c:pt>
              </c:numCache>
            </c:numRef>
          </c:val>
        </c:ser>
        <c:axId val="62293120"/>
        <c:axId val="62294656"/>
      </c:barChart>
      <c:lineChart>
        <c:grouping val="standard"/>
        <c:ser>
          <c:idx val="1"/>
          <c:order val="1"/>
          <c:tx>
            <c:strRef>
              <c:f>'Hoja 1'!$C$24</c:f>
              <c:strCache>
                <c:ptCount val="1"/>
                <c:pt idx="0">
                  <c:v>precipitación</c:v>
                </c:pt>
              </c:strCache>
            </c:strRef>
          </c:tx>
          <c:cat>
            <c:strRef>
              <c:f>'Hoja 1'!$A$25:$A$36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'Hoja 1'!$C$25:$C$36</c:f>
              <c:numCache>
                <c:formatCode>General</c:formatCode>
                <c:ptCount val="12"/>
                <c:pt idx="0">
                  <c:v>43.3</c:v>
                </c:pt>
                <c:pt idx="1">
                  <c:v>37.9</c:v>
                </c:pt>
                <c:pt idx="2">
                  <c:v>26.1</c:v>
                </c:pt>
                <c:pt idx="3">
                  <c:v>43.4</c:v>
                </c:pt>
                <c:pt idx="4">
                  <c:v>48.4</c:v>
                </c:pt>
                <c:pt idx="5">
                  <c:v>31</c:v>
                </c:pt>
                <c:pt idx="6">
                  <c:v>15.8</c:v>
                </c:pt>
                <c:pt idx="7">
                  <c:v>16.5</c:v>
                </c:pt>
                <c:pt idx="8">
                  <c:v>27</c:v>
                </c:pt>
                <c:pt idx="9">
                  <c:v>40.300000000000004</c:v>
                </c:pt>
                <c:pt idx="10">
                  <c:v>46.4</c:v>
                </c:pt>
                <c:pt idx="11">
                  <c:v>43.5</c:v>
                </c:pt>
              </c:numCache>
            </c:numRef>
          </c:val>
        </c:ser>
        <c:marker val="1"/>
        <c:axId val="62293120"/>
        <c:axId val="62294656"/>
      </c:lineChart>
      <c:catAx>
        <c:axId val="62293120"/>
        <c:scaling>
          <c:orientation val="minMax"/>
        </c:scaling>
        <c:axPos val="b"/>
        <c:tickLblPos val="nextTo"/>
        <c:txPr>
          <a:bodyPr/>
          <a:lstStyle/>
          <a:p>
            <a:pPr>
              <a:defRPr lang="es-ES"/>
            </a:pPr>
            <a:endParaRPr lang="es-ES_tradnl"/>
          </a:p>
        </c:txPr>
        <c:crossAx val="62294656"/>
        <c:crosses val="autoZero"/>
        <c:auto val="1"/>
        <c:lblAlgn val="ctr"/>
        <c:lblOffset val="100"/>
      </c:catAx>
      <c:valAx>
        <c:axId val="6229465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es-ES"/>
            </a:pPr>
            <a:endParaRPr lang="es-ES_tradnl"/>
          </a:p>
        </c:txPr>
        <c:crossAx val="6229312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s-ES"/>
          </a:pPr>
          <a:endParaRPr lang="es-ES_tradnl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_tradnl"/>
  <c:chart>
    <c:plotArea>
      <c:layout/>
      <c:lineChart>
        <c:grouping val="standard"/>
        <c:ser>
          <c:idx val="0"/>
          <c:order val="0"/>
          <c:cat>
            <c:strRef>
              <c:f>'Hoja 1'!$E$6:$E$17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'Hoja 1'!$F$6:$F$17</c:f>
              <c:numCache>
                <c:formatCode>General</c:formatCode>
                <c:ptCount val="12"/>
                <c:pt idx="0">
                  <c:v>2.64</c:v>
                </c:pt>
                <c:pt idx="1">
                  <c:v>2.34</c:v>
                </c:pt>
                <c:pt idx="2">
                  <c:v>1.8800000000000001</c:v>
                </c:pt>
                <c:pt idx="3">
                  <c:v>1.25</c:v>
                </c:pt>
                <c:pt idx="4">
                  <c:v>1.1299999999999992</c:v>
                </c:pt>
                <c:pt idx="5">
                  <c:v>0.82000000000000028</c:v>
                </c:pt>
                <c:pt idx="6">
                  <c:v>0.5</c:v>
                </c:pt>
                <c:pt idx="7">
                  <c:v>0.31000000000000016</c:v>
                </c:pt>
                <c:pt idx="8">
                  <c:v>0.4</c:v>
                </c:pt>
                <c:pt idx="9">
                  <c:v>0.82000000000000028</c:v>
                </c:pt>
                <c:pt idx="10">
                  <c:v>1.32</c:v>
                </c:pt>
                <c:pt idx="11">
                  <c:v>3.13</c:v>
                </c:pt>
              </c:numCache>
            </c:numRef>
          </c:val>
          <c:smooth val="1"/>
        </c:ser>
        <c:marker val="1"/>
        <c:axId val="62527744"/>
        <c:axId val="61562880"/>
      </c:lineChart>
      <c:catAx>
        <c:axId val="62527744"/>
        <c:scaling>
          <c:orientation val="minMax"/>
        </c:scaling>
        <c:axPos val="b"/>
        <c:tickLblPos val="nextTo"/>
        <c:txPr>
          <a:bodyPr/>
          <a:lstStyle/>
          <a:p>
            <a:pPr>
              <a:defRPr lang="es-ES"/>
            </a:pPr>
            <a:endParaRPr lang="es-ES_tradnl"/>
          </a:p>
        </c:txPr>
        <c:crossAx val="61562880"/>
        <c:crosses val="autoZero"/>
        <c:auto val="1"/>
        <c:lblAlgn val="ctr"/>
        <c:lblOffset val="100"/>
      </c:catAx>
      <c:valAx>
        <c:axId val="615628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s-ES"/>
            </a:pPr>
            <a:endParaRPr lang="es-ES_tradnl"/>
          </a:p>
        </c:txPr>
        <c:crossAx val="62527744"/>
        <c:crosses val="autoZero"/>
        <c:crossBetween val="between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02E1-6281-4FEB-B88B-63765F24CAF2}" type="datetimeFigureOut">
              <a:rPr lang="es-ES" smtClean="0"/>
              <a:pPr/>
              <a:t>26/04/2015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718-AD1A-4241-9157-0402AF3804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02E1-6281-4FEB-B88B-63765F24CAF2}" type="datetimeFigureOut">
              <a:rPr lang="es-ES" smtClean="0"/>
              <a:pPr/>
              <a:t>26/04/2015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718-AD1A-4241-9157-0402AF3804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02E1-6281-4FEB-B88B-63765F24CAF2}" type="datetimeFigureOut">
              <a:rPr lang="es-ES" smtClean="0"/>
              <a:pPr/>
              <a:t>26/04/2015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718-AD1A-4241-9157-0402AF3804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02E1-6281-4FEB-B88B-63765F24CAF2}" type="datetimeFigureOut">
              <a:rPr lang="es-ES" smtClean="0"/>
              <a:pPr/>
              <a:t>26/04/2015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718-AD1A-4241-9157-0402AF3804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02E1-6281-4FEB-B88B-63765F24CAF2}" type="datetimeFigureOut">
              <a:rPr lang="es-ES" smtClean="0"/>
              <a:pPr/>
              <a:t>26/04/2015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718-AD1A-4241-9157-0402AF3804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02E1-6281-4FEB-B88B-63765F24CAF2}" type="datetimeFigureOut">
              <a:rPr lang="es-ES" smtClean="0"/>
              <a:pPr/>
              <a:t>26/04/2015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718-AD1A-4241-9157-0402AF3804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02E1-6281-4FEB-B88B-63765F24CAF2}" type="datetimeFigureOut">
              <a:rPr lang="es-ES" smtClean="0"/>
              <a:pPr/>
              <a:t>26/04/2015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718-AD1A-4241-9157-0402AF3804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02E1-6281-4FEB-B88B-63765F24CAF2}" type="datetimeFigureOut">
              <a:rPr lang="es-ES" smtClean="0"/>
              <a:pPr/>
              <a:t>26/04/2015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718-AD1A-4241-9157-0402AF3804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02E1-6281-4FEB-B88B-63765F24CAF2}" type="datetimeFigureOut">
              <a:rPr lang="es-ES" smtClean="0"/>
              <a:pPr/>
              <a:t>26/04/2015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718-AD1A-4241-9157-0402AF3804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02E1-6281-4FEB-B88B-63765F24CAF2}" type="datetimeFigureOut">
              <a:rPr lang="es-ES" smtClean="0"/>
              <a:pPr/>
              <a:t>26/04/2015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718-AD1A-4241-9157-0402AF3804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02E1-6281-4FEB-B88B-63765F24CAF2}" type="datetimeFigureOut">
              <a:rPr lang="es-ES" smtClean="0"/>
              <a:pPr/>
              <a:t>26/04/2015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718-AD1A-4241-9157-0402AF3804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902E1-6281-4FEB-B88B-63765F24CAF2}" type="datetimeFigureOut">
              <a:rPr lang="es-ES" smtClean="0"/>
              <a:pPr/>
              <a:t>26/04/2015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1D718-AD1A-4241-9157-0402AF3804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476673"/>
            <a:ext cx="7772400" cy="864096"/>
          </a:xfrm>
        </p:spPr>
        <p:txBody>
          <a:bodyPr>
            <a:normAutofit/>
          </a:bodyPr>
          <a:lstStyle/>
          <a:p>
            <a:pPr algn="just"/>
            <a:r>
              <a:rPr lang="es-ES" sz="2000" dirty="0" smtClean="0"/>
              <a:t>Recorrido Científico-Didáctico por el ENP Lagunas de </a:t>
            </a:r>
            <a:r>
              <a:rPr lang="es-ES" sz="2000" dirty="0" err="1" smtClean="0"/>
              <a:t>Villafáfila</a:t>
            </a:r>
            <a:endParaRPr lang="es-ES" sz="2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1484784"/>
            <a:ext cx="7232848" cy="4154016"/>
          </a:xfrm>
        </p:spPr>
        <p:txBody>
          <a:bodyPr>
            <a:normAutofit/>
          </a:bodyPr>
          <a:lstStyle/>
          <a:p>
            <a:pPr algn="just"/>
            <a:r>
              <a:rPr lang="es-ES" sz="1800" dirty="0" smtClean="0">
                <a:solidFill>
                  <a:schemeClr val="tx1"/>
                </a:solidFill>
              </a:rPr>
              <a:t>En esta salida visitaremos el Centro de Interpretación del Espacio Natural Protegido (ENP) y realizaremos varias paradas, para observar la fauna (aves especialmente) vegetación, además de otros componentes del biotopo como son el clima, agua, el suelo  y los materiales geológicos.</a:t>
            </a:r>
          </a:p>
          <a:p>
            <a:pPr algn="just"/>
            <a:endParaRPr lang="es-ES" sz="1800" dirty="0" smtClean="0">
              <a:solidFill>
                <a:schemeClr val="tx1"/>
              </a:solidFill>
            </a:endParaRPr>
          </a:p>
          <a:p>
            <a:pPr algn="just"/>
            <a:r>
              <a:rPr lang="es-ES" sz="1800" dirty="0" smtClean="0">
                <a:solidFill>
                  <a:schemeClr val="tx1"/>
                </a:solidFill>
              </a:rPr>
              <a:t>El recorrido transcurrirá por las localidades zamoranas de </a:t>
            </a:r>
            <a:r>
              <a:rPr lang="es-ES" sz="1800" dirty="0" err="1" smtClean="0">
                <a:solidFill>
                  <a:schemeClr val="tx1"/>
                </a:solidFill>
              </a:rPr>
              <a:t>Castronuevo</a:t>
            </a:r>
            <a:r>
              <a:rPr lang="es-ES" sz="1800" dirty="0" smtClean="0">
                <a:solidFill>
                  <a:schemeClr val="tx1"/>
                </a:solidFill>
              </a:rPr>
              <a:t>, </a:t>
            </a:r>
            <a:r>
              <a:rPr lang="es-ES" sz="1800" dirty="0" err="1" smtClean="0">
                <a:solidFill>
                  <a:schemeClr val="tx1"/>
                </a:solidFill>
              </a:rPr>
              <a:t>Villarín</a:t>
            </a:r>
            <a:r>
              <a:rPr lang="es-ES" sz="1800" dirty="0" smtClean="0">
                <a:solidFill>
                  <a:schemeClr val="tx1"/>
                </a:solidFill>
              </a:rPr>
              <a:t>, Otero de </a:t>
            </a:r>
            <a:r>
              <a:rPr lang="es-ES" sz="1800" dirty="0" err="1" smtClean="0">
                <a:solidFill>
                  <a:schemeClr val="tx1"/>
                </a:solidFill>
              </a:rPr>
              <a:t>Sariegos</a:t>
            </a:r>
            <a:r>
              <a:rPr lang="es-ES" sz="1800" dirty="0" smtClean="0">
                <a:solidFill>
                  <a:schemeClr val="tx1"/>
                </a:solidFill>
              </a:rPr>
              <a:t> y </a:t>
            </a:r>
            <a:r>
              <a:rPr lang="es-ES" sz="1800" dirty="0" err="1" smtClean="0">
                <a:solidFill>
                  <a:schemeClr val="tx1"/>
                </a:solidFill>
              </a:rPr>
              <a:t>Villafáfila</a:t>
            </a:r>
            <a:r>
              <a:rPr lang="es-ES" sz="1800" dirty="0" smtClean="0">
                <a:solidFill>
                  <a:schemeClr val="tx1"/>
                </a:solidFill>
              </a:rPr>
              <a:t>. También </a:t>
            </a:r>
            <a:r>
              <a:rPr lang="es-ES" sz="1800" dirty="0" err="1" smtClean="0">
                <a:solidFill>
                  <a:schemeClr val="tx1"/>
                </a:solidFill>
              </a:rPr>
              <a:t>Tapioles</a:t>
            </a:r>
            <a:r>
              <a:rPr lang="es-ES" sz="1800" dirty="0" smtClean="0">
                <a:solidFill>
                  <a:schemeClr val="tx1"/>
                </a:solidFill>
              </a:rPr>
              <a:t> y </a:t>
            </a:r>
            <a:r>
              <a:rPr lang="es-ES" sz="1800" dirty="0" err="1" smtClean="0">
                <a:solidFill>
                  <a:schemeClr val="tx1"/>
                </a:solidFill>
              </a:rPr>
              <a:t>Villárdiga</a:t>
            </a:r>
            <a:r>
              <a:rPr lang="es-ES" sz="1800" dirty="0" smtClean="0">
                <a:solidFill>
                  <a:schemeClr val="tx1"/>
                </a:solidFill>
              </a:rPr>
              <a:t> se visitarán. Se hallan todas en el entorno o dentro del Espacio Natural Protegido.</a:t>
            </a:r>
          </a:p>
          <a:p>
            <a:pPr algn="just"/>
            <a:endParaRPr lang="es-ES" sz="1800" dirty="0" smtClean="0">
              <a:solidFill>
                <a:schemeClr val="tx1"/>
              </a:solidFill>
            </a:endParaRPr>
          </a:p>
          <a:p>
            <a:pPr algn="just"/>
            <a:r>
              <a:rPr lang="es-ES" sz="1800" dirty="0" smtClean="0">
                <a:solidFill>
                  <a:schemeClr val="tx1"/>
                </a:solidFill>
              </a:rPr>
              <a:t>A continuación mostraremos un mapa de la zona y nos servirá de documento para el trabajo de campo, en el aula y en casa. Las imágenes empleadas han sido realizadas por el autor de este trabajo.</a:t>
            </a:r>
            <a:endParaRPr lang="es-E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Recorrido Científico-Didáctico por el ENP Lagunas de </a:t>
            </a:r>
            <a:r>
              <a:rPr lang="es-ES" sz="2000" dirty="0" err="1" smtClean="0"/>
              <a:t>Villafáfila</a:t>
            </a:r>
            <a:endParaRPr lang="es-ES" sz="20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115616" y="1196752"/>
            <a:ext cx="71287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3ª Actividad de campo, visita al C. de Interpretación.</a:t>
            </a:r>
          </a:p>
          <a:p>
            <a:endParaRPr lang="es-ES" dirty="0" smtClean="0"/>
          </a:p>
          <a:p>
            <a:pPr algn="just"/>
            <a:r>
              <a:rPr lang="es-ES" dirty="0" smtClean="0"/>
              <a:t>Aquí haremos un recorrido para detectar aquella información que nos interesa, los nombres científicos de las aves, las especies de plantas y árboles, el zooplancton y fitoplancton presente en las lagunas y masa de agua, etc.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Además visitaremos una zona de observación de aves, donde podremos verlas más de cerca y a detalle, lo que nos servirá para completar los datos de campo tomados en Otero de </a:t>
            </a:r>
            <a:r>
              <a:rPr lang="es-ES" dirty="0" err="1" smtClean="0"/>
              <a:t>Sariegos</a:t>
            </a:r>
            <a:r>
              <a:rPr lang="es-ES" dirty="0" smtClean="0"/>
              <a:t>. </a:t>
            </a:r>
            <a:endParaRPr lang="es-ES" dirty="0"/>
          </a:p>
        </p:txBody>
      </p:sp>
      <p:pic>
        <p:nvPicPr>
          <p:cNvPr id="5" name="4 Imagen" descr="DSCN5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77072"/>
            <a:ext cx="3229200" cy="2421900"/>
          </a:xfrm>
          <a:prstGeom prst="rect">
            <a:avLst/>
          </a:prstGeom>
        </p:spPr>
      </p:pic>
      <p:pic>
        <p:nvPicPr>
          <p:cNvPr id="6" name="5 Imagen" descr="DSCN5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149080"/>
            <a:ext cx="3227851" cy="2420888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8172400" y="5949280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Autor:</a:t>
            </a:r>
          </a:p>
          <a:p>
            <a:r>
              <a:rPr lang="es-ES" sz="1000" dirty="0" smtClean="0"/>
              <a:t>Ramón Vidal</a:t>
            </a:r>
            <a:endParaRPr lang="es-ES" sz="1000" dirty="0"/>
          </a:p>
        </p:txBody>
      </p:sp>
      <p:sp>
        <p:nvSpPr>
          <p:cNvPr id="8" name="7 CuadroTexto"/>
          <p:cNvSpPr txBox="1"/>
          <p:nvPr/>
        </p:nvSpPr>
        <p:spPr>
          <a:xfrm>
            <a:off x="4067944" y="5877272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Autor:</a:t>
            </a:r>
          </a:p>
          <a:p>
            <a:r>
              <a:rPr lang="es-ES" sz="1000" dirty="0" smtClean="0"/>
              <a:t>Ramón Vidal</a:t>
            </a:r>
            <a:endParaRPr lang="es-E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ES" sz="2000" dirty="0" smtClean="0"/>
              <a:t>Recorrido Científico-Didáctico por el ENP Lagunas de </a:t>
            </a:r>
            <a:r>
              <a:rPr lang="es-ES" sz="2000" dirty="0" err="1" smtClean="0"/>
              <a:t>Villafáfila</a:t>
            </a:r>
            <a:endParaRPr lang="es-ES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755576" y="1340768"/>
            <a:ext cx="62646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Solución:</a:t>
            </a:r>
          </a:p>
          <a:p>
            <a:r>
              <a:rPr lang="es-ES" dirty="0" smtClean="0"/>
              <a:t>En las praderas predominan especies como </a:t>
            </a:r>
            <a:r>
              <a:rPr lang="es-ES" i="1" dirty="0" err="1" smtClean="0"/>
              <a:t>Medicago</a:t>
            </a:r>
            <a:r>
              <a:rPr lang="es-ES" i="1" dirty="0" smtClean="0"/>
              <a:t> </a:t>
            </a:r>
            <a:r>
              <a:rPr lang="es-ES" i="1" dirty="0" err="1" smtClean="0"/>
              <a:t>minima</a:t>
            </a:r>
            <a:r>
              <a:rPr lang="es-ES" i="1" dirty="0" smtClean="0"/>
              <a:t>, </a:t>
            </a:r>
            <a:r>
              <a:rPr lang="es-ES" i="1" dirty="0" err="1" smtClean="0"/>
              <a:t>Plantago</a:t>
            </a:r>
            <a:r>
              <a:rPr lang="es-ES" i="1" dirty="0" smtClean="0"/>
              <a:t> marítima, </a:t>
            </a:r>
            <a:r>
              <a:rPr lang="es-ES" i="1" dirty="0" err="1" smtClean="0"/>
              <a:t>Puccianela</a:t>
            </a:r>
            <a:r>
              <a:rPr lang="es-ES" i="1" dirty="0" smtClean="0"/>
              <a:t> </a:t>
            </a:r>
            <a:r>
              <a:rPr lang="es-ES" i="1" dirty="0" err="1" smtClean="0"/>
              <a:t>maritima</a:t>
            </a:r>
            <a:r>
              <a:rPr lang="es-ES" dirty="0" smtClean="0"/>
              <a:t>, </a:t>
            </a:r>
            <a:r>
              <a:rPr lang="es-ES" dirty="0" err="1" smtClean="0"/>
              <a:t>etc</a:t>
            </a:r>
            <a:r>
              <a:rPr lang="es-ES" dirty="0" smtClean="0"/>
              <a:t> en los juncales </a:t>
            </a:r>
            <a:r>
              <a:rPr lang="es-ES" i="1" dirty="0" err="1" smtClean="0"/>
              <a:t>Scirpus</a:t>
            </a:r>
            <a:r>
              <a:rPr lang="es-ES" i="1" dirty="0" smtClean="0"/>
              <a:t> </a:t>
            </a:r>
            <a:r>
              <a:rPr lang="es-ES" i="1" dirty="0" err="1" smtClean="0"/>
              <a:t>lacustris</a:t>
            </a:r>
            <a:r>
              <a:rPr lang="es-ES" i="1" dirty="0" smtClean="0"/>
              <a:t>, S. </a:t>
            </a:r>
            <a:r>
              <a:rPr lang="es-ES" i="1" dirty="0" err="1" smtClean="0"/>
              <a:t>maritimus</a:t>
            </a:r>
            <a:r>
              <a:rPr lang="es-ES" i="1" dirty="0" smtClean="0"/>
              <a:t> y Trapa </a:t>
            </a:r>
            <a:r>
              <a:rPr lang="es-ES" i="1" dirty="0" err="1" smtClean="0"/>
              <a:t>bicornis</a:t>
            </a:r>
            <a:r>
              <a:rPr lang="es-ES" dirty="0" smtClean="0"/>
              <a:t>, siendo  la </a:t>
            </a:r>
            <a:r>
              <a:rPr lang="es-ES" i="1" dirty="0" err="1" smtClean="0"/>
              <a:t>Salsola</a:t>
            </a:r>
            <a:r>
              <a:rPr lang="es-ES" i="1" dirty="0" smtClean="0"/>
              <a:t> </a:t>
            </a:r>
            <a:r>
              <a:rPr lang="es-ES" i="1" dirty="0" err="1" smtClean="0"/>
              <a:t>kali</a:t>
            </a:r>
            <a:r>
              <a:rPr lang="es-ES" i="1" dirty="0" smtClean="0"/>
              <a:t>, </a:t>
            </a:r>
            <a:r>
              <a:rPr lang="es-ES" i="1" dirty="0" err="1" smtClean="0"/>
              <a:t>Salsola</a:t>
            </a:r>
            <a:r>
              <a:rPr lang="es-ES" i="1" dirty="0" smtClean="0"/>
              <a:t> soda y </a:t>
            </a:r>
            <a:r>
              <a:rPr lang="es-ES" i="1" dirty="0" err="1" smtClean="0"/>
              <a:t>Suaeda</a:t>
            </a:r>
            <a:r>
              <a:rPr lang="es-ES" i="1" dirty="0" smtClean="0"/>
              <a:t> vera </a:t>
            </a:r>
            <a:r>
              <a:rPr lang="es-ES" dirty="0" smtClean="0"/>
              <a:t>las especies que aparecen en las formaciones salinas.</a:t>
            </a:r>
          </a:p>
          <a:p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7020272" y="5805264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Autor:</a:t>
            </a:r>
          </a:p>
          <a:p>
            <a:r>
              <a:rPr lang="es-ES" sz="1000" dirty="0" smtClean="0"/>
              <a:t>Ramón Vidal</a:t>
            </a:r>
            <a:endParaRPr lang="es-ES" sz="1000" dirty="0"/>
          </a:p>
        </p:txBody>
      </p:sp>
      <p:pic>
        <p:nvPicPr>
          <p:cNvPr id="9" name="8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56992"/>
            <a:ext cx="5400040" cy="275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ES" sz="2000" dirty="0" smtClean="0"/>
              <a:t>Recorrido Científico-Didáctico por el ENP Lagunas de </a:t>
            </a:r>
            <a:r>
              <a:rPr lang="es-ES" sz="2000" dirty="0" err="1" smtClean="0"/>
              <a:t>Villafáfila</a:t>
            </a:r>
            <a:endParaRPr lang="es-ES" sz="2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899592" y="1484784"/>
            <a:ext cx="6336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Respecto a la vegetación arbórea es posible extender el Taray </a:t>
            </a:r>
            <a:r>
              <a:rPr lang="es-ES" i="1" dirty="0" err="1" smtClean="0"/>
              <a:t>Tamarix</a:t>
            </a:r>
            <a:r>
              <a:rPr lang="es-ES" i="1" dirty="0" smtClean="0"/>
              <a:t> </a:t>
            </a:r>
            <a:r>
              <a:rPr lang="es-ES" i="1" dirty="0" err="1" smtClean="0"/>
              <a:t>gallica</a:t>
            </a:r>
            <a:r>
              <a:rPr lang="es-ES" dirty="0" smtClean="0"/>
              <a:t>, además de álamo </a:t>
            </a:r>
            <a:r>
              <a:rPr lang="es-ES" i="1" dirty="0" err="1" smtClean="0"/>
              <a:t>Populus</a:t>
            </a:r>
            <a:r>
              <a:rPr lang="es-ES" i="1" dirty="0" smtClean="0"/>
              <a:t> alba</a:t>
            </a:r>
            <a:r>
              <a:rPr lang="es-ES" dirty="0" smtClean="0"/>
              <a:t>. </a:t>
            </a:r>
          </a:p>
          <a:p>
            <a:endParaRPr lang="es-ES" dirty="0" smtClean="0"/>
          </a:p>
          <a:p>
            <a:r>
              <a:rPr lang="es-ES" dirty="0" smtClean="0"/>
              <a:t>En el fitoplancton destacan algas del grupo de las diatomeas y en el zooplancton es significativo </a:t>
            </a:r>
            <a:r>
              <a:rPr lang="es-ES" i="1" dirty="0" err="1" smtClean="0"/>
              <a:t>Ecyclops</a:t>
            </a:r>
            <a:r>
              <a:rPr lang="es-ES" i="1" dirty="0" smtClean="0"/>
              <a:t> </a:t>
            </a:r>
            <a:r>
              <a:rPr lang="es-ES" i="1" dirty="0" err="1" smtClean="0"/>
              <a:t>serratulus</a:t>
            </a:r>
            <a:r>
              <a:rPr lang="es-ES" i="1" dirty="0" smtClean="0"/>
              <a:t> </a:t>
            </a:r>
            <a:r>
              <a:rPr lang="es-ES" dirty="0" smtClean="0"/>
              <a:t>y </a:t>
            </a:r>
            <a:r>
              <a:rPr lang="es-ES" i="1" dirty="0" err="1" smtClean="0"/>
              <a:t>Daphnia</a:t>
            </a:r>
            <a:r>
              <a:rPr lang="es-ES" i="1" dirty="0" smtClean="0"/>
              <a:t> magna. 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18434" name="Picture 2" descr="C:\Users\Usuario\Desktop\microscopio1\Img00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573016"/>
            <a:ext cx="2592288" cy="1944216"/>
          </a:xfrm>
          <a:prstGeom prst="rect">
            <a:avLst/>
          </a:prstGeom>
          <a:noFill/>
        </p:spPr>
      </p:pic>
      <p:pic>
        <p:nvPicPr>
          <p:cNvPr id="18435" name="Picture 3" descr="C:\Users\Usuario\Desktop\microscopio1\Img00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73016"/>
            <a:ext cx="2592000" cy="194400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7668344" y="5013176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Autor:</a:t>
            </a:r>
          </a:p>
          <a:p>
            <a:r>
              <a:rPr lang="es-ES" sz="1000" dirty="0" smtClean="0"/>
              <a:t>Ramón Vidal</a:t>
            </a:r>
            <a:endParaRPr lang="es-ES" sz="1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3851920" y="4869160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Autor:</a:t>
            </a:r>
          </a:p>
          <a:p>
            <a:r>
              <a:rPr lang="es-ES" sz="1000" dirty="0" smtClean="0"/>
              <a:t>Ramón Vidal</a:t>
            </a:r>
            <a:endParaRPr lang="es-E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Recorrido Científico-Didáctico por el ENP Lagunas de </a:t>
            </a:r>
            <a:r>
              <a:rPr lang="es-ES" sz="2000" dirty="0" err="1" smtClean="0"/>
              <a:t>Villafáfila</a:t>
            </a:r>
            <a:endParaRPr lang="es-ES" sz="2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395536" y="1340768"/>
            <a:ext cx="39604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4ª Actividad de campo.</a:t>
            </a:r>
          </a:p>
          <a:p>
            <a:endParaRPr lang="es-ES" dirty="0" smtClean="0"/>
          </a:p>
          <a:p>
            <a:pPr algn="just"/>
            <a:r>
              <a:rPr lang="es-ES" dirty="0" smtClean="0"/>
              <a:t>Emprendemos la ruta en autobús, y saliendo del Centro de interpretación vamos en dirección a la laguna de Barrillos, cerca de </a:t>
            </a:r>
            <a:r>
              <a:rPr lang="es-ES" dirty="0" err="1" smtClean="0"/>
              <a:t>Tapioles</a:t>
            </a:r>
            <a:r>
              <a:rPr lang="es-ES" dirty="0" smtClean="0"/>
              <a:t>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Se accede por un camino a la derecha de la carretera, podemos observar una lagunas y una mancha de </a:t>
            </a:r>
            <a:r>
              <a:rPr lang="es-ES" dirty="0" err="1" smtClean="0"/>
              <a:t>árbolado</a:t>
            </a:r>
            <a:r>
              <a:rPr lang="es-ES" dirty="0" smtClean="0"/>
              <a:t>, se trata de álamos bancos </a:t>
            </a:r>
            <a:r>
              <a:rPr lang="es-ES" i="1" dirty="0" err="1" smtClean="0"/>
              <a:t>Populus</a:t>
            </a:r>
            <a:r>
              <a:rPr lang="es-ES" i="1" dirty="0" smtClean="0"/>
              <a:t> alba</a:t>
            </a:r>
            <a:r>
              <a:rPr lang="es-ES" dirty="0" smtClean="0"/>
              <a:t>, además de las praderas y plantas de áreas encharcadas.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¿Sería posible aumentar la presencia de arbolado en esta zona?</a:t>
            </a:r>
          </a:p>
          <a:p>
            <a:pPr algn="just"/>
            <a:endParaRPr lang="es-ES" dirty="0"/>
          </a:p>
        </p:txBody>
      </p:sp>
      <p:pic>
        <p:nvPicPr>
          <p:cNvPr id="6" name="5 Imagen" descr="DSCN59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772816"/>
            <a:ext cx="3950568" cy="36004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7740352" y="5589240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Autor:</a:t>
            </a:r>
          </a:p>
          <a:p>
            <a:r>
              <a:rPr lang="es-ES" sz="1000" dirty="0" smtClean="0"/>
              <a:t>Ramón Vidal</a:t>
            </a:r>
            <a:endParaRPr lang="es-E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Recorrido Científico-Didáctico por el ENP Lagunas de </a:t>
            </a:r>
            <a:r>
              <a:rPr lang="es-ES" sz="2000" dirty="0" err="1" smtClean="0"/>
              <a:t>Villafáfila</a:t>
            </a:r>
            <a:endParaRPr lang="es-ES" sz="2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539552" y="1124744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Respuesta:</a:t>
            </a:r>
          </a:p>
          <a:p>
            <a:endParaRPr lang="es-ES" dirty="0" smtClean="0"/>
          </a:p>
          <a:p>
            <a:r>
              <a:rPr lang="es-ES" dirty="0" smtClean="0"/>
              <a:t>La presencia de arbolado es posible y en ocasiones deseable, para mantener especies de rapaces nocturnas, ya que en estos ambientes de comunidades herbáceas pueden proliferar especies plagas de roedores como los topillos </a:t>
            </a:r>
            <a:r>
              <a:rPr lang="es-ES" i="1" dirty="0" err="1" smtClean="0"/>
              <a:t>Pytimis</a:t>
            </a:r>
            <a:r>
              <a:rPr lang="es-ES" i="1" dirty="0" smtClean="0"/>
              <a:t> </a:t>
            </a:r>
            <a:r>
              <a:rPr lang="es-ES" i="1" dirty="0" err="1" smtClean="0"/>
              <a:t>sp.</a:t>
            </a:r>
            <a:r>
              <a:rPr lang="es-ES" i="1" dirty="0" smtClean="0"/>
              <a:t>  </a:t>
            </a:r>
          </a:p>
          <a:p>
            <a:endParaRPr lang="es-ES" i="1" dirty="0" smtClean="0"/>
          </a:p>
          <a:p>
            <a:r>
              <a:rPr lang="es-ES" dirty="0" smtClean="0"/>
              <a:t>Árboles como los álamos blancos, los </a:t>
            </a:r>
            <a:r>
              <a:rPr lang="es-ES" dirty="0" err="1" smtClean="0"/>
              <a:t>tarays</a:t>
            </a:r>
            <a:r>
              <a:rPr lang="es-ES" dirty="0" smtClean="0"/>
              <a:t> o incluso plantar almendros puede ser una alternativa, mediante bosquetes o pequeñas masas, que no alteren la estructura general de espacios abiertos y el paisaje de la </a:t>
            </a:r>
            <a:r>
              <a:rPr lang="es-ES" dirty="0" err="1" smtClean="0"/>
              <a:t>pseudoestepa</a:t>
            </a:r>
            <a:r>
              <a:rPr lang="es-ES" dirty="0" smtClean="0"/>
              <a:t> cerealista, en la cual los barbechos y cultivos herbáceos  de alfalfa, cebada y veza sirven de alimento a los rebaños de ovejas y permiten la presencia de gansos, avutardas y otras especies de interés.</a:t>
            </a:r>
            <a:endParaRPr lang="es-ES" dirty="0"/>
          </a:p>
        </p:txBody>
      </p:sp>
      <p:pic>
        <p:nvPicPr>
          <p:cNvPr id="7" name="6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653136"/>
            <a:ext cx="5400040" cy="169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Front">
              <a:rot lat="0" lon="10799999" rev="0"/>
            </a:camera>
            <a:lightRig rig="threePt" dir="t"/>
          </a:scene3d>
        </p:spPr>
      </p:pic>
      <p:sp>
        <p:nvSpPr>
          <p:cNvPr id="8" name="6 CuadroTexto"/>
          <p:cNvSpPr txBox="1"/>
          <p:nvPr/>
        </p:nvSpPr>
        <p:spPr>
          <a:xfrm>
            <a:off x="6948264" y="5517232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dirty="0" smtClean="0"/>
              <a:t>Autor:</a:t>
            </a:r>
          </a:p>
          <a:p>
            <a:r>
              <a:rPr lang="es-ES" sz="1000" dirty="0" smtClean="0"/>
              <a:t>Ramón Vidal</a:t>
            </a:r>
            <a:endParaRPr lang="es-E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ES" sz="2000" dirty="0" smtClean="0"/>
              <a:t>Recorrido Científico-Didáctico por el ENP Lagunas de </a:t>
            </a:r>
            <a:r>
              <a:rPr lang="es-ES" sz="2000" dirty="0" err="1" smtClean="0"/>
              <a:t>Villafáfila</a:t>
            </a:r>
            <a:endParaRPr lang="es-ES" sz="2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79512" y="1340769"/>
            <a:ext cx="424847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5ª Actividad de Campo.</a:t>
            </a:r>
          </a:p>
          <a:p>
            <a:endParaRPr lang="es-ES" dirty="0" smtClean="0"/>
          </a:p>
          <a:p>
            <a:pPr algn="just"/>
            <a:r>
              <a:rPr lang="es-ES" dirty="0" smtClean="0"/>
              <a:t>En la localidad de </a:t>
            </a:r>
            <a:r>
              <a:rPr lang="es-ES" dirty="0" err="1" smtClean="0"/>
              <a:t>Tapioles</a:t>
            </a:r>
            <a:r>
              <a:rPr lang="es-ES" dirty="0" smtClean="0"/>
              <a:t>, paramos justo antes de entrar, para ver los palomares y los campos de cereal que son bastante interesantes.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Pretendemos que reconozcan in situ las diferentes especies de cereales, recorriendo los caminos de la concentración parcelaria, así podrán distinguir los trigos de la cebada, la colza, la alfalfa y que calendario de cultivo tienen por ejemplo.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En los palomares que quedan en pie deberán levantar un croquis y preguntar que utilidades tenían.</a:t>
            </a:r>
          </a:p>
          <a:p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4860032" y="4797152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Es bueno saber que otro ganado se explota en pastoreo y que se obtiene, además de sus razas, para la 2ª actividad posterior.</a:t>
            </a:r>
            <a:endParaRPr lang="es-ES" dirty="0"/>
          </a:p>
        </p:txBody>
      </p:sp>
      <p:pic>
        <p:nvPicPr>
          <p:cNvPr id="6" name="5 Imagen" descr="C:\Users\Usuario\Desktop\RBA\DSCN29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484784"/>
            <a:ext cx="3710370" cy="2782777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8" name="6 CuadroTexto"/>
          <p:cNvSpPr txBox="1"/>
          <p:nvPr/>
        </p:nvSpPr>
        <p:spPr>
          <a:xfrm>
            <a:off x="7956376" y="4437112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dirty="0" smtClean="0"/>
              <a:t>Autor:</a:t>
            </a:r>
          </a:p>
          <a:p>
            <a:r>
              <a:rPr lang="es-ES" sz="1000" dirty="0" smtClean="0"/>
              <a:t>Ramón Vidal</a:t>
            </a:r>
            <a:endParaRPr lang="es-E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ES" sz="2000" dirty="0" smtClean="0"/>
              <a:t>Recorrido Científico-Didáctico por el ENP Lagunas de </a:t>
            </a:r>
            <a:r>
              <a:rPr lang="es-ES" sz="2000" dirty="0" err="1" smtClean="0"/>
              <a:t>Villafáfila</a:t>
            </a:r>
            <a:endParaRPr lang="es-ES" sz="2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755576" y="1196752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Solución:</a:t>
            </a:r>
          </a:p>
          <a:p>
            <a:endParaRPr lang="es-ES" dirty="0" smtClean="0"/>
          </a:p>
          <a:p>
            <a:pPr algn="just"/>
            <a:r>
              <a:rPr lang="es-ES" dirty="0" smtClean="0"/>
              <a:t>Es fácil que distingan por sus espigas granadas entre esos cereales y reconozcan la alfalfa o la colza, de flor amarilla en primavera, el girasol se planta en mayo siendo muy características sus inflorescencias amarillas en verano.</a:t>
            </a:r>
            <a:endParaRPr lang="es-ES" dirty="0"/>
          </a:p>
        </p:txBody>
      </p:sp>
      <p:pic>
        <p:nvPicPr>
          <p:cNvPr id="6" name="5 Imagen" descr="FILE0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996952"/>
            <a:ext cx="3625208" cy="2718906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4788024" y="3068960"/>
            <a:ext cx="3600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Del uso tradicional de los palomares sabemos que se aprovechaban los pichones y la palomina para huertos.</a:t>
            </a:r>
          </a:p>
          <a:p>
            <a:r>
              <a:rPr lang="es-ES" dirty="0" smtClean="0"/>
              <a:t>Actualmente se intenta revitalizar su cría para vender pichones con denominación de origen. </a:t>
            </a:r>
          </a:p>
          <a:p>
            <a:endParaRPr lang="es-ES" dirty="0" smtClean="0"/>
          </a:p>
          <a:p>
            <a:r>
              <a:rPr lang="es-ES" dirty="0" smtClean="0"/>
              <a:t>Y no olvidemos el ganado ovino y caprino de esta zona y el queso zamorano o los lechazos</a:t>
            </a:r>
            <a:endParaRPr lang="es-ES" dirty="0"/>
          </a:p>
        </p:txBody>
      </p:sp>
      <p:sp>
        <p:nvSpPr>
          <p:cNvPr id="8" name="6 CuadroTexto"/>
          <p:cNvSpPr txBox="1"/>
          <p:nvPr/>
        </p:nvSpPr>
        <p:spPr>
          <a:xfrm>
            <a:off x="611560" y="5949280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dirty="0" smtClean="0"/>
              <a:t>Autor:</a:t>
            </a:r>
          </a:p>
          <a:p>
            <a:r>
              <a:rPr lang="es-ES" sz="1000" dirty="0" smtClean="0"/>
              <a:t>Ramón Vidal</a:t>
            </a:r>
            <a:endParaRPr lang="es-E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ES" sz="2000" dirty="0" smtClean="0"/>
              <a:t>Recorrido Científico-Didáctico por el ENP Lagunas de </a:t>
            </a:r>
            <a:r>
              <a:rPr lang="es-ES" sz="2000" dirty="0" err="1" smtClean="0"/>
              <a:t>Villafáfila</a:t>
            </a:r>
            <a:endParaRPr lang="es-ES" sz="2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395536" y="1124744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6ª Actividad de Campo.</a:t>
            </a:r>
          </a:p>
          <a:p>
            <a:endParaRPr lang="es-ES" dirty="0" smtClean="0"/>
          </a:p>
          <a:p>
            <a:pPr algn="just"/>
            <a:r>
              <a:rPr lang="es-ES" dirty="0" smtClean="0"/>
              <a:t>Ahora acabando esta jornada nos encaminamos a la localidad de </a:t>
            </a:r>
            <a:r>
              <a:rPr lang="es-ES" dirty="0" err="1" smtClean="0"/>
              <a:t>Villárdiga</a:t>
            </a:r>
            <a:r>
              <a:rPr lang="es-ES" dirty="0" smtClean="0"/>
              <a:t>, donde aprovecharemos para visitar el cauce del río Valderaduey, con su estación de aforo. </a:t>
            </a:r>
          </a:p>
          <a:p>
            <a:pPr algn="just"/>
            <a:r>
              <a:rPr lang="es-ES" dirty="0" smtClean="0"/>
              <a:t>Aquí el río baña la vega y la terraza fluvial, lo que da lugar a otro tipo de paisaje.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El terreno se halla a menor altitud que la zona de las lagunas de </a:t>
            </a:r>
            <a:r>
              <a:rPr lang="es-ES" dirty="0" err="1" smtClean="0"/>
              <a:t>Villafáfila</a:t>
            </a:r>
            <a:r>
              <a:rPr lang="es-ES" dirty="0" smtClean="0"/>
              <a:t>, pero sigue perteneciendo a la comarca de Tierra de Campos. La presencia de este cauce permite que haya un escarpe en el relieve, se trata de una terraza fluvial. </a:t>
            </a:r>
            <a:endParaRPr lang="es-E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861048"/>
            <a:ext cx="46672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5580112" y="4005064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Pregunta: ¿Qué zona sería susceptible de ser inundada por el río?</a:t>
            </a:r>
            <a:endParaRPr lang="es-ES" dirty="0"/>
          </a:p>
        </p:txBody>
      </p:sp>
      <p:sp>
        <p:nvSpPr>
          <p:cNvPr id="6" name="6 CuadroTexto"/>
          <p:cNvSpPr txBox="1"/>
          <p:nvPr/>
        </p:nvSpPr>
        <p:spPr>
          <a:xfrm>
            <a:off x="5724128" y="4941168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dirty="0" smtClean="0"/>
              <a:t>Autor:</a:t>
            </a:r>
          </a:p>
          <a:p>
            <a:r>
              <a:rPr lang="es-ES" sz="1000" dirty="0" smtClean="0"/>
              <a:t>Ramón Vidal</a:t>
            </a:r>
            <a:endParaRPr lang="es-E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ES" sz="2000" dirty="0" smtClean="0"/>
              <a:t>Recorrido Científico-Didáctico por el ENP Lagunas de </a:t>
            </a:r>
            <a:r>
              <a:rPr lang="es-ES" sz="2000" dirty="0" err="1" smtClean="0"/>
              <a:t>Villafáfila</a:t>
            </a:r>
            <a:endParaRPr lang="es-ES" sz="2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899592" y="1412776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Solución:</a:t>
            </a:r>
          </a:p>
          <a:p>
            <a:pPr algn="just"/>
            <a:r>
              <a:rPr lang="es-ES" dirty="0" smtClean="0"/>
              <a:t>Se trata de descubrir en el terreno la presencia de chopos o de vegetación ligada a los cursos de agua, como los sauces </a:t>
            </a:r>
            <a:r>
              <a:rPr lang="es-ES" i="1" dirty="0" err="1" smtClean="0"/>
              <a:t>Salix</a:t>
            </a:r>
            <a:r>
              <a:rPr lang="es-ES" i="1" dirty="0" smtClean="0"/>
              <a:t> </a:t>
            </a:r>
            <a:r>
              <a:rPr lang="es-ES" i="1" dirty="0" err="1" smtClean="0"/>
              <a:t>sp</a:t>
            </a:r>
            <a:r>
              <a:rPr lang="es-ES" i="1" dirty="0" smtClean="0"/>
              <a:t> </a:t>
            </a:r>
            <a:r>
              <a:rPr lang="es-ES" dirty="0" smtClean="0"/>
              <a:t>u otras, las espadañas </a:t>
            </a:r>
            <a:r>
              <a:rPr lang="es-ES" i="1" dirty="0" err="1" smtClean="0"/>
              <a:t>Typha</a:t>
            </a:r>
            <a:r>
              <a:rPr lang="es-ES" i="1" dirty="0" smtClean="0"/>
              <a:t> </a:t>
            </a:r>
            <a:r>
              <a:rPr lang="es-ES" i="1" dirty="0" err="1" smtClean="0"/>
              <a:t>sp</a:t>
            </a:r>
            <a:r>
              <a:rPr lang="es-ES" dirty="0" smtClean="0"/>
              <a:t>, </a:t>
            </a:r>
            <a:r>
              <a:rPr lang="es-ES" dirty="0" err="1" smtClean="0"/>
              <a:t>etc</a:t>
            </a:r>
            <a:r>
              <a:rPr lang="es-ES" dirty="0" smtClean="0"/>
              <a:t> que indican la llanura aluvial actual</a:t>
            </a:r>
            <a:endParaRPr lang="es-E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996952"/>
            <a:ext cx="7298779" cy="2752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6 CuadroTexto"/>
          <p:cNvSpPr txBox="1"/>
          <p:nvPr/>
        </p:nvSpPr>
        <p:spPr>
          <a:xfrm>
            <a:off x="7380312" y="5877272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dirty="0" smtClean="0"/>
              <a:t>Autor:</a:t>
            </a:r>
          </a:p>
          <a:p>
            <a:r>
              <a:rPr lang="es-ES" sz="1000" dirty="0" smtClean="0"/>
              <a:t>Ramón Vidal</a:t>
            </a:r>
            <a:endParaRPr lang="es-E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ES" sz="2000" dirty="0" smtClean="0"/>
              <a:t>Recorrido Científico-Didáctico por el ENP Lagunas de </a:t>
            </a:r>
            <a:r>
              <a:rPr lang="es-ES" sz="2000" dirty="0" err="1" smtClean="0"/>
              <a:t>Villafáfila</a:t>
            </a:r>
            <a:endParaRPr lang="es-ES" sz="2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395536" y="1340768"/>
            <a:ext cx="7236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1ª Actividad posterior.</a:t>
            </a:r>
          </a:p>
          <a:p>
            <a:endParaRPr lang="es-ES" dirty="0" smtClean="0"/>
          </a:p>
          <a:p>
            <a:r>
              <a:rPr lang="es-ES" dirty="0" smtClean="0"/>
              <a:t>Una vez que volvemos de la excursión podremos realizar una gráfica de los caudales medios mensuales que puede tener el río Valderaduey en la estación de aforo de </a:t>
            </a:r>
            <a:r>
              <a:rPr lang="es-ES" dirty="0" err="1" smtClean="0"/>
              <a:t>Villárdiga</a:t>
            </a:r>
            <a:r>
              <a:rPr lang="es-ES" dirty="0" smtClean="0"/>
              <a:t>, lo que  haremos a partir de esta tabla.</a:t>
            </a:r>
          </a:p>
          <a:p>
            <a:r>
              <a:rPr lang="es-ES" dirty="0" smtClean="0"/>
              <a:t>  </a:t>
            </a:r>
            <a:endParaRPr lang="es-ES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539552" y="3068960"/>
          <a:ext cx="1800200" cy="2664298"/>
        </p:xfrm>
        <a:graphic>
          <a:graphicData uri="http://schemas.openxmlformats.org/drawingml/2006/table">
            <a:tbl>
              <a:tblPr/>
              <a:tblGrid>
                <a:gridCol w="900100"/>
                <a:gridCol w="900100"/>
              </a:tblGrid>
              <a:tr h="204946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latin typeface="Arial"/>
                        </a:rPr>
                        <a:t>Villárdiga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latin typeface="Arial"/>
                        </a:rPr>
                        <a:t>Q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946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latin typeface="Arial"/>
                        </a:rPr>
                        <a:t>Enero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latin typeface="Arial"/>
                        </a:rPr>
                        <a:t>2,64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946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latin typeface="Arial"/>
                        </a:rPr>
                        <a:t>Febrero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latin typeface="Arial"/>
                        </a:rPr>
                        <a:t>2,34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946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latin typeface="Arial"/>
                        </a:rPr>
                        <a:t>Marzo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latin typeface="Arial"/>
                        </a:rPr>
                        <a:t>1,88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946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latin typeface="Arial"/>
                        </a:rPr>
                        <a:t>Abril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latin typeface="Arial"/>
                        </a:rPr>
                        <a:t>1,25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946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latin typeface="Arial"/>
                        </a:rPr>
                        <a:t>Mayo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latin typeface="Arial"/>
                        </a:rPr>
                        <a:t>1,13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946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latin typeface="Arial"/>
                        </a:rPr>
                        <a:t>Junio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latin typeface="Arial"/>
                        </a:rPr>
                        <a:t>0,82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946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latin typeface="Arial"/>
                        </a:rPr>
                        <a:t>Julio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latin typeface="Arial"/>
                        </a:rPr>
                        <a:t>0,5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946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latin typeface="Arial"/>
                        </a:rPr>
                        <a:t>Agosto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latin typeface="Arial"/>
                        </a:rPr>
                        <a:t>0,31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946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latin typeface="Arial"/>
                        </a:rPr>
                        <a:t>Septiembre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latin typeface="Arial"/>
                        </a:rPr>
                        <a:t>0,4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946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latin typeface="Arial"/>
                        </a:rPr>
                        <a:t>Octubre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latin typeface="Arial"/>
                        </a:rPr>
                        <a:t>0,82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946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latin typeface="Arial"/>
                        </a:rPr>
                        <a:t>Noviembre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latin typeface="Arial"/>
                        </a:rPr>
                        <a:t>1,32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946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latin typeface="Arial"/>
                        </a:rPr>
                        <a:t>Diciembre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latin typeface="Arial"/>
                        </a:rPr>
                        <a:t>3,13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2773986" y="3429000"/>
            <a:ext cx="63700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Los datos se obtienen de la Confederación Hidrográfica del Duero.</a:t>
            </a:r>
          </a:p>
          <a:p>
            <a:r>
              <a:rPr lang="es-ES" dirty="0" smtClean="0"/>
              <a:t>¿Cuál es el caudal medio anual?</a:t>
            </a:r>
          </a:p>
          <a:p>
            <a:r>
              <a:rPr lang="es-ES" dirty="0" smtClean="0"/>
              <a:t>¿En qué épocas es más fácil que haya inundaciones?</a:t>
            </a:r>
          </a:p>
        </p:txBody>
      </p:sp>
      <p:sp>
        <p:nvSpPr>
          <p:cNvPr id="8" name="6 CuadroTexto"/>
          <p:cNvSpPr txBox="1"/>
          <p:nvPr/>
        </p:nvSpPr>
        <p:spPr>
          <a:xfrm>
            <a:off x="3059832" y="4869160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dirty="0" smtClean="0"/>
              <a:t>Fuente: C hidrográfica del Duero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Recorrido Científico-Didáctico por el ENP Lagunas de </a:t>
            </a:r>
            <a:r>
              <a:rPr lang="es-ES" sz="2000" dirty="0" err="1" smtClean="0"/>
              <a:t>Villafáfila</a:t>
            </a:r>
            <a:r>
              <a:rPr lang="es-ES" sz="2000" dirty="0" smtClean="0"/>
              <a:t>.</a:t>
            </a:r>
            <a:br>
              <a:rPr lang="es-ES" sz="2000" dirty="0" smtClean="0"/>
            </a:br>
            <a:endParaRPr lang="es-ES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00200"/>
            <a:ext cx="620090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7524328" y="1700808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Autor:</a:t>
            </a:r>
          </a:p>
          <a:p>
            <a:r>
              <a:rPr lang="es-ES" sz="1000" dirty="0" smtClean="0"/>
              <a:t>Ramón Vidal</a:t>
            </a:r>
            <a:endParaRPr lang="es-E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ES" sz="2000" dirty="0" smtClean="0"/>
              <a:t>Recorrido Científico-Didáctico por el ENP Lagunas de </a:t>
            </a:r>
            <a:r>
              <a:rPr lang="es-ES" sz="2000" dirty="0" err="1" smtClean="0"/>
              <a:t>Villafáfila</a:t>
            </a:r>
            <a:endParaRPr lang="es-ES" sz="2000" dirty="0"/>
          </a:p>
        </p:txBody>
      </p:sp>
      <p:graphicFrame>
        <p:nvGraphicFramePr>
          <p:cNvPr id="5" name="5 Gráfico"/>
          <p:cNvGraphicFramePr/>
          <p:nvPr/>
        </p:nvGraphicFramePr>
        <p:xfrm>
          <a:off x="3923928" y="1844824"/>
          <a:ext cx="4572000" cy="2738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611561" y="1484784"/>
            <a:ext cx="27363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Solución:</a:t>
            </a:r>
          </a:p>
          <a:p>
            <a:endParaRPr lang="es-ES" dirty="0" smtClean="0"/>
          </a:p>
          <a:p>
            <a:r>
              <a:rPr lang="es-ES" dirty="0" smtClean="0"/>
              <a:t>Es una gráfica sencilla de</a:t>
            </a:r>
          </a:p>
          <a:p>
            <a:r>
              <a:rPr lang="es-ES" dirty="0" smtClean="0"/>
              <a:t>realizar a mano o con la Excel.</a:t>
            </a:r>
          </a:p>
          <a:p>
            <a:r>
              <a:rPr lang="es-ES" dirty="0" smtClean="0"/>
              <a:t>Se muestra el estiaje del verano y la</a:t>
            </a:r>
          </a:p>
          <a:p>
            <a:r>
              <a:rPr lang="es-ES" dirty="0" smtClean="0"/>
              <a:t>enorme crecida de caudales en otoño-invierno. Por todo eso en los meses en que el caudal supere el medio anual, 1,40 m</a:t>
            </a:r>
            <a:r>
              <a:rPr lang="es-ES" baseline="30000" dirty="0" smtClean="0"/>
              <a:t>3</a:t>
            </a:r>
            <a:r>
              <a:rPr lang="es-ES" dirty="0" smtClean="0"/>
              <a:t>/s de diciembre a marzo aproximadamente.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4283968" y="4581128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dirty="0" smtClean="0"/>
              <a:t>Autor:</a:t>
            </a:r>
          </a:p>
          <a:p>
            <a:r>
              <a:rPr lang="es-ES" sz="1000" dirty="0" smtClean="0"/>
              <a:t>Ramón Vidal</a:t>
            </a:r>
            <a:endParaRPr lang="es-ES" sz="1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ES" sz="2000" dirty="0" smtClean="0"/>
              <a:t>Recorrido Científico-Didáctico por el ENP Lagunas de </a:t>
            </a:r>
            <a:r>
              <a:rPr lang="es-ES" sz="2000" dirty="0" err="1" smtClean="0"/>
              <a:t>Villafáfila</a:t>
            </a:r>
            <a:endParaRPr lang="es-ES" sz="2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251521" y="1412776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2ª Actividad posterior.</a:t>
            </a:r>
          </a:p>
          <a:p>
            <a:endParaRPr lang="es-ES" dirty="0" smtClean="0"/>
          </a:p>
          <a:p>
            <a:pPr algn="just"/>
            <a:r>
              <a:rPr lang="es-ES" dirty="0" smtClean="0"/>
              <a:t>¿Qué razas de ganado ovino son las más abundantes en esta zona? ¿Qué otro ganado podemos ver? ¿Qué se obtienen y que se produce en las industrias agroalimentarias de la </a:t>
            </a:r>
            <a:r>
              <a:rPr lang="es-ES" dirty="0" err="1" smtClean="0"/>
              <a:t>zona?Habrán</a:t>
            </a:r>
            <a:r>
              <a:rPr lang="es-ES" dirty="0" smtClean="0"/>
              <a:t> sacado fotos en la localidad de </a:t>
            </a:r>
            <a:r>
              <a:rPr lang="es-ES" dirty="0" err="1" smtClean="0"/>
              <a:t>Tapioles</a:t>
            </a:r>
            <a:r>
              <a:rPr lang="es-ES" dirty="0" smtClean="0"/>
              <a:t>, o en las diversas paradas por ejemplo en Otero de </a:t>
            </a:r>
            <a:r>
              <a:rPr lang="es-ES" dirty="0" err="1" smtClean="0"/>
              <a:t>Sariegos</a:t>
            </a:r>
            <a:r>
              <a:rPr lang="es-ES" dirty="0" smtClean="0"/>
              <a:t> o </a:t>
            </a:r>
            <a:r>
              <a:rPr lang="es-ES" dirty="0" err="1" smtClean="0"/>
              <a:t>Castronuevo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6" name="5 Imagen" descr="DSCN5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501008"/>
            <a:ext cx="2160240" cy="1728192"/>
          </a:xfrm>
          <a:prstGeom prst="rect">
            <a:avLst/>
          </a:prstGeom>
        </p:spPr>
      </p:pic>
      <p:pic>
        <p:nvPicPr>
          <p:cNvPr id="36866" name="Picture 2" descr="C:\Users\Usuario\Desktop\RBA\DSCN61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501008"/>
            <a:ext cx="2304000" cy="1728000"/>
          </a:xfrm>
          <a:prstGeom prst="rect">
            <a:avLst/>
          </a:prstGeom>
          <a:noFill/>
        </p:spPr>
      </p:pic>
      <p:pic>
        <p:nvPicPr>
          <p:cNvPr id="36867" name="Picture 3" descr="C:\Users\Usuario\Desktop\RBA\DSCN61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429000"/>
            <a:ext cx="2438400" cy="1828800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2051720" y="5445224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dirty="0" smtClean="0"/>
              <a:t>Autor:</a:t>
            </a:r>
          </a:p>
          <a:p>
            <a:r>
              <a:rPr lang="es-ES" sz="1000" dirty="0" smtClean="0"/>
              <a:t>Ramón Vidal</a:t>
            </a:r>
            <a:endParaRPr lang="es-ES" sz="1000" dirty="0"/>
          </a:p>
        </p:txBody>
      </p:sp>
      <p:sp>
        <p:nvSpPr>
          <p:cNvPr id="8" name="6 CuadroTexto"/>
          <p:cNvSpPr txBox="1"/>
          <p:nvPr/>
        </p:nvSpPr>
        <p:spPr>
          <a:xfrm>
            <a:off x="4932040" y="5517232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dirty="0" smtClean="0"/>
              <a:t>Autor:</a:t>
            </a:r>
          </a:p>
          <a:p>
            <a:r>
              <a:rPr lang="es-ES" sz="1000" dirty="0" smtClean="0"/>
              <a:t>Ramón Vidal</a:t>
            </a:r>
            <a:endParaRPr lang="es-ES" sz="1000" dirty="0"/>
          </a:p>
        </p:txBody>
      </p:sp>
      <p:sp>
        <p:nvSpPr>
          <p:cNvPr id="9" name="6 CuadroTexto"/>
          <p:cNvSpPr txBox="1"/>
          <p:nvPr/>
        </p:nvSpPr>
        <p:spPr>
          <a:xfrm>
            <a:off x="7524328" y="5517232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dirty="0" smtClean="0"/>
              <a:t>Autor:</a:t>
            </a:r>
          </a:p>
          <a:p>
            <a:r>
              <a:rPr lang="es-ES" sz="1000" dirty="0" smtClean="0"/>
              <a:t>Ramón Vidal</a:t>
            </a:r>
            <a:endParaRPr lang="es-ES" sz="1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ES" sz="2000" dirty="0" smtClean="0"/>
              <a:t>Recorrido Científico-Didáctico por el ENP Lagunas de </a:t>
            </a:r>
            <a:r>
              <a:rPr lang="es-ES" sz="2000" dirty="0" err="1" smtClean="0"/>
              <a:t>Villafáfila</a:t>
            </a:r>
            <a:endParaRPr lang="es-ES" sz="2000" dirty="0"/>
          </a:p>
        </p:txBody>
      </p:sp>
      <p:pic>
        <p:nvPicPr>
          <p:cNvPr id="6" name="Picture 2" descr="C:\Users\Usuario\Desktop\RBA\DSCN6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2150368" cy="1728192"/>
          </a:xfrm>
          <a:prstGeom prst="rect">
            <a:avLst/>
          </a:prstGeom>
          <a:noFill/>
        </p:spPr>
      </p:pic>
      <p:pic>
        <p:nvPicPr>
          <p:cNvPr id="37891" name="Picture 3" descr="C:\Users\Usuario\Desktop\RBA\DSCN6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340768"/>
            <a:ext cx="2304256" cy="172819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92227" y="3501008"/>
            <a:ext cx="80801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Respuestas:</a:t>
            </a:r>
          </a:p>
          <a:p>
            <a:pPr algn="just"/>
            <a:r>
              <a:rPr lang="es-ES" dirty="0" smtClean="0"/>
              <a:t>Las vacas son de la raza </a:t>
            </a:r>
            <a:r>
              <a:rPr lang="es-ES" dirty="0" err="1" smtClean="0"/>
              <a:t>Holstein-Frisian</a:t>
            </a:r>
            <a:r>
              <a:rPr lang="es-ES" dirty="0" smtClean="0"/>
              <a:t>, las ovejas son </a:t>
            </a:r>
            <a:r>
              <a:rPr lang="es-ES" dirty="0" err="1" smtClean="0"/>
              <a:t>Assaf</a:t>
            </a:r>
            <a:r>
              <a:rPr lang="es-ES" dirty="0" smtClean="0"/>
              <a:t> la del centro y Churra variedad Tierra de Campos (diapositiva anterior de izquierda a derecha), en esta diapositiva salen ovejas de la raza Castellana Negra y Blanca, además de cabras Murciano-Granadinas (de izquierda a derecha).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En cuanto a las industrias agroalimentarias destacan varias empresas de queso acogidas a la Denominación Queso Zamorano,  y además existe un centro </a:t>
            </a:r>
            <a:r>
              <a:rPr lang="es-ES" dirty="0" err="1" smtClean="0"/>
              <a:t>lactológico</a:t>
            </a:r>
            <a:r>
              <a:rPr lang="es-ES" dirty="0" smtClean="0"/>
              <a:t> en </a:t>
            </a:r>
            <a:r>
              <a:rPr lang="es-ES" dirty="0" err="1" smtClean="0"/>
              <a:t>Villalpando</a:t>
            </a:r>
            <a:r>
              <a:rPr lang="es-ES" dirty="0" smtClean="0"/>
              <a:t> que controla la calidad de la leche.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2915816" y="2564904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dirty="0" smtClean="0"/>
              <a:t>Autor:</a:t>
            </a:r>
          </a:p>
          <a:p>
            <a:r>
              <a:rPr lang="es-ES" sz="1000" dirty="0" smtClean="0"/>
              <a:t>Ramón Vidal</a:t>
            </a:r>
            <a:endParaRPr lang="es-ES" sz="1000" dirty="0"/>
          </a:p>
        </p:txBody>
      </p:sp>
      <p:sp>
        <p:nvSpPr>
          <p:cNvPr id="9" name="6 CuadroTexto"/>
          <p:cNvSpPr txBox="1"/>
          <p:nvPr/>
        </p:nvSpPr>
        <p:spPr>
          <a:xfrm>
            <a:off x="7380312" y="2492896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dirty="0" smtClean="0"/>
              <a:t>Autor:</a:t>
            </a:r>
          </a:p>
          <a:p>
            <a:r>
              <a:rPr lang="es-ES" sz="1000" dirty="0" smtClean="0"/>
              <a:t>Ramón Vidal</a:t>
            </a:r>
            <a:endParaRPr lang="es-E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Recorrido Científico-Didáctico por el ENP Lagunas de </a:t>
            </a:r>
            <a:r>
              <a:rPr lang="es-ES" sz="2000" dirty="0" err="1" smtClean="0"/>
              <a:t>Villafáfila</a:t>
            </a:r>
            <a:endParaRPr lang="es-ES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8965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sz="1800" dirty="0" smtClean="0"/>
              <a:t>Descripción del territorio visitado.</a:t>
            </a:r>
          </a:p>
          <a:p>
            <a:pPr marL="0" indent="0" algn="just">
              <a:buNone/>
            </a:pPr>
            <a:r>
              <a:rPr lang="es-ES" sz="1800" dirty="0" smtClean="0"/>
              <a:t>Empezaremos nuestro periplo en la localidad de </a:t>
            </a:r>
            <a:r>
              <a:rPr lang="es-ES" sz="1800" u="sng" dirty="0" err="1" smtClean="0"/>
              <a:t>Castronuevo</a:t>
            </a:r>
            <a:r>
              <a:rPr lang="es-ES" sz="1800" dirty="0" smtClean="0"/>
              <a:t>, concretamente en las afueras donde se halla una antigua gasolinera y un “huerto solar”.</a:t>
            </a:r>
          </a:p>
          <a:p>
            <a:pPr marL="0" indent="0" algn="just">
              <a:buNone/>
            </a:pPr>
            <a:r>
              <a:rPr lang="es-ES" sz="1800" dirty="0" smtClean="0"/>
              <a:t>En ese emplazamiento veremos in corte del terreno donde se aprecian los estratos del Mioceno, correspondientes a la Facies Tierra de Campos, un nivel de margas (calizas con arcillas) y los depósitos del Cuaternario, correspondientes a una terraza alta.</a:t>
            </a:r>
          </a:p>
          <a:p>
            <a:pPr marL="0" indent="0" algn="just">
              <a:buNone/>
            </a:pPr>
            <a:r>
              <a:rPr lang="es-ES" sz="1800" dirty="0" smtClean="0"/>
              <a:t>Siguiendo la CL 612, a la salida del pueblo cerca del desvío a </a:t>
            </a:r>
            <a:r>
              <a:rPr lang="es-ES" sz="1800" dirty="0" err="1" smtClean="0"/>
              <a:t>Villarín</a:t>
            </a:r>
            <a:r>
              <a:rPr lang="es-ES" sz="1800" dirty="0" smtClean="0"/>
              <a:t> de Campos podemos ver una panorámica del río Valderaduey. Seguiremos la carretera hasta alcanzar la localidad de </a:t>
            </a:r>
            <a:r>
              <a:rPr lang="es-ES" sz="1800" dirty="0" err="1" smtClean="0"/>
              <a:t>Villarrín</a:t>
            </a:r>
            <a:r>
              <a:rPr lang="es-ES" sz="1800" dirty="0" smtClean="0"/>
              <a:t>, pudiendo ver el uso del territorio agrario y ganadero.</a:t>
            </a:r>
          </a:p>
          <a:p>
            <a:pPr marL="0" indent="0" algn="just">
              <a:buNone/>
            </a:pPr>
            <a:r>
              <a:rPr lang="es-ES" sz="1800" dirty="0" smtClean="0"/>
              <a:t>En esta localidad seguiremos el desvío hasta </a:t>
            </a:r>
            <a:r>
              <a:rPr lang="es-ES" sz="1800" dirty="0" err="1" smtClean="0"/>
              <a:t>Villafáfila</a:t>
            </a:r>
            <a:r>
              <a:rPr lang="es-ES" sz="1800" dirty="0" smtClean="0"/>
              <a:t>, y antes de llegar veremos el pueblo abandonado de Otero de </a:t>
            </a:r>
            <a:r>
              <a:rPr lang="es-ES" sz="1800" dirty="0" err="1" smtClean="0"/>
              <a:t>Sariegos</a:t>
            </a:r>
            <a:r>
              <a:rPr lang="es-ES" sz="1800" dirty="0" smtClean="0"/>
              <a:t>, donde realizaremos actividades de campo.</a:t>
            </a:r>
          </a:p>
          <a:p>
            <a:pPr marL="0" indent="0" algn="just">
              <a:buNone/>
            </a:pPr>
            <a:r>
              <a:rPr lang="es-ES" sz="1800" dirty="0" smtClean="0"/>
              <a:t>Al acabar nos desplazaremos a la Casa del Parque, de cuya visita sacaremos datos e información.  Una vez visitado ese centro de educación ambiental, tomaremos el bus para visitar unas lagunas próximas a </a:t>
            </a:r>
            <a:r>
              <a:rPr lang="es-ES" sz="1800" dirty="0" err="1" smtClean="0"/>
              <a:t>Tapioles</a:t>
            </a:r>
            <a:r>
              <a:rPr lang="es-ES" sz="1800" dirty="0" smtClean="0"/>
              <a:t>. Y desde esta localidad iremos a Cañizo, fijándonos también en paisaje.</a:t>
            </a:r>
          </a:p>
          <a:p>
            <a:pPr algn="just">
              <a:buNone/>
            </a:pPr>
            <a:endParaRPr lang="es-ES" sz="1800" dirty="0" smtClean="0"/>
          </a:p>
          <a:p>
            <a:pPr algn="just">
              <a:buNone/>
            </a:pPr>
            <a:endParaRPr lang="es-E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Recorrido Científico-Didáctico por el ENP Lagunas de </a:t>
            </a:r>
            <a:r>
              <a:rPr lang="es-ES" sz="2000" dirty="0" err="1" smtClean="0"/>
              <a:t>Villafáfila</a:t>
            </a:r>
            <a:endParaRPr lang="es-ES" sz="2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139952" y="1628800"/>
            <a:ext cx="38884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1ª Actividad Previa </a:t>
            </a:r>
          </a:p>
          <a:p>
            <a:endParaRPr lang="es-ES" dirty="0" smtClean="0"/>
          </a:p>
          <a:p>
            <a:r>
              <a:rPr lang="es-ES" dirty="0" smtClean="0"/>
              <a:t>Esta es la </a:t>
            </a:r>
            <a:r>
              <a:rPr lang="es-ES" dirty="0" err="1" smtClean="0"/>
              <a:t>ortoimagen</a:t>
            </a:r>
            <a:r>
              <a:rPr lang="es-ES" dirty="0" smtClean="0"/>
              <a:t> de la localidad de </a:t>
            </a:r>
            <a:r>
              <a:rPr lang="es-ES" dirty="0" err="1" smtClean="0"/>
              <a:t>Castronuevo</a:t>
            </a:r>
            <a:r>
              <a:rPr lang="es-ES" dirty="0" smtClean="0"/>
              <a:t>, donde se halla el huerto solar y la antigua gasolinera. Trata de ubicarlos en la foto.</a:t>
            </a:r>
          </a:p>
          <a:p>
            <a:endParaRPr lang="es-ES" dirty="0"/>
          </a:p>
          <a:p>
            <a:r>
              <a:rPr lang="es-ES" dirty="0" smtClean="0"/>
              <a:t>Solución: el huerto solar y la antigua gasolinera están cerca del punto indicado por la flecha.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380047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8 Conector recto de flecha"/>
          <p:cNvCxnSpPr/>
          <p:nvPr/>
        </p:nvCxnSpPr>
        <p:spPr>
          <a:xfrm flipH="1" flipV="1">
            <a:off x="1331640" y="3284984"/>
            <a:ext cx="72008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flipH="1" flipV="1">
            <a:off x="2267744" y="3717032"/>
            <a:ext cx="194421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3059832" y="5733256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Fuente:</a:t>
            </a:r>
          </a:p>
          <a:p>
            <a:r>
              <a:rPr lang="es-ES" sz="1000" dirty="0" err="1" smtClean="0"/>
              <a:t>Sigpac</a:t>
            </a:r>
            <a:endParaRPr lang="es-E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s-ES" sz="2000" dirty="0" smtClean="0"/>
              <a:t>Recorrido Científico-Didáctico por el ENP Lagunas de </a:t>
            </a:r>
            <a:r>
              <a:rPr lang="es-ES" sz="2000" dirty="0" err="1" smtClean="0"/>
              <a:t>Villafáfila</a:t>
            </a:r>
            <a:endParaRPr lang="es-ES" sz="2000" dirty="0"/>
          </a:p>
        </p:txBody>
      </p:sp>
      <p:sp>
        <p:nvSpPr>
          <p:cNvPr id="4" name="3 CuadroTexto"/>
          <p:cNvSpPr txBox="1"/>
          <p:nvPr/>
        </p:nvSpPr>
        <p:spPr>
          <a:xfrm>
            <a:off x="755576" y="1340768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2ª Actividad Previa.</a:t>
            </a:r>
          </a:p>
          <a:p>
            <a:pPr algn="just"/>
            <a:r>
              <a:rPr lang="es-ES" dirty="0" smtClean="0"/>
              <a:t>Vamos a representar estos datos climatológicos de la estación meteorológica de </a:t>
            </a:r>
            <a:r>
              <a:rPr lang="es-ES" dirty="0" err="1" smtClean="0"/>
              <a:t>Tapioles</a:t>
            </a:r>
            <a:r>
              <a:rPr lang="es-ES" dirty="0" smtClean="0"/>
              <a:t>, se obtuvieron del SIGA del Ministerio de Agricultura y Medio Ambiente.</a:t>
            </a:r>
          </a:p>
          <a:p>
            <a:pPr algn="just"/>
            <a:r>
              <a:rPr lang="es-ES" dirty="0" smtClean="0"/>
              <a:t>¿Qué tipo de clima es? ¿Influye en la agricultura de este Espacio?  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1043608" y="292494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23528" y="3429000"/>
          <a:ext cx="2295525" cy="2186558"/>
        </p:xfrm>
        <a:graphic>
          <a:graphicData uri="http://schemas.openxmlformats.org/presentationml/2006/ole">
            <p:oleObj spid="_x0000_s4098" name="Worksheet" r:id="rId3" imgW="2295473" imgH="2114660" progId="Excel.Sheet.8">
              <p:embed/>
            </p:oleObj>
          </a:graphicData>
        </a:graphic>
      </p:graphicFrame>
      <p:graphicFrame>
        <p:nvGraphicFramePr>
          <p:cNvPr id="7" name="6 Gráfico"/>
          <p:cNvGraphicFramePr/>
          <p:nvPr/>
        </p:nvGraphicFramePr>
        <p:xfrm>
          <a:off x="3923928" y="3212976"/>
          <a:ext cx="4572000" cy="2738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6 CuadroTexto"/>
          <p:cNvSpPr txBox="1"/>
          <p:nvPr/>
        </p:nvSpPr>
        <p:spPr>
          <a:xfrm>
            <a:off x="7452320" y="5805264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dirty="0" smtClean="0"/>
              <a:t>Autor:</a:t>
            </a:r>
          </a:p>
          <a:p>
            <a:r>
              <a:rPr lang="es-ES" sz="1000" dirty="0" smtClean="0"/>
              <a:t>Ramón Vidal</a:t>
            </a:r>
            <a:endParaRPr lang="es-ES" sz="1000" dirty="0"/>
          </a:p>
        </p:txBody>
      </p:sp>
      <p:sp>
        <p:nvSpPr>
          <p:cNvPr id="9" name="6 CuadroTexto"/>
          <p:cNvSpPr txBox="1"/>
          <p:nvPr/>
        </p:nvSpPr>
        <p:spPr>
          <a:xfrm>
            <a:off x="611560" y="5805264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dirty="0" smtClean="0"/>
              <a:t>Fuente: Mª de Agricultura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Recorrido Científico-Didáctico por el ENP Lagunas de </a:t>
            </a:r>
            <a:r>
              <a:rPr lang="es-ES" sz="2000" dirty="0" err="1" smtClean="0"/>
              <a:t>Villafáfila</a:t>
            </a:r>
            <a:endParaRPr lang="es-ES" sz="2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67544" y="1268760"/>
            <a:ext cx="4752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Solución:</a:t>
            </a:r>
          </a:p>
          <a:p>
            <a:r>
              <a:rPr lang="es-ES" dirty="0" smtClean="0"/>
              <a:t>Se trata de un clima mediterráneo, con precipitaciones medias anuales de 419,70 mm y de temperaturas medias anuales de 12,10. es decir un </a:t>
            </a:r>
            <a:r>
              <a:rPr lang="es-ES" dirty="0"/>
              <a:t>c</a:t>
            </a:r>
            <a:r>
              <a:rPr lang="es-ES" dirty="0" smtClean="0"/>
              <a:t>lima mediterráneo continentalizado y con tendencia a la aridez . Esto explica la presencia de cultivos herbáceos anuales de cereales, de girasol, alfalfa y veza  o de colza, que aprovechan eficazmente las escasas precipitaciones.</a:t>
            </a:r>
            <a:endParaRPr lang="es-ES" dirty="0"/>
          </a:p>
        </p:txBody>
      </p:sp>
      <p:pic>
        <p:nvPicPr>
          <p:cNvPr id="5122" name="Picture 2" descr="E:\fotos 28 8 13\valencia-sanabria 13\DSCN6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556792"/>
            <a:ext cx="3511296" cy="2633472"/>
          </a:xfrm>
          <a:prstGeom prst="rect">
            <a:avLst/>
          </a:prstGeom>
          <a:noFill/>
        </p:spPr>
      </p:pic>
      <p:pic>
        <p:nvPicPr>
          <p:cNvPr id="7" name="6 Imagen" descr="DSCN56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4221088"/>
            <a:ext cx="3168352" cy="237626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8028384" y="4293096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Autor:</a:t>
            </a:r>
          </a:p>
          <a:p>
            <a:r>
              <a:rPr lang="es-ES" sz="1000" dirty="0" smtClean="0"/>
              <a:t>Ramón Vidal</a:t>
            </a:r>
            <a:endParaRPr lang="es-ES" sz="1000" dirty="0"/>
          </a:p>
        </p:txBody>
      </p:sp>
      <p:sp>
        <p:nvSpPr>
          <p:cNvPr id="8" name="7 CuadroTexto"/>
          <p:cNvSpPr txBox="1"/>
          <p:nvPr/>
        </p:nvSpPr>
        <p:spPr>
          <a:xfrm>
            <a:off x="5004048" y="4797152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Autor:</a:t>
            </a:r>
          </a:p>
          <a:p>
            <a:r>
              <a:rPr lang="es-ES" sz="1000" dirty="0" smtClean="0"/>
              <a:t>Ramón Vidal</a:t>
            </a:r>
            <a:endParaRPr lang="es-E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Recorrido Científico-Didáctico por el ENP Lagunas de </a:t>
            </a:r>
            <a:r>
              <a:rPr lang="es-ES" sz="2000" dirty="0" err="1" smtClean="0"/>
              <a:t>Villafáfila</a:t>
            </a:r>
            <a:r>
              <a:rPr lang="es-ES" sz="2000" dirty="0" smtClean="0"/>
              <a:t>.</a:t>
            </a:r>
            <a:endParaRPr lang="es-ES" sz="2000" dirty="0"/>
          </a:p>
        </p:txBody>
      </p:sp>
      <p:pic>
        <p:nvPicPr>
          <p:cNvPr id="8" name="7 Imagen" descr="DSCN54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4876800" cy="3657600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5399584" y="1556792"/>
            <a:ext cx="3744416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1ª Actividad de campo:</a:t>
            </a:r>
          </a:p>
          <a:p>
            <a:endParaRPr lang="es-ES" dirty="0"/>
          </a:p>
          <a:p>
            <a:pPr algn="just"/>
            <a:r>
              <a:rPr lang="es-ES" dirty="0" smtClean="0"/>
              <a:t>Identifica los diferentes estratos del corte geológico y trata de responder a las siguientes preguntas:</a:t>
            </a:r>
          </a:p>
          <a:p>
            <a:pPr algn="just"/>
            <a:r>
              <a:rPr lang="es-ES" dirty="0"/>
              <a:t> </a:t>
            </a:r>
            <a:r>
              <a:rPr lang="es-ES" dirty="0" smtClean="0"/>
              <a:t>a. ¿Cuál es el más moderno y por qué?</a:t>
            </a:r>
          </a:p>
          <a:p>
            <a:pPr algn="just"/>
            <a:r>
              <a:rPr lang="es-ES" dirty="0" smtClean="0"/>
              <a:t>El superior, por la ley de superposición de estratos.</a:t>
            </a:r>
          </a:p>
          <a:p>
            <a:pPr algn="just"/>
            <a:r>
              <a:rPr lang="es-ES" dirty="0" smtClean="0"/>
              <a:t>b. Si añadimos ácido clorhídrico en ambos, se produce efervescencia en uno de ellos ¿En cual y a qué se debe?</a:t>
            </a:r>
          </a:p>
          <a:p>
            <a:pPr algn="just"/>
            <a:r>
              <a:rPr lang="es-ES" dirty="0" smtClean="0"/>
              <a:t>En el inferior, ya que es un estrato margoso (mezcla de calizas y arcillas)</a:t>
            </a:r>
          </a:p>
          <a:p>
            <a:pPr algn="just"/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4211960" y="5373216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Autor:</a:t>
            </a:r>
          </a:p>
          <a:p>
            <a:r>
              <a:rPr lang="es-ES" sz="1000" dirty="0" smtClean="0"/>
              <a:t>Ramón Vidal</a:t>
            </a:r>
            <a:endParaRPr lang="es-E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Recorrido Científico-Didáctico por el ENP Lagunas de </a:t>
            </a:r>
            <a:r>
              <a:rPr lang="es-ES" sz="2000" dirty="0" err="1" smtClean="0"/>
              <a:t>Villafáfila</a:t>
            </a:r>
            <a:endParaRPr lang="es-ES" sz="2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899592" y="1196752"/>
            <a:ext cx="33843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2ª Actividad de Campo.</a:t>
            </a:r>
          </a:p>
          <a:p>
            <a:r>
              <a:rPr lang="es-ES" dirty="0" smtClean="0"/>
              <a:t>Llegamos andando a la localidad de Otero de </a:t>
            </a:r>
            <a:r>
              <a:rPr lang="es-ES" dirty="0" err="1" smtClean="0"/>
              <a:t>Sariegos</a:t>
            </a:r>
            <a:r>
              <a:rPr lang="es-ES" dirty="0" smtClean="0"/>
              <a:t>, un pueblo abandonado pero que tiene varios observatorios de aves habilitados.</a:t>
            </a:r>
          </a:p>
          <a:p>
            <a:endParaRPr lang="es-ES" dirty="0" smtClean="0"/>
          </a:p>
          <a:p>
            <a:r>
              <a:rPr lang="es-ES" dirty="0" smtClean="0"/>
              <a:t>Podemos hacernos una idea del entorno, planicies y llanuras, con lagunas y charcas, que estacionalmente se secan.</a:t>
            </a:r>
          </a:p>
          <a:p>
            <a:r>
              <a:rPr lang="es-ES" dirty="0" smtClean="0"/>
              <a:t>Aparte de observar las aves y tratar de identificarlas con las guías de campo, conviene os fijéis en qué lugares de la laguna o sus proximidades se localiza diferentes especies. No os olvidéis de ver la vegetación donde se halla cada ave.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7740352" y="4365104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Autor:</a:t>
            </a:r>
          </a:p>
          <a:p>
            <a:r>
              <a:rPr lang="es-ES" sz="1000" dirty="0" smtClean="0"/>
              <a:t>Ramón Vidal</a:t>
            </a:r>
            <a:endParaRPr lang="es-ES" sz="1000" dirty="0"/>
          </a:p>
        </p:txBody>
      </p:sp>
      <p:pic>
        <p:nvPicPr>
          <p:cNvPr id="7" name="6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412776"/>
            <a:ext cx="4523978" cy="291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Recorrido Científico-Didáctico por el ENP Lagunas de </a:t>
            </a:r>
            <a:r>
              <a:rPr lang="es-ES" sz="2000" dirty="0" err="1" smtClean="0"/>
              <a:t>Villafáfila</a:t>
            </a:r>
            <a:endParaRPr lang="es-ES" sz="20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043608" y="1484784"/>
            <a:ext cx="7200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Solución:</a:t>
            </a:r>
          </a:p>
          <a:p>
            <a:endParaRPr lang="es-ES" dirty="0" smtClean="0"/>
          </a:p>
          <a:p>
            <a:r>
              <a:rPr lang="es-ES" dirty="0" smtClean="0"/>
              <a:t>Los gansos </a:t>
            </a:r>
            <a:r>
              <a:rPr lang="es-ES" i="1" dirty="0" err="1" smtClean="0"/>
              <a:t>Anser</a:t>
            </a:r>
            <a:r>
              <a:rPr lang="es-ES" i="1" dirty="0" smtClean="0"/>
              <a:t> </a:t>
            </a:r>
            <a:r>
              <a:rPr lang="es-ES" i="1" dirty="0" err="1" smtClean="0"/>
              <a:t>anser</a:t>
            </a:r>
            <a:r>
              <a:rPr lang="es-ES" i="1" dirty="0" smtClean="0"/>
              <a:t> y A. </a:t>
            </a:r>
            <a:r>
              <a:rPr lang="es-ES" i="1" dirty="0" err="1" smtClean="0"/>
              <a:t>fabalis</a:t>
            </a:r>
            <a:r>
              <a:rPr lang="es-ES" dirty="0" smtClean="0"/>
              <a:t>, se alimentan de herbáceas de porte pratense, los patos </a:t>
            </a:r>
            <a:r>
              <a:rPr lang="es-ES" i="1" dirty="0" err="1" smtClean="0"/>
              <a:t>Anas</a:t>
            </a:r>
            <a:r>
              <a:rPr lang="es-ES" i="1" dirty="0" smtClean="0"/>
              <a:t> </a:t>
            </a:r>
            <a:r>
              <a:rPr lang="es-ES" i="1" dirty="0" err="1" smtClean="0"/>
              <a:t>sp</a:t>
            </a:r>
            <a:r>
              <a:rPr lang="es-ES" i="1" dirty="0" smtClean="0"/>
              <a:t> </a:t>
            </a:r>
            <a:r>
              <a:rPr lang="es-ES" dirty="0" smtClean="0"/>
              <a:t>se plantas sumergidas mientras que los limícolas como los </a:t>
            </a:r>
            <a:r>
              <a:rPr lang="es-ES" dirty="0" err="1" smtClean="0"/>
              <a:t>correlimos</a:t>
            </a:r>
            <a:r>
              <a:rPr lang="es-ES" dirty="0" smtClean="0"/>
              <a:t> </a:t>
            </a:r>
            <a:r>
              <a:rPr lang="es-ES" i="1" dirty="0" err="1" smtClean="0"/>
              <a:t>Calidris</a:t>
            </a:r>
            <a:r>
              <a:rPr lang="es-ES" i="1" dirty="0" smtClean="0"/>
              <a:t> </a:t>
            </a:r>
            <a:r>
              <a:rPr lang="es-ES" i="1" dirty="0" err="1" smtClean="0"/>
              <a:t>sp</a:t>
            </a:r>
            <a:r>
              <a:rPr lang="es-ES" i="1" dirty="0" smtClean="0"/>
              <a:t> </a:t>
            </a:r>
            <a:r>
              <a:rPr lang="es-ES" dirty="0" smtClean="0"/>
              <a:t>se nutren del plancton animal y de otros invertebrados de los fondos.</a:t>
            </a:r>
          </a:p>
          <a:p>
            <a:endParaRPr lang="es-ES" dirty="0" smtClean="0"/>
          </a:p>
          <a:p>
            <a:r>
              <a:rPr lang="es-ES" dirty="0" smtClean="0"/>
              <a:t> Además se observa un gradiente de vegetación desde las zonas secas hacia las inundadas, alternándose las praderas, con otras formaciones vegetales de herbáceas de pequeño porte y los carrizos. Se realizará un pequeño esquema o se tomarán fotos, para luego comprobarlo en el Centro de Interpretación.</a:t>
            </a:r>
          </a:p>
          <a:p>
            <a:endParaRPr lang="es-ES" dirty="0" smtClean="0"/>
          </a:p>
          <a:p>
            <a:r>
              <a:rPr lang="es-ES" dirty="0" smtClean="0"/>
              <a:t>Las praderas se hallan en las zonas secas, alternando con zonas inundadas poco profundas y con el resto de la masa de agua. La vegetación halófila se halla en esas zonas encharcadas poco profundas, en las que se evapora el agua en verano.</a:t>
            </a:r>
            <a:endParaRPr lang="es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2143</Words>
  <Application>Microsoft Office PowerPoint</Application>
  <PresentationFormat>Presentación en pantalla (4:3)</PresentationFormat>
  <Paragraphs>221</Paragraphs>
  <Slides>22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4" baseType="lpstr">
      <vt:lpstr>Tema de Office</vt:lpstr>
      <vt:lpstr>Worksheet</vt:lpstr>
      <vt:lpstr>Recorrido Científico-Didáctico por el ENP Lagunas de Villafáfila</vt:lpstr>
      <vt:lpstr>Recorrido Científico-Didáctico por el ENP Lagunas de Villafáfila. </vt:lpstr>
      <vt:lpstr>Recorrido Científico-Didáctico por el ENP Lagunas de Villafáfila</vt:lpstr>
      <vt:lpstr>Recorrido Científico-Didáctico por el ENP Lagunas de Villafáfila</vt:lpstr>
      <vt:lpstr>Recorrido Científico-Didáctico por el ENP Lagunas de Villafáfila</vt:lpstr>
      <vt:lpstr>Recorrido Científico-Didáctico por el ENP Lagunas de Villafáfila</vt:lpstr>
      <vt:lpstr>Recorrido Científico-Didáctico por el ENP Lagunas de Villafáfila.</vt:lpstr>
      <vt:lpstr>Recorrido Científico-Didáctico por el ENP Lagunas de Villafáfila</vt:lpstr>
      <vt:lpstr>Recorrido Científico-Didáctico por el ENP Lagunas de Villafáfila</vt:lpstr>
      <vt:lpstr>Recorrido Científico-Didáctico por el ENP Lagunas de Villafáfila</vt:lpstr>
      <vt:lpstr>Recorrido Científico-Didáctico por el ENP Lagunas de Villafáfila</vt:lpstr>
      <vt:lpstr>Recorrido Científico-Didáctico por el ENP Lagunas de Villafáfila</vt:lpstr>
      <vt:lpstr>Recorrido Científico-Didáctico por el ENP Lagunas de Villafáfila</vt:lpstr>
      <vt:lpstr>Recorrido Científico-Didáctico por el ENP Lagunas de Villafáfila</vt:lpstr>
      <vt:lpstr>Recorrido Científico-Didáctico por el ENP Lagunas de Villafáfila</vt:lpstr>
      <vt:lpstr>Recorrido Científico-Didáctico por el ENP Lagunas de Villafáfila</vt:lpstr>
      <vt:lpstr>Recorrido Científico-Didáctico por el ENP Lagunas de Villafáfila</vt:lpstr>
      <vt:lpstr>Recorrido Científico-Didáctico por el ENP Lagunas de Villafáfila</vt:lpstr>
      <vt:lpstr>Recorrido Científico-Didáctico por el ENP Lagunas de Villafáfila</vt:lpstr>
      <vt:lpstr>Recorrido Científico-Didáctico por el ENP Lagunas de Villafáfila</vt:lpstr>
      <vt:lpstr>Recorrido Científico-Didáctico por el ENP Lagunas de Villafáfila</vt:lpstr>
      <vt:lpstr>Recorrido Científico-Didáctico por el ENP Lagunas de Villafáfila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Recorrido Científico-Didáctico por el ENP Lagunas de Villafáfila</dc:title>
  <dc:creator>Usuario</dc:creator>
  <cp:lastModifiedBy>WinuE</cp:lastModifiedBy>
  <cp:revision>34</cp:revision>
  <dcterms:created xsi:type="dcterms:W3CDTF">2015-04-19T16:53:05Z</dcterms:created>
  <dcterms:modified xsi:type="dcterms:W3CDTF">2015-04-26T14:12:33Z</dcterms:modified>
</cp:coreProperties>
</file>