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2DDB"/>
    <a:srgbClr val="F828EE"/>
    <a:srgbClr val="96E7F2"/>
    <a:srgbClr val="C4D947"/>
    <a:srgbClr val="E2E2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B5F3858-6DD6-46C5-A11C-E2016BBC421B}" type="datetimeFigureOut">
              <a:rPr lang="es-ES" smtClean="0"/>
              <a:pPr/>
              <a:t>14/12/2015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4525CB-F2F6-4B44-88C9-11496FC18ACA}"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B5F3858-6DD6-46C5-A11C-E2016BBC421B}" type="datetimeFigureOut">
              <a:rPr lang="es-ES" smtClean="0"/>
              <a:pPr/>
              <a:t>14/12/2015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4525CB-F2F6-4B44-88C9-11496FC18AC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B5F3858-6DD6-46C5-A11C-E2016BBC421B}" type="datetimeFigureOut">
              <a:rPr lang="es-ES" smtClean="0"/>
              <a:pPr/>
              <a:t>14/12/2015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4525CB-F2F6-4B44-88C9-11496FC18ACA}"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B5F3858-6DD6-46C5-A11C-E2016BBC421B}" type="datetimeFigureOut">
              <a:rPr lang="es-ES" smtClean="0"/>
              <a:pPr/>
              <a:t>14/12/2015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4525CB-F2F6-4B44-88C9-11496FC18ACA}"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B5F3858-6DD6-46C5-A11C-E2016BBC421B}" type="datetimeFigureOut">
              <a:rPr lang="es-ES" smtClean="0"/>
              <a:pPr/>
              <a:t>14/12/2015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44525CB-F2F6-4B44-88C9-11496FC18ACA}"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B5F3858-6DD6-46C5-A11C-E2016BBC421B}" type="datetimeFigureOut">
              <a:rPr lang="es-ES" smtClean="0"/>
              <a:pPr/>
              <a:t>14/12/2015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4525CB-F2F6-4B44-88C9-11496FC18ACA}"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B5F3858-6DD6-46C5-A11C-E2016BBC421B}" type="datetimeFigureOut">
              <a:rPr lang="es-ES" smtClean="0"/>
              <a:pPr/>
              <a:t>14/12/2015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44525CB-F2F6-4B44-88C9-11496FC18ACA}"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B5F3858-6DD6-46C5-A11C-E2016BBC421B}" type="datetimeFigureOut">
              <a:rPr lang="es-ES" smtClean="0"/>
              <a:pPr/>
              <a:t>14/12/2015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44525CB-F2F6-4B44-88C9-11496FC18ACA}"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B5F3858-6DD6-46C5-A11C-E2016BBC421B}" type="datetimeFigureOut">
              <a:rPr lang="es-ES" smtClean="0"/>
              <a:pPr/>
              <a:t>14/12/2015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44525CB-F2F6-4B44-88C9-11496FC18AC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B5F3858-6DD6-46C5-A11C-E2016BBC421B}" type="datetimeFigureOut">
              <a:rPr lang="es-ES" smtClean="0"/>
              <a:pPr/>
              <a:t>14/12/2015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4525CB-F2F6-4B44-88C9-11496FC18ACA}"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B5F3858-6DD6-46C5-A11C-E2016BBC421B}" type="datetimeFigureOut">
              <a:rPr lang="es-ES" smtClean="0"/>
              <a:pPr/>
              <a:t>14/12/2015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44525CB-F2F6-4B44-88C9-11496FC18ACA}"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F3858-6DD6-46C5-A11C-E2016BBC421B}" type="datetimeFigureOut">
              <a:rPr lang="es-ES" smtClean="0"/>
              <a:pPr/>
              <a:t>14/12/2015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525CB-F2F6-4B44-88C9-11496FC18ACA}"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hyperlink" Target="http://static.panoramio.com/photos/large/63595477.jpg" TargetMode="External"/><Relationship Id="rId4" Type="http://schemas.openxmlformats.org/officeDocument/2006/relationships/hyperlink" Target="http://static.panoramio.com/photos/large/75108468.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tatic.panoramio.com/photos/large/56328655.jpg"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cisneros.es/files/2015/10/CORRO-1024x800.jpg"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upload.wikimedia.org/wikipedia/commons/thumb/a/ad/Palencia-loc.svg/512px-Palencia-loc.svg.png" TargetMode="External"/><Relationship Id="rId4" Type="http://schemas.openxmlformats.org/officeDocument/2006/relationships/hyperlink" Target="https://es.wikipedia.org/wiki/Tierra_de_Campo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hyperlink" Target="http://www.cerratopalentino.org/image/_DSC0127.JPG" TargetMode="External"/><Relationship Id="rId4" Type="http://schemas.openxmlformats.org/officeDocument/2006/relationships/hyperlink" Target="http://static.panoramio.com/photos/original/13367366.jp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images.climate-data.org/location/190363/climate-graph.p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upload.wikimedia.org/wikipedia/es/timeline/3f55d499e0c015f3379b570ce2a8624e.png"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214290"/>
            <a:ext cx="7929618" cy="1077218"/>
          </a:xfrm>
          <a:prstGeom prst="rect">
            <a:avLst/>
          </a:prstGeom>
          <a:solidFill>
            <a:srgbClr val="FFC000"/>
          </a:solidFill>
        </p:spPr>
        <p:txBody>
          <a:bodyPr wrap="square" rtlCol="0">
            <a:spAutoFit/>
          </a:bodyPr>
          <a:lstStyle/>
          <a:p>
            <a:pPr algn="ctr"/>
            <a:r>
              <a:rPr lang="es-ES" sz="3200" b="1" dirty="0" smtClean="0">
                <a:latin typeface="Arial" pitchFamily="34" charset="0"/>
                <a:cs typeface="Arial" pitchFamily="34" charset="0"/>
              </a:rPr>
              <a:t>VIAJE A LA IGLESIA DE SAN FACUNDO Y SAN PRIMITIVO EN CISNEROS</a:t>
            </a:r>
            <a:endParaRPr lang="es-ES" sz="3200" b="1" dirty="0">
              <a:latin typeface="Arial" pitchFamily="34" charset="0"/>
              <a:cs typeface="Arial" pitchFamily="34" charset="0"/>
            </a:endParaRPr>
          </a:p>
        </p:txBody>
      </p:sp>
      <p:sp>
        <p:nvSpPr>
          <p:cNvPr id="5" name="4 CuadroTexto"/>
          <p:cNvSpPr txBox="1"/>
          <p:nvPr/>
        </p:nvSpPr>
        <p:spPr>
          <a:xfrm>
            <a:off x="214282" y="1714488"/>
            <a:ext cx="8501122" cy="3683060"/>
          </a:xfrm>
          <a:prstGeom prst="rect">
            <a:avLst/>
          </a:prstGeom>
          <a:solidFill>
            <a:srgbClr val="96E7F2"/>
          </a:solidFill>
        </p:spPr>
        <p:txBody>
          <a:bodyPr wrap="square" rtlCol="0">
            <a:spAutoFit/>
          </a:bodyPr>
          <a:lstStyle/>
          <a:p>
            <a:r>
              <a:rPr lang="es-ES" sz="2000" b="1" dirty="0" smtClean="0"/>
              <a:t>LOCALIZACIÓN GEOGRÁFICA:</a:t>
            </a:r>
          </a:p>
          <a:p>
            <a:pPr algn="just"/>
            <a:r>
              <a:rPr lang="es-ES" sz="2000" b="1" dirty="0" smtClean="0"/>
              <a:t>	LA LOCALIDAD DE CISNEROS PERTENECIENTE A LA PROVINCIA DE PALENCIA SE ENCUENTRA EN LA COMARCA DE TIERRA DE CAMPOS.</a:t>
            </a:r>
          </a:p>
          <a:p>
            <a:pPr algn="just"/>
            <a:r>
              <a:rPr lang="es-ES" sz="2000" b="1" dirty="0"/>
              <a:t>	</a:t>
            </a:r>
            <a:r>
              <a:rPr lang="es-ES" sz="2000" b="1" dirty="0" smtClean="0"/>
              <a:t>SUS COORDENADAS SON:</a:t>
            </a:r>
          </a:p>
          <a:p>
            <a:pPr algn="just"/>
            <a:r>
              <a:rPr lang="es-ES" sz="2000" b="1" dirty="0"/>
              <a:t>	</a:t>
            </a:r>
            <a:r>
              <a:rPr lang="es-ES" sz="2000" b="1" dirty="0" smtClean="0"/>
              <a:t>42</a:t>
            </a:r>
            <a:r>
              <a:rPr lang="es-ES" sz="2000" b="1" baseline="30000" dirty="0" smtClean="0"/>
              <a:t>0 </a:t>
            </a:r>
            <a:r>
              <a:rPr lang="es-ES" sz="2000" b="1" dirty="0" smtClean="0"/>
              <a:t> 13´ 13´´ NORTE</a:t>
            </a:r>
          </a:p>
          <a:p>
            <a:pPr algn="just"/>
            <a:r>
              <a:rPr lang="es-ES" sz="2000" b="1" baseline="30000" dirty="0"/>
              <a:t>	</a:t>
            </a:r>
            <a:r>
              <a:rPr lang="es-ES" sz="2000" b="1" baseline="30000" dirty="0" smtClean="0"/>
              <a:t>  </a:t>
            </a:r>
            <a:r>
              <a:rPr lang="es-ES" sz="2000" b="1" dirty="0" smtClean="0"/>
              <a:t> 4</a:t>
            </a:r>
            <a:r>
              <a:rPr lang="es-ES" sz="2000" b="1" baseline="30000" dirty="0" smtClean="0"/>
              <a:t>0   </a:t>
            </a:r>
            <a:r>
              <a:rPr lang="es-ES" sz="2000" b="1" dirty="0" smtClean="0"/>
              <a:t>51´ 25´´ OESTE</a:t>
            </a:r>
          </a:p>
          <a:p>
            <a:pPr algn="just"/>
            <a:r>
              <a:rPr lang="es-ES" sz="2000" b="1" dirty="0" smtClean="0"/>
              <a:t>LA SUPERFICIE DEL TÉRMINO MUNICIPAL ES DE 63´29 Km</a:t>
            </a:r>
            <a:r>
              <a:rPr lang="es-ES" sz="2000" b="1" baseline="30000" dirty="0" smtClean="0"/>
              <a:t>2</a:t>
            </a:r>
            <a:r>
              <a:rPr lang="es-ES" sz="2000" b="1" dirty="0" smtClean="0"/>
              <a:t>.</a:t>
            </a:r>
          </a:p>
          <a:p>
            <a:pPr algn="just"/>
            <a:endParaRPr lang="es-ES" sz="2000" b="1" baseline="30000" dirty="0" smtClean="0"/>
          </a:p>
          <a:p>
            <a:pPr algn="just"/>
            <a:r>
              <a:rPr lang="es-ES" sz="2000" b="1" dirty="0" smtClean="0"/>
              <a:t>SE ENCUNTRA A UNA ALTITUD DE 802 METROS SOBRE EL NIVEL DEL MAR</a:t>
            </a:r>
          </a:p>
          <a:p>
            <a:pPr algn="just"/>
            <a:endParaRPr lang="es-ES" sz="2000" b="1" dirty="0" smtClean="0"/>
          </a:p>
          <a:p>
            <a:pPr algn="just"/>
            <a:r>
              <a:rPr lang="es-ES" sz="2000" b="1" dirty="0" smtClean="0"/>
              <a:t>	LA DISTANCIA CON RESPECTO A LA CAPITAL ES DE UNOS 40 KM SIGUIENDO LA CARRETERA AUTONÓMICA CL-613.</a:t>
            </a:r>
            <a:endParaRPr lang="es-ES"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071802" y="285728"/>
            <a:ext cx="2101601" cy="461665"/>
          </a:xfrm>
          <a:prstGeom prst="rect">
            <a:avLst/>
          </a:prstGeom>
          <a:solidFill>
            <a:srgbClr val="FFC000"/>
          </a:solidFill>
        </p:spPr>
        <p:txBody>
          <a:bodyPr wrap="none" rtlCol="0">
            <a:spAutoFit/>
          </a:bodyPr>
          <a:lstStyle/>
          <a:p>
            <a:r>
              <a:rPr lang="es-ES" sz="2400" b="1" dirty="0" smtClean="0"/>
              <a:t>POBLAMIENTO</a:t>
            </a:r>
            <a:endParaRPr lang="es-ES" sz="2400" b="1" dirty="0"/>
          </a:p>
        </p:txBody>
      </p:sp>
      <p:pic>
        <p:nvPicPr>
          <p:cNvPr id="3" name="2 Imagen" descr="75108468.jpg"/>
          <p:cNvPicPr>
            <a:picLocks noChangeAspect="1"/>
          </p:cNvPicPr>
          <p:nvPr/>
        </p:nvPicPr>
        <p:blipFill>
          <a:blip r:embed="rId2" cstate="print"/>
          <a:stretch>
            <a:fillRect/>
          </a:stretch>
        </p:blipFill>
        <p:spPr>
          <a:xfrm>
            <a:off x="142844" y="928670"/>
            <a:ext cx="4357686" cy="3214710"/>
          </a:xfrm>
          <a:prstGeom prst="rect">
            <a:avLst/>
          </a:prstGeom>
        </p:spPr>
      </p:pic>
      <p:pic>
        <p:nvPicPr>
          <p:cNvPr id="5" name="4 Imagen" descr="63595477.jpg"/>
          <p:cNvPicPr>
            <a:picLocks noChangeAspect="1"/>
          </p:cNvPicPr>
          <p:nvPr/>
        </p:nvPicPr>
        <p:blipFill>
          <a:blip r:embed="rId3"/>
          <a:stretch>
            <a:fillRect/>
          </a:stretch>
        </p:blipFill>
        <p:spPr>
          <a:xfrm>
            <a:off x="4572000" y="928670"/>
            <a:ext cx="4357718" cy="3268289"/>
          </a:xfrm>
          <a:prstGeom prst="rect">
            <a:avLst/>
          </a:prstGeom>
        </p:spPr>
      </p:pic>
      <p:sp>
        <p:nvSpPr>
          <p:cNvPr id="6" name="5 CuadroTexto"/>
          <p:cNvSpPr txBox="1"/>
          <p:nvPr/>
        </p:nvSpPr>
        <p:spPr>
          <a:xfrm>
            <a:off x="714348" y="5286388"/>
            <a:ext cx="2719206" cy="369332"/>
          </a:xfrm>
          <a:prstGeom prst="rect">
            <a:avLst/>
          </a:prstGeom>
          <a:solidFill>
            <a:srgbClr val="96E7F2"/>
          </a:solidFill>
        </p:spPr>
        <p:txBody>
          <a:bodyPr wrap="none" rtlCol="0">
            <a:spAutoFit/>
          </a:bodyPr>
          <a:lstStyle/>
          <a:p>
            <a:r>
              <a:rPr lang="es-ES" b="1" dirty="0" smtClean="0"/>
              <a:t>VISTA AÉREA DE CISNEROS</a:t>
            </a:r>
            <a:endParaRPr lang="es-ES" b="1" dirty="0"/>
          </a:p>
        </p:txBody>
      </p:sp>
      <p:sp>
        <p:nvSpPr>
          <p:cNvPr id="7" name="6 CuadroTexto"/>
          <p:cNvSpPr txBox="1"/>
          <p:nvPr/>
        </p:nvSpPr>
        <p:spPr>
          <a:xfrm>
            <a:off x="5286380" y="5143512"/>
            <a:ext cx="3429024" cy="646331"/>
          </a:xfrm>
          <a:prstGeom prst="rect">
            <a:avLst/>
          </a:prstGeom>
          <a:solidFill>
            <a:srgbClr val="96E7F2"/>
          </a:solidFill>
        </p:spPr>
        <p:txBody>
          <a:bodyPr wrap="square" rtlCol="0">
            <a:spAutoFit/>
          </a:bodyPr>
          <a:lstStyle/>
          <a:p>
            <a:pPr algn="ctr"/>
            <a:r>
              <a:rPr lang="es-ES" b="1" dirty="0" smtClean="0"/>
              <a:t>CASAS DE LADRILLO CON BLASÓN Y DE ADOBE</a:t>
            </a:r>
            <a:endParaRPr lang="es-ES" b="1" dirty="0"/>
          </a:p>
        </p:txBody>
      </p:sp>
      <p:cxnSp>
        <p:nvCxnSpPr>
          <p:cNvPr id="9" name="8 Conector recto de flecha"/>
          <p:cNvCxnSpPr/>
          <p:nvPr/>
        </p:nvCxnSpPr>
        <p:spPr>
          <a:xfrm rot="5400000" flipH="1" flipV="1">
            <a:off x="1820843" y="4750603"/>
            <a:ext cx="786612" cy="79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rot="5400000" flipH="1" flipV="1">
            <a:off x="6500826" y="4714884"/>
            <a:ext cx="71438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428596" y="5786454"/>
            <a:ext cx="4572000" cy="369332"/>
          </a:xfrm>
          <a:prstGeom prst="rect">
            <a:avLst/>
          </a:prstGeom>
        </p:spPr>
        <p:txBody>
          <a:bodyPr>
            <a:spAutoFit/>
          </a:bodyPr>
          <a:lstStyle/>
          <a:p>
            <a:r>
              <a:rPr lang="es-ES" u="sng" dirty="0" smtClean="0">
                <a:hlinkClick r:id="rId4"/>
              </a:rPr>
              <a:t>http://</a:t>
            </a:r>
            <a:r>
              <a:rPr lang="es-ES" sz="800" u="sng" dirty="0" smtClean="0">
                <a:hlinkClick r:id="rId4"/>
              </a:rPr>
              <a:t>static.panoramio.com/photos/large/75108468.jpg</a:t>
            </a:r>
            <a:endParaRPr lang="es-ES" sz="800" dirty="0"/>
          </a:p>
        </p:txBody>
      </p:sp>
      <p:sp>
        <p:nvSpPr>
          <p:cNvPr id="11" name="10 CuadroTexto"/>
          <p:cNvSpPr txBox="1"/>
          <p:nvPr/>
        </p:nvSpPr>
        <p:spPr>
          <a:xfrm>
            <a:off x="928662" y="6143644"/>
            <a:ext cx="870751" cy="215444"/>
          </a:xfrm>
          <a:prstGeom prst="rect">
            <a:avLst/>
          </a:prstGeom>
          <a:noFill/>
        </p:spPr>
        <p:txBody>
          <a:bodyPr wrap="none" rtlCol="0">
            <a:spAutoFit/>
          </a:bodyPr>
          <a:lstStyle/>
          <a:p>
            <a:r>
              <a:rPr lang="es-ES" sz="800" dirty="0" smtClean="0"/>
              <a:t>AUTOR:MELGAR</a:t>
            </a:r>
            <a:endParaRPr lang="es-ES" sz="800" dirty="0"/>
          </a:p>
        </p:txBody>
      </p:sp>
      <p:sp>
        <p:nvSpPr>
          <p:cNvPr id="13" name="12 Rectángulo"/>
          <p:cNvSpPr/>
          <p:nvPr/>
        </p:nvSpPr>
        <p:spPr>
          <a:xfrm>
            <a:off x="5000628" y="5857892"/>
            <a:ext cx="4572000" cy="215444"/>
          </a:xfrm>
          <a:prstGeom prst="rect">
            <a:avLst/>
          </a:prstGeom>
        </p:spPr>
        <p:txBody>
          <a:bodyPr>
            <a:spAutoFit/>
          </a:bodyPr>
          <a:lstStyle/>
          <a:p>
            <a:r>
              <a:rPr lang="es-ES" sz="800" u="sng" dirty="0" smtClean="0">
                <a:hlinkClick r:id="rId5"/>
              </a:rPr>
              <a:t>http://static.panoramio.com/photos/large/63595477.jpg</a:t>
            </a:r>
            <a:endParaRPr lang="es-ES" sz="800" dirty="0"/>
          </a:p>
        </p:txBody>
      </p:sp>
      <p:sp>
        <p:nvSpPr>
          <p:cNvPr id="14" name="13 CuadroTexto"/>
          <p:cNvSpPr txBox="1"/>
          <p:nvPr/>
        </p:nvSpPr>
        <p:spPr>
          <a:xfrm>
            <a:off x="5786446" y="6072206"/>
            <a:ext cx="1311578" cy="215444"/>
          </a:xfrm>
          <a:prstGeom prst="rect">
            <a:avLst/>
          </a:prstGeom>
          <a:noFill/>
        </p:spPr>
        <p:txBody>
          <a:bodyPr wrap="none" rtlCol="0">
            <a:spAutoFit/>
          </a:bodyPr>
          <a:lstStyle/>
          <a:p>
            <a:r>
              <a:rPr lang="es-ES" sz="800" dirty="0" smtClean="0"/>
              <a:t>AUTOR: FRANCISCO JAVIER</a:t>
            </a:r>
            <a:endParaRPr lang="es-E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85984" y="500042"/>
            <a:ext cx="4544386" cy="461665"/>
          </a:xfrm>
          <a:prstGeom prst="rect">
            <a:avLst/>
          </a:prstGeom>
          <a:solidFill>
            <a:srgbClr val="FFC000"/>
          </a:solidFill>
        </p:spPr>
        <p:txBody>
          <a:bodyPr wrap="none" rtlCol="0">
            <a:spAutoFit/>
          </a:bodyPr>
          <a:lstStyle/>
          <a:p>
            <a:r>
              <a:rPr lang="es-ES" sz="2400" b="1" dirty="0" smtClean="0"/>
              <a:t>EL SECTOR AGRARIO EN CISNEROS</a:t>
            </a:r>
            <a:endParaRPr lang="es-ES" sz="2400" b="1" dirty="0"/>
          </a:p>
        </p:txBody>
      </p:sp>
      <p:sp>
        <p:nvSpPr>
          <p:cNvPr id="3" name="2 CuadroTexto"/>
          <p:cNvSpPr txBox="1"/>
          <p:nvPr/>
        </p:nvSpPr>
        <p:spPr>
          <a:xfrm>
            <a:off x="500034" y="1214422"/>
            <a:ext cx="8143932" cy="4801314"/>
          </a:xfrm>
          <a:prstGeom prst="rect">
            <a:avLst/>
          </a:prstGeom>
          <a:solidFill>
            <a:srgbClr val="96E7F2"/>
          </a:solidFill>
        </p:spPr>
        <p:txBody>
          <a:bodyPr wrap="square" rtlCol="0">
            <a:spAutoFit/>
          </a:bodyPr>
          <a:lstStyle/>
          <a:p>
            <a:pPr algn="just"/>
            <a:r>
              <a:rPr lang="es-ES" b="1" dirty="0" smtClean="0"/>
              <a:t>	LA PRINCIPAL ACTIVIDAD ECONÓMICA DE CISNEROS, COMO CASI EN TODOS LOS PUEBLOS DE LA COMARCA DE TIERRA DE CAMPOS, ES LA AGRICULTURA.</a:t>
            </a:r>
          </a:p>
          <a:p>
            <a:pPr algn="just"/>
            <a:endParaRPr lang="es-ES" b="1" dirty="0" smtClean="0"/>
          </a:p>
          <a:p>
            <a:pPr algn="just"/>
            <a:r>
              <a:rPr lang="es-ES" b="1" dirty="0" smtClean="0"/>
              <a:t>	ES UNA AGRICULTURA DE SECANO DE TIPO MODERNO CUYOS PRINCIPALES CULTIVOS SON LOS CEREALES, CON PREDOMINIO DE LA CEBADA. OTROS CULTIVOS PUEDEN SER EL GIRASOL O LOS GUISANTES COMO CONSECUENCIA DE LA INFLUENCIA DE LA POLÍTICA AGRARIA COMÚN (PAC).</a:t>
            </a:r>
          </a:p>
          <a:p>
            <a:pPr algn="just"/>
            <a:endParaRPr lang="es-ES" b="1" dirty="0" smtClean="0"/>
          </a:p>
          <a:p>
            <a:pPr algn="just"/>
            <a:r>
              <a:rPr lang="es-ES" b="1" dirty="0" smtClean="0"/>
              <a:t>	EL PAISAJE AGRARIO SE ENCUENTRA DOMINADO POR PARCELAS ABIERTAS (OPENFIELD) DE FORMA REGULAR Y TAMAÑO MEDIO CONSECUENCIA DE LA POLÍTICA DE CONCENTRACIÓN PARCELARIA QUE SE DESARROLLO DURANTE LOS AÑOS 60.</a:t>
            </a:r>
          </a:p>
          <a:p>
            <a:pPr algn="just"/>
            <a:endParaRPr lang="es-ES" b="1" dirty="0" smtClean="0"/>
          </a:p>
          <a:p>
            <a:pPr algn="just"/>
            <a:r>
              <a:rPr lang="es-ES" b="1" dirty="0" smtClean="0"/>
              <a:t>	LAS PROPIEDADES DE TAMAÑO MEDIO HAN CRECIDO DE FORMA SUSTANCIAL EN LOS ÚLTIMOS AÑOS COMO CONSECUENCIA DE PROCESOS DE ARRENDAMIENTO O APARCERÍA DE OTRAS EXPLOTACIONES QUE HAN DESAPARECIDO.</a:t>
            </a:r>
            <a:endParaRPr lang="es-E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14480" y="357166"/>
            <a:ext cx="5817426" cy="461665"/>
          </a:xfrm>
          <a:prstGeom prst="rect">
            <a:avLst/>
          </a:prstGeom>
          <a:solidFill>
            <a:srgbClr val="FFC000"/>
          </a:solidFill>
        </p:spPr>
        <p:txBody>
          <a:bodyPr wrap="none" rtlCol="0">
            <a:spAutoFit/>
          </a:bodyPr>
          <a:lstStyle/>
          <a:p>
            <a:r>
              <a:rPr lang="es-ES" sz="2400" b="1" dirty="0" smtClean="0"/>
              <a:t>EL PAISAJE AGRARIO DE TIERRA DE CAMPOS</a:t>
            </a:r>
            <a:endParaRPr lang="es-ES" sz="2400" b="1" dirty="0"/>
          </a:p>
        </p:txBody>
      </p:sp>
      <p:pic>
        <p:nvPicPr>
          <p:cNvPr id="3" name="2 Imagen" descr="56328655.jpg"/>
          <p:cNvPicPr>
            <a:picLocks noChangeAspect="1"/>
          </p:cNvPicPr>
          <p:nvPr/>
        </p:nvPicPr>
        <p:blipFill>
          <a:blip r:embed="rId2"/>
          <a:stretch>
            <a:fillRect/>
          </a:stretch>
        </p:blipFill>
        <p:spPr>
          <a:xfrm>
            <a:off x="1357290" y="1000108"/>
            <a:ext cx="6715172" cy="4478968"/>
          </a:xfrm>
          <a:prstGeom prst="rect">
            <a:avLst/>
          </a:prstGeom>
        </p:spPr>
      </p:pic>
      <p:sp>
        <p:nvSpPr>
          <p:cNvPr id="4" name="3 CuadroTexto"/>
          <p:cNvSpPr txBox="1"/>
          <p:nvPr/>
        </p:nvSpPr>
        <p:spPr>
          <a:xfrm>
            <a:off x="1857356" y="6000768"/>
            <a:ext cx="5947718" cy="369332"/>
          </a:xfrm>
          <a:prstGeom prst="rect">
            <a:avLst/>
          </a:prstGeom>
          <a:solidFill>
            <a:srgbClr val="96E7F2"/>
          </a:solidFill>
        </p:spPr>
        <p:txBody>
          <a:bodyPr wrap="none" rtlCol="0">
            <a:spAutoFit/>
          </a:bodyPr>
          <a:lstStyle/>
          <a:p>
            <a:r>
              <a:rPr lang="es-ES" b="1" dirty="0" smtClean="0"/>
              <a:t>OPENFIELD, CON PARCELAS REGULARES DE TAMAÑO MEDIO</a:t>
            </a:r>
            <a:endParaRPr lang="es-ES" b="1" dirty="0"/>
          </a:p>
        </p:txBody>
      </p:sp>
      <p:cxnSp>
        <p:nvCxnSpPr>
          <p:cNvPr id="6" name="5 Conector recto de flecha"/>
          <p:cNvCxnSpPr/>
          <p:nvPr/>
        </p:nvCxnSpPr>
        <p:spPr>
          <a:xfrm rot="5400000" flipH="1" flipV="1">
            <a:off x="4144166" y="5714222"/>
            <a:ext cx="428628"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6 Rectángulo"/>
          <p:cNvSpPr/>
          <p:nvPr/>
        </p:nvSpPr>
        <p:spPr>
          <a:xfrm>
            <a:off x="1785918" y="6429396"/>
            <a:ext cx="4572000" cy="215444"/>
          </a:xfrm>
          <a:prstGeom prst="rect">
            <a:avLst/>
          </a:prstGeom>
        </p:spPr>
        <p:txBody>
          <a:bodyPr>
            <a:spAutoFit/>
          </a:bodyPr>
          <a:lstStyle/>
          <a:p>
            <a:r>
              <a:rPr lang="es-ES" sz="800" u="sng" dirty="0" smtClean="0">
                <a:hlinkClick r:id="rId3"/>
              </a:rPr>
              <a:t>http://static.panoramio.com/photos/large/56328655.jpg</a:t>
            </a:r>
            <a:endParaRPr lang="es-ES" sz="800" dirty="0"/>
          </a:p>
        </p:txBody>
      </p:sp>
      <p:sp>
        <p:nvSpPr>
          <p:cNvPr id="8" name="7 CuadroTexto"/>
          <p:cNvSpPr txBox="1"/>
          <p:nvPr/>
        </p:nvSpPr>
        <p:spPr>
          <a:xfrm>
            <a:off x="4500562" y="6429396"/>
            <a:ext cx="891591" cy="215444"/>
          </a:xfrm>
          <a:prstGeom prst="rect">
            <a:avLst/>
          </a:prstGeom>
          <a:noFill/>
        </p:spPr>
        <p:txBody>
          <a:bodyPr wrap="none" rtlCol="0">
            <a:spAutoFit/>
          </a:bodyPr>
          <a:lstStyle/>
          <a:p>
            <a:r>
              <a:rPr lang="es-ES" sz="800" dirty="0" smtClean="0"/>
              <a:t>AUTOR. MELGAR</a:t>
            </a:r>
            <a:endParaRPr lang="es-E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85984" y="642918"/>
            <a:ext cx="5794407" cy="461665"/>
          </a:xfrm>
          <a:prstGeom prst="rect">
            <a:avLst/>
          </a:prstGeom>
          <a:solidFill>
            <a:srgbClr val="F828EE"/>
          </a:solidFill>
        </p:spPr>
        <p:txBody>
          <a:bodyPr wrap="none" rtlCol="0">
            <a:spAutoFit/>
          </a:bodyPr>
          <a:lstStyle/>
          <a:p>
            <a:r>
              <a:rPr lang="es-ES" sz="2400" b="1" dirty="0" smtClean="0"/>
              <a:t>IGLESIA DE SAN FACUNDO Y SAN PRIMITIVO</a:t>
            </a:r>
            <a:endParaRPr lang="es-ES" sz="2400" b="1" dirty="0"/>
          </a:p>
        </p:txBody>
      </p:sp>
      <p:sp>
        <p:nvSpPr>
          <p:cNvPr id="3" name="2 CuadroTexto"/>
          <p:cNvSpPr txBox="1"/>
          <p:nvPr/>
        </p:nvSpPr>
        <p:spPr>
          <a:xfrm>
            <a:off x="357158" y="1214422"/>
            <a:ext cx="8358278" cy="923330"/>
          </a:xfrm>
          <a:prstGeom prst="rect">
            <a:avLst/>
          </a:prstGeom>
          <a:solidFill>
            <a:srgbClr val="FFC000"/>
          </a:solidFill>
        </p:spPr>
        <p:txBody>
          <a:bodyPr wrap="square" rtlCol="0">
            <a:spAutoFit/>
          </a:bodyPr>
          <a:lstStyle/>
          <a:p>
            <a:pPr algn="just"/>
            <a:r>
              <a:rPr lang="es-ES" b="1" dirty="0" smtClean="0"/>
              <a:t>TEMPLO DE INICIOS DEL SIGLO XVI REALIZADO SOBRE OTRO ANTERIOR QUE FORMABA PARTE DE UN CASTILLO. TANTO LA IGLESIA COMO EL CASTILLO HOY DESAPARECIDOS</a:t>
            </a:r>
            <a:endParaRPr lang="es-ES" b="1" dirty="0"/>
          </a:p>
        </p:txBody>
      </p:sp>
      <p:sp>
        <p:nvSpPr>
          <p:cNvPr id="4" name="3 CuadroTexto"/>
          <p:cNvSpPr txBox="1"/>
          <p:nvPr/>
        </p:nvSpPr>
        <p:spPr>
          <a:xfrm>
            <a:off x="357158" y="2285992"/>
            <a:ext cx="8358246" cy="646331"/>
          </a:xfrm>
          <a:prstGeom prst="rect">
            <a:avLst/>
          </a:prstGeom>
          <a:solidFill>
            <a:srgbClr val="FFC000"/>
          </a:solidFill>
        </p:spPr>
        <p:txBody>
          <a:bodyPr wrap="square" rtlCol="0">
            <a:spAutoFit/>
          </a:bodyPr>
          <a:lstStyle/>
          <a:p>
            <a:pPr algn="just"/>
            <a:r>
              <a:rPr lang="es-ES" b="1" dirty="0" smtClean="0"/>
              <a:t>LA IGLESIA ESTÁ CONSTRUÍDA EN LADRILLO PUES LA ARCILLA ES MUY ABUNDANTE EN EL ENTORNO, NO ASÍ LA PIEDRA</a:t>
            </a:r>
            <a:endParaRPr lang="es-ES" b="1" dirty="0"/>
          </a:p>
        </p:txBody>
      </p:sp>
      <p:pic>
        <p:nvPicPr>
          <p:cNvPr id="5" name="4 Imagen" descr="CORRO-1024x800.jpg"/>
          <p:cNvPicPr>
            <a:picLocks noChangeAspect="1"/>
          </p:cNvPicPr>
          <p:nvPr/>
        </p:nvPicPr>
        <p:blipFill>
          <a:blip r:embed="rId2"/>
          <a:stretch>
            <a:fillRect/>
          </a:stretch>
        </p:blipFill>
        <p:spPr>
          <a:xfrm>
            <a:off x="357158" y="3071810"/>
            <a:ext cx="4643470" cy="3627710"/>
          </a:xfrm>
          <a:prstGeom prst="rect">
            <a:avLst/>
          </a:prstGeom>
        </p:spPr>
      </p:pic>
      <p:sp>
        <p:nvSpPr>
          <p:cNvPr id="6" name="5 Rectángulo"/>
          <p:cNvSpPr/>
          <p:nvPr/>
        </p:nvSpPr>
        <p:spPr>
          <a:xfrm>
            <a:off x="5929322" y="3214686"/>
            <a:ext cx="4572000" cy="215444"/>
          </a:xfrm>
          <a:prstGeom prst="rect">
            <a:avLst/>
          </a:prstGeom>
        </p:spPr>
        <p:txBody>
          <a:bodyPr>
            <a:spAutoFit/>
          </a:bodyPr>
          <a:lstStyle/>
          <a:p>
            <a:r>
              <a:rPr lang="es-ES" sz="800" u="sng" dirty="0" smtClean="0">
                <a:hlinkClick r:id="rId3"/>
              </a:rPr>
              <a:t>http://cisneros.es/files/2015/10/CORRO-1024x800.jpg</a:t>
            </a:r>
            <a:endParaRPr lang="es-E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928670"/>
            <a:ext cx="7929618" cy="954107"/>
          </a:xfrm>
          <a:prstGeom prst="rect">
            <a:avLst/>
          </a:prstGeom>
          <a:solidFill>
            <a:srgbClr val="96E7F2"/>
          </a:solidFill>
        </p:spPr>
        <p:txBody>
          <a:bodyPr wrap="square">
            <a:spAutoFit/>
          </a:bodyPr>
          <a:lstStyle/>
          <a:p>
            <a:pPr algn="just"/>
            <a:r>
              <a:rPr lang="es-ES" sz="1400" b="1" dirty="0" smtClean="0"/>
              <a:t>CUENTA CON PLANTA RECTANGULAR DE TRES NAVES SEPARADAS POR PILARES Y COLUMNAS QUE DA LUGAR A UNA FORMA RECTANGULAR. CUENTA CON TORRE A LOS PIES Y ÁBSIDE POLIGONAL EN LA CABECERA. CON POSTERIORIDAD SE AÑADE A LA CABECERA UNA CAPILLA TRAPEZOIDAL Y UNA SACRISTÍA DE FORMA CUADRADA</a:t>
            </a:r>
            <a:endParaRPr lang="es-ES" sz="1400" b="1" dirty="0"/>
          </a:p>
        </p:txBody>
      </p:sp>
      <p:sp>
        <p:nvSpPr>
          <p:cNvPr id="3" name="2 CuadroTexto"/>
          <p:cNvSpPr txBox="1"/>
          <p:nvPr/>
        </p:nvSpPr>
        <p:spPr>
          <a:xfrm>
            <a:off x="3214678" y="428604"/>
            <a:ext cx="2271263" cy="369332"/>
          </a:xfrm>
          <a:prstGeom prst="rect">
            <a:avLst/>
          </a:prstGeom>
          <a:solidFill>
            <a:srgbClr val="FFC000"/>
          </a:solidFill>
        </p:spPr>
        <p:txBody>
          <a:bodyPr wrap="none" rtlCol="0">
            <a:spAutoFit/>
          </a:bodyPr>
          <a:lstStyle/>
          <a:p>
            <a:r>
              <a:rPr lang="es-ES" b="1" dirty="0" smtClean="0"/>
              <a:t>PLANTA  DEL EDIFICIO</a:t>
            </a:r>
            <a:endParaRPr lang="es-ES" b="1" dirty="0"/>
          </a:p>
        </p:txBody>
      </p:sp>
      <p:sp>
        <p:nvSpPr>
          <p:cNvPr id="4" name="3 Rectángulo"/>
          <p:cNvSpPr/>
          <p:nvPr/>
        </p:nvSpPr>
        <p:spPr>
          <a:xfrm>
            <a:off x="285720" y="1928802"/>
            <a:ext cx="8643998" cy="738664"/>
          </a:xfrm>
          <a:prstGeom prst="rect">
            <a:avLst/>
          </a:prstGeom>
          <a:solidFill>
            <a:srgbClr val="F828EE"/>
          </a:solidFill>
        </p:spPr>
        <p:txBody>
          <a:bodyPr wrap="square">
            <a:spAutoFit/>
          </a:bodyPr>
          <a:lstStyle/>
          <a:p>
            <a:pPr algn="just"/>
            <a:r>
              <a:rPr lang="es-ES" sz="1400" b="1" dirty="0" smtClean="0"/>
              <a:t>LA IGLESIA SE ENCUENTRA RODEADA POR TODOS LOS LADOS, MENOS POR LOS PIES, POR UN PÓRTICO CON CUBIERTA DE ARMADURA DE MADERA. ESTE PÓRTICO TENÍA FUNCIONES TANTO RELIGIOSAS COMO CIVILES, POSIBLEMENTE AHÍ SE REUNÍA EL CONCEJO</a:t>
            </a:r>
            <a:endParaRPr lang="es-ES" sz="1400" b="1" dirty="0"/>
          </a:p>
        </p:txBody>
      </p:sp>
      <p:pic>
        <p:nvPicPr>
          <p:cNvPr id="5" name="4 Imagen" descr="iglesia san facundo.tif"/>
          <p:cNvPicPr>
            <a:picLocks noChangeAspect="1"/>
          </p:cNvPicPr>
          <p:nvPr/>
        </p:nvPicPr>
        <p:blipFill>
          <a:blip r:embed="rId2"/>
          <a:stretch>
            <a:fillRect/>
          </a:stretch>
        </p:blipFill>
        <p:spPr>
          <a:xfrm>
            <a:off x="1571604" y="2786058"/>
            <a:ext cx="5286380" cy="3840761"/>
          </a:xfrm>
          <a:prstGeom prst="rect">
            <a:avLst/>
          </a:prstGeom>
        </p:spPr>
      </p:pic>
      <p:sp>
        <p:nvSpPr>
          <p:cNvPr id="6" name="5 Rectángulo"/>
          <p:cNvSpPr/>
          <p:nvPr/>
        </p:nvSpPr>
        <p:spPr>
          <a:xfrm>
            <a:off x="6286480" y="2928934"/>
            <a:ext cx="2857520" cy="338554"/>
          </a:xfrm>
          <a:prstGeom prst="rect">
            <a:avLst/>
          </a:prstGeom>
        </p:spPr>
        <p:txBody>
          <a:bodyPr wrap="square">
            <a:spAutoFit/>
          </a:bodyPr>
          <a:lstStyle/>
          <a:p>
            <a:r>
              <a:rPr lang="es-ES" sz="800" cap="all" dirty="0" smtClean="0"/>
              <a:t>fondo documental</a:t>
            </a:r>
            <a:r>
              <a:rPr lang="es-ES" sz="800" dirty="0" smtClean="0"/>
              <a:t> FUNDACIÓN DEL PATRIMONIO HISTÓRICO DE CASTILLA Y LEÓN</a:t>
            </a:r>
            <a:endParaRPr lang="es-E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786182" y="214290"/>
            <a:ext cx="1285884" cy="461665"/>
          </a:xfrm>
          <a:prstGeom prst="rect">
            <a:avLst/>
          </a:prstGeom>
          <a:solidFill>
            <a:srgbClr val="F32DDB"/>
          </a:solidFill>
        </p:spPr>
        <p:txBody>
          <a:bodyPr wrap="square" rtlCol="0">
            <a:spAutoFit/>
          </a:bodyPr>
          <a:lstStyle/>
          <a:p>
            <a:r>
              <a:rPr lang="es-ES" sz="2400" b="1" dirty="0" smtClean="0"/>
              <a:t>ALZADO</a:t>
            </a:r>
            <a:endParaRPr lang="es-ES" sz="2400" b="1" dirty="0"/>
          </a:p>
        </p:txBody>
      </p:sp>
      <p:sp>
        <p:nvSpPr>
          <p:cNvPr id="3" name="2 Rectángulo"/>
          <p:cNvSpPr/>
          <p:nvPr/>
        </p:nvSpPr>
        <p:spPr>
          <a:xfrm>
            <a:off x="571472" y="785794"/>
            <a:ext cx="7715304" cy="1200329"/>
          </a:xfrm>
          <a:prstGeom prst="rect">
            <a:avLst/>
          </a:prstGeom>
          <a:solidFill>
            <a:srgbClr val="FFC000"/>
          </a:solidFill>
        </p:spPr>
        <p:txBody>
          <a:bodyPr wrap="square">
            <a:spAutoFit/>
          </a:bodyPr>
          <a:lstStyle/>
          <a:p>
            <a:pPr algn="just"/>
            <a:r>
              <a:rPr lang="es-ES" b="1" dirty="0" smtClean="0"/>
              <a:t>EN EL ALZADO SE PUEDE OBSERVAR QUE LA NAVE CENTRAL TIENE MAYOR ALTURA QUE LAS LATERALES. EN CUANTO A LA TORRE CUENTA CON TRES TRAMOS A LAS QUE SE UNE UN CUARTO EN LA QUE SE ENCUENTRA EL CAMPANARIO. TODO EL CONJUNTO SE HALLA REMATADO POR UNA LINTERNA</a:t>
            </a:r>
            <a:r>
              <a:rPr lang="es-ES" dirty="0" smtClean="0"/>
              <a:t>.</a:t>
            </a:r>
            <a:endParaRPr lang="es-ES" dirty="0"/>
          </a:p>
        </p:txBody>
      </p:sp>
      <p:pic>
        <p:nvPicPr>
          <p:cNvPr id="5" name="4 Imagen" descr="ALZADO.jpg"/>
          <p:cNvPicPr>
            <a:picLocks noChangeAspect="1"/>
          </p:cNvPicPr>
          <p:nvPr/>
        </p:nvPicPr>
        <p:blipFill>
          <a:blip r:embed="rId2" cstate="print"/>
          <a:stretch>
            <a:fillRect/>
          </a:stretch>
        </p:blipFill>
        <p:spPr>
          <a:xfrm>
            <a:off x="1000100" y="2143116"/>
            <a:ext cx="6191293" cy="3714775"/>
          </a:xfrm>
          <a:prstGeom prst="rect">
            <a:avLst/>
          </a:prstGeom>
        </p:spPr>
      </p:pic>
      <p:sp>
        <p:nvSpPr>
          <p:cNvPr id="7169" name="Rectangle 1"/>
          <p:cNvSpPr>
            <a:spLocks noChangeArrowheads="1"/>
          </p:cNvSpPr>
          <p:nvPr/>
        </p:nvSpPr>
        <p:spPr bwMode="auto">
          <a:xfrm>
            <a:off x="500034" y="6143644"/>
            <a:ext cx="771530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INFORME HIST</a:t>
            </a:r>
            <a:r>
              <a:rPr kumimoji="0" lang="es-ES" sz="8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RICO ART</a:t>
            </a:r>
            <a:r>
              <a:rPr kumimoji="0" lang="es-ES" sz="800" b="0"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STICO DE LA IGLESIA DE SAN FACUNDO Y SAN PRIMITIVO EN CISNEROS (PALENCIA) REALIZADO PARA LA FUNDACI</a:t>
            </a:r>
            <a:r>
              <a:rPr kumimoji="0" lang="es-ES" sz="8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DEL PATRIMONIO HIST</a:t>
            </a:r>
            <a:r>
              <a:rPr kumimoji="0" lang="es-ES" sz="8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RICO DE CASTILLA Y LE</a:t>
            </a:r>
            <a:r>
              <a:rPr kumimoji="0" lang="es-ES" sz="8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AUTOR ALFONSO BASTERRA</a:t>
            </a:r>
            <a:r>
              <a:rPr kumimoji="0" lang="es-ES" sz="8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357422" y="285728"/>
            <a:ext cx="3828740" cy="461665"/>
          </a:xfrm>
          <a:prstGeom prst="rect">
            <a:avLst/>
          </a:prstGeom>
          <a:solidFill>
            <a:srgbClr val="F828EE"/>
          </a:solidFill>
        </p:spPr>
        <p:txBody>
          <a:bodyPr wrap="none" rtlCol="0">
            <a:spAutoFit/>
          </a:bodyPr>
          <a:lstStyle/>
          <a:p>
            <a:r>
              <a:rPr lang="es-ES" sz="2400" b="1" dirty="0" smtClean="0"/>
              <a:t>CUBIERTAS Y ARTESONADOS</a:t>
            </a:r>
            <a:endParaRPr lang="es-ES" sz="2400" b="1" dirty="0"/>
          </a:p>
        </p:txBody>
      </p:sp>
      <p:sp>
        <p:nvSpPr>
          <p:cNvPr id="3" name="2 Rectángulo"/>
          <p:cNvSpPr/>
          <p:nvPr/>
        </p:nvSpPr>
        <p:spPr>
          <a:xfrm>
            <a:off x="357158" y="1142984"/>
            <a:ext cx="8643998" cy="923330"/>
          </a:xfrm>
          <a:prstGeom prst="rect">
            <a:avLst/>
          </a:prstGeom>
          <a:solidFill>
            <a:srgbClr val="FFC000"/>
          </a:solidFill>
          <a:ln>
            <a:solidFill>
              <a:srgbClr val="FFC000"/>
            </a:solidFill>
          </a:ln>
        </p:spPr>
        <p:txBody>
          <a:bodyPr wrap="square">
            <a:spAutoFit/>
          </a:bodyPr>
          <a:lstStyle/>
          <a:p>
            <a:pPr algn="just"/>
            <a:r>
              <a:rPr lang="es-ES" b="1" dirty="0" smtClean="0"/>
              <a:t>LA IGLESIA TIENE COMO ELEMENTO DISTINTIVO SUS CUBIERTAS REALIZADAS CON ARTESONADO MUDÉJAR. SE TRATA DE CUBIERTAS REALIZADAS EN MADERA POLICROMADA. SON CUBIERTAS POR LO GENERAL CON ESTRUCTURA DE PAR E HILERA</a:t>
            </a:r>
            <a:endParaRPr lang="es-ES" b="1" dirty="0"/>
          </a:p>
        </p:txBody>
      </p:sp>
      <p:pic>
        <p:nvPicPr>
          <p:cNvPr id="4" name="3 Imagen" descr="Axonometria.tif"/>
          <p:cNvPicPr>
            <a:picLocks noChangeAspect="1"/>
          </p:cNvPicPr>
          <p:nvPr/>
        </p:nvPicPr>
        <p:blipFill>
          <a:blip r:embed="rId2"/>
          <a:stretch>
            <a:fillRect/>
          </a:stretch>
        </p:blipFill>
        <p:spPr>
          <a:xfrm>
            <a:off x="285720" y="3357562"/>
            <a:ext cx="4681758" cy="3047179"/>
          </a:xfrm>
          <a:prstGeom prst="rect">
            <a:avLst/>
          </a:prstGeom>
        </p:spPr>
      </p:pic>
      <p:pic>
        <p:nvPicPr>
          <p:cNvPr id="1026" name="Picture 2" descr="C:\Users\IES\Downloads\Cisneros\DSC_1198.JPG"/>
          <p:cNvPicPr>
            <a:picLocks noChangeAspect="1" noChangeArrowheads="1"/>
          </p:cNvPicPr>
          <p:nvPr/>
        </p:nvPicPr>
        <p:blipFill>
          <a:blip r:embed="rId3" cstate="print"/>
          <a:srcRect/>
          <a:stretch>
            <a:fillRect/>
          </a:stretch>
        </p:blipFill>
        <p:spPr bwMode="auto">
          <a:xfrm>
            <a:off x="5500694" y="2214554"/>
            <a:ext cx="2857519" cy="4256879"/>
          </a:xfrm>
          <a:prstGeom prst="rect">
            <a:avLst/>
          </a:prstGeom>
          <a:noFill/>
        </p:spPr>
      </p:pic>
      <p:sp>
        <p:nvSpPr>
          <p:cNvPr id="6" name="5 CuadroTexto"/>
          <p:cNvSpPr txBox="1"/>
          <p:nvPr/>
        </p:nvSpPr>
        <p:spPr>
          <a:xfrm>
            <a:off x="3428992" y="2357430"/>
            <a:ext cx="1642116" cy="369332"/>
          </a:xfrm>
          <a:prstGeom prst="rect">
            <a:avLst/>
          </a:prstGeom>
          <a:noFill/>
        </p:spPr>
        <p:txBody>
          <a:bodyPr wrap="none" rtlCol="0">
            <a:spAutoFit/>
          </a:bodyPr>
          <a:lstStyle/>
          <a:p>
            <a:r>
              <a:rPr lang="es-ES" b="1" dirty="0" smtClean="0"/>
              <a:t>ARTESONADOS</a:t>
            </a:r>
            <a:endParaRPr lang="es-ES" b="1" dirty="0"/>
          </a:p>
        </p:txBody>
      </p:sp>
      <p:cxnSp>
        <p:nvCxnSpPr>
          <p:cNvPr id="13" name="12 Conector recto de flecha"/>
          <p:cNvCxnSpPr/>
          <p:nvPr/>
        </p:nvCxnSpPr>
        <p:spPr>
          <a:xfrm>
            <a:off x="4500562" y="2714620"/>
            <a:ext cx="785818" cy="357190"/>
          </a:xfrm>
          <a:prstGeom prst="straightConnector1">
            <a:avLst/>
          </a:prstGeom>
          <a:ln w="57150" cmpd="sng">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0" y="2714620"/>
            <a:ext cx="4572000" cy="215444"/>
          </a:xfrm>
          <a:prstGeom prst="rect">
            <a:avLst/>
          </a:prstGeom>
        </p:spPr>
        <p:txBody>
          <a:bodyPr>
            <a:spAutoFit/>
          </a:bodyPr>
          <a:lstStyle/>
          <a:p>
            <a:r>
              <a:rPr lang="es-ES" sz="800" cap="all" dirty="0" smtClean="0"/>
              <a:t>fondo documental</a:t>
            </a:r>
            <a:r>
              <a:rPr lang="es-ES" sz="800" dirty="0" smtClean="0"/>
              <a:t> FUNDACIÓN DEL PATRIMONIO HISTÓRICO DE CASTILLA Y LEÓN</a:t>
            </a:r>
            <a:endParaRPr lang="es-E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14678" y="357166"/>
            <a:ext cx="2131096" cy="461665"/>
          </a:xfrm>
          <a:prstGeom prst="rect">
            <a:avLst/>
          </a:prstGeom>
          <a:solidFill>
            <a:srgbClr val="F32DDB"/>
          </a:solidFill>
        </p:spPr>
        <p:txBody>
          <a:bodyPr wrap="none" rtlCol="0">
            <a:spAutoFit/>
          </a:bodyPr>
          <a:lstStyle/>
          <a:p>
            <a:r>
              <a:rPr lang="es-ES" sz="2400" b="1" dirty="0" smtClean="0"/>
              <a:t>ARTESONADOS</a:t>
            </a:r>
            <a:endParaRPr lang="es-ES" sz="2400" b="1" dirty="0"/>
          </a:p>
        </p:txBody>
      </p:sp>
      <p:sp>
        <p:nvSpPr>
          <p:cNvPr id="3" name="2 Rectángulo"/>
          <p:cNvSpPr/>
          <p:nvPr/>
        </p:nvSpPr>
        <p:spPr>
          <a:xfrm>
            <a:off x="642910" y="857232"/>
            <a:ext cx="7786742" cy="646331"/>
          </a:xfrm>
          <a:prstGeom prst="rect">
            <a:avLst/>
          </a:prstGeom>
          <a:solidFill>
            <a:srgbClr val="FFC000"/>
          </a:solidFill>
        </p:spPr>
        <p:txBody>
          <a:bodyPr wrap="square">
            <a:spAutoFit/>
          </a:bodyPr>
          <a:lstStyle/>
          <a:p>
            <a:pPr algn="just"/>
            <a:r>
              <a:rPr lang="es-ES" b="1" dirty="0" smtClean="0"/>
              <a:t>LOS ARTESONADOS CUBREN LAS TRES NAVES PRINCIPALES, EL PRESBITERIO Y LA CAPILLA DENOMINADA DE LA VIRGEN DEL CASTILLO.</a:t>
            </a:r>
            <a:endParaRPr lang="es-ES" b="1" dirty="0"/>
          </a:p>
        </p:txBody>
      </p:sp>
      <p:pic>
        <p:nvPicPr>
          <p:cNvPr id="4" name="3 Imagen" descr="Plantadetechos.tif"/>
          <p:cNvPicPr>
            <a:picLocks noChangeAspect="1"/>
          </p:cNvPicPr>
          <p:nvPr/>
        </p:nvPicPr>
        <p:blipFill>
          <a:blip r:embed="rId2"/>
          <a:stretch>
            <a:fillRect/>
          </a:stretch>
        </p:blipFill>
        <p:spPr>
          <a:xfrm>
            <a:off x="857224" y="1571612"/>
            <a:ext cx="6143668" cy="4463613"/>
          </a:xfrm>
          <a:prstGeom prst="rect">
            <a:avLst/>
          </a:prstGeom>
        </p:spPr>
      </p:pic>
      <p:sp>
        <p:nvSpPr>
          <p:cNvPr id="5" name="4 Rectángulo"/>
          <p:cNvSpPr/>
          <p:nvPr/>
        </p:nvSpPr>
        <p:spPr>
          <a:xfrm>
            <a:off x="1500166" y="6143644"/>
            <a:ext cx="4572000" cy="215444"/>
          </a:xfrm>
          <a:prstGeom prst="rect">
            <a:avLst/>
          </a:prstGeom>
        </p:spPr>
        <p:txBody>
          <a:bodyPr>
            <a:spAutoFit/>
          </a:bodyPr>
          <a:lstStyle/>
          <a:p>
            <a:r>
              <a:rPr lang="es-ES" sz="800" cap="all" dirty="0" smtClean="0"/>
              <a:t>fondo documental</a:t>
            </a:r>
            <a:r>
              <a:rPr lang="es-ES" sz="800" dirty="0" smtClean="0"/>
              <a:t> FUNDACIÓN DEL PATRIMONIO HISTÓRICO DE CASTILLA Y LEÓN</a:t>
            </a:r>
            <a:endParaRPr lang="es-ES" sz="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43108" y="285728"/>
            <a:ext cx="4877041" cy="461665"/>
          </a:xfrm>
          <a:prstGeom prst="rect">
            <a:avLst/>
          </a:prstGeom>
          <a:solidFill>
            <a:srgbClr val="F32DDB"/>
          </a:solidFill>
        </p:spPr>
        <p:txBody>
          <a:bodyPr wrap="none" rtlCol="0">
            <a:spAutoFit/>
          </a:bodyPr>
          <a:lstStyle/>
          <a:p>
            <a:pPr algn="just"/>
            <a:r>
              <a:rPr lang="es-ES" sz="2400" b="1" dirty="0" smtClean="0"/>
              <a:t>CAPILLA DE LA VIRGEN DEL CASTILLO</a:t>
            </a:r>
            <a:endParaRPr lang="es-ES" sz="2400" b="1" dirty="0"/>
          </a:p>
        </p:txBody>
      </p:sp>
      <p:sp>
        <p:nvSpPr>
          <p:cNvPr id="3" name="2 Rectángulo"/>
          <p:cNvSpPr/>
          <p:nvPr/>
        </p:nvSpPr>
        <p:spPr>
          <a:xfrm>
            <a:off x="571472" y="1000108"/>
            <a:ext cx="8072494" cy="923330"/>
          </a:xfrm>
          <a:prstGeom prst="rect">
            <a:avLst/>
          </a:prstGeom>
          <a:solidFill>
            <a:srgbClr val="FFC000"/>
          </a:solidFill>
        </p:spPr>
        <p:txBody>
          <a:bodyPr wrap="square">
            <a:spAutoFit/>
          </a:bodyPr>
          <a:lstStyle/>
          <a:p>
            <a:pPr algn="just"/>
            <a:r>
              <a:rPr lang="es-ES" b="1" dirty="0" smtClean="0"/>
              <a:t>EN LA CAPILLA DE LA VIRGEN DEL CASTILLO EL ESPACIO CUADRADO ES CUBIERTO POR UNA ARMADURA CON FORMA DE POLÍGONO DE DIECISÉIS LADOS GRACIAS A LA UTILIZACIÓN DE PECHINAS QUE SE SUBDIVIDEN</a:t>
            </a:r>
            <a:endParaRPr lang="es-ES" b="1" dirty="0"/>
          </a:p>
        </p:txBody>
      </p:sp>
      <p:pic>
        <p:nvPicPr>
          <p:cNvPr id="4" name="3 Imagen" descr="DSC_1204.JPG"/>
          <p:cNvPicPr>
            <a:picLocks noChangeAspect="1"/>
          </p:cNvPicPr>
          <p:nvPr/>
        </p:nvPicPr>
        <p:blipFill>
          <a:blip r:embed="rId2" cstate="print"/>
          <a:stretch>
            <a:fillRect/>
          </a:stretch>
        </p:blipFill>
        <p:spPr>
          <a:xfrm>
            <a:off x="357158" y="2000240"/>
            <a:ext cx="5048834" cy="4513530"/>
          </a:xfrm>
          <a:prstGeom prst="rect">
            <a:avLst/>
          </a:prstGeom>
        </p:spPr>
      </p:pic>
      <p:sp>
        <p:nvSpPr>
          <p:cNvPr id="6" name="5 Rectángulo"/>
          <p:cNvSpPr/>
          <p:nvPr/>
        </p:nvSpPr>
        <p:spPr>
          <a:xfrm rot="10800000" flipV="1">
            <a:off x="5857884" y="2857496"/>
            <a:ext cx="3143272" cy="338554"/>
          </a:xfrm>
          <a:prstGeom prst="rect">
            <a:avLst/>
          </a:prstGeom>
        </p:spPr>
        <p:txBody>
          <a:bodyPr wrap="square">
            <a:spAutoFit/>
          </a:bodyPr>
          <a:lstStyle/>
          <a:p>
            <a:r>
              <a:rPr lang="es-ES" sz="800" cap="all" dirty="0" smtClean="0"/>
              <a:t>fondo documental</a:t>
            </a:r>
            <a:r>
              <a:rPr lang="es-ES" sz="800" dirty="0" smtClean="0"/>
              <a:t> FUNDACIÓN DEL PATRIMONIO HISTÓRICO DE CASTILLA Y LEÓN</a:t>
            </a:r>
            <a:endParaRPr lang="es-ES"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071670" y="214290"/>
            <a:ext cx="4882170" cy="461665"/>
          </a:xfrm>
          <a:prstGeom prst="rect">
            <a:avLst/>
          </a:prstGeom>
          <a:solidFill>
            <a:srgbClr val="F32DDB"/>
          </a:solidFill>
        </p:spPr>
        <p:txBody>
          <a:bodyPr wrap="none" rtlCol="0">
            <a:spAutoFit/>
          </a:bodyPr>
          <a:lstStyle/>
          <a:p>
            <a:r>
              <a:rPr lang="es-ES" sz="2400" b="1" dirty="0" smtClean="0"/>
              <a:t>DECORACIÓN DE LOS ARTESONADOS</a:t>
            </a:r>
            <a:endParaRPr lang="es-ES" sz="2400" b="1" dirty="0"/>
          </a:p>
        </p:txBody>
      </p:sp>
      <p:sp>
        <p:nvSpPr>
          <p:cNvPr id="4" name="3 Rectángulo"/>
          <p:cNvSpPr/>
          <p:nvPr/>
        </p:nvSpPr>
        <p:spPr>
          <a:xfrm>
            <a:off x="357158" y="1000108"/>
            <a:ext cx="8358246" cy="1600438"/>
          </a:xfrm>
          <a:prstGeom prst="rect">
            <a:avLst/>
          </a:prstGeom>
          <a:solidFill>
            <a:srgbClr val="FFC000"/>
          </a:solidFill>
        </p:spPr>
        <p:txBody>
          <a:bodyPr wrap="square">
            <a:spAutoFit/>
          </a:bodyPr>
          <a:lstStyle/>
          <a:p>
            <a:pPr algn="just"/>
            <a:r>
              <a:rPr lang="es-ES" sz="1400" b="1" dirty="0" smtClean="0"/>
              <a:t>LA DECORACIÓN DE ESTAS NAVES ES EXUBERANTE Y UTILIZA LOS SIGUIENTES ELEMENTOS:</a:t>
            </a:r>
          </a:p>
          <a:p>
            <a:pPr algn="just">
              <a:buFont typeface="Wingdings" pitchFamily="2" charset="2"/>
              <a:buChar char="v"/>
            </a:pPr>
            <a:r>
              <a:rPr lang="es-ES" sz="1400" b="1" dirty="0" smtClean="0"/>
              <a:t>DECORACIÓN GEOMÉTRICA O DE LACERÍA REALIZADA A BASE DE POLÍGONOS, ESTRELLAS DE CON DISTINTO NÚMERO DE PUNTAS Y LAZOS ENTRELAZADOS CON DIFERENTES DISEÑOS.</a:t>
            </a:r>
          </a:p>
          <a:p>
            <a:pPr algn="just">
              <a:buFont typeface="Wingdings" pitchFamily="2" charset="2"/>
              <a:buChar char="v"/>
            </a:pPr>
            <a:r>
              <a:rPr lang="es-ES" sz="1400" b="1" dirty="0" smtClean="0"/>
              <a:t>DECORACIÓN VEGETAL O ATAURIQUE.</a:t>
            </a:r>
          </a:p>
          <a:p>
            <a:pPr algn="just">
              <a:buFont typeface="Wingdings" pitchFamily="2" charset="2"/>
              <a:buChar char="v"/>
            </a:pPr>
            <a:r>
              <a:rPr lang="es-ES" sz="1400" b="1" dirty="0" smtClean="0"/>
              <a:t>DECORACIÓN A BASE DE ANIMALES FANTÁSTICOS.</a:t>
            </a:r>
          </a:p>
          <a:p>
            <a:pPr algn="just">
              <a:buFont typeface="Wingdings" pitchFamily="2" charset="2"/>
              <a:buChar char="v"/>
            </a:pPr>
            <a:r>
              <a:rPr lang="es-ES" sz="1400" b="1" dirty="0" smtClean="0"/>
              <a:t>DECORACIÓN CON MOCÁRABES O ELEMENTOS QUE SIMULAN ESTALACTITAS COLGANDO DE LAS ARMADURAS.</a:t>
            </a:r>
            <a:endParaRPr lang="es-ES" sz="1400" b="1" dirty="0"/>
          </a:p>
        </p:txBody>
      </p:sp>
      <p:pic>
        <p:nvPicPr>
          <p:cNvPr id="6" name="5 Imagen" descr="CASTILLO.jpg"/>
          <p:cNvPicPr>
            <a:picLocks noChangeAspect="1"/>
          </p:cNvPicPr>
          <p:nvPr/>
        </p:nvPicPr>
        <p:blipFill>
          <a:blip r:embed="rId2" cstate="print"/>
          <a:stretch>
            <a:fillRect/>
          </a:stretch>
        </p:blipFill>
        <p:spPr>
          <a:xfrm>
            <a:off x="214282" y="2714620"/>
            <a:ext cx="4120140" cy="3683302"/>
          </a:xfrm>
          <a:prstGeom prst="rect">
            <a:avLst/>
          </a:prstGeom>
        </p:spPr>
      </p:pic>
      <p:pic>
        <p:nvPicPr>
          <p:cNvPr id="1026" name="Picture 2" descr="C:\Users\IES\Desktop\imagenes imprimir\CISNEROS\CENEFA.jpg"/>
          <p:cNvPicPr>
            <a:picLocks noChangeAspect="1" noChangeArrowheads="1"/>
          </p:cNvPicPr>
          <p:nvPr/>
        </p:nvPicPr>
        <p:blipFill>
          <a:blip r:embed="rId3" cstate="print"/>
          <a:srcRect/>
          <a:stretch>
            <a:fillRect/>
          </a:stretch>
        </p:blipFill>
        <p:spPr bwMode="auto">
          <a:xfrm>
            <a:off x="4572000" y="2786058"/>
            <a:ext cx="4270484" cy="3203232"/>
          </a:xfrm>
          <a:prstGeom prst="rect">
            <a:avLst/>
          </a:prstGeom>
          <a:noFill/>
        </p:spPr>
      </p:pic>
      <p:sp>
        <p:nvSpPr>
          <p:cNvPr id="7" name="6 Rectángulo"/>
          <p:cNvSpPr/>
          <p:nvPr/>
        </p:nvSpPr>
        <p:spPr>
          <a:xfrm>
            <a:off x="4572000" y="6143644"/>
            <a:ext cx="4572000" cy="215444"/>
          </a:xfrm>
          <a:prstGeom prst="rect">
            <a:avLst/>
          </a:prstGeom>
        </p:spPr>
        <p:txBody>
          <a:bodyPr>
            <a:spAutoFit/>
          </a:bodyPr>
          <a:lstStyle/>
          <a:p>
            <a:r>
              <a:rPr lang="es-ES" sz="800" cap="all" dirty="0" smtClean="0"/>
              <a:t>fondo documental</a:t>
            </a:r>
            <a:r>
              <a:rPr lang="es-ES" sz="800" dirty="0" smtClean="0"/>
              <a:t> FUNDACIÓN DEL PATRIMONIO HISTÓRICO DE CASTILLA Y LEÓN</a:t>
            </a:r>
            <a:endParaRPr lang="es-E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357422" y="285728"/>
            <a:ext cx="4214842" cy="646331"/>
          </a:xfrm>
          <a:prstGeom prst="rect">
            <a:avLst/>
          </a:prstGeom>
          <a:solidFill>
            <a:srgbClr val="FFC000"/>
          </a:solidFill>
        </p:spPr>
        <p:txBody>
          <a:bodyPr wrap="square" rtlCol="0">
            <a:spAutoFit/>
          </a:bodyPr>
          <a:lstStyle/>
          <a:p>
            <a:pPr algn="ctr"/>
            <a:r>
              <a:rPr lang="es-ES" b="1" dirty="0" smtClean="0"/>
              <a:t>LOCALIZACIÓN DE CISNEROS EN TIERRA DE CAMPOS Y PROVINCIA DE PALENCIA</a:t>
            </a:r>
            <a:endParaRPr lang="es-ES" b="1" dirty="0"/>
          </a:p>
        </p:txBody>
      </p:sp>
      <p:pic>
        <p:nvPicPr>
          <p:cNvPr id="4" name="3 Imagen" descr="mapa palencia.png"/>
          <p:cNvPicPr>
            <a:picLocks noChangeAspect="1"/>
          </p:cNvPicPr>
          <p:nvPr/>
        </p:nvPicPr>
        <p:blipFill>
          <a:blip r:embed="rId2" cstate="print"/>
          <a:stretch>
            <a:fillRect/>
          </a:stretch>
        </p:blipFill>
        <p:spPr>
          <a:xfrm>
            <a:off x="5500694" y="1428736"/>
            <a:ext cx="3367791" cy="4714908"/>
          </a:xfrm>
          <a:prstGeom prst="rect">
            <a:avLst/>
          </a:prstGeom>
        </p:spPr>
      </p:pic>
      <p:pic>
        <p:nvPicPr>
          <p:cNvPr id="5" name="4 Imagen" descr="Mapa_de_la_Tierra_de_Campos.svg.png"/>
          <p:cNvPicPr>
            <a:picLocks noChangeAspect="1"/>
          </p:cNvPicPr>
          <p:nvPr/>
        </p:nvPicPr>
        <p:blipFill>
          <a:blip r:embed="rId3"/>
          <a:stretch>
            <a:fillRect/>
          </a:stretch>
        </p:blipFill>
        <p:spPr>
          <a:xfrm>
            <a:off x="642910" y="2571744"/>
            <a:ext cx="4561783" cy="3571876"/>
          </a:xfrm>
          <a:prstGeom prst="rect">
            <a:avLst/>
          </a:prstGeom>
        </p:spPr>
      </p:pic>
      <p:sp>
        <p:nvSpPr>
          <p:cNvPr id="6" name="5 Rectángulo"/>
          <p:cNvSpPr/>
          <p:nvPr/>
        </p:nvSpPr>
        <p:spPr>
          <a:xfrm>
            <a:off x="357158" y="1428736"/>
            <a:ext cx="4572000" cy="215444"/>
          </a:xfrm>
          <a:prstGeom prst="rect">
            <a:avLst/>
          </a:prstGeom>
        </p:spPr>
        <p:txBody>
          <a:bodyPr>
            <a:spAutoFit/>
          </a:bodyPr>
          <a:lstStyle/>
          <a:p>
            <a:r>
              <a:rPr lang="es-ES" sz="800" b="1" u="sng" dirty="0" smtClean="0">
                <a:hlinkClick r:id="rId4"/>
              </a:rPr>
              <a:t>https://es.wikipedia.org/wiki/Tierra_de_Campos#/media/File:Mapa_de_la_Tierra_de_Campos.svg</a:t>
            </a:r>
            <a:endParaRPr lang="es-ES" sz="800" b="1" dirty="0"/>
          </a:p>
        </p:txBody>
      </p:sp>
      <p:cxnSp>
        <p:nvCxnSpPr>
          <p:cNvPr id="8" name="7 Conector recto de flecha"/>
          <p:cNvCxnSpPr/>
          <p:nvPr/>
        </p:nvCxnSpPr>
        <p:spPr>
          <a:xfrm rot="5400000">
            <a:off x="2893207" y="2321711"/>
            <a:ext cx="357190"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357158" y="1714488"/>
            <a:ext cx="4572000" cy="338554"/>
          </a:xfrm>
          <a:prstGeom prst="rect">
            <a:avLst/>
          </a:prstGeom>
        </p:spPr>
        <p:txBody>
          <a:bodyPr>
            <a:spAutoFit/>
          </a:bodyPr>
          <a:lstStyle/>
          <a:p>
            <a:r>
              <a:rPr lang="es-ES" sz="800" dirty="0" smtClean="0"/>
              <a:t>Mapa de la Tierra de Campos según figura en el libro "La Tierra de Campos: Región Natural", de Justo González Garrido. ISBN: 84-86770-84-X</a:t>
            </a:r>
            <a:endParaRPr lang="es-ES" sz="800" dirty="0"/>
          </a:p>
        </p:txBody>
      </p:sp>
      <p:sp>
        <p:nvSpPr>
          <p:cNvPr id="10" name="9 Rectángulo"/>
          <p:cNvSpPr/>
          <p:nvPr/>
        </p:nvSpPr>
        <p:spPr>
          <a:xfrm>
            <a:off x="4572000" y="1000108"/>
            <a:ext cx="4572000" cy="338554"/>
          </a:xfrm>
          <a:prstGeom prst="rect">
            <a:avLst/>
          </a:prstGeom>
        </p:spPr>
        <p:txBody>
          <a:bodyPr>
            <a:spAutoFit/>
          </a:bodyPr>
          <a:lstStyle/>
          <a:p>
            <a:r>
              <a:rPr lang="es-ES" sz="800" u="sng" dirty="0" smtClean="0">
                <a:hlinkClick r:id="rId5"/>
              </a:rPr>
              <a:t>https://upload.wikimedia.org/wikipedia/commons/thumb/a/ad/Palencia-loc.svg/512px-Palencia-loc.svg.png</a:t>
            </a:r>
            <a:endParaRPr lang="es-E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57488" y="142852"/>
            <a:ext cx="2745432" cy="646331"/>
          </a:xfrm>
          <a:prstGeom prst="rect">
            <a:avLst/>
          </a:prstGeom>
          <a:solidFill>
            <a:srgbClr val="F32DDB"/>
          </a:solidFill>
        </p:spPr>
        <p:txBody>
          <a:bodyPr wrap="none" rtlCol="0">
            <a:spAutoFit/>
          </a:bodyPr>
          <a:lstStyle/>
          <a:p>
            <a:r>
              <a:rPr lang="es-ES" sz="3600" b="1" dirty="0" smtClean="0"/>
              <a:t>ACTIVIDADES</a:t>
            </a:r>
            <a:endParaRPr lang="es-ES" sz="3600" b="1" dirty="0"/>
          </a:p>
        </p:txBody>
      </p:sp>
      <p:sp>
        <p:nvSpPr>
          <p:cNvPr id="4" name="3 CuadroTexto"/>
          <p:cNvSpPr txBox="1"/>
          <p:nvPr/>
        </p:nvSpPr>
        <p:spPr>
          <a:xfrm>
            <a:off x="285720" y="928670"/>
            <a:ext cx="8572560" cy="1477328"/>
          </a:xfrm>
          <a:prstGeom prst="rect">
            <a:avLst/>
          </a:prstGeom>
          <a:solidFill>
            <a:srgbClr val="FFC000"/>
          </a:solidFill>
        </p:spPr>
        <p:txBody>
          <a:bodyPr wrap="square" rtlCol="0">
            <a:spAutoFit/>
          </a:bodyPr>
          <a:lstStyle/>
          <a:p>
            <a:r>
              <a:rPr lang="es-ES" b="1" dirty="0" smtClean="0"/>
              <a:t>ACTIVIDADES PREVIAS</a:t>
            </a:r>
            <a:endParaRPr lang="es-ES" dirty="0" smtClean="0"/>
          </a:p>
          <a:p>
            <a:pPr marL="342900" lvl="0" indent="-342900">
              <a:buFont typeface="+mj-lt"/>
              <a:buAutoNum type="arabicParenR"/>
            </a:pPr>
            <a:r>
              <a:rPr lang="es-ES" b="1" dirty="0" smtClean="0"/>
              <a:t>SITÚA EN EL MAPA QUE SE ADJUNTA LA LOCALIDAD DE CISNEROS Y COLOREA LAS PROVINCIAS QUE FORMAN LA COMUNIDAD AUTÓNOMA DE CASTILLA Y LEÓN.</a:t>
            </a:r>
          </a:p>
          <a:p>
            <a:pPr marL="342900" lvl="0" indent="-342900">
              <a:buFont typeface="+mj-lt"/>
              <a:buAutoNum type="arabicParenR"/>
            </a:pPr>
            <a:r>
              <a:rPr lang="es-ES" b="1" dirty="0" smtClean="0"/>
              <a:t>BUSCA EN INTERNET LOS DATOS SOBRE LA SUPERFICIE Y LA POBLACIÓN DE CISNEROS Y HALLA SU DENSIDAD DE POBLACIÓN.</a:t>
            </a:r>
            <a:endParaRPr lang="es-ES" b="1" dirty="0"/>
          </a:p>
        </p:txBody>
      </p:sp>
      <p:pic>
        <p:nvPicPr>
          <p:cNvPr id="5" name="4 Imagen" descr="C:\Users\IES\Desktop\imagenes imprimir\espa%C3%B1a+pol%C3%ADtico.JPG"/>
          <p:cNvPicPr/>
          <p:nvPr/>
        </p:nvPicPr>
        <p:blipFill>
          <a:blip r:embed="rId2"/>
          <a:srcRect/>
          <a:stretch>
            <a:fillRect/>
          </a:stretch>
        </p:blipFill>
        <p:spPr bwMode="auto">
          <a:xfrm>
            <a:off x="642261" y="2571744"/>
            <a:ext cx="5644252" cy="3786099"/>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57488" y="142852"/>
            <a:ext cx="2745432" cy="646331"/>
          </a:xfrm>
          <a:prstGeom prst="rect">
            <a:avLst/>
          </a:prstGeom>
          <a:solidFill>
            <a:srgbClr val="F32DDB"/>
          </a:solidFill>
        </p:spPr>
        <p:txBody>
          <a:bodyPr wrap="none" rtlCol="0">
            <a:spAutoFit/>
          </a:bodyPr>
          <a:lstStyle/>
          <a:p>
            <a:r>
              <a:rPr lang="es-ES" sz="3600" b="1" dirty="0" smtClean="0"/>
              <a:t>ACTIVIDADES</a:t>
            </a:r>
            <a:endParaRPr lang="es-ES" sz="3600" b="1" dirty="0"/>
          </a:p>
        </p:txBody>
      </p:sp>
      <p:sp>
        <p:nvSpPr>
          <p:cNvPr id="1025" name="Rectangle 1"/>
          <p:cNvSpPr>
            <a:spLocks noChangeArrowheads="1"/>
          </p:cNvSpPr>
          <p:nvPr/>
        </p:nvSpPr>
        <p:spPr bwMode="auto">
          <a:xfrm>
            <a:off x="428596" y="785794"/>
            <a:ext cx="8429652" cy="590931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ACTIVIDADES DURANTE LA VISITA</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SOBRE LA PLANTA Y EL ALZADO DE LA IGLESIA QUE SE ADJUNTA LOCALIZA LOS SIGUIENTES ELEMENTOS DE LA IGLESIA.</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NAVE CENTRAL.</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BSIDE</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RTICO</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CAPILLA DE LA VIRGEN DEL CASTILLO.</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TORRE DEL CAMPANARIO.</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COLUMNAS</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SACRIST</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LINTERNA</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TENIENDO EN CUENTA LO OBSERVADO ANTES DE LLEGAR A LA LOCALIDAD Y LO EXPLICADO POR EL PROFESOR INDICA LAS PECULIARIDADES DE LAS PARCELAS T</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PICAS DEL ENTORNO DE CISNEROS SOBRE LOS SIGUIENTES ASPECTOS:</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TAMA</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Ñ</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 DE LAS PARCELAS:</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FORMA DE LAS PARCELAS:</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MITES DE LAS PARCELAS:</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PRINCIPALES CULTIVOS EN LAS PARCELAS:</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 SE HACE APORTACIONES ARTIFICIALES DE AGUA O NO:</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TENIENDO EN CUENTA LAS EXPLICACIONES APORTADAS DURANTE LA VISITA RESPONDE A LAS SIGUIENTES PREGUNTAS:</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MATERIAL DE CONSTRUCCI</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 LA IGLESIA:</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MATERIAL DE CONSTRUCCI</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 LA CUBIERTA:</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 SE LLAMA LA DECORACI</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REALIZADA A BASE DE ELEMENTOS GEOM</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É</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TRICOS.</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 SE LLAMA LA DECORACI</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REALIZADA A BASE DE ELEMENTOS VEGETALES.</a:t>
            </a: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CÓMO SE LLAMA LA DECORACIÓN QUE SE ASEMEJA A ESTALACTITAS</a:t>
            </a:r>
            <a:r>
              <a:rPr kumimoji="0" lang="es-ES" sz="1400" b="1"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00166" y="285728"/>
            <a:ext cx="5949706" cy="646331"/>
          </a:xfrm>
          <a:prstGeom prst="rect">
            <a:avLst/>
          </a:prstGeom>
          <a:solidFill>
            <a:srgbClr val="F32DDB"/>
          </a:solidFill>
        </p:spPr>
        <p:txBody>
          <a:bodyPr wrap="none" rtlCol="0">
            <a:spAutoFit/>
          </a:bodyPr>
          <a:lstStyle/>
          <a:p>
            <a:r>
              <a:rPr lang="es-ES" sz="3600" b="1" dirty="0" smtClean="0"/>
              <a:t>MATERIAL PARA ACTIVIDADES</a:t>
            </a:r>
            <a:endParaRPr lang="es-ES" sz="3600" b="1" dirty="0"/>
          </a:p>
        </p:txBody>
      </p:sp>
      <p:pic>
        <p:nvPicPr>
          <p:cNvPr id="3" name="2 Imagen" descr="C:\Users\IES\Desktop\imagenes imprimir\CISNEROS\ALZADO 1.jpg"/>
          <p:cNvPicPr/>
          <p:nvPr/>
        </p:nvPicPr>
        <p:blipFill>
          <a:blip r:embed="rId2" cstate="print"/>
          <a:srcRect/>
          <a:stretch>
            <a:fillRect/>
          </a:stretch>
        </p:blipFill>
        <p:spPr bwMode="auto">
          <a:xfrm>
            <a:off x="642910" y="1428736"/>
            <a:ext cx="7429552" cy="4214842"/>
          </a:xfrm>
          <a:prstGeom prst="rect">
            <a:avLst/>
          </a:prstGeom>
          <a:noFill/>
          <a:ln w="9525">
            <a:noFill/>
            <a:miter lim="800000"/>
            <a:headEnd/>
            <a:tailEnd/>
          </a:ln>
        </p:spPr>
      </p:pic>
      <p:sp>
        <p:nvSpPr>
          <p:cNvPr id="4" name="3 CuadroTexto"/>
          <p:cNvSpPr txBox="1"/>
          <p:nvPr/>
        </p:nvSpPr>
        <p:spPr>
          <a:xfrm>
            <a:off x="1428728" y="5929330"/>
            <a:ext cx="5236433" cy="369332"/>
          </a:xfrm>
          <a:prstGeom prst="rect">
            <a:avLst/>
          </a:prstGeom>
          <a:solidFill>
            <a:srgbClr val="FFC000"/>
          </a:solidFill>
        </p:spPr>
        <p:txBody>
          <a:bodyPr wrap="none" rtlCol="0">
            <a:spAutoFit/>
          </a:bodyPr>
          <a:lstStyle/>
          <a:p>
            <a:r>
              <a:rPr lang="es-ES" b="1" dirty="0" smtClean="0"/>
              <a:t>ALZADO IGLESIA DE SAN FACUNDO Y SAN PRIMITIVO</a:t>
            </a:r>
            <a:endParaRPr lang="es-E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00166" y="285728"/>
            <a:ext cx="5949706" cy="646331"/>
          </a:xfrm>
          <a:prstGeom prst="rect">
            <a:avLst/>
          </a:prstGeom>
          <a:solidFill>
            <a:srgbClr val="F828EE"/>
          </a:solidFill>
        </p:spPr>
        <p:txBody>
          <a:bodyPr wrap="none" rtlCol="0">
            <a:spAutoFit/>
          </a:bodyPr>
          <a:lstStyle/>
          <a:p>
            <a:r>
              <a:rPr lang="es-ES" sz="3600" b="1" dirty="0" smtClean="0"/>
              <a:t>MATERIAL PARA ACTIVIDADES</a:t>
            </a:r>
            <a:endParaRPr lang="es-ES" sz="3600" b="1" dirty="0"/>
          </a:p>
        </p:txBody>
      </p:sp>
      <p:pic>
        <p:nvPicPr>
          <p:cNvPr id="3" name="2 Imagen" descr="C:\Users\IES\Desktop\imagenes imprimir\CISNEROS\Plantadetechos.tif"/>
          <p:cNvPicPr/>
          <p:nvPr/>
        </p:nvPicPr>
        <p:blipFill>
          <a:blip r:embed="rId2"/>
          <a:srcRect/>
          <a:stretch>
            <a:fillRect/>
          </a:stretch>
        </p:blipFill>
        <p:spPr bwMode="auto">
          <a:xfrm>
            <a:off x="1543050" y="1227795"/>
            <a:ext cx="5743594" cy="4130031"/>
          </a:xfrm>
          <a:prstGeom prst="rect">
            <a:avLst/>
          </a:prstGeom>
          <a:solidFill>
            <a:srgbClr val="FFC000"/>
          </a:solidFill>
          <a:ln w="9525">
            <a:noFill/>
            <a:miter lim="800000"/>
            <a:headEnd/>
            <a:tailEnd/>
          </a:ln>
        </p:spPr>
      </p:pic>
      <p:sp>
        <p:nvSpPr>
          <p:cNvPr id="4" name="3 CuadroTexto"/>
          <p:cNvSpPr txBox="1"/>
          <p:nvPr/>
        </p:nvSpPr>
        <p:spPr>
          <a:xfrm>
            <a:off x="1714480" y="5715016"/>
            <a:ext cx="5197448" cy="369332"/>
          </a:xfrm>
          <a:prstGeom prst="rect">
            <a:avLst/>
          </a:prstGeom>
          <a:solidFill>
            <a:srgbClr val="FFC000"/>
          </a:solidFill>
        </p:spPr>
        <p:txBody>
          <a:bodyPr wrap="none" rtlCol="0">
            <a:spAutoFit/>
          </a:bodyPr>
          <a:lstStyle/>
          <a:p>
            <a:r>
              <a:rPr lang="es-ES" b="1" dirty="0" smtClean="0"/>
              <a:t>PLANTA IGLESIA DE SAN FACUNDO Y SAN PRIMITIVO</a:t>
            </a:r>
            <a:endParaRPr lang="es-E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57488" y="142852"/>
            <a:ext cx="2745432" cy="646331"/>
          </a:xfrm>
          <a:prstGeom prst="rect">
            <a:avLst/>
          </a:prstGeom>
          <a:solidFill>
            <a:srgbClr val="F32DDB"/>
          </a:solidFill>
        </p:spPr>
        <p:txBody>
          <a:bodyPr wrap="none" rtlCol="0">
            <a:spAutoFit/>
          </a:bodyPr>
          <a:lstStyle/>
          <a:p>
            <a:r>
              <a:rPr lang="es-ES" sz="3600" b="1" dirty="0" smtClean="0"/>
              <a:t>ACTIVIDADES</a:t>
            </a:r>
            <a:endParaRPr lang="es-ES" sz="3600" b="1" dirty="0"/>
          </a:p>
        </p:txBody>
      </p:sp>
      <p:sp>
        <p:nvSpPr>
          <p:cNvPr id="34817" name="Rectangle 1"/>
          <p:cNvSpPr>
            <a:spLocks noChangeArrowheads="1"/>
          </p:cNvSpPr>
          <p:nvPr/>
        </p:nvSpPr>
        <p:spPr bwMode="auto">
          <a:xfrm>
            <a:off x="428596" y="1142984"/>
            <a:ext cx="7786710" cy="4832092"/>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ACTIVIDADES PARA DESPU</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É</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 DE LA VISITA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RESPONDE  A LAS SIGUIENTES PREGUNTAS</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 SE LLAMA LA FORMACI</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DEL RELIEVE SOBRE LA QUE SE ASIENTA LA POBLACI</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 CISNEROS?</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 SE LLAMA LA FORMACI</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DEL RELIEVE QUE LIMITA TIERRA DE CAMPOS?</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NOMBRA DOS EJEMPLOS DE LA ANTERIOR FORMACI</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DEL RELIEVE.</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CU</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ES EL TIPO DE CLIMA QUE HAY EN CISNEROS.</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 SE LLAMA LA FORMACI</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HERB</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CEA T</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PICA DE TIERRA DE CAMPOS.</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CU</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ES EL ORIGEN DE DICHA FORMACI</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 SE LLAMA EL PROCESO MIGRATORIO QUE TIENE COMO CONSECUENCIA EL MAYOR DESCENSO DE POBLACI</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 CISNEROS.</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CU</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NDO SE PRODUCE DICHO MOVIMIENTO MIGRATORIO.</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 SE LLAMA LA ESTRUCTURA DE LA VIVIENDA DEL MEDIO RURAL PROPIO DE CISNEROS.</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CU</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ES EL MATERIAL DE CONSTRUCCI</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M</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 HABITUAL QUE SE UTILIZA EN LAS CASAS TRADICIONALES DE CISNEROS Y CU</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ES LA PRINCIPAL RAZ</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 SU UTILIZACI</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p>
          <a:p>
            <a:pPr marL="457200" marR="0" lvl="1" indent="0" algn="l" defTabSz="914400" rtl="0" eaLnBrk="0" fontAlgn="base" latinLnBrk="0" hangingPunct="0">
              <a:lnSpc>
                <a:spcPct val="100000"/>
              </a:lnSpc>
              <a:spcBef>
                <a:spcPct val="0"/>
              </a:spcBef>
              <a:spcAft>
                <a:spcPct val="0"/>
              </a:spcAft>
              <a:buClrTx/>
              <a:buSzTx/>
              <a:tabLst/>
            </a:pP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 LOS DATOS QUE SE APORTAN EN LA SIGUIENTE TABLA REALIZA UN DIAGRAMA OMBROCLIM</a:t>
            </a:r>
            <a:r>
              <a:rPr kumimoji="0" lang="es-ES" sz="1400" b="1"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TICO DE CISNEROS.</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00166" y="285728"/>
            <a:ext cx="5949706" cy="646331"/>
          </a:xfrm>
          <a:prstGeom prst="rect">
            <a:avLst/>
          </a:prstGeom>
          <a:solidFill>
            <a:srgbClr val="F828EE"/>
          </a:solidFill>
        </p:spPr>
        <p:txBody>
          <a:bodyPr wrap="none" rtlCol="0">
            <a:spAutoFit/>
          </a:bodyPr>
          <a:lstStyle/>
          <a:p>
            <a:r>
              <a:rPr lang="es-ES" sz="3600" b="1" dirty="0" smtClean="0"/>
              <a:t>MATERIAL PARA ACTIVIDADES</a:t>
            </a:r>
            <a:endParaRPr lang="es-ES" sz="3600" b="1" dirty="0"/>
          </a:p>
        </p:txBody>
      </p:sp>
      <p:pic>
        <p:nvPicPr>
          <p:cNvPr id="3" name="2 Imagen" descr="C:\Users\IES\Downloads\climate-table carrion.png"/>
          <p:cNvPicPr/>
          <p:nvPr/>
        </p:nvPicPr>
        <p:blipFill>
          <a:blip r:embed="rId2"/>
          <a:srcRect/>
          <a:stretch>
            <a:fillRect/>
          </a:stretch>
        </p:blipFill>
        <p:spPr bwMode="auto">
          <a:xfrm>
            <a:off x="928662" y="1214422"/>
            <a:ext cx="7286676" cy="3929090"/>
          </a:xfrm>
          <a:prstGeom prst="rect">
            <a:avLst/>
          </a:prstGeom>
          <a:noFill/>
          <a:ln w="9525">
            <a:noFill/>
            <a:miter lim="800000"/>
            <a:headEnd/>
            <a:tailEnd/>
          </a:ln>
        </p:spPr>
      </p:pic>
      <p:sp>
        <p:nvSpPr>
          <p:cNvPr id="4" name="3 CuadroTexto"/>
          <p:cNvSpPr txBox="1"/>
          <p:nvPr/>
        </p:nvSpPr>
        <p:spPr>
          <a:xfrm>
            <a:off x="1357290" y="5429264"/>
            <a:ext cx="5949642" cy="369332"/>
          </a:xfrm>
          <a:prstGeom prst="rect">
            <a:avLst/>
          </a:prstGeom>
          <a:solidFill>
            <a:srgbClr val="FFC000"/>
          </a:solidFill>
        </p:spPr>
        <p:txBody>
          <a:bodyPr wrap="none" rtlCol="0">
            <a:spAutoFit/>
          </a:bodyPr>
          <a:lstStyle/>
          <a:p>
            <a:r>
              <a:rPr lang="es-ES" b="1" dirty="0" smtClean="0"/>
              <a:t>DATOS DE TEMPERATURAS Y PRECIPITACIONES DE CISNEROS</a:t>
            </a:r>
            <a:endParaRPr lang="es-ES"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14546" y="500042"/>
            <a:ext cx="3684727" cy="461665"/>
          </a:xfrm>
          <a:prstGeom prst="rect">
            <a:avLst/>
          </a:prstGeom>
          <a:solidFill>
            <a:srgbClr val="F32DDB"/>
          </a:solidFill>
        </p:spPr>
        <p:txBody>
          <a:bodyPr wrap="none" rtlCol="0">
            <a:spAutoFit/>
          </a:bodyPr>
          <a:lstStyle/>
          <a:p>
            <a:r>
              <a:rPr lang="es-ES" sz="2400" dirty="0" smtClean="0"/>
              <a:t>BIBLIOGRAFÍA CONSULTADA</a:t>
            </a:r>
            <a:endParaRPr lang="es-ES" sz="2400" dirty="0"/>
          </a:p>
        </p:txBody>
      </p:sp>
      <p:sp>
        <p:nvSpPr>
          <p:cNvPr id="38913" name="Rectangle 1"/>
          <p:cNvSpPr>
            <a:spLocks noChangeArrowheads="1"/>
          </p:cNvSpPr>
          <p:nvPr/>
        </p:nvSpPr>
        <p:spPr bwMode="auto">
          <a:xfrm rot="10800000" flipV="1">
            <a:off x="142844" y="1367040"/>
            <a:ext cx="8215338" cy="3693319"/>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WIKIPEDIA PARA LOS DATOS GEOGR</a:t>
            </a:r>
            <a:r>
              <a:rPr kumimoji="0" lang="es-ES" b="1"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FICOS SOBRE CISNEROS.</a:t>
            </a:r>
          </a:p>
          <a:p>
            <a:pPr marL="0" marR="0" lvl="0" indent="0" algn="l" defTabSz="914400" rtl="0" eaLnBrk="1" fontAlgn="base" latinLnBrk="0" hangingPunct="1">
              <a:lnSpc>
                <a:spcPct val="100000"/>
              </a:lnSpc>
              <a:spcBef>
                <a:spcPct val="0"/>
              </a:spcBef>
              <a:spcAft>
                <a:spcPct val="0"/>
              </a:spcAft>
              <a:buClrTx/>
              <a:buSzTx/>
              <a:tabLst/>
            </a:pP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INFORME HIST</a:t>
            </a:r>
            <a:r>
              <a:rPr kumimoji="0" lang="es-ES"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RICO ART</a:t>
            </a:r>
            <a:r>
              <a:rPr kumimoji="0" lang="es-ES" b="1"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STICO DE LA IGLESIA DE SAN FACUNDO Y SAN PRIMITIVO EN CISNEROS (PALENCIA) REALIZADO PARA LA FUNDACI</a:t>
            </a:r>
            <a:r>
              <a:rPr kumimoji="0" lang="es-ES"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DEL PATRIMONIO HIST</a:t>
            </a:r>
            <a:r>
              <a:rPr kumimoji="0" lang="es-ES"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RICO DE CASTILLA Y LE</a:t>
            </a:r>
            <a:r>
              <a:rPr kumimoji="0" lang="es-ES"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POR:</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LUIS ALFONSO BASTERRA OTERO (ARQUITECTO)</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FRANCISCA AZUCENA GARC</a:t>
            </a:r>
            <a:r>
              <a:rPr kumimoji="0" lang="es-ES" b="1"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HERN</a:t>
            </a:r>
            <a:r>
              <a:rPr kumimoji="0" lang="es-ES" b="1"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NDEZ (HISTORIADORA-DOCUMENTALISTA)</a:t>
            </a:r>
          </a:p>
          <a:p>
            <a:pPr marL="457200" marR="0" lvl="1" indent="0" algn="l" defTabSz="914400" rtl="0" eaLnBrk="0" fontAlgn="base" latinLnBrk="0" hangingPunct="0">
              <a:lnSpc>
                <a:spcPct val="100000"/>
              </a:lnSpc>
              <a:spcBef>
                <a:spcPct val="0"/>
              </a:spcBef>
              <a:spcAft>
                <a:spcPct val="0"/>
              </a:spcAft>
              <a:buClrTx/>
              <a:buSzTx/>
              <a:tabLst/>
            </a:pP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ARTICULO: ARTESONADOS EN CISNEROS EN EL N</a:t>
            </a:r>
            <a:r>
              <a:rPr kumimoji="0" lang="es-ES" b="1" i="0" u="none" strike="noStrike" cap="none" normalizeH="0" baseline="0" dirty="0" smtClean="0">
                <a:ln>
                  <a:noFill/>
                </a:ln>
                <a:solidFill>
                  <a:schemeClr val="tx1"/>
                </a:solidFill>
                <a:effectLst/>
                <a:latin typeface="Calibri"/>
                <a:ea typeface="Times New Roman" pitchFamily="18" charset="0"/>
                <a:cs typeface="Arial" pitchFamily="34" charset="0"/>
              </a:rPr>
              <a:t>º</a:t>
            </a: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44 DE LA REVISTA PATRIMONIO DE LA FUNDACI</a:t>
            </a:r>
            <a:r>
              <a:rPr kumimoji="0" lang="es-ES"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DEL PATRIMONIO HIST</a:t>
            </a:r>
            <a:r>
              <a:rPr kumimoji="0" lang="es-ES"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RICO DE CASTILLA Y LE</a:t>
            </a:r>
            <a:r>
              <a:rPr kumimoji="0" lang="es-ES"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REALIZADO POR JOAQU</a:t>
            </a:r>
            <a:r>
              <a:rPr kumimoji="0" lang="es-ES" b="1"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GARC</a:t>
            </a:r>
            <a:r>
              <a:rPr kumimoji="0" lang="es-ES" b="1"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es-ES" b="1"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LVAREZ (ARQUITECTO DE DICHA FUNDACI</a:t>
            </a:r>
            <a:r>
              <a:rPr kumimoji="0" lang="es-ES"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85984" y="571480"/>
            <a:ext cx="1928826" cy="584775"/>
          </a:xfrm>
          <a:prstGeom prst="rect">
            <a:avLst/>
          </a:prstGeom>
          <a:solidFill>
            <a:srgbClr val="FFC000"/>
          </a:solidFill>
        </p:spPr>
        <p:txBody>
          <a:bodyPr wrap="square" rtlCol="0">
            <a:spAutoFit/>
          </a:bodyPr>
          <a:lstStyle/>
          <a:p>
            <a:r>
              <a:rPr lang="es-ES" sz="3200" b="1" dirty="0" smtClean="0">
                <a:latin typeface="Arial" pitchFamily="34" charset="0"/>
                <a:cs typeface="Arial" pitchFamily="34" charset="0"/>
              </a:rPr>
              <a:t>RELIEVE</a:t>
            </a:r>
            <a:r>
              <a:rPr lang="es-ES" dirty="0" smtClean="0"/>
              <a:t> </a:t>
            </a:r>
            <a:endParaRPr lang="es-ES" dirty="0"/>
          </a:p>
        </p:txBody>
      </p:sp>
      <p:sp>
        <p:nvSpPr>
          <p:cNvPr id="3" name="2 CuadroTexto"/>
          <p:cNvSpPr txBox="1"/>
          <p:nvPr/>
        </p:nvSpPr>
        <p:spPr>
          <a:xfrm>
            <a:off x="428596" y="1500174"/>
            <a:ext cx="7715304" cy="4801314"/>
          </a:xfrm>
          <a:prstGeom prst="rect">
            <a:avLst/>
          </a:prstGeom>
          <a:solidFill>
            <a:srgbClr val="96E7F2"/>
          </a:solidFill>
        </p:spPr>
        <p:txBody>
          <a:bodyPr wrap="square" rtlCol="0">
            <a:spAutoFit/>
          </a:bodyPr>
          <a:lstStyle/>
          <a:p>
            <a:pPr algn="just"/>
            <a:r>
              <a:rPr lang="es-ES" b="1" dirty="0" smtClean="0"/>
              <a:t>LA LOCALIDAD DE CISNEROS SE ENCUENTRA  DENTRO DE UNA FORMACIÓN DEL RELIEVE LLAMADA CAMPIÑA.</a:t>
            </a:r>
          </a:p>
          <a:p>
            <a:pPr algn="just"/>
            <a:endParaRPr lang="es-ES" b="1" dirty="0" smtClean="0"/>
          </a:p>
          <a:p>
            <a:pPr algn="just"/>
            <a:r>
              <a:rPr lang="es-ES" b="1" dirty="0" smtClean="0"/>
              <a:t>SU ORIGEN ES EL DESMANTELAMIENTO DE ANTIGUOS PÁRAMOS POR LA ACCIÓN EROSIVA DE LOS RÍOS.</a:t>
            </a:r>
          </a:p>
          <a:p>
            <a:pPr algn="just"/>
            <a:endParaRPr lang="es-ES" b="1" dirty="0" smtClean="0"/>
          </a:p>
          <a:p>
            <a:pPr algn="just"/>
            <a:r>
              <a:rPr lang="es-ES" b="1" dirty="0" smtClean="0"/>
              <a:t>EL RESULTADO HA SIDO LA EXPOSICIÓN DE MATERIALES SEDIMENTARIOS ARCILLOSOS QUE CUENTAN CON EXCELENTES POSIBILIDADES AGRÍCOLAS.</a:t>
            </a:r>
          </a:p>
          <a:p>
            <a:pPr algn="just"/>
            <a:endParaRPr lang="es-ES" b="1" dirty="0" smtClean="0"/>
          </a:p>
          <a:p>
            <a:pPr algn="just"/>
            <a:r>
              <a:rPr lang="es-ES" b="1" dirty="0" smtClean="0"/>
              <a:t>BORDEANDO LA CAMPIÑA QUE FORMA TIERRA DE CAMPOS SE ENCUENTRAN LOS PÁRAMOS, EJEMPLOS DE ELLO SON LOS DEL CERRATO O MONTES TOROZOS. </a:t>
            </a:r>
          </a:p>
          <a:p>
            <a:pPr algn="just"/>
            <a:endParaRPr lang="es-ES" b="1" dirty="0" smtClean="0"/>
          </a:p>
          <a:p>
            <a:pPr algn="just"/>
            <a:r>
              <a:rPr lang="es-ES" b="1" dirty="0" smtClean="0"/>
              <a:t>LOS PÁRAMOS SON FORMACIONES PLANAS A UNA ALTITUD DE UNOS 800 M. ESTOS HAN QUEDADO EN RESALTE COMO CONSECUENCIA DEL NO DESMANTELAMIENTO POR LA EROSIÓN DE ESTRATOS DUROS DE ROCA CALCÁREA</a:t>
            </a:r>
            <a:endParaRPr lang="es-E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57488" y="142852"/>
            <a:ext cx="3191836" cy="461665"/>
          </a:xfrm>
          <a:prstGeom prst="rect">
            <a:avLst/>
          </a:prstGeom>
          <a:solidFill>
            <a:srgbClr val="FFC000"/>
          </a:solidFill>
        </p:spPr>
        <p:txBody>
          <a:bodyPr wrap="none" rtlCol="0">
            <a:spAutoFit/>
          </a:bodyPr>
          <a:lstStyle/>
          <a:p>
            <a:r>
              <a:rPr lang="es-ES" sz="2400" b="1" dirty="0" smtClean="0"/>
              <a:t>CAMPIÑAS Y PÁRAMOS</a:t>
            </a:r>
            <a:endParaRPr lang="es-ES" sz="2400" b="1" dirty="0"/>
          </a:p>
        </p:txBody>
      </p:sp>
      <p:pic>
        <p:nvPicPr>
          <p:cNvPr id="3" name="2 Imagen" descr="13367366.jpg"/>
          <p:cNvPicPr>
            <a:picLocks noChangeAspect="1"/>
          </p:cNvPicPr>
          <p:nvPr/>
        </p:nvPicPr>
        <p:blipFill>
          <a:blip r:embed="rId2" cstate="print"/>
          <a:stretch>
            <a:fillRect/>
          </a:stretch>
        </p:blipFill>
        <p:spPr>
          <a:xfrm>
            <a:off x="0" y="785794"/>
            <a:ext cx="4286247" cy="3214685"/>
          </a:xfrm>
          <a:prstGeom prst="rect">
            <a:avLst/>
          </a:prstGeom>
        </p:spPr>
      </p:pic>
      <p:pic>
        <p:nvPicPr>
          <p:cNvPr id="4" name="3 Imagen" descr="_DSC0127.JPG"/>
          <p:cNvPicPr>
            <a:picLocks noChangeAspect="1"/>
          </p:cNvPicPr>
          <p:nvPr/>
        </p:nvPicPr>
        <p:blipFill>
          <a:blip r:embed="rId3" cstate="print"/>
          <a:stretch>
            <a:fillRect/>
          </a:stretch>
        </p:blipFill>
        <p:spPr>
          <a:xfrm>
            <a:off x="4324172" y="3428999"/>
            <a:ext cx="4819828" cy="3235409"/>
          </a:xfrm>
          <a:prstGeom prst="rect">
            <a:avLst/>
          </a:prstGeom>
        </p:spPr>
      </p:pic>
      <p:sp>
        <p:nvSpPr>
          <p:cNvPr id="5" name="4 CuadroTexto"/>
          <p:cNvSpPr txBox="1"/>
          <p:nvPr/>
        </p:nvSpPr>
        <p:spPr>
          <a:xfrm>
            <a:off x="5715009" y="1428736"/>
            <a:ext cx="2643205" cy="646331"/>
          </a:xfrm>
          <a:prstGeom prst="rect">
            <a:avLst/>
          </a:prstGeom>
          <a:solidFill>
            <a:schemeClr val="accent6">
              <a:lumMod val="60000"/>
              <a:lumOff val="40000"/>
            </a:schemeClr>
          </a:solidFill>
        </p:spPr>
        <p:txBody>
          <a:bodyPr wrap="square" rtlCol="0">
            <a:spAutoFit/>
          </a:bodyPr>
          <a:lstStyle/>
          <a:p>
            <a:r>
              <a:rPr lang="es-ES" b="1" dirty="0" smtClean="0"/>
              <a:t>TIERRA DE CAMPOS DESDE AUTILLA DEL PINO</a:t>
            </a:r>
            <a:endParaRPr lang="es-ES" b="1" dirty="0"/>
          </a:p>
        </p:txBody>
      </p:sp>
      <p:sp>
        <p:nvSpPr>
          <p:cNvPr id="6" name="5 CuadroTexto"/>
          <p:cNvSpPr txBox="1"/>
          <p:nvPr/>
        </p:nvSpPr>
        <p:spPr>
          <a:xfrm>
            <a:off x="785786" y="4929198"/>
            <a:ext cx="2357454" cy="923330"/>
          </a:xfrm>
          <a:prstGeom prst="rect">
            <a:avLst/>
          </a:prstGeom>
          <a:solidFill>
            <a:schemeClr val="accent6">
              <a:lumMod val="60000"/>
              <a:lumOff val="40000"/>
            </a:schemeClr>
          </a:solidFill>
        </p:spPr>
        <p:txBody>
          <a:bodyPr wrap="square" rtlCol="0">
            <a:spAutoFit/>
          </a:bodyPr>
          <a:lstStyle/>
          <a:p>
            <a:r>
              <a:rPr lang="es-ES" b="1" dirty="0" smtClean="0"/>
              <a:t>LADERAS DEL PÁRAMO DEL CERRATO</a:t>
            </a:r>
            <a:endParaRPr lang="es-ES" b="1" dirty="0"/>
          </a:p>
        </p:txBody>
      </p:sp>
      <p:cxnSp>
        <p:nvCxnSpPr>
          <p:cNvPr id="8" name="7 Conector recto de flecha"/>
          <p:cNvCxnSpPr/>
          <p:nvPr/>
        </p:nvCxnSpPr>
        <p:spPr>
          <a:xfrm rot="10800000">
            <a:off x="4643438" y="1785926"/>
            <a:ext cx="928694"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3286116" y="5500702"/>
            <a:ext cx="1000132"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4786282" y="2214554"/>
            <a:ext cx="4357718" cy="215444"/>
          </a:xfrm>
          <a:prstGeom prst="rect">
            <a:avLst/>
          </a:prstGeom>
        </p:spPr>
        <p:txBody>
          <a:bodyPr wrap="square">
            <a:spAutoFit/>
          </a:bodyPr>
          <a:lstStyle/>
          <a:p>
            <a:r>
              <a:rPr lang="es-ES" sz="800" u="sng" dirty="0" smtClean="0">
                <a:hlinkClick r:id="rId4"/>
              </a:rPr>
              <a:t>http://static.panoramio.com/photos/original/13367366.jpg</a:t>
            </a:r>
            <a:endParaRPr lang="es-ES" sz="800" dirty="0"/>
          </a:p>
        </p:txBody>
      </p:sp>
      <p:sp>
        <p:nvSpPr>
          <p:cNvPr id="10" name="9 Rectángulo"/>
          <p:cNvSpPr/>
          <p:nvPr/>
        </p:nvSpPr>
        <p:spPr>
          <a:xfrm>
            <a:off x="214282" y="4500570"/>
            <a:ext cx="4572000" cy="215444"/>
          </a:xfrm>
          <a:prstGeom prst="rect">
            <a:avLst/>
          </a:prstGeom>
        </p:spPr>
        <p:txBody>
          <a:bodyPr>
            <a:spAutoFit/>
          </a:bodyPr>
          <a:lstStyle/>
          <a:p>
            <a:r>
              <a:rPr lang="es-ES" sz="800" u="sng" dirty="0" smtClean="0">
                <a:hlinkClick r:id="rId5"/>
              </a:rPr>
              <a:t>http://www.cerratopalentino.org/image/_DSC0127.JPG</a:t>
            </a:r>
            <a:endParaRPr lang="es-E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071670" y="500042"/>
            <a:ext cx="4214842" cy="461665"/>
          </a:xfrm>
          <a:prstGeom prst="rect">
            <a:avLst/>
          </a:prstGeom>
          <a:solidFill>
            <a:srgbClr val="FFC000"/>
          </a:solidFill>
        </p:spPr>
        <p:txBody>
          <a:bodyPr wrap="square" rtlCol="0">
            <a:spAutoFit/>
          </a:bodyPr>
          <a:lstStyle/>
          <a:p>
            <a:r>
              <a:rPr lang="es-ES" sz="2400" b="1" dirty="0" smtClean="0"/>
              <a:t>CLIMATOLOGÍA Y VEGETACIÓN</a:t>
            </a:r>
            <a:endParaRPr lang="es-ES" sz="2400" b="1" dirty="0"/>
          </a:p>
        </p:txBody>
      </p:sp>
      <p:sp>
        <p:nvSpPr>
          <p:cNvPr id="3" name="2 CuadroTexto"/>
          <p:cNvSpPr txBox="1"/>
          <p:nvPr/>
        </p:nvSpPr>
        <p:spPr>
          <a:xfrm>
            <a:off x="571472" y="1214422"/>
            <a:ext cx="8286808" cy="4093428"/>
          </a:xfrm>
          <a:prstGeom prst="rect">
            <a:avLst/>
          </a:prstGeom>
          <a:solidFill>
            <a:srgbClr val="96E7F2"/>
          </a:solidFill>
        </p:spPr>
        <p:txBody>
          <a:bodyPr wrap="square" rtlCol="0">
            <a:spAutoFit/>
          </a:bodyPr>
          <a:lstStyle/>
          <a:p>
            <a:r>
              <a:rPr lang="es-ES" sz="2000" b="1" dirty="0" smtClean="0"/>
              <a:t>CISNEROS, COMO TODA LA COMARCA DE TIERRA DE CAMPOS, CUENTA CON UN CLIMA DE TIPO MEDITERRÁNEO DE INTERIOR CON INVIERNOS FRÍOS Y VERANOS FRESCOS.</a:t>
            </a:r>
          </a:p>
          <a:p>
            <a:endParaRPr lang="es-ES" sz="2000" b="1" dirty="0" smtClean="0"/>
          </a:p>
          <a:p>
            <a:r>
              <a:rPr lang="es-ES" sz="2000" b="1" dirty="0" smtClean="0"/>
              <a:t>LAS PRECIPITACIONES SON ESCASAS, RONDANDO LOS 400 mm/m</a:t>
            </a:r>
            <a:r>
              <a:rPr lang="es-ES" sz="2000" b="1" baseline="30000" dirty="0" smtClean="0"/>
              <a:t>2</a:t>
            </a:r>
            <a:r>
              <a:rPr lang="es-ES" sz="2000" b="1" dirty="0" smtClean="0"/>
              <a:t> .</a:t>
            </a:r>
          </a:p>
          <a:p>
            <a:r>
              <a:rPr lang="es-ES" sz="2000" b="1" dirty="0" smtClean="0"/>
              <a:t>LAS LLUVIAS SUELEN PRODUCIRSE DURANTE LA PRIMAVERA Y EL OTOÑO PRODUCIÉNDOSE ARIDEZ ESTIVAL.</a:t>
            </a:r>
          </a:p>
          <a:p>
            <a:endParaRPr lang="es-ES" sz="2000" b="1" dirty="0" smtClean="0"/>
          </a:p>
          <a:p>
            <a:r>
              <a:rPr lang="es-ES" sz="2000" b="1" dirty="0" smtClean="0"/>
              <a:t>LA VEGETACIÓN NATURAL DE ESTE ESPACIO HA DESAPARECIDO COMO CONSECUENCIA DE LA PROFUNDA ANTROPIZACIÓN DEL ESPACIO.</a:t>
            </a:r>
          </a:p>
          <a:p>
            <a:endParaRPr lang="es-ES" sz="2000" b="1" dirty="0" smtClean="0"/>
          </a:p>
          <a:p>
            <a:r>
              <a:rPr lang="es-ES" sz="2000" b="1" dirty="0" smtClean="0"/>
              <a:t>LA FORMACIÓN DE ESTEPA COMPUESTA POR HERBÁCEAS ES EL RESULTADO DE DICHA ANTROPIZACIÓN.</a:t>
            </a:r>
            <a:endParaRPr lang="es-ES"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00166" y="214290"/>
            <a:ext cx="6143668" cy="461665"/>
          </a:xfrm>
          <a:prstGeom prst="rect">
            <a:avLst/>
          </a:prstGeom>
          <a:solidFill>
            <a:srgbClr val="FFC000"/>
          </a:solidFill>
        </p:spPr>
        <p:txBody>
          <a:bodyPr wrap="square" rtlCol="0">
            <a:spAutoFit/>
          </a:bodyPr>
          <a:lstStyle/>
          <a:p>
            <a:r>
              <a:rPr lang="es-ES" sz="2400" b="1" dirty="0" smtClean="0"/>
              <a:t>DIAGRAMA OMBROCLIMÁTICO DE CISNEROS</a:t>
            </a:r>
            <a:endParaRPr lang="es-ES" sz="2400" b="1" dirty="0"/>
          </a:p>
        </p:txBody>
      </p:sp>
      <p:pic>
        <p:nvPicPr>
          <p:cNvPr id="4" name="3 Imagen" descr="climate-graph carrion 1.png"/>
          <p:cNvPicPr>
            <a:picLocks noChangeAspect="1"/>
          </p:cNvPicPr>
          <p:nvPr/>
        </p:nvPicPr>
        <p:blipFill>
          <a:blip r:embed="rId2"/>
          <a:stretch>
            <a:fillRect/>
          </a:stretch>
        </p:blipFill>
        <p:spPr>
          <a:xfrm>
            <a:off x="1643042" y="1142984"/>
            <a:ext cx="5357473" cy="3571649"/>
          </a:xfrm>
          <a:prstGeom prst="rect">
            <a:avLst/>
          </a:prstGeom>
        </p:spPr>
      </p:pic>
      <p:pic>
        <p:nvPicPr>
          <p:cNvPr id="5" name="4 Imagen" descr="climate-table carrion.png"/>
          <p:cNvPicPr>
            <a:picLocks noChangeAspect="1"/>
          </p:cNvPicPr>
          <p:nvPr/>
        </p:nvPicPr>
        <p:blipFill>
          <a:blip r:embed="rId3"/>
          <a:stretch>
            <a:fillRect/>
          </a:stretch>
        </p:blipFill>
        <p:spPr>
          <a:xfrm>
            <a:off x="1500166" y="4714884"/>
            <a:ext cx="5715000" cy="1857375"/>
          </a:xfrm>
          <a:prstGeom prst="rect">
            <a:avLst/>
          </a:prstGeom>
        </p:spPr>
      </p:pic>
      <p:sp>
        <p:nvSpPr>
          <p:cNvPr id="6" name="5 Rectángulo"/>
          <p:cNvSpPr/>
          <p:nvPr/>
        </p:nvSpPr>
        <p:spPr>
          <a:xfrm>
            <a:off x="1785918" y="785794"/>
            <a:ext cx="4572000" cy="215444"/>
          </a:xfrm>
          <a:prstGeom prst="rect">
            <a:avLst/>
          </a:prstGeom>
        </p:spPr>
        <p:txBody>
          <a:bodyPr>
            <a:spAutoFit/>
          </a:bodyPr>
          <a:lstStyle/>
          <a:p>
            <a:r>
              <a:rPr lang="es-ES" sz="800" u="sng" dirty="0" smtClean="0">
                <a:hlinkClick r:id="rId4"/>
              </a:rPr>
              <a:t>http://images.climate-data.org/location/190363/climate-graph.png</a:t>
            </a:r>
            <a:endParaRPr lang="es-E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00430" y="142852"/>
            <a:ext cx="2071702" cy="461665"/>
          </a:xfrm>
          <a:prstGeom prst="rect">
            <a:avLst/>
          </a:prstGeom>
          <a:solidFill>
            <a:srgbClr val="FFC000"/>
          </a:solidFill>
        </p:spPr>
        <p:txBody>
          <a:bodyPr wrap="square" rtlCol="0">
            <a:spAutoFit/>
          </a:bodyPr>
          <a:lstStyle/>
          <a:p>
            <a:r>
              <a:rPr lang="es-ES" sz="2400" b="1" dirty="0" smtClean="0"/>
              <a:t>DEMOGRAFÍA</a:t>
            </a:r>
            <a:endParaRPr lang="es-ES" sz="2400" b="1" dirty="0"/>
          </a:p>
        </p:txBody>
      </p:sp>
      <p:sp>
        <p:nvSpPr>
          <p:cNvPr id="3" name="2 CuadroTexto"/>
          <p:cNvSpPr txBox="1"/>
          <p:nvPr/>
        </p:nvSpPr>
        <p:spPr>
          <a:xfrm>
            <a:off x="428596" y="785794"/>
            <a:ext cx="8358246" cy="5909310"/>
          </a:xfrm>
          <a:prstGeom prst="rect">
            <a:avLst/>
          </a:prstGeom>
          <a:solidFill>
            <a:srgbClr val="96E7F2"/>
          </a:solidFill>
        </p:spPr>
        <p:txBody>
          <a:bodyPr wrap="square" rtlCol="0">
            <a:spAutoFit/>
          </a:bodyPr>
          <a:lstStyle/>
          <a:p>
            <a:pPr algn="just"/>
            <a:r>
              <a:rPr lang="es-ES" b="1" dirty="0" smtClean="0"/>
              <a:t>	LA POBLACIÓN SEGÚN EL CENSO EDITADO POR EL INE EN EL AÑO 2014 ERA DE 481 HABITANTES.</a:t>
            </a:r>
          </a:p>
          <a:p>
            <a:pPr algn="just"/>
            <a:endParaRPr lang="es-ES" b="1" dirty="0" smtClean="0"/>
          </a:p>
          <a:p>
            <a:pPr algn="just"/>
            <a:r>
              <a:rPr lang="es-ES" b="1" dirty="0" smtClean="0"/>
              <a:t>	COMO SUCEDE CON CASI TODAS LAS POBLACIONES DE LA COMARCA SE HA PRODUCIDO UN NOTABLE DESCENSO DESDE MEDIADOS DEL SIGLO XIX.</a:t>
            </a:r>
          </a:p>
          <a:p>
            <a:pPr algn="just"/>
            <a:endParaRPr lang="es-ES" b="1" dirty="0" smtClean="0"/>
          </a:p>
          <a:p>
            <a:pPr algn="just"/>
            <a:r>
              <a:rPr lang="es-ES" b="1" dirty="0" smtClean="0"/>
              <a:t>	EL MAYOR DESCENSO SE PRODUCE EN LA DÉCADA DE 1960-70 COMO CONSECUENCIA DEL PROCESO DE MODERNIZACIÓN DE LA AGRICULTURA QUE SE PRODUCE EN ESPAÑA. </a:t>
            </a:r>
          </a:p>
          <a:p>
            <a:pPr algn="just"/>
            <a:endParaRPr lang="es-ES" b="1" dirty="0" smtClean="0"/>
          </a:p>
          <a:p>
            <a:pPr algn="just"/>
            <a:r>
              <a:rPr lang="es-ES" b="1" dirty="0" smtClean="0"/>
              <a:t>	TODO ESTE PROCESO SE ENMARCA EN UN PROCESO GENERAL DE NUESTRA ECONOMÍA CONOCIDO COMO DESARROLLISMO.</a:t>
            </a:r>
          </a:p>
          <a:p>
            <a:pPr algn="just"/>
            <a:endParaRPr lang="es-ES" b="1" dirty="0" smtClean="0"/>
          </a:p>
          <a:p>
            <a:pPr algn="just"/>
            <a:r>
              <a:rPr lang="es-ES" b="1" dirty="0" smtClean="0"/>
              <a:t>	LA MAYOR PARTE DE ESTE DESCENSO SE DEBIÓ AL DE ÉXODO RURAL O EMIGRACIÓN DE LA POBLACIÓN LOCAL HACIA EL PAÍS VASCO, CATALUÑA O MADRID.</a:t>
            </a:r>
          </a:p>
          <a:p>
            <a:pPr algn="just"/>
            <a:endParaRPr lang="es-ES" b="1" dirty="0" smtClean="0"/>
          </a:p>
          <a:p>
            <a:pPr algn="just"/>
            <a:r>
              <a:rPr lang="es-ES" b="1" dirty="0" smtClean="0"/>
              <a:t>	EL PROCESO SIGUE EN LA DÉCADA DE 1970-80 AUNQUE LA EMIGRACIÓN SE PRODUCE HACIA LA CAPITAL DE PROVINCIA O HACIA VALLADOLID.</a:t>
            </a:r>
          </a:p>
          <a:p>
            <a:pPr algn="just"/>
            <a:endParaRPr lang="es-ES" b="1" dirty="0" smtClean="0"/>
          </a:p>
          <a:p>
            <a:pPr algn="just"/>
            <a:r>
              <a:rPr lang="es-ES" b="1" dirty="0" smtClean="0"/>
              <a:t>	EL DESCENSO SIGUE VIGENTE LO QUE PROVOCA EL ENVEJECIMIENTO GENERALIZADO DE LA POBLACIÓN</a:t>
            </a:r>
            <a:endParaRPr lang="es-E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57356" y="428604"/>
            <a:ext cx="5643602" cy="461665"/>
          </a:xfrm>
          <a:prstGeom prst="rect">
            <a:avLst/>
          </a:prstGeom>
          <a:solidFill>
            <a:srgbClr val="FFC000"/>
          </a:solidFill>
        </p:spPr>
        <p:txBody>
          <a:bodyPr wrap="square" rtlCol="0">
            <a:spAutoFit/>
          </a:bodyPr>
          <a:lstStyle/>
          <a:p>
            <a:r>
              <a:rPr lang="es-ES" sz="2400" b="1" dirty="0" smtClean="0"/>
              <a:t>EVOLUCIÓN DEMOGRÁFICA DE CISNEROS</a:t>
            </a:r>
            <a:endParaRPr lang="es-ES" sz="2400" b="1" dirty="0"/>
          </a:p>
        </p:txBody>
      </p:sp>
      <p:pic>
        <p:nvPicPr>
          <p:cNvPr id="3" name="2 Imagen" descr="evolucion demografica cisneros.png"/>
          <p:cNvPicPr>
            <a:picLocks noChangeAspect="1"/>
          </p:cNvPicPr>
          <p:nvPr/>
        </p:nvPicPr>
        <p:blipFill>
          <a:blip r:embed="rId2"/>
          <a:stretch>
            <a:fillRect/>
          </a:stretch>
        </p:blipFill>
        <p:spPr>
          <a:xfrm>
            <a:off x="471048" y="1857365"/>
            <a:ext cx="7872880" cy="3578582"/>
          </a:xfrm>
          <a:prstGeom prst="rect">
            <a:avLst/>
          </a:prstGeom>
        </p:spPr>
      </p:pic>
      <p:sp>
        <p:nvSpPr>
          <p:cNvPr id="4" name="3 Rectángulo"/>
          <p:cNvSpPr/>
          <p:nvPr/>
        </p:nvSpPr>
        <p:spPr>
          <a:xfrm>
            <a:off x="1571604" y="5572140"/>
            <a:ext cx="4572000" cy="215444"/>
          </a:xfrm>
          <a:prstGeom prst="rect">
            <a:avLst/>
          </a:prstGeom>
        </p:spPr>
        <p:txBody>
          <a:bodyPr>
            <a:spAutoFit/>
          </a:bodyPr>
          <a:lstStyle/>
          <a:p>
            <a:r>
              <a:rPr lang="es-ES" sz="800" u="sng" dirty="0" smtClean="0">
                <a:hlinkClick r:id="rId3"/>
              </a:rPr>
              <a:t>https://upload.wikimedia.org/wikipedia/es/timeline/3f55d499e0c015f3379b570ce2a8624e.png</a:t>
            </a:r>
            <a:endParaRPr lang="es-E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428992" y="285728"/>
            <a:ext cx="2451056" cy="461665"/>
          </a:xfrm>
          <a:prstGeom prst="rect">
            <a:avLst/>
          </a:prstGeom>
          <a:solidFill>
            <a:srgbClr val="FFC000"/>
          </a:solidFill>
        </p:spPr>
        <p:txBody>
          <a:bodyPr wrap="none" rtlCol="0">
            <a:spAutoFit/>
          </a:bodyPr>
          <a:lstStyle/>
          <a:p>
            <a:r>
              <a:rPr lang="es-ES" sz="2400" b="1" dirty="0" smtClean="0"/>
              <a:t>EL POBLAMIENTO</a:t>
            </a:r>
            <a:endParaRPr lang="es-ES" sz="2400" b="1" dirty="0"/>
          </a:p>
        </p:txBody>
      </p:sp>
      <p:sp>
        <p:nvSpPr>
          <p:cNvPr id="3" name="2 CuadroTexto"/>
          <p:cNvSpPr txBox="1"/>
          <p:nvPr/>
        </p:nvSpPr>
        <p:spPr>
          <a:xfrm>
            <a:off x="857224" y="928670"/>
            <a:ext cx="7643865" cy="5632311"/>
          </a:xfrm>
          <a:prstGeom prst="rect">
            <a:avLst/>
          </a:prstGeom>
          <a:solidFill>
            <a:srgbClr val="96E7F2"/>
          </a:solidFill>
        </p:spPr>
        <p:txBody>
          <a:bodyPr wrap="square" rtlCol="0">
            <a:spAutoFit/>
          </a:bodyPr>
          <a:lstStyle/>
          <a:p>
            <a:pPr algn="just"/>
            <a:r>
              <a:rPr lang="es-ES" dirty="0" smtClean="0"/>
              <a:t>	</a:t>
            </a:r>
            <a:r>
              <a:rPr lang="es-ES" b="1" dirty="0" smtClean="0"/>
              <a:t>EL POBLAMIENTO DE CISNEROS COMO EL DE TODA LA COMARCA DE TIERRA DE CAMPOS ES DE TIPO CONCENTRADO. LOS PUEBLOS EN GENERAL SON DE PEQUEÑO TAMAÑO.</a:t>
            </a:r>
          </a:p>
          <a:p>
            <a:pPr algn="just"/>
            <a:endParaRPr lang="es-ES" b="1" dirty="0" smtClean="0"/>
          </a:p>
          <a:p>
            <a:pPr algn="just"/>
            <a:r>
              <a:rPr lang="es-ES" b="1" dirty="0" smtClean="0"/>
              <a:t>	EL PUEBLO TIENE UN PLANO DE TIPO IRREGULAR AUNQUE PUEDEN APRECIARSE VARIAS CALLES EN SENTIDO CONCÉNTRICO.</a:t>
            </a:r>
          </a:p>
          <a:p>
            <a:pPr algn="just"/>
            <a:endParaRPr lang="es-ES" b="1" dirty="0" smtClean="0"/>
          </a:p>
          <a:p>
            <a:pPr algn="just"/>
            <a:r>
              <a:rPr lang="es-ES" b="1" dirty="0" smtClean="0"/>
              <a:t>	LAS VIVIENDAS DE FORMA TRADICIONAL SE REALIZABAN CON ADOBE AUNQUE NO FALTAN ALGUNAS REALIZADAS EN PIEDRA CON EL CONSIGUIENTE BLASÓN.</a:t>
            </a:r>
          </a:p>
          <a:p>
            <a:pPr algn="just"/>
            <a:endParaRPr lang="es-ES" b="1" dirty="0" smtClean="0"/>
          </a:p>
          <a:p>
            <a:pPr algn="just"/>
            <a:r>
              <a:rPr lang="es-ES" b="1" dirty="0"/>
              <a:t>	</a:t>
            </a:r>
            <a:r>
              <a:rPr lang="es-ES" b="1" dirty="0" smtClean="0"/>
              <a:t>EN EL SIGLO XIX Y PARA AQUELLAS PERSONAS CON MÁS MEDIOS SE REALIZAN EN LADRILLO.</a:t>
            </a:r>
          </a:p>
          <a:p>
            <a:pPr algn="just"/>
            <a:endParaRPr lang="es-ES" b="1" dirty="0" smtClean="0"/>
          </a:p>
          <a:p>
            <a:pPr algn="just"/>
            <a:r>
              <a:rPr lang="es-ES" b="1" dirty="0"/>
              <a:t>	</a:t>
            </a:r>
            <a:r>
              <a:rPr lang="es-ES" b="1" dirty="0" smtClean="0"/>
              <a:t>LAS VIVIENDAS ACTUALES Y POR INFLUENCIA DEL MEDIO URBANO SE CONSTRUYEN DE LA MISMA MANERA QUE EN ESE MEDIO.</a:t>
            </a:r>
          </a:p>
          <a:p>
            <a:pPr algn="just"/>
            <a:endParaRPr lang="es-ES" b="1" dirty="0" smtClean="0"/>
          </a:p>
          <a:p>
            <a:pPr algn="just"/>
            <a:r>
              <a:rPr lang="es-ES" b="1" dirty="0" smtClean="0"/>
              <a:t>	LA ESTRUCTURA DE LA CASA RURAL TRADICIONAL ERA LA DE CASA BLOQUE EN LA HORIZONTAL. ES COMÚN VER LA VIVIENDA JUNTO AL CORRAL DEL GANADO Y LA NAVE PARA LAS COSECHAS.</a:t>
            </a:r>
            <a:endParaRPr lang="es-ES" b="1" dirty="0"/>
          </a:p>
        </p:txBody>
      </p:sp>
    </p:spTree>
  </p:cSld>
  <p:clrMapOvr>
    <a:masterClrMapping/>
  </p:clrMapOvr>
</p:sld>
</file>

<file path=ppt/theme/theme1.xml><?xml version="1.0" encoding="utf-8"?>
<a:theme xmlns:a="http://schemas.openxmlformats.org/drawingml/2006/main" name="Tema de Office">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TotalTime>
  <Words>1296</Words>
  <Application>Microsoft Office PowerPoint</Application>
  <PresentationFormat>Presentación en pantalla (4:3)</PresentationFormat>
  <Paragraphs>174</Paragraphs>
  <Slides>26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Arial</vt:lpstr>
      <vt:lpstr>Calibri</vt:lpstr>
      <vt:lpstr>Symbol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IES</dc:creator>
  <cp:lastModifiedBy>Luis Carlos</cp:lastModifiedBy>
  <cp:revision>39</cp:revision>
  <dcterms:created xsi:type="dcterms:W3CDTF">2015-12-03T17:06:08Z</dcterms:created>
  <dcterms:modified xsi:type="dcterms:W3CDTF">2015-12-14T17:59:35Z</dcterms:modified>
</cp:coreProperties>
</file>