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4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457200" y="3699804"/>
            <a:ext cx="8305800" cy="1143000"/>
          </a:xfrm>
        </p:spPr>
        <p:txBody>
          <a:bodyPr>
            <a:noAutofit/>
          </a:bodyPr>
          <a:lstStyle>
            <a:lvl1pPr marL="0" indent="0" algn="ctr">
              <a:buNone/>
              <a:defRPr sz="2200" spc="10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Título"/>
          <p:cNvSpPr>
            <a:spLocks noGrp="1"/>
          </p:cNvSpPr>
          <p:nvPr>
            <p:ph type="ctrTitle"/>
          </p:nvPr>
        </p:nvSpPr>
        <p:spPr>
          <a:xfrm>
            <a:off x="457200" y="1433732"/>
            <a:ext cx="8305800" cy="1981200"/>
          </a:xfrm>
          <a:ln w="6350" cap="rnd">
            <a:noFill/>
          </a:ln>
        </p:spPr>
        <p:txBody>
          <a:bodyPr anchor="b" anchorCtr="0">
            <a:noAutofit/>
          </a:bodyPr>
          <a:lstStyle>
            <a:lvl1pPr algn="ctr">
              <a:defRPr lang="en-US" sz="4800" b="0" dirty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50800" dist="25400" dir="13500000">
                    <a:srgbClr val="000000">
                      <a:alpha val="70000"/>
                    </a:srgb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cxnSp>
        <p:nvCxnSpPr>
          <p:cNvPr id="8" name="7 Conector recto"/>
          <p:cNvCxnSpPr/>
          <p:nvPr/>
        </p:nvCxnSpPr>
        <p:spPr>
          <a:xfrm>
            <a:off x="1463626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12 Conector recto"/>
          <p:cNvCxnSpPr/>
          <p:nvPr/>
        </p:nvCxnSpPr>
        <p:spPr>
          <a:xfrm>
            <a:off x="4708574" y="3550126"/>
            <a:ext cx="2971800" cy="1588"/>
          </a:xfrm>
          <a:prstGeom prst="line">
            <a:avLst/>
          </a:prstGeom>
          <a:ln w="9525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13 Elipse"/>
          <p:cNvSpPr/>
          <p:nvPr/>
        </p:nvSpPr>
        <p:spPr>
          <a:xfrm>
            <a:off x="4540348" y="3526302"/>
            <a:ext cx="45720" cy="45720"/>
          </a:xfrm>
          <a:prstGeom prst="ellipse">
            <a:avLst/>
          </a:prstGeom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2">
            <a:schemeClr val="accent2"/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1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C5B-A04B-4ACA-9D18-E8914D06603E}" type="datetimeFigureOut">
              <a:rPr lang="es-ES" smtClean="0"/>
              <a:t>17/12/2020</a:t>
            </a:fld>
            <a:endParaRPr lang="es-ES"/>
          </a:p>
        </p:txBody>
      </p:sp>
      <p:sp>
        <p:nvSpPr>
          <p:cNvPr id="16" name="15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612570-30AB-4AE4-88B8-1D1D44C11840}" type="slidenum">
              <a:rPr lang="es-ES" smtClean="0"/>
              <a:t>‹Nº›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C5B-A04B-4ACA-9D18-E8914D06603E}" type="datetimeFigureOut">
              <a:rPr lang="es-ES" smtClean="0"/>
              <a:t>17/12/2020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2570-30AB-4AE4-88B8-1D1D44C1184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C5B-A04B-4ACA-9D18-E8914D06603E}" type="datetimeFigureOut">
              <a:rPr lang="es-ES" smtClean="0"/>
              <a:t>17/12/2020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2570-30AB-4AE4-88B8-1D1D44C1184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984BC5B-A04B-4ACA-9D18-E8914D06603E}" type="datetimeFigureOut">
              <a:rPr lang="es-ES" smtClean="0"/>
              <a:t>17/12/2020</a:t>
            </a:fld>
            <a:endParaRPr lang="es-ES"/>
          </a:p>
        </p:txBody>
      </p:sp>
      <p:sp>
        <p:nvSpPr>
          <p:cNvPr id="15" name="14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 algn="ctr">
              <a:defRPr/>
            </a:lvl1pPr>
          </a:lstStyle>
          <a:p>
            <a:fld id="{81612570-30AB-4AE4-88B8-1D1D44C11840}" type="slidenum">
              <a:rPr lang="es-ES" smtClean="0"/>
              <a:t>‹Nº›</a:t>
            </a:fld>
            <a:endParaRPr lang="es-ES"/>
          </a:p>
        </p:txBody>
      </p:sp>
      <p:sp>
        <p:nvSpPr>
          <p:cNvPr id="16" name="15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17" name="16 Título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C5B-A04B-4ACA-9D18-E8914D06603E}" type="datetimeFigureOut">
              <a:rPr lang="es-ES" smtClean="0"/>
              <a:t>17/12/2020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2570-30AB-4AE4-88B8-1D1D44C11840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05200"/>
            <a:ext cx="7924800" cy="137160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lang="en-US" sz="4800" b="0" dirty="0">
                <a:ln w="3200">
                  <a:solidFill>
                    <a:schemeClr val="bg2">
                      <a:shade val="2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F9F9F9"/>
                </a:solidFill>
                <a:effectLst>
                  <a:innerShdw blurRad="38100" dist="25400" dir="13500000">
                    <a:prstClr val="black">
                      <a:alpha val="70000"/>
                    </a:prstClr>
                  </a:innerShdw>
                </a:effectLst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4958864"/>
            <a:ext cx="7924800" cy="984736"/>
          </a:xfrm>
        </p:spPr>
        <p:txBody>
          <a:bodyPr anchor="t"/>
          <a:lstStyle>
            <a:lvl1pPr marL="0" indent="0">
              <a:buNone/>
              <a:defRPr sz="2000" spc="10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7" name="6 Conector recto"/>
          <p:cNvCxnSpPr/>
          <p:nvPr/>
        </p:nvCxnSpPr>
        <p:spPr>
          <a:xfrm>
            <a:off x="685800" y="4916992"/>
            <a:ext cx="7924800" cy="4301"/>
          </a:xfrm>
          <a:prstGeom prst="line">
            <a:avLst/>
          </a:prstGeom>
          <a:noFill/>
          <a:ln w="9525" cap="flat" cmpd="sng" algn="ctr">
            <a:solidFill>
              <a:srgbClr val="E9E9E8"/>
            </a:solidFill>
            <a:prstDash val="solid"/>
          </a:ln>
          <a:effectLst>
            <a:outerShdw blurRad="31750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C5B-A04B-4ACA-9D18-E8914D06603E}" type="datetimeFigureOut">
              <a:rPr lang="es-ES" smtClean="0"/>
              <a:t>17/12/2020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2570-30AB-4AE4-88B8-1D1D44C11840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1"/>
          </p:nvPr>
        </p:nvSpPr>
        <p:spPr>
          <a:xfrm>
            <a:off x="457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2"/>
          </p:nvPr>
        </p:nvSpPr>
        <p:spPr>
          <a:xfrm>
            <a:off x="4648200" y="1524000"/>
            <a:ext cx="4059936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2570-30AB-4AE4-88B8-1D1D44C11840}" type="slidenum">
              <a:rPr lang="es-ES" smtClean="0"/>
              <a:t>‹Nº›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C5B-A04B-4ACA-9D18-E8914D06603E}" type="datetimeFigureOut">
              <a:rPr lang="es-ES" smtClean="0"/>
              <a:t>17/12/2020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  <a:sp3d prstMaterial="flat"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2" name="31 Marcador de contenido"/>
          <p:cNvSpPr>
            <a:spLocks noGrp="1"/>
          </p:cNvSpPr>
          <p:nvPr>
            <p:ph sz="half" idx="2"/>
          </p:nvPr>
        </p:nvSpPr>
        <p:spPr>
          <a:xfrm>
            <a:off x="457200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4" name="33 Marcador de contenido"/>
          <p:cNvSpPr>
            <a:spLocks noGrp="1"/>
          </p:cNvSpPr>
          <p:nvPr>
            <p:ph sz="quarter" idx="4"/>
          </p:nvPr>
        </p:nvSpPr>
        <p:spPr>
          <a:xfrm>
            <a:off x="4649788" y="2201896"/>
            <a:ext cx="4038600" cy="391363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texto"/>
          <p:cNvSpPr>
            <a:spLocks noGrp="1"/>
          </p:cNvSpPr>
          <p:nvPr>
            <p:ph type="body" idx="3"/>
          </p:nvPr>
        </p:nvSpPr>
        <p:spPr>
          <a:xfrm>
            <a:off x="4648200" y="1399593"/>
            <a:ext cx="4040188" cy="762000"/>
          </a:xfrm>
          <a:noFill/>
          <a:ln w="25400" cap="rnd" cmpd="sng" algn="ctr">
            <a:noFill/>
            <a:prstDash val="solid"/>
          </a:ln>
          <a:effectLst>
            <a:softEdge rad="63500"/>
          </a:effectLst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lIns="91440" tIns="45720" rIns="91440" bIns="45720" anchor="b">
            <a:noAutofit/>
          </a:bodyPr>
          <a:lstStyle>
            <a:lvl1pPr marL="0" indent="0" algn="l">
              <a:spcBef>
                <a:spcPts val="0"/>
              </a:spcBef>
              <a:buNone/>
              <a:defRPr sz="2600" b="1" baseline="0">
                <a:solidFill>
                  <a:schemeClr val="tx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cxnSp>
        <p:nvCxnSpPr>
          <p:cNvPr id="10" name="9 Conector recto"/>
          <p:cNvCxnSpPr/>
          <p:nvPr/>
        </p:nvCxnSpPr>
        <p:spPr>
          <a:xfrm>
            <a:off x="562945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"/>
          <p:cNvCxnSpPr/>
          <p:nvPr/>
        </p:nvCxnSpPr>
        <p:spPr>
          <a:xfrm>
            <a:off x="4754880" y="2180219"/>
            <a:ext cx="3749040" cy="1588"/>
          </a:xfrm>
          <a:prstGeom prst="line">
            <a:avLst/>
          </a:prstGeom>
          <a:noFill/>
          <a:ln w="12700" cap="flat" cmpd="sng" algn="ctr">
            <a:solidFill>
              <a:schemeClr val="bg2">
                <a:tint val="20000"/>
              </a:schemeClr>
            </a:solidFill>
            <a:prstDash val="solid"/>
          </a:ln>
          <a:effectLst>
            <a:outerShdw blurRad="34925" dir="2700000" algn="tl" rotWithShape="0">
              <a:srgbClr val="000000">
                <a:alpha val="55000"/>
              </a:srgb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C5B-A04B-4ACA-9D18-E8914D06603E}" type="datetimeFigureOut">
              <a:rPr lang="es-ES" smtClean="0"/>
              <a:t>17/12/2020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2570-30AB-4AE4-88B8-1D1D44C11840}" type="slidenum">
              <a:rPr lang="es-ES" smtClean="0"/>
              <a:t>‹Nº›</a:t>
            </a:fld>
            <a:endParaRPr lang="es-E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C5B-A04B-4ACA-9D18-E8914D06603E}" type="datetimeFigureOut">
              <a:rPr lang="es-ES" smtClean="0"/>
              <a:t>17/12/2020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612570-30AB-4AE4-88B8-1D1D44C11840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28 Marcador de contenido"/>
          <p:cNvSpPr>
            <a:spLocks noGrp="1"/>
          </p:cNvSpPr>
          <p:nvPr>
            <p:ph sz="quarter" idx="1"/>
          </p:nvPr>
        </p:nvSpPr>
        <p:spPr>
          <a:xfrm>
            <a:off x="457200" y="457200"/>
            <a:ext cx="6248400" cy="5715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781800" y="1600200"/>
            <a:ext cx="1984248" cy="3733800"/>
          </a:xfrm>
        </p:spPr>
        <p:txBody>
          <a:bodyPr tIns="45720" bIns="45720"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31" name="30 Título"/>
          <p:cNvSpPr>
            <a:spLocks noGrp="1"/>
          </p:cNvSpPr>
          <p:nvPr>
            <p:ph type="title"/>
          </p:nvPr>
        </p:nvSpPr>
        <p:spPr>
          <a:xfrm>
            <a:off x="6781800" y="457200"/>
            <a:ext cx="19812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C984BC5B-A04B-4ACA-9D18-E8914D06603E}" type="datetimeFigureOut">
              <a:rPr lang="es-ES" smtClean="0"/>
              <a:t>17/12/2020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fld id="{81612570-30AB-4AE4-88B8-1D1D44C11840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629400" y="457200"/>
            <a:ext cx="2057400" cy="1066800"/>
          </a:xfrm>
        </p:spPr>
        <p:txBody>
          <a:bodyPr lIns="91440" tIns="91440" anchor="b" anchorCtr="0"/>
          <a:lstStyle>
            <a:lvl1pPr algn="l">
              <a:buNone/>
              <a:defRPr sz="1800" b="1" spc="-50" baseline="0">
                <a:ln w="3175">
                  <a:noFill/>
                </a:ln>
                <a:solidFill>
                  <a:schemeClr val="tx2"/>
                </a:solidFill>
                <a:effectLst/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457200" y="457200"/>
            <a:ext cx="6019800" cy="5562600"/>
          </a:xfrm>
          <a:solidFill>
            <a:schemeClr val="tx2">
              <a:tint val="40000"/>
            </a:schemeClr>
          </a:solidFill>
          <a:effectLst>
            <a:outerShdw blurRad="88900" sx="103000" sy="103000" algn="ctr" rotWithShape="0">
              <a:prstClr val="black">
                <a:alpha val="32000"/>
              </a:prstClr>
            </a:outerShdw>
            <a:softEdge rad="127000"/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629400" y="1600200"/>
            <a:ext cx="2057400" cy="4419600"/>
          </a:xfrm>
        </p:spPr>
        <p:txBody>
          <a:bodyPr anchor="t" anchorCtr="0"/>
          <a:lstStyle>
            <a:lvl1pPr marL="0" indent="0">
              <a:lnSpc>
                <a:spcPct val="125000"/>
              </a:lnSpc>
              <a:spcAft>
                <a:spcPts val="1000"/>
              </a:spcAft>
              <a:buFontTx/>
              <a:buNone/>
              <a:defRPr sz="1600" b="0">
                <a:solidFill>
                  <a:schemeClr val="tx2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84BC5B-A04B-4ACA-9D18-E8914D06603E}" type="datetimeFigureOut">
              <a:rPr lang="es-ES" smtClean="0"/>
              <a:t>17/12/2020</a:t>
            </a:fld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1612570-30AB-4AE4-88B8-1D1D44C11840}" type="slidenum">
              <a:rPr lang="es-ES" smtClean="0"/>
              <a:t>‹Nº›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Marcador de texto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8229600" cy="46783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4" name="23 Marcador de fecha"/>
          <p:cNvSpPr>
            <a:spLocks noGrp="1"/>
          </p:cNvSpPr>
          <p:nvPr>
            <p:ph type="dt" sz="half" idx="2"/>
          </p:nvPr>
        </p:nvSpPr>
        <p:spPr>
          <a:xfrm>
            <a:off x="5791200" y="6203667"/>
            <a:ext cx="2590800" cy="384048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984BC5B-A04B-4ACA-9D18-E8914D06603E}" type="datetimeFigureOut">
              <a:rPr lang="es-ES" smtClean="0"/>
              <a:t>17/12/2020</a:t>
            </a:fld>
            <a:endParaRPr lang="es-ES"/>
          </a:p>
        </p:txBody>
      </p:sp>
      <p:sp>
        <p:nvSpPr>
          <p:cNvPr id="10" name="9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133600" y="6203667"/>
            <a:ext cx="358140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2" name="21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410575" y="6181531"/>
            <a:ext cx="609600" cy="457200"/>
          </a:xfrm>
          <a:prstGeom prst="rect">
            <a:avLst/>
          </a:prstGeom>
          <a:noFill/>
        </p:spPr>
        <p:txBody>
          <a:bodyPr vert="horz" lIns="0" tIns="0" rIns="0" bIns="0" anchor="ctr" anchorCtr="0">
            <a:noAutofit/>
          </a:bodyPr>
          <a:lstStyle>
            <a:lvl1pPr algn="ctr" eaLnBrk="1" latinLnBrk="0" hangingPunct="1">
              <a:defRPr kumimoji="0" sz="1600" baseline="0">
                <a:solidFill>
                  <a:schemeClr val="tx2"/>
                </a:solidFill>
              </a:defRPr>
            </a:lvl1pPr>
          </a:lstStyle>
          <a:p>
            <a:fld id="{81612570-30AB-4AE4-88B8-1D1D44C11840}" type="slidenum">
              <a:rPr lang="es-ES" smtClean="0"/>
              <a:t>‹Nº›</a:t>
            </a:fld>
            <a:endParaRPr lang="es-ES"/>
          </a:p>
        </p:txBody>
      </p:sp>
      <p:sp>
        <p:nvSpPr>
          <p:cNvPr id="5" name="4 Marcador de título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19200"/>
          </a:xfrm>
          <a:prstGeom prst="rect">
            <a:avLst/>
          </a:prstGeom>
          <a:ln w="6350" cap="rnd">
            <a:noFill/>
          </a:ln>
        </p:spPr>
        <p:txBody>
          <a:bodyPr vert="horz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lang="en-US" sz="4200" b="0" kern="1200" spc="-100" baseline="0" dirty="0">
          <a:ln w="3200">
            <a:solidFill>
              <a:schemeClr val="bg2">
                <a:shade val="75000"/>
                <a:alpha val="25000"/>
              </a:schemeClr>
            </a:solidFill>
            <a:prstDash val="solid"/>
            <a:round/>
          </a:ln>
          <a:solidFill>
            <a:srgbClr val="F9F9F9"/>
          </a:solidFill>
          <a:effectLst>
            <a:innerShdw blurRad="50800" dist="25400" dir="13500000">
              <a:prstClr val="black">
                <a:alpha val="70000"/>
              </a:prstClr>
            </a:innerShdw>
          </a:effectLst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2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/>
        <a:buChar char="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2pPr>
      <a:lvl3pPr marL="1005840" indent="-228600" algn="l" rtl="0" eaLnBrk="1" latinLnBrk="0" hangingPunct="1">
        <a:spcBef>
          <a:spcPts val="300"/>
        </a:spcBef>
        <a:buClr>
          <a:schemeClr val="accent2">
            <a:shade val="50000"/>
          </a:schemeClr>
        </a:buClr>
        <a:buSzPct val="85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rtl="0" eaLnBrk="1" latinLnBrk="0" hangingPunct="1">
        <a:spcBef>
          <a:spcPts val="30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2860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ts val="340"/>
        </a:spcBef>
        <a:buClr>
          <a:schemeClr val="accent2">
            <a:shade val="75000"/>
          </a:schemeClr>
        </a:buClr>
        <a:buSzPct val="85000"/>
        <a:buFont typeface="Wingdings 2" pitchFamily="18" charset="2"/>
        <a:buChar char="?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b="1" dirty="0" smtClean="0"/>
              <a:t>EL ADVERBIO</a:t>
            </a:r>
            <a:endParaRPr lang="es-ES" b="1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b="1" dirty="0" smtClean="0"/>
              <a:t>LENGUA  -  6º PRIMARIA</a:t>
            </a:r>
            <a:endParaRPr lang="es-ES" b="1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Palabra que expresa circunstancias de lugar, tiempo, modo, cantidad…</a:t>
            </a:r>
          </a:p>
          <a:p>
            <a:pPr>
              <a:buNone/>
            </a:pPr>
            <a:endParaRPr lang="es-ES" dirty="0" smtClean="0"/>
          </a:p>
          <a:p>
            <a:r>
              <a:rPr lang="es-ES" dirty="0" smtClean="0"/>
              <a:t>Son invariables, pero admiten algunos sufijos intensivos.</a:t>
            </a:r>
          </a:p>
          <a:p>
            <a:pPr>
              <a:buNone/>
            </a:pP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DEFINICIÓN</a:t>
            </a:r>
            <a:endParaRPr lang="es-ES" b="1" dirty="0"/>
          </a:p>
        </p:txBody>
      </p:sp>
      <p:pic>
        <p:nvPicPr>
          <p:cNvPr id="15362" name="Picture 2" descr="Los adverbios % Bla Bla Español Los adverbios %"/>
          <p:cNvPicPr>
            <a:picLocks noChangeAspect="1" noChangeArrowheads="1"/>
          </p:cNvPicPr>
          <p:nvPr/>
        </p:nvPicPr>
        <p:blipFill>
          <a:blip r:embed="rId2" cstate="print"/>
          <a:srcRect t="3020" b="3360"/>
          <a:stretch>
            <a:fillRect/>
          </a:stretch>
        </p:blipFill>
        <p:spPr bwMode="auto">
          <a:xfrm>
            <a:off x="5868144" y="3933056"/>
            <a:ext cx="2384376" cy="2232248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844824"/>
            <a:ext cx="8229600" cy="4572000"/>
          </a:xfrm>
        </p:spPr>
        <p:txBody>
          <a:bodyPr>
            <a:normAutofit/>
          </a:bodyPr>
          <a:lstStyle/>
          <a:p>
            <a:r>
              <a:rPr lang="es-ES" b="1" u="sng" dirty="0" smtClean="0"/>
              <a:t>LUGAR</a:t>
            </a:r>
            <a:r>
              <a:rPr lang="es-ES" dirty="0" smtClean="0"/>
              <a:t>: aquí, allí, cerca, lejos…</a:t>
            </a:r>
          </a:p>
          <a:p>
            <a:r>
              <a:rPr lang="es-ES" b="1" u="sng" dirty="0" smtClean="0"/>
              <a:t>TIEMPO</a:t>
            </a:r>
            <a:r>
              <a:rPr lang="es-ES" dirty="0" smtClean="0"/>
              <a:t>: hoy, ahora, siempre…</a:t>
            </a:r>
          </a:p>
          <a:p>
            <a:r>
              <a:rPr lang="es-ES" b="1" u="sng" dirty="0" smtClean="0"/>
              <a:t>MODO</a:t>
            </a:r>
            <a:r>
              <a:rPr lang="es-ES" dirty="0" smtClean="0"/>
              <a:t>: bien, mal, regular, adverbios acabados en –mente…</a:t>
            </a:r>
          </a:p>
          <a:p>
            <a:r>
              <a:rPr lang="es-ES" b="1" u="sng" dirty="0" smtClean="0"/>
              <a:t>CANTIDAD</a:t>
            </a:r>
            <a:r>
              <a:rPr lang="es-ES" dirty="0" smtClean="0"/>
              <a:t>: poco, mucho…</a:t>
            </a:r>
          </a:p>
          <a:p>
            <a:r>
              <a:rPr lang="es-ES" b="1" u="sng" dirty="0" smtClean="0"/>
              <a:t>AFIRMACIÓN</a:t>
            </a:r>
            <a:r>
              <a:rPr lang="es-ES" dirty="0" smtClean="0"/>
              <a:t>: sí, también.</a:t>
            </a:r>
          </a:p>
          <a:p>
            <a:r>
              <a:rPr lang="es-ES" b="1" u="sng" dirty="0" smtClean="0"/>
              <a:t>NEGACIÓN</a:t>
            </a:r>
            <a:r>
              <a:rPr lang="es-ES" dirty="0" smtClean="0"/>
              <a:t>: no, tampoco.</a:t>
            </a:r>
          </a:p>
          <a:p>
            <a:r>
              <a:rPr lang="es-ES" b="1" u="sng" dirty="0" smtClean="0"/>
              <a:t>DUDA</a:t>
            </a:r>
            <a:r>
              <a:rPr lang="es-ES" dirty="0" smtClean="0"/>
              <a:t>: quizás, acaso.</a:t>
            </a:r>
            <a:endParaRPr lang="es-ES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ES" b="1" dirty="0" smtClean="0"/>
              <a:t>TIPOS DE ADVERBIOS</a:t>
            </a:r>
            <a:endParaRPr lang="es-ES" b="1" dirty="0"/>
          </a:p>
        </p:txBody>
      </p:sp>
    </p:spTree>
  </p:cSld>
  <p:clrMapOvr>
    <a:masterClrMapping/>
  </p:clrMapOvr>
  <p:transition>
    <p:wipe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772816"/>
            <a:ext cx="8229600" cy="4572000"/>
          </a:xfrm>
        </p:spPr>
        <p:txBody>
          <a:bodyPr/>
          <a:lstStyle/>
          <a:p>
            <a:r>
              <a:rPr lang="es-ES" b="1" dirty="0" smtClean="0"/>
              <a:t>COMPLEMENTO DE UN VERBO</a:t>
            </a:r>
            <a:r>
              <a:rPr lang="es-ES" dirty="0" smtClean="0"/>
              <a:t>.</a:t>
            </a:r>
          </a:p>
          <a:p>
            <a:pPr lvl="1" algn="ctr">
              <a:buNone/>
            </a:pPr>
            <a:r>
              <a:rPr lang="es-ES" dirty="0"/>
              <a:t> </a:t>
            </a:r>
            <a:r>
              <a:rPr lang="es-ES" dirty="0" smtClean="0"/>
              <a:t> </a:t>
            </a:r>
            <a:r>
              <a:rPr lang="es-ES" i="1" dirty="0" smtClean="0"/>
              <a:t>Carlos </a:t>
            </a:r>
            <a:r>
              <a:rPr lang="es-ES" i="1" dirty="0" smtClean="0">
                <a:solidFill>
                  <a:srgbClr val="FF0000"/>
                </a:solidFill>
              </a:rPr>
              <a:t>está</a:t>
            </a:r>
            <a:r>
              <a:rPr lang="es-ES" i="1" dirty="0" smtClean="0"/>
              <a:t> </a:t>
            </a:r>
            <a:r>
              <a:rPr lang="es-ES" i="1" u="sng" dirty="0" smtClean="0"/>
              <a:t>aquí</a:t>
            </a:r>
            <a:r>
              <a:rPr lang="es-ES" i="1" dirty="0" smtClean="0"/>
              <a:t>.</a:t>
            </a:r>
          </a:p>
          <a:p>
            <a:pPr lvl="1" algn="ctr">
              <a:buNone/>
            </a:pPr>
            <a:endParaRPr lang="es-ES" i="1" dirty="0" smtClean="0"/>
          </a:p>
          <a:p>
            <a:r>
              <a:rPr lang="es-ES" b="1" dirty="0" smtClean="0"/>
              <a:t>MODIFICADOR DE UN ADJETIVO</a:t>
            </a:r>
            <a:r>
              <a:rPr lang="es-ES" dirty="0" smtClean="0"/>
              <a:t>.</a:t>
            </a:r>
          </a:p>
          <a:p>
            <a:pPr>
              <a:buNone/>
            </a:pPr>
            <a:r>
              <a:rPr lang="es-ES" sz="2800" i="1" dirty="0" smtClean="0"/>
              <a:t>                                   La jirafa es </a:t>
            </a:r>
            <a:r>
              <a:rPr lang="es-ES" sz="2800" i="1" u="sng" dirty="0" smtClean="0"/>
              <a:t>muy</a:t>
            </a:r>
            <a:r>
              <a:rPr lang="es-ES" sz="2800" i="1" dirty="0" smtClean="0"/>
              <a:t> </a:t>
            </a:r>
            <a:r>
              <a:rPr lang="es-ES" sz="2800" i="1" dirty="0" smtClean="0">
                <a:solidFill>
                  <a:srgbClr val="FF0000"/>
                </a:solidFill>
              </a:rPr>
              <a:t>alta.</a:t>
            </a:r>
          </a:p>
          <a:p>
            <a:pPr>
              <a:buNone/>
            </a:pPr>
            <a:endParaRPr lang="es-ES" sz="2800" i="1" dirty="0" smtClean="0">
              <a:solidFill>
                <a:srgbClr val="FF0000"/>
              </a:solidFill>
            </a:endParaRPr>
          </a:p>
          <a:p>
            <a:r>
              <a:rPr lang="es-ES" b="1" dirty="0" smtClean="0"/>
              <a:t>MODIFICADOR DE OTRO ADVERBIO.</a:t>
            </a:r>
          </a:p>
          <a:p>
            <a:pPr algn="ctr">
              <a:buNone/>
            </a:pPr>
            <a:r>
              <a:rPr lang="es-ES" dirty="0"/>
              <a:t> </a:t>
            </a:r>
            <a:r>
              <a:rPr lang="es-ES" dirty="0" smtClean="0"/>
              <a:t>        </a:t>
            </a:r>
            <a:r>
              <a:rPr lang="es-ES" sz="2800" i="1" dirty="0" smtClean="0"/>
              <a:t>Manuel vive </a:t>
            </a:r>
            <a:r>
              <a:rPr lang="es-ES" sz="2800" i="1" u="sng" dirty="0" smtClean="0"/>
              <a:t>bastante</a:t>
            </a:r>
            <a:r>
              <a:rPr lang="es-ES" sz="2800" i="1" dirty="0" smtClean="0"/>
              <a:t> </a:t>
            </a:r>
            <a:r>
              <a:rPr lang="es-ES" sz="2800" i="1" dirty="0" smtClean="0">
                <a:solidFill>
                  <a:srgbClr val="FF0000"/>
                </a:solidFill>
              </a:rPr>
              <a:t>lejos</a:t>
            </a:r>
            <a:r>
              <a:rPr lang="es-ES" sz="2800" dirty="0" smtClean="0"/>
              <a:t>.</a:t>
            </a:r>
            <a:endParaRPr lang="es-ES" sz="2800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b="1" dirty="0" smtClean="0"/>
              <a:t>FUNCIONES DE LOS ADVERBIOS</a:t>
            </a:r>
            <a:endParaRPr lang="es-ES" b="1" dirty="0"/>
          </a:p>
        </p:txBody>
      </p:sp>
    </p:spTree>
  </p:cSld>
  <p:clrMapOvr>
    <a:masterClrMapping/>
  </p:clrMapOvr>
  <p:transition>
    <p:wheel spokes="1"/>
  </p:transition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pel">
  <a:themeElements>
    <a:clrScheme name="Papel">
      <a:dk1>
        <a:sysClr val="windowText" lastClr="000000"/>
      </a:dk1>
      <a:lt1>
        <a:sysClr val="window" lastClr="FFFFFF"/>
      </a:lt1>
      <a:dk2>
        <a:srgbClr val="444D26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Papel">
      <a:maj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onstantia"/>
        <a:ea typeface=""/>
        <a:cs typeface=""/>
        <a:font script="Jpan" typeface="HG明朝E"/>
        <a:font script="Hang" typeface="궁서"/>
        <a:font script="Hans" typeface="华文新魏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55000"/>
                <a:alpha val="20000"/>
              </a:schemeClr>
              <a:schemeClr val="phClr">
                <a:tint val="40000"/>
                <a:shade val="90000"/>
                <a:satMod val="60000"/>
                <a:alpha val="20000"/>
              </a:schemeClr>
            </a:duotone>
          </a:blip>
          <a:tile tx="0" ty="0" sx="58000" sy="38000" flip="none" algn="tl"/>
        </a:blipFill>
        <a:blipFill>
          <a:blip xmlns:r="http://schemas.openxmlformats.org/officeDocument/2006/relationships" r:embed="rId2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C942AC2E5372BC4F9A79881194FA7DFC" ma:contentTypeVersion="2" ma:contentTypeDescription="Crear nuevo documento." ma:contentTypeScope="" ma:versionID="a5f0a1f1b3f013bbf3820279da736a4b">
  <xsd:schema xmlns:xsd="http://www.w3.org/2001/XMLSchema" xmlns:xs="http://www.w3.org/2001/XMLSchema" xmlns:p="http://schemas.microsoft.com/office/2006/metadata/properties" xmlns:ns2="7abe210a-ef50-40a4-987f-7f6dfb7d3edc" targetNamespace="http://schemas.microsoft.com/office/2006/metadata/properties" ma:root="true" ma:fieldsID="acfc66d8de1ab113ce0af1e7cdc43246" ns2:_="">
    <xsd:import namespace="7abe210a-ef50-40a4-987f-7f6dfb7d3ed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abe210a-ef50-40a4-987f-7f6dfb7d3ed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2FD5B73D-9244-409C-94A2-543EA123EAAC}"/>
</file>

<file path=customXml/itemProps2.xml><?xml version="1.0" encoding="utf-8"?>
<ds:datastoreItem xmlns:ds="http://schemas.openxmlformats.org/officeDocument/2006/customXml" ds:itemID="{D1E871A4-F8A1-49D5-A038-BD46D5818769}"/>
</file>

<file path=customXml/itemProps3.xml><?xml version="1.0" encoding="utf-8"?>
<ds:datastoreItem xmlns:ds="http://schemas.openxmlformats.org/officeDocument/2006/customXml" ds:itemID="{F7B52DA7-5D54-4359-892E-C8CDD76000AC}"/>
</file>

<file path=docProps/app.xml><?xml version="1.0" encoding="utf-8"?>
<Properties xmlns="http://schemas.openxmlformats.org/officeDocument/2006/extended-properties" xmlns:vt="http://schemas.openxmlformats.org/officeDocument/2006/docPropsVTypes">
  <Template>Paper</Template>
  <TotalTime>19</TotalTime>
  <Words>125</Words>
  <Application>Microsoft Office PowerPoint</Application>
  <PresentationFormat>Presentación en pantalla (4:3)</PresentationFormat>
  <Paragraphs>23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Papel</vt:lpstr>
      <vt:lpstr>LENGUA  -  6º PRIMARIA</vt:lpstr>
      <vt:lpstr>DEFINICIÓN</vt:lpstr>
      <vt:lpstr>TIPOS DE ADVERBIOS</vt:lpstr>
      <vt:lpstr>FUNCIONES DE LOS ADVERBIOS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LENGUA  -  6º PRIMARIA</dc:title>
  <dc:creator>Profesor</dc:creator>
  <cp:lastModifiedBy>Profesor</cp:lastModifiedBy>
  <cp:revision>3</cp:revision>
  <dcterms:created xsi:type="dcterms:W3CDTF">2020-12-17T09:35:48Z</dcterms:created>
  <dcterms:modified xsi:type="dcterms:W3CDTF">2020-12-17T09:55:16Z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0x010100C942AC2E5372BC4F9A79881194FA7DFC</vt:lpwstr>
  </property>
</Properties>
</file>