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2" autoAdjust="0"/>
    <p:restoredTop sz="94565" autoAdjust="0"/>
  </p:normalViewPr>
  <p:slideViewPr>
    <p:cSldViewPr>
      <p:cViewPr varScale="1">
        <p:scale>
          <a:sx n="66" d="100"/>
          <a:sy n="66" d="100"/>
        </p:scale>
        <p:origin x="-43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A847CFC-816F-41D0-AAC0-9BF4FEBC753E}" type="datetimeFigureOut">
              <a:rPr lang="es-ES" smtClean="0"/>
              <a:pPr/>
              <a:t>13/04/2015</a:t>
            </a:fld>
            <a:endParaRPr lang="es-ES" dirty="0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ES" dirty="0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  <p:transition spd="med" advClick="0" advTm="1000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13/04/2015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  <p:transition spd="med" advClick="0" advTm="1000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13/04/2015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  <p:transition spd="med" advClick="0" advTm="1000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13/04/2015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  <p:transition spd="med" advClick="0" advTm="1000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13/04/2015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 advClick="0" advTm="1000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13/04/2015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 advClick="0" advTm="1000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13/04/2015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 advClick="0" advTm="1000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13/04/2015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 advClick="0" advTm="1000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13/04/2015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  <p:transition spd="med" advClick="0" advTm="1000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13/04/2015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 advClick="0" advTm="1000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dirty="0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A847CFC-816F-41D0-AAC0-9BF4FEBC753E}" type="datetimeFigureOut">
              <a:rPr lang="es-ES" smtClean="0"/>
              <a:pPr/>
              <a:t>13/04/2015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 advClick="0" advTm="10000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A847CFC-816F-41D0-AAC0-9BF4FEBC753E}" type="datetimeFigureOut">
              <a:rPr lang="es-ES" smtClean="0"/>
              <a:pPr/>
              <a:t>13/04/2015</a:t>
            </a:fld>
            <a:endParaRPr lang="es-ES" dirty="0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" dirty="0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 spd="med" advClick="0" advTm="10000">
    <p:fade/>
  </p:transition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://www.aaopalencia.org/" TargetMode="External"/><Relationship Id="rId3" Type="http://schemas.openxmlformats.org/officeDocument/2006/relationships/hyperlink" Target="http://es.wikipedia.org/wiki/Fr%C3%B3mista" TargetMode="External"/><Relationship Id="rId7" Type="http://schemas.openxmlformats.org/officeDocument/2006/relationships/hyperlink" Target="https://www.youtube.com/watch?v=rZuLgmiEbLY" TargetMode="External"/><Relationship Id="rId2" Type="http://schemas.openxmlformats.org/officeDocument/2006/relationships/hyperlink" Target="http://www.fromista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aaopalencia.org/index.php/es/sanpedrofromista.html" TargetMode="External"/><Relationship Id="rId5" Type="http://schemas.openxmlformats.org/officeDocument/2006/relationships/hyperlink" Target="http://www.aradueycampos.org/tierra-de-campos/palomares/(Inventario" TargetMode="External"/><Relationship Id="rId10" Type="http://schemas.openxmlformats.org/officeDocument/2006/relationships/hyperlink" Target="http://www.aradueycampos.org/wp-content/uploads/2009/12/FICHAS-PARA-ALUMNOS-GUIA-DIDACTICA-CANAL-DE-CASTILLA.pdf" TargetMode="External"/><Relationship Id="rId4" Type="http://schemas.openxmlformats.org/officeDocument/2006/relationships/hyperlink" Target="http://palomarpalencia.webcindario.com/fromista/pag.htm" TargetMode="External"/><Relationship Id="rId9" Type="http://schemas.openxmlformats.org/officeDocument/2006/relationships/hyperlink" Target="http://www.palenciaturismo.es/contenido/c49c7d57-d5f4-11de-b283-fb9baaa14523?seccion=fbebba94-d5f4-11de-b283-fb9baaa14523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rZuLgmiEbLY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785795"/>
            <a:ext cx="7772400" cy="1000131"/>
          </a:xfrm>
        </p:spPr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FRÓMISTA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5800" y="2000240"/>
            <a:ext cx="7772400" cy="2811071"/>
          </a:xfrm>
        </p:spPr>
        <p:txBody>
          <a:bodyPr/>
          <a:lstStyle/>
          <a:p>
            <a:r>
              <a:rPr lang="es-ES" dirty="0" smtClean="0"/>
              <a:t>-Sus palomares</a:t>
            </a:r>
          </a:p>
          <a:p>
            <a:r>
              <a:rPr lang="es-ES" dirty="0" smtClean="0"/>
              <a:t>-Órgano de la Iglesia de San Pedro</a:t>
            </a:r>
          </a:p>
          <a:p>
            <a:r>
              <a:rPr lang="es-ES" dirty="0" smtClean="0"/>
              <a:t>-El paso del canal de Castilla por esta localidad</a:t>
            </a:r>
            <a:endParaRPr lang="es-ES" dirty="0"/>
          </a:p>
        </p:txBody>
      </p:sp>
    </p:spTree>
  </p:cSld>
  <p:clrMapOvr>
    <a:masterClrMapping/>
  </p:clrMapOvr>
  <p:transition spd="med" advClick="0" advTm="10000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864307"/>
          </a:xfrm>
        </p:spPr>
        <p:txBody>
          <a:bodyPr>
            <a:normAutofit/>
          </a:bodyPr>
          <a:lstStyle/>
          <a:p>
            <a:r>
              <a:rPr lang="es-ES" sz="1800" b="1" u="sng" dirty="0" smtClean="0">
                <a:latin typeface="Arial" pitchFamily="34" charset="0"/>
                <a:cs typeface="Arial" pitchFamily="34" charset="0"/>
              </a:rPr>
              <a:t>A)Actividades previas</a:t>
            </a:r>
          </a:p>
          <a:p>
            <a:r>
              <a:rPr lang="es-ES" sz="1800" b="1" dirty="0" smtClean="0">
                <a:latin typeface="Arial" pitchFamily="34" charset="0"/>
                <a:cs typeface="Arial" pitchFamily="34" charset="0"/>
              </a:rPr>
              <a:t>1. 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Entregaremos a los niños el dibujo de una paloma para que la decoren a su gusto utilizando la técnica del </a:t>
            </a:r>
            <a:r>
              <a:rPr lang="es-ES" sz="1800" u="sng" dirty="0" smtClean="0">
                <a:latin typeface="Arial" pitchFamily="34" charset="0"/>
                <a:cs typeface="Arial" pitchFamily="34" charset="0"/>
              </a:rPr>
              <a:t>collage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(pegar pequeños papelitos). Les formularemos las siguientes </a:t>
            </a:r>
            <a:r>
              <a:rPr lang="es-ES" sz="1800" u="sng" dirty="0" smtClean="0">
                <a:latin typeface="Arial" pitchFamily="34" charset="0"/>
                <a:cs typeface="Arial" pitchFamily="34" charset="0"/>
              </a:rPr>
              <a:t>preguntas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 a las que habrán de contestar </a:t>
            </a:r>
            <a:r>
              <a:rPr lang="es-ES" sz="1800" u="sng" dirty="0" smtClean="0">
                <a:latin typeface="Arial" pitchFamily="34" charset="0"/>
                <a:cs typeface="Arial" pitchFamily="34" charset="0"/>
              </a:rPr>
              <a:t>de forma oral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:¿Conoces el nombre de este animal?¿ De qué tipo es: mamífero, ovíparo…?¿Qué come? ¿Dónde vive?¿Lo has visto alguna vez?¿Qué utilidad tiene? De esta forma les familiarizaremos con dicho animal y a su vez les acercaremos al mundo de los palomares.</a:t>
            </a:r>
          </a:p>
          <a:p>
            <a:endParaRPr lang="es-ES" sz="1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r>
              <a:rPr lang="es-ES" dirty="0" smtClean="0"/>
              <a:t>3.Actividades para los alumnos</a:t>
            </a:r>
            <a:endParaRPr lang="es-ES" dirty="0"/>
          </a:p>
        </p:txBody>
      </p:sp>
      <p:pic>
        <p:nvPicPr>
          <p:cNvPr id="4" name="3 Imagen" descr="paloma252520blanc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43240" y="3500438"/>
            <a:ext cx="3286148" cy="2498810"/>
          </a:xfrm>
          <a:prstGeom prst="rect">
            <a:avLst/>
          </a:prstGeom>
        </p:spPr>
      </p:pic>
    </p:spTree>
  </p:cSld>
  <p:clrMapOvr>
    <a:masterClrMapping/>
  </p:clrMapOvr>
  <p:transition spd="med" advClick="0" advTm="10000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435811"/>
          </a:xfrm>
        </p:spPr>
        <p:txBody>
          <a:bodyPr/>
          <a:lstStyle/>
          <a:p>
            <a:r>
              <a:rPr lang="es-ES" sz="1800" b="1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s-ES" u="sng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s-ES" sz="1800" u="sng" dirty="0" smtClean="0">
                <a:latin typeface="Arial" pitchFamily="34" charset="0"/>
                <a:cs typeface="Arial" pitchFamily="34" charset="0"/>
              </a:rPr>
              <a:t>¿Sabes qué es un órgano?¿A qué familia pertenece este instrumento musical?¿Dónde lo puedes encontrar?¿Has visto un órgano alguna vez?¿Sabrías nombrar alguna parte del mismo?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 Para profundizar en todo estos contenidos y acercar a los niños a este instrumento veremos el siguiente </a:t>
            </a:r>
            <a:r>
              <a:rPr lang="es-ES" sz="1800" u="sng" dirty="0" smtClean="0">
                <a:latin typeface="Arial" pitchFamily="34" charset="0"/>
                <a:cs typeface="Arial" pitchFamily="34" charset="0"/>
              </a:rPr>
              <a:t>vídeo:</a:t>
            </a:r>
          </a:p>
          <a:p>
            <a:r>
              <a:rPr lang="es-ES" sz="1800" dirty="0" smtClean="0">
                <a:latin typeface="Arial" pitchFamily="34" charset="0"/>
                <a:cs typeface="Arial" pitchFamily="34" charset="0"/>
              </a:rPr>
              <a:t>“El funcionamiento de los órganos de tubos”</a:t>
            </a:r>
          </a:p>
        </p:txBody>
      </p:sp>
      <p:sp>
        <p:nvSpPr>
          <p:cNvPr id="4" name="3 Pergamino horizontal"/>
          <p:cNvSpPr/>
          <p:nvPr/>
        </p:nvSpPr>
        <p:spPr>
          <a:xfrm>
            <a:off x="1285852" y="2714620"/>
            <a:ext cx="6215106" cy="103327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https://www.youtube.com/watch?v=BJMIiyXcylg</a:t>
            </a:r>
            <a:endParaRPr lang="es-ES" dirty="0"/>
          </a:p>
        </p:txBody>
      </p:sp>
    </p:spTree>
  </p:cSld>
  <p:clrMapOvr>
    <a:masterClrMapping/>
  </p:clrMapOvr>
  <p:transition spd="med" advClick="0" advTm="10000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Marcador de contenido"/>
          <p:cNvSpPr>
            <a:spLocks noGrp="1"/>
          </p:cNvSpPr>
          <p:nvPr>
            <p:ph idx="1"/>
          </p:nvPr>
        </p:nvSpPr>
        <p:spPr>
          <a:xfrm>
            <a:off x="457200" y="571500"/>
            <a:ext cx="8229600" cy="5435600"/>
          </a:xfrm>
          <a:ln/>
        </p:spPr>
        <p:txBody>
          <a:bodyPr/>
          <a:lstStyle/>
          <a:p>
            <a:pPr marL="365125" indent="-255588">
              <a:lnSpc>
                <a:spcPct val="90000"/>
              </a:lnSpc>
            </a:pPr>
            <a:r>
              <a:rPr lang="es-ES" sz="1800" b="1" u="sng" dirty="0" smtClean="0">
                <a:latin typeface="Arial" pitchFamily="34" charset="0"/>
                <a:cs typeface="Arial" pitchFamily="34" charset="0"/>
              </a:rPr>
              <a:t>B)Actividades </a:t>
            </a:r>
            <a:r>
              <a:rPr lang="es-ES" sz="1800" b="1" u="sng" dirty="0">
                <a:latin typeface="Arial" pitchFamily="34" charset="0"/>
                <a:cs typeface="Arial" pitchFamily="34" charset="0"/>
              </a:rPr>
              <a:t>durante la visita</a:t>
            </a:r>
          </a:p>
          <a:p>
            <a:pPr marL="365125" indent="-255588">
              <a:lnSpc>
                <a:spcPct val="90000"/>
              </a:lnSpc>
            </a:pPr>
            <a:r>
              <a:rPr lang="es-ES" sz="1800" b="1" dirty="0"/>
              <a:t>    </a:t>
            </a:r>
            <a:r>
              <a:rPr lang="es-ES" sz="1800" b="1" u="sng" dirty="0">
                <a:latin typeface="Arial" pitchFamily="34" charset="0"/>
                <a:cs typeface="Arial" pitchFamily="34" charset="0"/>
              </a:rPr>
              <a:t>1. Pequeño paseo por el Canal de Castilla, visita a las esclusas y dibujo al aire libre</a:t>
            </a:r>
          </a:p>
          <a:p>
            <a:pPr marL="365125" indent="-255588">
              <a:lnSpc>
                <a:spcPct val="90000"/>
              </a:lnSpc>
            </a:pPr>
            <a:r>
              <a:rPr lang="es-ES" sz="1800" b="1" dirty="0">
                <a:latin typeface="Arial" pitchFamily="34" charset="0"/>
                <a:cs typeface="Arial" pitchFamily="34" charset="0"/>
              </a:rPr>
              <a:t>     </a:t>
            </a:r>
            <a:r>
              <a:rPr lang="es-ES" sz="1800" dirty="0">
                <a:latin typeface="Arial" pitchFamily="34" charset="0"/>
                <a:cs typeface="Arial" pitchFamily="34" charset="0"/>
              </a:rPr>
              <a:t>Realizaremos una pequeña marcha junto al canal siguiendo el recorrido marcado por el Camino de Santiago, visitaremos las esclusas explicando a grandes rasgos su funcionamiento a los niños y para finalizar realizarán un dibujo al aire libre del entorno visitado.(Se emplearán pinturas de madera, cera, carboncillo…) En él plasmarán lo que más les haya gustado: el canal, la flora y la fauna que encontraron por el camino, las esclusas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…</a:t>
            </a:r>
          </a:p>
          <a:p>
            <a:pPr marL="365125" indent="-255588">
              <a:lnSpc>
                <a:spcPct val="90000"/>
              </a:lnSpc>
            </a:pPr>
            <a:endParaRPr lang="es-ES" sz="1800" b="1" dirty="0" smtClean="0"/>
          </a:p>
          <a:p>
            <a:pPr marL="365125" indent="-255588">
              <a:lnSpc>
                <a:spcPct val="90000"/>
              </a:lnSpc>
            </a:pPr>
            <a:endParaRPr lang="es-ES" sz="1800" b="1" dirty="0" smtClean="0"/>
          </a:p>
          <a:p>
            <a:pPr marL="365125" indent="-255588">
              <a:lnSpc>
                <a:spcPct val="90000"/>
              </a:lnSpc>
            </a:pPr>
            <a:endParaRPr lang="es-ES" sz="1800" b="1" dirty="0"/>
          </a:p>
        </p:txBody>
      </p:sp>
      <p:pic>
        <p:nvPicPr>
          <p:cNvPr id="10" name="9 Imagen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87824" y="3284984"/>
            <a:ext cx="2958494" cy="2465412"/>
          </a:xfrm>
          <a:prstGeom prst="rect">
            <a:avLst/>
          </a:prstGeom>
        </p:spPr>
      </p:pic>
      <p:sp>
        <p:nvSpPr>
          <p:cNvPr id="13" name="12 Flecha derecha"/>
          <p:cNvSpPr/>
          <p:nvPr/>
        </p:nvSpPr>
        <p:spPr>
          <a:xfrm>
            <a:off x="2123728" y="5733256"/>
            <a:ext cx="6480720" cy="7006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800" dirty="0" smtClean="0"/>
              <a:t>http://www.rubendeluis.com/oleos-paisajes-castilla-leon/cuadro-oleo-fromista.htm</a:t>
            </a:r>
            <a:endParaRPr lang="es-ES" sz="800" dirty="0"/>
          </a:p>
        </p:txBody>
      </p:sp>
    </p:spTree>
  </p:cSld>
  <p:clrMapOvr>
    <a:masterClrMapping/>
  </p:clrMapOvr>
  <p:transition spd="med" advClick="0" advTm="10000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/>
          </p:cNvSpPr>
          <p:nvPr>
            <p:ph idx="1"/>
          </p:nvPr>
        </p:nvSpPr>
        <p:spPr>
          <a:xfrm>
            <a:off x="457200" y="476250"/>
            <a:ext cx="8229600" cy="5530850"/>
          </a:xfrm>
          <a:noFill/>
          <a:ln/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s-ES" sz="1800" b="1" u="sng" dirty="0">
                <a:latin typeface="Arial" pitchFamily="34" charset="0"/>
                <a:cs typeface="Arial" pitchFamily="34" charset="0"/>
              </a:rPr>
              <a:t>2.Visita a un palomar y entrevista a un </a:t>
            </a:r>
            <a:r>
              <a:rPr lang="es-ES" sz="1800" b="1" u="sng" dirty="0" err="1">
                <a:latin typeface="Arial" pitchFamily="34" charset="0"/>
                <a:cs typeface="Arial" pitchFamily="34" charset="0"/>
              </a:rPr>
              <a:t>fromisteño</a:t>
            </a:r>
            <a:r>
              <a:rPr lang="es-ES" sz="1800" b="1" u="sng" dirty="0">
                <a:latin typeface="Arial" pitchFamily="34" charset="0"/>
                <a:cs typeface="Arial" pitchFamily="34" charset="0"/>
              </a:rPr>
              <a:t> que lo conoció cuando era niño</a:t>
            </a:r>
          </a:p>
          <a:p>
            <a:pPr>
              <a:lnSpc>
                <a:spcPct val="80000"/>
              </a:lnSpc>
            </a:pPr>
            <a:r>
              <a:rPr lang="es-ES" sz="2000" dirty="0">
                <a:latin typeface="Arial" pitchFamily="34" charset="0"/>
                <a:cs typeface="Arial" pitchFamily="34" charset="0"/>
              </a:rPr>
              <a:t>     </a:t>
            </a:r>
            <a:r>
              <a:rPr lang="es-ES" sz="1800" dirty="0">
                <a:latin typeface="Arial" pitchFamily="34" charset="0"/>
                <a:cs typeface="Arial" pitchFamily="34" charset="0"/>
              </a:rPr>
              <a:t>Acudimos a uno de los numerosos palomares que se encuentran en la localidad. Contaremos con la presencia de 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“José </a:t>
            </a:r>
            <a:r>
              <a:rPr lang="es-ES" sz="1800" dirty="0">
                <a:latin typeface="Arial" pitchFamily="34" charset="0"/>
                <a:cs typeface="Arial" pitchFamily="34" charset="0"/>
              </a:rPr>
              <a:t>Luis”, uno de los abuelos de los alumnos. Él se encargará de presentarnos el palomar y explicar su utilidad hace años, cuando era niño.</a:t>
            </a:r>
          </a:p>
          <a:p>
            <a:pPr>
              <a:lnSpc>
                <a:spcPct val="80000"/>
              </a:lnSpc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       Tras la explicación, los alumnos le realizarán una </a:t>
            </a:r>
            <a:r>
              <a:rPr lang="es-ES" sz="1800" u="sng" dirty="0">
                <a:latin typeface="Arial" pitchFamily="34" charset="0"/>
                <a:cs typeface="Arial" pitchFamily="34" charset="0"/>
              </a:rPr>
              <a:t>entrevista</a:t>
            </a:r>
            <a:r>
              <a:rPr lang="es-ES" sz="1800" dirty="0">
                <a:latin typeface="Arial" pitchFamily="34" charset="0"/>
                <a:cs typeface="Arial" pitchFamily="34" charset="0"/>
              </a:rPr>
              <a:t> y recogerán sus respuestas y aportaciones en un cuaderno de campo; el resultado final se publicará en la página web del colegio. Estos son algunos ejemplos de las </a:t>
            </a:r>
            <a:r>
              <a:rPr lang="es-ES" sz="1800" u="sng" dirty="0">
                <a:latin typeface="Arial" pitchFamily="34" charset="0"/>
                <a:cs typeface="Arial" pitchFamily="34" charset="0"/>
              </a:rPr>
              <a:t>preguntas formuladas:</a:t>
            </a:r>
          </a:p>
          <a:p>
            <a:pPr>
              <a:lnSpc>
                <a:spcPct val="80000"/>
              </a:lnSpc>
              <a:buNone/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-1. ¿ Ha cambiado mucho este palomar desde que usted era niño?</a:t>
            </a:r>
          </a:p>
          <a:p>
            <a:pPr>
              <a:lnSpc>
                <a:spcPct val="80000"/>
              </a:lnSpc>
              <a:buNone/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-2. ¿Cuántas palomas aproximadamente podríamos encontrar en su interior?</a:t>
            </a:r>
          </a:p>
          <a:p>
            <a:pPr>
              <a:lnSpc>
                <a:spcPct val="80000"/>
              </a:lnSpc>
              <a:buNone/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-3. ¿A quién pertenecía?</a:t>
            </a:r>
          </a:p>
          <a:p>
            <a:pPr>
              <a:lnSpc>
                <a:spcPct val="80000"/>
              </a:lnSpc>
              <a:buNone/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-4. ¿Qué utilidad tenía?</a:t>
            </a:r>
          </a:p>
          <a:p>
            <a:pPr>
              <a:lnSpc>
                <a:spcPct val="80000"/>
              </a:lnSpc>
              <a:buNone/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-5. ¿Hacia qué año se abandonó? ¿Por qué?</a:t>
            </a:r>
          </a:p>
          <a:p>
            <a:pPr>
              <a:lnSpc>
                <a:spcPct val="80000"/>
              </a:lnSpc>
              <a:buNone/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-6. ¿Cómo ha cambiado la vida desde entonces?</a:t>
            </a:r>
          </a:p>
          <a:p>
            <a:pPr>
              <a:lnSpc>
                <a:spcPct val="80000"/>
              </a:lnSpc>
              <a:buNone/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-7. ¿Considera de mejor calidad el abono químico o el proporcionado por las palomas?</a:t>
            </a:r>
          </a:p>
          <a:p>
            <a:pPr>
              <a:lnSpc>
                <a:spcPct val="80000"/>
              </a:lnSpc>
              <a:buNone/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-8. ¿Le gusta la carne de pichón?....</a:t>
            </a:r>
            <a:r>
              <a:rPr lang="es-ES" sz="1800" dirty="0" err="1">
                <a:latin typeface="Arial" pitchFamily="34" charset="0"/>
                <a:cs typeface="Arial" pitchFamily="34" charset="0"/>
              </a:rPr>
              <a:t>etc</a:t>
            </a:r>
            <a:endParaRPr lang="es-ES" sz="18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s-ES" sz="11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 advClick="0" advTm="10000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/>
          </p:cNvSpPr>
          <p:nvPr>
            <p:ph idx="1"/>
          </p:nvPr>
        </p:nvSpPr>
        <p:spPr>
          <a:xfrm>
            <a:off x="457200" y="333375"/>
            <a:ext cx="8229600" cy="5673725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es-ES" sz="1800" b="1" u="sng" dirty="0">
                <a:latin typeface="Arial" pitchFamily="34" charset="0"/>
                <a:cs typeface="Arial" pitchFamily="34" charset="0"/>
              </a:rPr>
              <a:t>3.Visita al órgano de la iglesia de San Pedro</a:t>
            </a:r>
          </a:p>
          <a:p>
            <a:pPr>
              <a:lnSpc>
                <a:spcPct val="90000"/>
              </a:lnSpc>
            </a:pPr>
            <a:r>
              <a:rPr lang="es-ES" sz="2000" dirty="0"/>
              <a:t>       </a:t>
            </a:r>
            <a:r>
              <a:rPr lang="es-ES" sz="1800" dirty="0">
                <a:latin typeface="Arial" pitchFamily="34" charset="0"/>
                <a:cs typeface="Arial" pitchFamily="34" charset="0"/>
              </a:rPr>
              <a:t>El párroco de la iglesia nos abrirá las puertas de la Iglesia de San Pedro. Tras realizar un breve recorrido por la misma( muy valiosa artísticamente pero siempre a la sombra de la iglesia de San Martín), terminaremos visitando el órgano.</a:t>
            </a:r>
          </a:p>
          <a:p>
            <a:pPr>
              <a:lnSpc>
                <a:spcPct val="90000"/>
              </a:lnSpc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        Como previamente hemos trabajado dicho instrumento en el aula con el visionado de un vídeo (ver enlace en actividades previas), pediremos a los niños que </a:t>
            </a:r>
            <a:r>
              <a:rPr lang="es-ES" sz="1800" u="sng" dirty="0">
                <a:latin typeface="Arial" pitchFamily="34" charset="0"/>
                <a:cs typeface="Arial" pitchFamily="34" charset="0"/>
              </a:rPr>
              <a:t>señalen las partes</a:t>
            </a:r>
            <a:r>
              <a:rPr lang="es-ES" sz="1800" dirty="0">
                <a:latin typeface="Arial" pitchFamily="34" charset="0"/>
                <a:cs typeface="Arial" pitchFamily="34" charset="0"/>
              </a:rPr>
              <a:t> que recuerden y </a:t>
            </a:r>
            <a:r>
              <a:rPr lang="es-ES" sz="1800" u="sng" dirty="0">
                <a:latin typeface="Arial" pitchFamily="34" charset="0"/>
                <a:cs typeface="Arial" pitchFamily="34" charset="0"/>
              </a:rPr>
              <a:t>expliquen su utilidad</a:t>
            </a:r>
            <a:r>
              <a:rPr lang="es-ES" sz="1800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       Para terminar les entregaremos una </a:t>
            </a:r>
            <a:r>
              <a:rPr lang="es-ES" sz="1800" u="sng" dirty="0">
                <a:latin typeface="Arial" pitchFamily="34" charset="0"/>
                <a:cs typeface="Arial" pitchFamily="34" charset="0"/>
              </a:rPr>
              <a:t>pequeña partitura</a:t>
            </a:r>
            <a:r>
              <a:rPr lang="es-ES" sz="1800" dirty="0">
                <a:latin typeface="Arial" pitchFamily="34" charset="0"/>
                <a:cs typeface="Arial" pitchFamily="34" charset="0"/>
              </a:rPr>
              <a:t> musical (no muy compleja) para que lean las notas en el pentagrama y las localicen y toquen en el teclado (Estos contenidos han sido trabajados previamente en el aula de Música). </a:t>
            </a:r>
            <a:r>
              <a:rPr lang="es-ES" sz="1800" u="sng" dirty="0">
                <a:latin typeface="Arial" pitchFamily="34" charset="0"/>
                <a:cs typeface="Arial" pitchFamily="34" charset="0"/>
              </a:rPr>
              <a:t>Escuchamos su sonoridad.</a:t>
            </a:r>
          </a:p>
          <a:p>
            <a:pPr>
              <a:lnSpc>
                <a:spcPct val="90000"/>
              </a:lnSpc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        Partitura entregada a los niños:</a:t>
            </a:r>
          </a:p>
          <a:p>
            <a:pPr>
              <a:lnSpc>
                <a:spcPct val="90000"/>
              </a:lnSpc>
            </a:pPr>
            <a:r>
              <a:rPr lang="es-ES" sz="2800" dirty="0"/>
              <a:t>     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s-ES" sz="2800" dirty="0"/>
              <a:t>   </a:t>
            </a:r>
          </a:p>
        </p:txBody>
      </p:sp>
      <p:pic>
        <p:nvPicPr>
          <p:cNvPr id="5" name="Picture 6" descr="NAVcampanit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3933056"/>
            <a:ext cx="6192838" cy="2160662"/>
          </a:xfrm>
          <a:prstGeom prst="rect">
            <a:avLst/>
          </a:prstGeom>
          <a:noFill/>
        </p:spPr>
      </p:pic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3995936" y="6021288"/>
            <a:ext cx="4932363" cy="485775"/>
          </a:xfrm>
          <a:prstGeom prst="homePlate">
            <a:avLst>
              <a:gd name="adj" fmla="val 16355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1400" dirty="0"/>
              <a:t>http://www.doslourdes.net/NAVcampanita.htm</a:t>
            </a:r>
          </a:p>
        </p:txBody>
      </p:sp>
    </p:spTree>
  </p:cSld>
  <p:clrMapOvr>
    <a:masterClrMapping/>
  </p:clrMapOvr>
  <p:transition spd="med" advClick="0" advTm="10000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/>
          </p:cNvSpPr>
          <p:nvPr>
            <p:ph idx="1"/>
          </p:nvPr>
        </p:nvSpPr>
        <p:spPr>
          <a:xfrm>
            <a:off x="457200" y="476250"/>
            <a:ext cx="8229600" cy="5530850"/>
          </a:xfrm>
          <a:noFill/>
          <a:ln/>
        </p:spPr>
        <p:txBody>
          <a:bodyPr/>
          <a:lstStyle/>
          <a:p>
            <a:r>
              <a:rPr lang="es-ES" sz="1800" b="1" u="sng" dirty="0" smtClean="0"/>
              <a:t>C)Actividades </a:t>
            </a:r>
            <a:r>
              <a:rPr lang="es-ES" sz="1800" b="1" u="sng" dirty="0"/>
              <a:t>posteriores</a:t>
            </a:r>
          </a:p>
          <a:p>
            <a:r>
              <a:rPr lang="es-ES" sz="1800" b="1" dirty="0"/>
              <a:t>1. </a:t>
            </a:r>
            <a:r>
              <a:rPr lang="es-ES" sz="1800" b="1" u="sng" dirty="0"/>
              <a:t>Construcción de un móvil de palomas</a:t>
            </a:r>
          </a:p>
          <a:p>
            <a:r>
              <a:rPr lang="es-ES" sz="1800" dirty="0"/>
              <a:t>         </a:t>
            </a:r>
            <a:r>
              <a:rPr lang="es-ES" sz="1800" dirty="0">
                <a:latin typeface="Arial" pitchFamily="34" charset="0"/>
                <a:cs typeface="Arial" pitchFamily="34" charset="0"/>
              </a:rPr>
              <a:t>Como recuerdo de la visita al palomar y para decorar la clase con los niños realizaremos un móvil de palomas. Estos son los </a:t>
            </a:r>
            <a:r>
              <a:rPr lang="es-ES" sz="1800" u="sng" dirty="0">
                <a:latin typeface="Arial" pitchFamily="34" charset="0"/>
                <a:cs typeface="Arial" pitchFamily="34" charset="0"/>
              </a:rPr>
              <a:t>materiales </a:t>
            </a:r>
            <a:r>
              <a:rPr lang="es-ES" sz="1800" dirty="0">
                <a:latin typeface="Arial" pitchFamily="34" charset="0"/>
                <a:cs typeface="Arial" pitchFamily="34" charset="0"/>
              </a:rPr>
              <a:t>necesarios: papeles de colores, tijeras, pegamento de barra, hilo de sedal y rotulador negro. Se trata de una actividad que así mismo favorecerá la motricidad fina y la creatividad de los alumnos. La </a:t>
            </a:r>
            <a:r>
              <a:rPr lang="es-ES" sz="1800" u="sng" dirty="0">
                <a:latin typeface="Arial" pitchFamily="34" charset="0"/>
                <a:cs typeface="Arial" pitchFamily="34" charset="0"/>
              </a:rPr>
              <a:t>realización</a:t>
            </a:r>
            <a:r>
              <a:rPr lang="es-ES" sz="1800" dirty="0">
                <a:latin typeface="Arial" pitchFamily="34" charset="0"/>
                <a:cs typeface="Arial" pitchFamily="34" charset="0"/>
              </a:rPr>
              <a:t> del mismo la podemos encontrar en el siguiente tutorial:</a:t>
            </a:r>
          </a:p>
        </p:txBody>
      </p:sp>
      <p:sp>
        <p:nvSpPr>
          <p:cNvPr id="5" name="AutoShape 5"/>
          <p:cNvSpPr>
            <a:spLocks noChangeArrowheads="1"/>
          </p:cNvSpPr>
          <p:nvPr/>
        </p:nvSpPr>
        <p:spPr bwMode="auto">
          <a:xfrm>
            <a:off x="2133600" y="3505200"/>
            <a:ext cx="5256213" cy="485775"/>
          </a:xfrm>
          <a:prstGeom prst="homePlate">
            <a:avLst>
              <a:gd name="adj" fmla="val 1629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1000" dirty="0" smtClean="0"/>
              <a:t>https://www.youtube.com/watch?v=RhNZa2sDKYw</a:t>
            </a:r>
            <a:endParaRPr lang="es-ES" sz="1000" dirty="0"/>
          </a:p>
        </p:txBody>
      </p:sp>
    </p:spTree>
  </p:cSld>
  <p:clrMapOvr>
    <a:masterClrMapping/>
  </p:clrMapOvr>
  <p:transition spd="med" advClick="0" advTm="10000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458611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es-ES" sz="1800" b="1" u="sng" dirty="0">
                <a:latin typeface="Arial" pitchFamily="34" charset="0"/>
                <a:cs typeface="Arial" pitchFamily="34" charset="0"/>
              </a:rPr>
              <a:t>2. Texto y preguntas sobre las esclusas del Canal de Castilla</a:t>
            </a:r>
          </a:p>
          <a:p>
            <a:pPr>
              <a:lnSpc>
                <a:spcPct val="90000"/>
              </a:lnSpc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    Para profundizar y aprender más sobre el Canal de Castilla a su paso por Palencia, el </a:t>
            </a:r>
            <a:r>
              <a:rPr lang="es-ES" sz="1800" u="sng" dirty="0">
                <a:latin typeface="Arial" pitchFamily="34" charset="0"/>
                <a:cs typeface="Arial" pitchFamily="34" charset="0"/>
              </a:rPr>
              <a:t>grupo “</a:t>
            </a:r>
            <a:r>
              <a:rPr lang="es-ES" sz="1800" u="sng" dirty="0" err="1">
                <a:latin typeface="Arial" pitchFamily="34" charset="0"/>
                <a:cs typeface="Arial" pitchFamily="34" charset="0"/>
              </a:rPr>
              <a:t>Araduey</a:t>
            </a:r>
            <a:r>
              <a:rPr lang="es-ES" sz="1800" dirty="0">
                <a:latin typeface="Arial" pitchFamily="34" charset="0"/>
                <a:cs typeface="Arial" pitchFamily="34" charset="0"/>
              </a:rPr>
              <a:t>” nos proporciona una útil </a:t>
            </a:r>
            <a:r>
              <a:rPr lang="es-ES" sz="1800" u="sng" dirty="0">
                <a:latin typeface="Arial" pitchFamily="34" charset="0"/>
                <a:cs typeface="Arial" pitchFamily="34" charset="0"/>
              </a:rPr>
              <a:t>guía didáctica</a:t>
            </a:r>
            <a:r>
              <a:rPr lang="es-ES" sz="1800" dirty="0">
                <a:latin typeface="Arial" pitchFamily="34" charset="0"/>
                <a:cs typeface="Arial" pitchFamily="34" charset="0"/>
              </a:rPr>
              <a:t> que puede encontrarse en el  enlace que figura en la parte inferior de la diapositiva.</a:t>
            </a:r>
          </a:p>
          <a:p>
            <a:pPr>
              <a:lnSpc>
                <a:spcPct val="90000"/>
              </a:lnSpc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      Al ser esta muy extensa, me centraré en la </a:t>
            </a:r>
            <a:r>
              <a:rPr lang="es-ES" sz="1800" u="sng" dirty="0">
                <a:latin typeface="Arial" pitchFamily="34" charset="0"/>
                <a:cs typeface="Arial" pitchFamily="34" charset="0"/>
              </a:rPr>
              <a:t>lectura </a:t>
            </a:r>
            <a:r>
              <a:rPr lang="es-ES" sz="1800" dirty="0">
                <a:latin typeface="Arial" pitchFamily="34" charset="0"/>
                <a:cs typeface="Arial" pitchFamily="34" charset="0"/>
              </a:rPr>
              <a:t>y realización de </a:t>
            </a:r>
            <a:r>
              <a:rPr lang="es-ES" sz="1800" u="sng" dirty="0">
                <a:latin typeface="Arial" pitchFamily="34" charset="0"/>
                <a:cs typeface="Arial" pitchFamily="34" charset="0"/>
              </a:rPr>
              <a:t>actividades</a:t>
            </a:r>
            <a:r>
              <a:rPr lang="es-ES" sz="1800" dirty="0">
                <a:latin typeface="Arial" pitchFamily="34" charset="0"/>
                <a:cs typeface="Arial" pitchFamily="34" charset="0"/>
              </a:rPr>
              <a:t> sobre las </a:t>
            </a:r>
            <a:r>
              <a:rPr lang="es-ES" sz="1800" u="sng" dirty="0">
                <a:latin typeface="Arial" pitchFamily="34" charset="0"/>
                <a:cs typeface="Arial" pitchFamily="34" charset="0"/>
              </a:rPr>
              <a:t>esclusas.(Páginas 31-36) </a:t>
            </a:r>
            <a:r>
              <a:rPr lang="es-ES" sz="1800" dirty="0" err="1">
                <a:latin typeface="Arial" pitchFamily="34" charset="0"/>
                <a:cs typeface="Arial" pitchFamily="34" charset="0"/>
              </a:rPr>
              <a:t>Frómista</a:t>
            </a:r>
            <a:r>
              <a:rPr lang="es-ES" sz="1800" dirty="0">
                <a:latin typeface="Arial" pitchFamily="34" charset="0"/>
                <a:cs typeface="Arial" pitchFamily="34" charset="0"/>
              </a:rPr>
              <a:t> cuenta con un conjunto cuádruple de dichas estructuras, es por ello que me parece interesante profundizar en el tema con los niños: los distintos tipos y su funcionamiento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lnSpc>
                <a:spcPct val="90000"/>
              </a:lnSpc>
            </a:pPr>
            <a:endParaRPr lang="es-ES" sz="1800" dirty="0"/>
          </a:p>
          <a:p>
            <a:pPr>
              <a:lnSpc>
                <a:spcPct val="90000"/>
              </a:lnSpc>
            </a:pPr>
            <a:endParaRPr lang="es-ES" sz="1800" dirty="0"/>
          </a:p>
        </p:txBody>
      </p:sp>
      <p:sp>
        <p:nvSpPr>
          <p:cNvPr id="5" name="AutoShape 6"/>
          <p:cNvSpPr>
            <a:spLocks noChangeArrowheads="1"/>
          </p:cNvSpPr>
          <p:nvPr/>
        </p:nvSpPr>
        <p:spPr bwMode="auto">
          <a:xfrm>
            <a:off x="179388" y="3644900"/>
            <a:ext cx="8569325" cy="485775"/>
          </a:xfrm>
          <a:prstGeom prst="homePlate">
            <a:avLst>
              <a:gd name="adj" fmla="val 7815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1000"/>
              <a:t>http://www.aradueycampos.org/wp-content/uploads/2009/12/FICHAS-PARA-ALUMNOS-GUIA-DIDACTICA-CANAL-DE-CASTILLA.pdf</a:t>
            </a:r>
          </a:p>
        </p:txBody>
      </p:sp>
    </p:spTree>
  </p:cSld>
  <p:clrMapOvr>
    <a:masterClrMapping/>
  </p:clrMapOvr>
  <p:transition spd="med" advClick="0" advTm="10000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es-ES" dirty="0" smtClean="0">
                <a:solidFill>
                  <a:schemeClr val="tx1"/>
                </a:solidFill>
              </a:rPr>
              <a:t>Páginas web y autores consultados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5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s-ES" sz="1400" b="1" i="1" dirty="0" smtClean="0">
                <a:hlinkClick r:id="rId2"/>
              </a:rPr>
              <a:t>Información general sobre </a:t>
            </a:r>
            <a:r>
              <a:rPr lang="es-ES" sz="1400" b="1" i="1" dirty="0" err="1" smtClean="0">
                <a:hlinkClick r:id="rId2"/>
              </a:rPr>
              <a:t>Frómista</a:t>
            </a:r>
            <a:r>
              <a:rPr lang="es-ES" sz="1400" b="1" i="1" dirty="0" smtClean="0">
                <a:hlinkClick r:id="rId2"/>
              </a:rPr>
              <a:t>:</a:t>
            </a:r>
          </a:p>
          <a:p>
            <a:r>
              <a:rPr lang="es-ES" sz="1400" dirty="0" smtClean="0">
                <a:hlinkClick r:id="rId2"/>
              </a:rPr>
              <a:t>http://www.fromista.com/</a:t>
            </a:r>
            <a:endParaRPr lang="es-ES" sz="1400" dirty="0" smtClean="0"/>
          </a:p>
          <a:p>
            <a:r>
              <a:rPr lang="es-ES" sz="1400" dirty="0" smtClean="0">
                <a:hlinkClick r:id="rId3"/>
              </a:rPr>
              <a:t>http://es.wikipedia.org/wiki/Fr%C3%B3mista</a:t>
            </a:r>
            <a:endParaRPr lang="es-ES" sz="1400" dirty="0" smtClean="0"/>
          </a:p>
          <a:p>
            <a:pPr>
              <a:buNone/>
            </a:pPr>
            <a:r>
              <a:rPr lang="es-ES" sz="1400" b="1" i="1" u="sng" dirty="0" smtClean="0">
                <a:solidFill>
                  <a:srgbClr val="00B0F0"/>
                </a:solidFill>
              </a:rPr>
              <a:t>Palomares:</a:t>
            </a:r>
            <a:endParaRPr lang="es-ES" b="1" i="1" u="sng" dirty="0" smtClean="0">
              <a:solidFill>
                <a:srgbClr val="00B0F0"/>
              </a:solidFill>
            </a:endParaRPr>
          </a:p>
          <a:p>
            <a:r>
              <a:rPr lang="es-ES" sz="1400" dirty="0" smtClean="0">
                <a:hlinkClick r:id="rId4"/>
              </a:rPr>
              <a:t>http://palomarpalencia.webcindario.com/fromista/pag.htm</a:t>
            </a:r>
            <a:endParaRPr lang="es-ES" sz="1400" dirty="0" smtClean="0"/>
          </a:p>
          <a:p>
            <a:r>
              <a:rPr lang="es-ES" sz="1400" dirty="0" smtClean="0">
                <a:hlinkClick r:id="rId5"/>
              </a:rPr>
              <a:t>http://www.aradueycampos.org/tierra-de-campos/palomares/</a:t>
            </a:r>
          </a:p>
          <a:p>
            <a:r>
              <a:rPr lang="es-ES" sz="1400" i="1" dirty="0" smtClean="0">
                <a:hlinkClick r:id="rId5"/>
              </a:rPr>
              <a:t>(Inventario de palomares en Tierra de Campos realizado por Manuel </a:t>
            </a:r>
            <a:r>
              <a:rPr lang="es-ES" sz="1400" i="1" dirty="0" err="1" smtClean="0">
                <a:hlinkClick r:id="rId5"/>
              </a:rPr>
              <a:t>Malmierca</a:t>
            </a:r>
            <a:r>
              <a:rPr lang="es-ES" sz="1400" i="1" dirty="0" smtClean="0">
                <a:hlinkClick r:id="rId5"/>
              </a:rPr>
              <a:t>)</a:t>
            </a:r>
          </a:p>
          <a:p>
            <a:pPr>
              <a:buNone/>
            </a:pPr>
            <a:r>
              <a:rPr lang="es-ES" sz="1400" b="1" i="1" dirty="0" smtClean="0">
                <a:hlinkClick r:id="rId5"/>
              </a:rPr>
              <a:t>Órgano:</a:t>
            </a:r>
          </a:p>
          <a:p>
            <a:r>
              <a:rPr lang="es-ES" sz="1400" dirty="0" smtClean="0">
                <a:hlinkClick r:id="rId6"/>
              </a:rPr>
              <a:t>http://www.aaopalencia.org/index.php/es/sanpedrofromista.html</a:t>
            </a:r>
            <a:endParaRPr lang="es-ES" sz="1400" dirty="0" smtClean="0"/>
          </a:p>
          <a:p>
            <a:r>
              <a:rPr lang="es-ES" sz="1400" u="sng" dirty="0" smtClean="0">
                <a:hlinkClick r:id="rId7"/>
              </a:rPr>
              <a:t>https://www.youtube.com/watch?v=rZuLgmiEbLY</a:t>
            </a:r>
            <a:r>
              <a:rPr lang="es-ES" sz="1400" dirty="0" smtClean="0"/>
              <a:t> </a:t>
            </a:r>
          </a:p>
          <a:p>
            <a:r>
              <a:rPr lang="es-ES" sz="1400" dirty="0" smtClean="0">
                <a:hlinkClick r:id="rId8"/>
              </a:rPr>
              <a:t>http://www.aaopalencia.org/</a:t>
            </a:r>
            <a:endParaRPr lang="es-ES" sz="1400" dirty="0" smtClean="0"/>
          </a:p>
          <a:p>
            <a:pPr>
              <a:buNone/>
            </a:pPr>
            <a:r>
              <a:rPr lang="es-ES" sz="1400" b="1" i="1" u="sng" dirty="0" smtClean="0">
                <a:solidFill>
                  <a:srgbClr val="00B0F0"/>
                </a:solidFill>
              </a:rPr>
              <a:t>Canal de Castilla:</a:t>
            </a:r>
          </a:p>
          <a:p>
            <a:r>
              <a:rPr lang="es-ES" sz="1400" dirty="0" smtClean="0">
                <a:solidFill>
                  <a:srgbClr val="00B0F0"/>
                </a:solidFill>
                <a:hlinkClick r:id="rId9"/>
              </a:rPr>
              <a:t>http://www.palenciaturismo.es/contenido/c49c7d57-d5f4-11de-b283-fb9baaa14523?seccion=fbebba94-d5f4-11de-b283-fb9baaa14523</a:t>
            </a:r>
            <a:endParaRPr lang="es-ES" sz="1400" dirty="0" smtClean="0">
              <a:solidFill>
                <a:srgbClr val="00B0F0"/>
              </a:solidFill>
            </a:endParaRPr>
          </a:p>
          <a:p>
            <a:r>
              <a:rPr lang="es-ES" sz="1400" dirty="0" smtClean="0">
                <a:solidFill>
                  <a:srgbClr val="00B0F0"/>
                </a:solidFill>
                <a:hlinkClick r:id="rId10"/>
              </a:rPr>
              <a:t>http://www.aradueycampos.org/wp-content/uploads/2009/12/FICHAS-PARA-ALUMNOS-GUIA-DIDACTICA-CANAL-DE-CASTILLA.pdf</a:t>
            </a:r>
            <a:endParaRPr lang="es-ES" sz="1400" dirty="0" smtClean="0">
              <a:solidFill>
                <a:srgbClr val="00B0F0"/>
              </a:solidFill>
            </a:endParaRPr>
          </a:p>
          <a:p>
            <a:pPr>
              <a:buNone/>
            </a:pPr>
            <a:r>
              <a:rPr lang="es-ES" sz="1400" b="1" i="1" u="sng" dirty="0" smtClean="0">
                <a:solidFill>
                  <a:srgbClr val="00B0F0"/>
                </a:solidFill>
              </a:rPr>
              <a:t>Actividades</a:t>
            </a:r>
          </a:p>
          <a:p>
            <a:r>
              <a:rPr lang="es-ES" sz="1400" dirty="0" smtClean="0">
                <a:solidFill>
                  <a:srgbClr val="00B0F0"/>
                </a:solidFill>
              </a:rPr>
              <a:t>Todos los enlaces señalados con  o               </a:t>
            </a:r>
            <a:r>
              <a:rPr lang="es-ES" sz="1400" dirty="0" err="1" smtClean="0">
                <a:solidFill>
                  <a:srgbClr val="00B0F0"/>
                </a:solidFill>
              </a:rPr>
              <a:t>o</a:t>
            </a:r>
            <a:r>
              <a:rPr lang="es-ES" sz="1400" dirty="0" smtClean="0">
                <a:solidFill>
                  <a:srgbClr val="00B0F0"/>
                </a:solidFill>
              </a:rPr>
              <a:t> </a:t>
            </a:r>
          </a:p>
        </p:txBody>
      </p:sp>
      <p:sp>
        <p:nvSpPr>
          <p:cNvPr id="6" name="5 Flecha derecha"/>
          <p:cNvSpPr/>
          <p:nvPr/>
        </p:nvSpPr>
        <p:spPr>
          <a:xfrm>
            <a:off x="3851920" y="5517232"/>
            <a:ext cx="720080" cy="4126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Pentágono"/>
          <p:cNvSpPr/>
          <p:nvPr/>
        </p:nvSpPr>
        <p:spPr>
          <a:xfrm>
            <a:off x="5220072" y="5517232"/>
            <a:ext cx="1008112" cy="412624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ransition spd="med" advClick="0" advTm="10000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078621"/>
          </a:xfrm>
        </p:spPr>
        <p:txBody>
          <a:bodyPr>
            <a:normAutofit/>
          </a:bodyPr>
          <a:lstStyle/>
          <a:p>
            <a:r>
              <a:rPr lang="es-ES" sz="1400" b="1" dirty="0" err="1" smtClean="0">
                <a:latin typeface="Arial" pitchFamily="34" charset="0"/>
                <a:cs typeface="Arial" pitchFamily="34" charset="0"/>
              </a:rPr>
              <a:t>Frómista</a:t>
            </a:r>
            <a:r>
              <a:rPr lang="es-ES" sz="1400" dirty="0" smtClean="0">
                <a:latin typeface="Arial" pitchFamily="34" charset="0"/>
                <a:cs typeface="Arial" pitchFamily="34" charset="0"/>
              </a:rPr>
              <a:t> es una localidad perteneciente a la provincia de Palencia y la comarca de Tierra de Campos, en la Comunidad  Autónoma de Castilla y León.</a:t>
            </a:r>
          </a:p>
          <a:p>
            <a:r>
              <a:rPr lang="es-ES" sz="1400" dirty="0" smtClean="0">
                <a:latin typeface="Arial" pitchFamily="34" charset="0"/>
                <a:cs typeface="Arial" pitchFamily="34" charset="0"/>
              </a:rPr>
              <a:t>Sus coordenadas geográficas son:42º 16´02”N 4º24´24” O</a:t>
            </a:r>
          </a:p>
          <a:p>
            <a:r>
              <a:rPr lang="es-ES" sz="1400" dirty="0" smtClean="0">
                <a:latin typeface="Arial" pitchFamily="34" charset="0"/>
                <a:cs typeface="Arial" pitchFamily="34" charset="0"/>
              </a:rPr>
              <a:t>Se encuentra a 32 km de Palencia, 19 km de Carrión de los Condes y 17 Km de Osorno, muy bien comunicada por la autovía Cantabria-Meseta.</a:t>
            </a:r>
          </a:p>
          <a:p>
            <a:r>
              <a:rPr lang="es-ES" sz="1400" dirty="0" smtClean="0">
                <a:latin typeface="Arial" pitchFamily="34" charset="0"/>
                <a:cs typeface="Arial" pitchFamily="34" charset="0"/>
              </a:rPr>
              <a:t>Dentro de esta emblemática localidad visitaremos los siguientes puntos de interés:</a:t>
            </a:r>
          </a:p>
          <a:p>
            <a:endParaRPr lang="es-ES" sz="1400" dirty="0" smtClean="0"/>
          </a:p>
          <a:p>
            <a:endParaRPr lang="es-ES" sz="1400" dirty="0" smtClean="0"/>
          </a:p>
          <a:p>
            <a:endParaRPr lang="es-ES" sz="1400" dirty="0" smtClean="0"/>
          </a:p>
          <a:p>
            <a:endParaRPr lang="es-ES" sz="1400" dirty="0" smtClean="0"/>
          </a:p>
          <a:p>
            <a:pPr>
              <a:buNone/>
            </a:pPr>
            <a:r>
              <a:rPr lang="es-ES" sz="1400" dirty="0" smtClean="0"/>
              <a:t>                                        </a:t>
            </a:r>
            <a:endParaRPr lang="es-ES" sz="1400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/>
          <a:lstStyle/>
          <a:p>
            <a:r>
              <a:rPr lang="es-ES" b="0" dirty="0" smtClean="0">
                <a:solidFill>
                  <a:schemeClr val="tx1"/>
                </a:solidFill>
              </a:rPr>
              <a:t>1.Presentación y ubicación</a:t>
            </a:r>
            <a:endParaRPr lang="es-ES" b="0" dirty="0">
              <a:solidFill>
                <a:schemeClr val="tx1"/>
              </a:solidFill>
            </a:endParaRPr>
          </a:p>
        </p:txBody>
      </p:sp>
      <p:cxnSp>
        <p:nvCxnSpPr>
          <p:cNvPr id="9" name="8 Conector angular"/>
          <p:cNvCxnSpPr/>
          <p:nvPr/>
        </p:nvCxnSpPr>
        <p:spPr>
          <a:xfrm>
            <a:off x="2000232" y="3429000"/>
            <a:ext cx="785818" cy="142876"/>
          </a:xfrm>
          <a:prstGeom prst="bentConnector3">
            <a:avLst>
              <a:gd name="adj1" fmla="val 50000"/>
            </a:avLst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angular"/>
          <p:cNvCxnSpPr/>
          <p:nvPr/>
        </p:nvCxnSpPr>
        <p:spPr>
          <a:xfrm>
            <a:off x="2071670" y="4357694"/>
            <a:ext cx="785818" cy="142876"/>
          </a:xfrm>
          <a:prstGeom prst="bentConnector3">
            <a:avLst>
              <a:gd name="adj1" fmla="val 50000"/>
            </a:avLst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angular"/>
          <p:cNvCxnSpPr/>
          <p:nvPr/>
        </p:nvCxnSpPr>
        <p:spPr>
          <a:xfrm>
            <a:off x="1857356" y="2643182"/>
            <a:ext cx="785818" cy="142876"/>
          </a:xfrm>
          <a:prstGeom prst="bentConnector3">
            <a:avLst>
              <a:gd name="adj1" fmla="val 50000"/>
            </a:avLst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Rectángulo"/>
          <p:cNvSpPr/>
          <p:nvPr/>
        </p:nvSpPr>
        <p:spPr>
          <a:xfrm>
            <a:off x="3000364" y="2571744"/>
            <a:ext cx="2571768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PALOMARES</a:t>
            </a:r>
            <a:endParaRPr lang="es-ES" dirty="0"/>
          </a:p>
        </p:txBody>
      </p:sp>
      <p:sp>
        <p:nvSpPr>
          <p:cNvPr id="18" name="17 Rectángulo"/>
          <p:cNvSpPr/>
          <p:nvPr/>
        </p:nvSpPr>
        <p:spPr>
          <a:xfrm>
            <a:off x="3286116" y="3357562"/>
            <a:ext cx="2571768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ÓRGANO BARROCO</a:t>
            </a:r>
            <a:endParaRPr lang="es-ES" dirty="0"/>
          </a:p>
        </p:txBody>
      </p:sp>
      <p:sp>
        <p:nvSpPr>
          <p:cNvPr id="19" name="18 Rectángulo"/>
          <p:cNvSpPr/>
          <p:nvPr/>
        </p:nvSpPr>
        <p:spPr>
          <a:xfrm>
            <a:off x="3643306" y="4143380"/>
            <a:ext cx="2571768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CANAL DE CASTILLA</a:t>
            </a:r>
            <a:endParaRPr lang="es-ES" dirty="0"/>
          </a:p>
        </p:txBody>
      </p:sp>
    </p:spTree>
  </p:cSld>
  <p:clrMapOvr>
    <a:masterClrMapping/>
  </p:clrMapOvr>
  <p:transition spd="med" advClick="0" advTm="10000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214282" y="1071546"/>
            <a:ext cx="8472518" cy="54292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ES" u="sng" dirty="0" smtClean="0"/>
              <a:t>Sus palomares</a:t>
            </a:r>
          </a:p>
          <a:p>
            <a:r>
              <a:rPr lang="es-ES" sz="1400" dirty="0" smtClean="0">
                <a:latin typeface="Arial" pitchFamily="34" charset="0"/>
                <a:cs typeface="Arial" pitchFamily="34" charset="0"/>
              </a:rPr>
              <a:t>Son numerosos los palomares que podemos encontrar en esta localidad. Aquí se muestra la ubicación de cada uno de ellos en el mapa:</a:t>
            </a:r>
          </a:p>
          <a:p>
            <a:endParaRPr lang="es-ES" sz="1800" dirty="0" smtClean="0"/>
          </a:p>
          <a:p>
            <a:endParaRPr lang="es-ES" sz="1400" dirty="0" smtClean="0"/>
          </a:p>
          <a:p>
            <a:endParaRPr lang="es-ES" sz="1400" dirty="0" smtClean="0"/>
          </a:p>
          <a:p>
            <a:pPr>
              <a:buNone/>
            </a:pPr>
            <a:endParaRPr lang="es-ES" sz="1400" dirty="0" smtClean="0"/>
          </a:p>
          <a:p>
            <a:endParaRPr lang="es-ES" sz="1400" dirty="0" smtClean="0"/>
          </a:p>
          <a:p>
            <a:endParaRPr lang="es-ES" sz="1400" dirty="0" smtClean="0"/>
          </a:p>
          <a:p>
            <a:endParaRPr lang="es-ES" sz="1400" dirty="0" smtClean="0"/>
          </a:p>
          <a:p>
            <a:pPr>
              <a:buNone/>
            </a:pPr>
            <a:endParaRPr lang="es-ES" sz="1400" dirty="0" smtClean="0"/>
          </a:p>
          <a:p>
            <a:pPr>
              <a:buNone/>
            </a:pPr>
            <a:endParaRPr lang="es-ES" sz="1400" dirty="0" smtClean="0"/>
          </a:p>
          <a:p>
            <a:pPr>
              <a:buNone/>
            </a:pPr>
            <a:endParaRPr lang="es-ES" sz="1400" dirty="0" smtClean="0"/>
          </a:p>
          <a:p>
            <a:pPr>
              <a:buNone/>
            </a:pPr>
            <a:endParaRPr lang="es-ES" sz="1400" dirty="0" smtClean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/>
          <a:lstStyle/>
          <a:p>
            <a:r>
              <a:rPr lang="es-ES" smtClean="0">
                <a:solidFill>
                  <a:schemeClr val="tx1"/>
                </a:solidFill>
              </a:rPr>
              <a:t>2.Descripción completa</a:t>
            </a:r>
            <a:endParaRPr lang="es-ES" dirty="0">
              <a:solidFill>
                <a:schemeClr val="tx1"/>
              </a:solidFill>
            </a:endParaRPr>
          </a:p>
        </p:txBody>
      </p:sp>
      <p:pic>
        <p:nvPicPr>
          <p:cNvPr id="13" name="12 Imagen" descr="http://palomarpalencia.webcindario.com/fromista/mapa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984" y="2285992"/>
            <a:ext cx="4643470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 advClick="0" advTm="10000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578687"/>
          </a:xfrm>
        </p:spPr>
        <p:txBody>
          <a:bodyPr numCol="1">
            <a:normAutofit/>
          </a:bodyPr>
          <a:lstStyle/>
          <a:p>
            <a:pPr algn="just"/>
            <a:r>
              <a:rPr lang="es-ES" sz="1800" dirty="0" smtClean="0">
                <a:latin typeface="Arial" pitchFamily="34" charset="0"/>
                <a:cs typeface="Arial" pitchFamily="34" charset="0"/>
              </a:rPr>
              <a:t>Por desgracia, en la actualidad la mayoría de ellos se encuentran en mal estado. El origen de la situación de abandono en la que se hallan se remonta a los años sesenta del pasado siglo, cuando el medio rural se vio sometido a profundos cambios. Así, el trasvase masivo de la población de los pueblos a las ciudades, la modernización de las explotaciones agrícolas por la utilización de maquinaria, el paso del secano al regadío, el empleo generalizado de abonos químicos, fungicidas y herbicidas, trajo como consecuencia la caída en desuso de  la tradicional cría de las palomas y el consiguiente deterioro de la arquitectura que las cobijaba. Hasta entonces el agricultor que completaba su actividad con el cuidado de un palomar había obtenido diversos beneficios: carne de los pichones, abono de la palomina y hasta un cierto prestigio social por poseer un ejemplar de tan singular arquitectura. Pero en la nueva situación el agricultor no veía compensado el esfuerzo en tiempo y dinero que la dedicación al palomar conllevaba.</a:t>
            </a:r>
          </a:p>
          <a:p>
            <a:pPr algn="just"/>
            <a:r>
              <a:rPr lang="es-ES" sz="1800" dirty="0" smtClean="0">
                <a:latin typeface="Arial" pitchFamily="34" charset="0"/>
                <a:cs typeface="Arial" pitchFamily="34" charset="0"/>
              </a:rPr>
              <a:t>Al existir tantos y tan diversos palomares en la zona, me centraré en la </a:t>
            </a:r>
            <a:r>
              <a:rPr lang="es-ES" sz="1800" u="sng" dirty="0" smtClean="0">
                <a:latin typeface="Arial" pitchFamily="34" charset="0"/>
                <a:cs typeface="Arial" pitchFamily="34" charset="0"/>
              </a:rPr>
              <a:t>descripción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 de dos de ellos(ver siguiente diapositiva)</a:t>
            </a:r>
          </a:p>
          <a:p>
            <a:pPr algn="just"/>
            <a:endParaRPr lang="es-ES" dirty="0"/>
          </a:p>
        </p:txBody>
      </p:sp>
    </p:spTree>
  </p:cSld>
  <p:clrMapOvr>
    <a:masterClrMapping/>
  </p:clrMapOvr>
  <p:transition spd="med" advClick="0" advTm="10000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1400" u="sng" dirty="0" smtClean="0">
                <a:latin typeface="Arial" pitchFamily="34" charset="0"/>
                <a:cs typeface="Arial" pitchFamily="34" charset="0"/>
              </a:rPr>
              <a:t>Descripción de dos palomares</a:t>
            </a:r>
            <a:endParaRPr lang="es-ES" sz="1400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7 Marcador de contenido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864307"/>
          </a:xfrm>
        </p:spPr>
        <p:txBody>
          <a:bodyPr>
            <a:normAutofit/>
          </a:bodyPr>
          <a:lstStyle/>
          <a:p>
            <a:r>
              <a:rPr lang="es-ES" sz="1400" b="1" dirty="0" smtClean="0">
                <a:latin typeface="Arial" pitchFamily="34" charset="0"/>
                <a:cs typeface="Arial" pitchFamily="34" charset="0"/>
              </a:rPr>
              <a:t>Palomar nº2: </a:t>
            </a:r>
            <a:r>
              <a:rPr lang="es-ES" sz="1400" dirty="0" smtClean="0">
                <a:latin typeface="Arial" pitchFamily="34" charset="0"/>
                <a:cs typeface="Arial" pitchFamily="34" charset="0"/>
              </a:rPr>
              <a:t>palomar de planta cuadrada sin patio. Buen estado de conservación. </a:t>
            </a:r>
          </a:p>
          <a:p>
            <a:pPr>
              <a:buNone/>
            </a:pPr>
            <a:r>
              <a:rPr lang="es-ES" sz="1400" dirty="0" smtClean="0">
                <a:latin typeface="Arial" pitchFamily="34" charset="0"/>
                <a:cs typeface="Arial" pitchFamily="34" charset="0"/>
              </a:rPr>
              <a:t>Coordenadas: </a:t>
            </a:r>
            <a:r>
              <a:rPr lang="es-ES" sz="1400" dirty="0" smtClean="0"/>
              <a:t>ALT 796  N 42º 16.007’  W 004º 23.903’</a:t>
            </a:r>
          </a:p>
          <a:p>
            <a:endParaRPr lang="es-ES" sz="1400" dirty="0" smtClean="0">
              <a:latin typeface="Arial" pitchFamily="34" charset="0"/>
              <a:cs typeface="Arial" pitchFamily="34" charset="0"/>
            </a:endParaRPr>
          </a:p>
          <a:p>
            <a:endParaRPr lang="es-ES" sz="1400" dirty="0" smtClean="0">
              <a:latin typeface="Arial" pitchFamily="34" charset="0"/>
              <a:cs typeface="Arial" pitchFamily="34" charset="0"/>
            </a:endParaRPr>
          </a:p>
          <a:p>
            <a:endParaRPr lang="es-ES" sz="1400" dirty="0" smtClean="0">
              <a:latin typeface="Arial" pitchFamily="34" charset="0"/>
              <a:cs typeface="Arial" pitchFamily="34" charset="0"/>
            </a:endParaRPr>
          </a:p>
          <a:p>
            <a:endParaRPr lang="es-ES" sz="1400" dirty="0" smtClean="0">
              <a:latin typeface="Arial" pitchFamily="34" charset="0"/>
              <a:cs typeface="Arial" pitchFamily="34" charset="0"/>
            </a:endParaRPr>
          </a:p>
          <a:p>
            <a:endParaRPr lang="es-ES" sz="1400" dirty="0" smtClean="0">
              <a:latin typeface="Arial" pitchFamily="34" charset="0"/>
              <a:cs typeface="Arial" pitchFamily="34" charset="0"/>
            </a:endParaRPr>
          </a:p>
          <a:p>
            <a:endParaRPr lang="es-ES" sz="1400" dirty="0" smtClean="0">
              <a:latin typeface="Arial" pitchFamily="34" charset="0"/>
              <a:cs typeface="Arial" pitchFamily="34" charset="0"/>
            </a:endParaRPr>
          </a:p>
          <a:p>
            <a:endParaRPr lang="es-ES" sz="1400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14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Palomar nº 10: </a:t>
            </a:r>
            <a:r>
              <a:rPr lang="es-ES" sz="1400" dirty="0" smtClean="0">
                <a:latin typeface="Arial" pitchFamily="34" charset="0"/>
                <a:cs typeface="Arial" pitchFamily="34" charset="0"/>
              </a:rPr>
              <a:t>palomar de planta redonda sin patio. Tres alturas de tejados. </a:t>
            </a:r>
          </a:p>
          <a:p>
            <a:pPr>
              <a:buNone/>
            </a:pPr>
            <a:r>
              <a:rPr lang="es-ES" sz="1400" dirty="0" smtClean="0">
                <a:latin typeface="Arial" pitchFamily="34" charset="0"/>
                <a:cs typeface="Arial" pitchFamily="34" charset="0"/>
              </a:rPr>
              <a:t>Buen estado de conservación. Coordenadas: </a:t>
            </a:r>
            <a:r>
              <a:rPr lang="es-ES" sz="1400" dirty="0" smtClean="0"/>
              <a:t>ALT 782  N 42º 15.890’  W 004º 24.185’</a:t>
            </a:r>
            <a:endParaRPr lang="es-ES" sz="1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8 Imagen" descr="http://palomarpalencia.webcindario.com/fromista/foto2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57818" y="1714488"/>
            <a:ext cx="2190753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9 Imagen" descr="http://palomarpalencia.webcindario.com/fromista/foto10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57818" y="4143380"/>
            <a:ext cx="2214578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 advClick="0" advTm="10000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es-ES" sz="2800" b="0" u="sng" dirty="0" smtClean="0">
                <a:solidFill>
                  <a:schemeClr val="tx1"/>
                </a:solidFill>
              </a:rPr>
              <a:t>Órgano barroco de la iglesia de San Pedro</a:t>
            </a:r>
            <a:endParaRPr lang="es-ES" sz="2800" b="0" u="sng" dirty="0">
              <a:solidFill>
                <a:schemeClr val="tx1"/>
              </a:solidFill>
            </a:endParaRPr>
          </a:p>
        </p:txBody>
      </p:sp>
      <p:pic>
        <p:nvPicPr>
          <p:cNvPr id="4" name="jcemediabox-popup-img" descr="http://www.aaopalencia.org/templates/aaop/img_aaop/organos/fromista/01zoom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92269" y="928688"/>
            <a:ext cx="4159461" cy="5078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 advClick="0" advTm="10000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50724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ES" sz="1800" dirty="0" smtClean="0">
                <a:latin typeface="Arial" pitchFamily="34" charset="0"/>
                <a:cs typeface="Arial" pitchFamily="34" charset="0"/>
              </a:rPr>
              <a:t>El </a:t>
            </a:r>
            <a:r>
              <a:rPr lang="es-ES" sz="1800" u="sng" dirty="0" smtClean="0">
                <a:latin typeface="Arial" pitchFamily="34" charset="0"/>
                <a:cs typeface="Arial" pitchFamily="34" charset="0"/>
              </a:rPr>
              <a:t>estilo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 de la caja es </a:t>
            </a:r>
            <a:r>
              <a:rPr lang="es-ES" sz="1800" u="sng" dirty="0" smtClean="0">
                <a:latin typeface="Arial" pitchFamily="34" charset="0"/>
                <a:cs typeface="Arial" pitchFamily="34" charset="0"/>
              </a:rPr>
              <a:t>barroco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 pero no presenta la decoración exuberante típica de las cajas barrocas del órgano castellano, sino que muestra unos listones dorados con tonos marrones y verdes jaspeados. La fachada del órgano posee un torreón de nueve tubos cantantes en forma de mitra y dos castillos laterales en mitra, con once tubos cantantes cada uno. La tubería es la original excepto la </a:t>
            </a:r>
            <a:r>
              <a:rPr lang="es-ES" sz="1800" dirty="0" err="1" smtClean="0">
                <a:latin typeface="Arial" pitchFamily="34" charset="0"/>
                <a:cs typeface="Arial" pitchFamily="34" charset="0"/>
              </a:rPr>
              <a:t>címbala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 de ambas manos y algunos caños sueltos de la trompeta magna interior. La mecánica del interior está toda ella restaurada, y además el teclado y los tiradores de los registros son de nueva factura. Según consta en la inscripción del secreto, construyeron y asentaron el órgano de esta iglesia los hermanos Antonio y Tomás Ruiz Martínez, vecinos de </a:t>
            </a:r>
            <a:r>
              <a:rPr lang="es-ES" sz="1800" dirty="0" err="1" smtClean="0">
                <a:latin typeface="Arial" pitchFamily="34" charset="0"/>
                <a:cs typeface="Arial" pitchFamily="34" charset="0"/>
              </a:rPr>
              <a:t>Sasamón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, en 1788, aunque en la escritura para esta obra sólo figura Antonio, quien se encontraba construyendo el órgano de la iglesia de San Pedro de </a:t>
            </a:r>
            <a:r>
              <a:rPr lang="es-ES" sz="1800" dirty="0" err="1" smtClean="0">
                <a:latin typeface="Arial" pitchFamily="34" charset="0"/>
                <a:cs typeface="Arial" pitchFamily="34" charset="0"/>
              </a:rPr>
              <a:t>Amusco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 cuando contrata la hechura del de San Pedro de </a:t>
            </a:r>
            <a:r>
              <a:rPr lang="es-ES" sz="1800" dirty="0" err="1" smtClean="0">
                <a:latin typeface="Arial" pitchFamily="34" charset="0"/>
                <a:cs typeface="Arial" pitchFamily="34" charset="0"/>
              </a:rPr>
              <a:t>Frómista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. Ese mismo año también llevó a cabo los arreglos del órgano de </a:t>
            </a:r>
            <a:r>
              <a:rPr lang="es-ES" sz="1800" dirty="0" err="1" smtClean="0">
                <a:latin typeface="Arial" pitchFamily="34" charset="0"/>
                <a:cs typeface="Arial" pitchFamily="34" charset="0"/>
              </a:rPr>
              <a:t>Frechilla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, habiendo ya realizado anteriormente los trabajos de Támara o Aranda de Duero.</a:t>
            </a:r>
          </a:p>
          <a:p>
            <a:pPr algn="just"/>
            <a:r>
              <a:rPr lang="es-ES" sz="1800" dirty="0" smtClean="0">
                <a:latin typeface="Arial" pitchFamily="34" charset="0"/>
                <a:cs typeface="Arial" pitchFamily="34" charset="0"/>
              </a:rPr>
              <a:t>Su </a:t>
            </a:r>
            <a:r>
              <a:rPr lang="es-ES" sz="1800" u="sng" dirty="0" smtClean="0">
                <a:latin typeface="Arial" pitchFamily="34" charset="0"/>
                <a:cs typeface="Arial" pitchFamily="34" charset="0"/>
              </a:rPr>
              <a:t>estado de conservación 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es muy bueno: fue restaurado por el taller de </a:t>
            </a:r>
            <a:r>
              <a:rPr lang="es-ES" sz="1800" dirty="0" err="1" smtClean="0">
                <a:latin typeface="Arial" pitchFamily="34" charset="0"/>
                <a:cs typeface="Arial" pitchFamily="34" charset="0"/>
              </a:rPr>
              <a:t>organería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1800" dirty="0" err="1" smtClean="0">
                <a:latin typeface="Arial" pitchFamily="34" charset="0"/>
                <a:cs typeface="Arial" pitchFamily="34" charset="0"/>
              </a:rPr>
              <a:t>Acitores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 en 2006.</a:t>
            </a:r>
          </a:p>
          <a:p>
            <a:pPr algn="just"/>
            <a:r>
              <a:rPr lang="es-ES" sz="1800" dirty="0" smtClean="0">
                <a:latin typeface="Arial" pitchFamily="34" charset="0"/>
                <a:cs typeface="Arial" pitchFamily="34" charset="0"/>
              </a:rPr>
              <a:t>En el siguiente enlace puedes </a:t>
            </a:r>
            <a:r>
              <a:rPr lang="es-ES" sz="1800" u="sng" dirty="0" smtClean="0">
                <a:latin typeface="Arial" pitchFamily="34" charset="0"/>
                <a:cs typeface="Arial" pitchFamily="34" charset="0"/>
              </a:rPr>
              <a:t>escuchar su sonoridad 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a cargo del maestro </a:t>
            </a:r>
            <a:r>
              <a:rPr lang="es-ES" sz="1800" dirty="0" err="1" smtClean="0">
                <a:latin typeface="Arial" pitchFamily="34" charset="0"/>
                <a:cs typeface="Arial" pitchFamily="34" charset="0"/>
              </a:rPr>
              <a:t>Chapelet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s-ES" u="sng" dirty="0" smtClean="0">
                <a:hlinkClick r:id="rId2"/>
              </a:rPr>
              <a:t>https://www.youtube.com/watch?v=rZuLgmiEbLY</a:t>
            </a:r>
            <a:r>
              <a:rPr lang="es-ES" dirty="0" smtClean="0"/>
              <a:t> </a:t>
            </a:r>
            <a:endParaRPr lang="es-ES" dirty="0"/>
          </a:p>
        </p:txBody>
      </p:sp>
    </p:spTree>
  </p:cSld>
  <p:clrMapOvr>
    <a:masterClrMapping/>
  </p:clrMapOvr>
  <p:transition spd="med" advClick="0" advTm="10000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r>
              <a:rPr lang="es-ES" sz="2800" b="0" u="sng" dirty="0" smtClean="0">
                <a:solidFill>
                  <a:schemeClr val="tx1"/>
                </a:solidFill>
              </a:rPr>
              <a:t>El paso del Canal de Castilla por esta localidad</a:t>
            </a:r>
            <a:endParaRPr lang="es-ES" sz="2800" b="0" u="sng" dirty="0">
              <a:solidFill>
                <a:schemeClr val="tx1"/>
              </a:solidFill>
            </a:endParaRPr>
          </a:p>
        </p:txBody>
      </p:sp>
      <p:pic>
        <p:nvPicPr>
          <p:cNvPr id="5" name="4 Marcador de contenido" descr="canal-castilla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43174" y="3786190"/>
            <a:ext cx="3952876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5 Imagen" descr="canal-castilla-2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86446" y="1071546"/>
            <a:ext cx="1928826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6 Imagen" descr="canal-castilla-3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85918" y="1071546"/>
            <a:ext cx="2000264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 advClick="0" advTm="10000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578687"/>
          </a:xfrm>
        </p:spPr>
        <p:txBody>
          <a:bodyPr/>
          <a:lstStyle/>
          <a:p>
            <a:r>
              <a:rPr lang="es-ES" sz="1800" dirty="0" smtClean="0">
                <a:latin typeface="Arial" pitchFamily="34" charset="0"/>
                <a:cs typeface="Arial" pitchFamily="34" charset="0"/>
              </a:rPr>
              <a:t>Unos de los puntos más importantes del Canal se sitúa en </a:t>
            </a:r>
            <a:r>
              <a:rPr lang="es-ES" sz="1800" dirty="0" err="1" smtClean="0">
                <a:latin typeface="Arial" pitchFamily="34" charset="0"/>
                <a:cs typeface="Arial" pitchFamily="34" charset="0"/>
              </a:rPr>
              <a:t>Frómista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, donde podemos encontrar en un mismo paraje, el </a:t>
            </a:r>
            <a:r>
              <a:rPr lang="es-ES" sz="1800" u="sng" dirty="0" smtClean="0">
                <a:latin typeface="Arial" pitchFamily="34" charset="0"/>
                <a:cs typeface="Arial" pitchFamily="34" charset="0"/>
              </a:rPr>
              <a:t>cruce entre el Camino de Santiago y el Canal de Castilla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, el desnivel más pronunciado de cuantos tiene la obra y el único </a:t>
            </a:r>
            <a:r>
              <a:rPr lang="es-ES" sz="1800" u="sng" dirty="0" smtClean="0">
                <a:latin typeface="Arial" pitchFamily="34" charset="0"/>
                <a:cs typeface="Arial" pitchFamily="34" charset="0"/>
              </a:rPr>
              <a:t>conjunto cuádruple de esclusas </a:t>
            </a:r>
            <a:r>
              <a:rPr lang="es-ES" sz="1800" dirty="0" smtClean="0"/>
              <a:t>(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recinto con compuertas que se construye en un canal de navegación para que los barcos puedan pasar de un tramo a otro de distinto nivel mediante el llenado y vaciado del espacio comprendido entre dichas compuertas)que hay en todo el recorrido del Canal de Castilla. Adosada a estas esclusas se sitúa la Casa del Esclusero, hoy en día, Oficina de Turismo.</a:t>
            </a:r>
          </a:p>
          <a:p>
            <a:pPr algn="just"/>
            <a:r>
              <a:rPr lang="es-ES" sz="1800" dirty="0" smtClean="0">
                <a:latin typeface="Arial" pitchFamily="34" charset="0"/>
                <a:cs typeface="Arial" pitchFamily="34" charset="0"/>
              </a:rPr>
              <a:t>El principal </a:t>
            </a:r>
            <a:r>
              <a:rPr lang="es-ES" sz="1800" u="sng" dirty="0" smtClean="0">
                <a:latin typeface="Arial" pitchFamily="34" charset="0"/>
                <a:cs typeface="Arial" pitchFamily="34" charset="0"/>
              </a:rPr>
              <a:t>objetivo de este Canal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 fue librar del aislamiento físico y económico a Castilla y León y comunicarlos con el océano a través de la navegación fluvial. Se crearon tres ramales para conectar Valladolid y Medina de </a:t>
            </a:r>
            <a:r>
              <a:rPr lang="es-ES" sz="1800" dirty="0" err="1" smtClean="0">
                <a:latin typeface="Arial" pitchFamily="34" charset="0"/>
                <a:cs typeface="Arial" pitchFamily="34" charset="0"/>
              </a:rPr>
              <a:t>Rioseco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 con Alar del Rey. Fue construido para facilitar el transporte de trigo de Castilla hacia los puertos del norte y de allí a otros mercados. Sin embargo, la llegada del ferrocarril pronto le hizo quedar obsoleto.</a:t>
            </a:r>
          </a:p>
          <a:p>
            <a:pPr algn="just"/>
            <a:endParaRPr lang="es-ES" dirty="0"/>
          </a:p>
        </p:txBody>
      </p:sp>
    </p:spTree>
  </p:cSld>
  <p:clrMapOvr>
    <a:masterClrMapping/>
  </p:clrMapOvr>
  <p:transition spd="med" advClick="0" advTm="10000"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166</TotalTime>
  <Words>1768</Words>
  <Application>Microsoft Office PowerPoint</Application>
  <PresentationFormat>Presentación en pantalla (4:3)</PresentationFormat>
  <Paragraphs>106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Concurrencia</vt:lpstr>
      <vt:lpstr>FRÓMISTA</vt:lpstr>
      <vt:lpstr>1.Presentación y ubicación</vt:lpstr>
      <vt:lpstr>2.Descripción completa</vt:lpstr>
      <vt:lpstr>Diapositiva 4</vt:lpstr>
      <vt:lpstr>Descripción de dos palomares</vt:lpstr>
      <vt:lpstr>Órgano barroco de la iglesia de San Pedro</vt:lpstr>
      <vt:lpstr>Diapositiva 7</vt:lpstr>
      <vt:lpstr>El paso del Canal de Castilla por esta localidad</vt:lpstr>
      <vt:lpstr>Diapositiva 9</vt:lpstr>
      <vt:lpstr>3.Actividades para los alumnos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Páginas web y autores consultados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FRÓMISTA</dc:title>
  <dc:creator>Amparo</dc:creator>
  <cp:lastModifiedBy>pilar</cp:lastModifiedBy>
  <cp:revision>24</cp:revision>
  <dcterms:created xsi:type="dcterms:W3CDTF">2015-02-23T14:55:10Z</dcterms:created>
  <dcterms:modified xsi:type="dcterms:W3CDTF">2015-04-13T15:08:58Z</dcterms:modified>
</cp:coreProperties>
</file>