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5E4A-D37D-4455-9A36-F01F89A14ECC}" type="datetimeFigureOut">
              <a:rPr lang="es-ES" smtClean="0"/>
              <a:pPr/>
              <a:t>23/03/2021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9A10-B3D8-45BD-8800-132812790CF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igsaw Background, Elemento Layout, Rompecabezas PNG y PSD para Descargar  Gratis | Pngtree | Plantillas de fondo de powerpoint, Fondo geométrico,  Ilustraciones artíst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14282" y="4316429"/>
            <a:ext cx="8715436" cy="2255843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latin typeface="Broadway" pitchFamily="82" charset="0"/>
              </a:rPr>
              <a:t>Hacia la CONFINT provincial: </a:t>
            </a:r>
            <a:br>
              <a:rPr lang="es-ES" sz="5400" b="1" dirty="0" smtClean="0">
                <a:latin typeface="Broadway" pitchFamily="82" charset="0"/>
              </a:rPr>
            </a:br>
            <a:r>
              <a:rPr lang="es-ES" sz="5400" b="1" dirty="0" smtClean="0">
                <a:latin typeface="Broadway" pitchFamily="82" charset="0"/>
              </a:rPr>
              <a:t>Nuestra huella ecológica</a:t>
            </a:r>
            <a:endParaRPr lang="es-ES" sz="5400" b="1" dirty="0">
              <a:latin typeface="Broadway" pitchFamily="82" charset="0"/>
            </a:endParaRPr>
          </a:p>
        </p:txBody>
      </p:sp>
      <p:pic>
        <p:nvPicPr>
          <p:cNvPr id="7" name="Picture 2" descr="Huella ecológica: definición sencilla para niñ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8" y="0"/>
            <a:ext cx="357186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lipse"/>
          <p:cNvSpPr/>
          <p:nvPr/>
        </p:nvSpPr>
        <p:spPr>
          <a:xfrm>
            <a:off x="611560" y="3429000"/>
            <a:ext cx="2160240" cy="21602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EUROPA</a:t>
            </a:r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/>
          </a:p>
        </p:txBody>
      </p:sp>
      <p:sp>
        <p:nvSpPr>
          <p:cNvPr id="14" name="13 Elipse"/>
          <p:cNvSpPr/>
          <p:nvPr/>
        </p:nvSpPr>
        <p:spPr>
          <a:xfrm>
            <a:off x="831820" y="3928908"/>
            <a:ext cx="1651948" cy="16519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Arial Narrow" pitchFamily="34" charset="0"/>
              </a:rPr>
              <a:t>ESPAÑA</a:t>
            </a:r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7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/>
          </a:p>
        </p:txBody>
      </p:sp>
      <p:sp>
        <p:nvSpPr>
          <p:cNvPr id="15" name="14 Elipse"/>
          <p:cNvSpPr/>
          <p:nvPr/>
        </p:nvSpPr>
        <p:spPr>
          <a:xfrm>
            <a:off x="1091430" y="4445584"/>
            <a:ext cx="1143656" cy="11436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  <a:p>
            <a:pPr algn="ctr"/>
            <a:endParaRPr lang="es-ES" sz="500" dirty="0" smtClean="0"/>
          </a:p>
        </p:txBody>
      </p:sp>
      <p:pic>
        <p:nvPicPr>
          <p:cNvPr id="4098" name="Picture 2" descr="Rompecabezas simple background banner | Imágenes de fondo, Fondos de  escritorio minimalista, Fondos de presentacion"/>
          <p:cNvPicPr>
            <a:picLocks noChangeAspect="1" noChangeArrowheads="1"/>
          </p:cNvPicPr>
          <p:nvPr/>
        </p:nvPicPr>
        <p:blipFill>
          <a:blip r:embed="rId2" cstate="print"/>
          <a:srcRect t="44442"/>
          <a:stretch>
            <a:fillRect/>
          </a:stretch>
        </p:blipFill>
        <p:spPr bwMode="auto">
          <a:xfrm>
            <a:off x="0" y="-603448"/>
            <a:ext cx="9144000" cy="237139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1546" b="13965"/>
          <a:stretch>
            <a:fillRect/>
          </a:stretch>
        </p:blipFill>
        <p:spPr bwMode="auto">
          <a:xfrm>
            <a:off x="6948264" y="4437112"/>
            <a:ext cx="1944216" cy="8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80" t="10061" r="4927" b="2975"/>
          <a:stretch>
            <a:fillRect/>
          </a:stretch>
        </p:blipFill>
        <p:spPr bwMode="auto">
          <a:xfrm>
            <a:off x="6948264" y="2924944"/>
            <a:ext cx="1944216" cy="13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948264" y="5229200"/>
            <a:ext cx="1944216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" dirty="0" smtClean="0">
                <a:latin typeface="Arial Black" pitchFamily="34" charset="0"/>
              </a:rPr>
              <a:t>CONFINT ESTATAL BARCELONA 2013</a:t>
            </a:r>
            <a:endParaRPr lang="es-ES" sz="600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21089"/>
            <a:ext cx="1944216" cy="169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00" dirty="0" smtClean="0">
                <a:latin typeface="Arial Black" pitchFamily="34" charset="0"/>
              </a:rPr>
              <a:t>CONFINT PROVINCIAL PAREDES DE NAVA 2018</a:t>
            </a:r>
            <a:endParaRPr lang="es-ES" sz="500" dirty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4" y="-603448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64" y="0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CONFINT</a:t>
            </a:r>
            <a:r>
              <a:rPr lang="es-ES" sz="5400" b="1" dirty="0" smtClean="0">
                <a:latin typeface="Broadway" pitchFamily="82" charset="0"/>
                <a:ea typeface="+mj-ea"/>
                <a:cs typeface="+mj-cs"/>
              </a:rPr>
              <a:t>, espacio de encuentro de jóvenes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052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En 2021, la CONFINT será diferente ¡pero igual de interesante! 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98884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Desde  2011, alumnos y alumnas que investigan la sostenibilidad de sus centros en Palencia, se reúnen todos años a intercambiar sus aprendizajes: son los encuentros CONFINT.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87824" y="400506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Además de CONFINT provinciales, también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las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hay estatales y 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europeas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: jóvenes del mundo compartiendo sus avances en la sostenibilidad.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92290" y="494116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  <a:latin typeface="Arial Narrow" pitchFamily="34" charset="0"/>
              </a:rPr>
              <a:t>PALENCIA</a:t>
            </a:r>
            <a:endParaRPr lang="es-ES" sz="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48264" y="6268670"/>
            <a:ext cx="1944216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" dirty="0" smtClean="0">
                <a:latin typeface="Arial Black" pitchFamily="34" charset="0"/>
              </a:rPr>
              <a:t>CONFINT EUROPEA LISBOA 2018</a:t>
            </a:r>
            <a:endParaRPr lang="es-ES" sz="600" dirty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94746"/>
            <a:ext cx="1948818" cy="8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ompecabezas simple background banner | Imágenes de fondo, Fondos de  escritorio minimalista, Fondos de presentacion"/>
          <p:cNvPicPr>
            <a:picLocks noChangeAspect="1" noChangeArrowheads="1"/>
          </p:cNvPicPr>
          <p:nvPr/>
        </p:nvPicPr>
        <p:blipFill>
          <a:blip r:embed="rId2" cstate="print"/>
          <a:srcRect t="44442"/>
          <a:stretch>
            <a:fillRect/>
          </a:stretch>
        </p:blipFill>
        <p:spPr bwMode="auto">
          <a:xfrm>
            <a:off x="0" y="-603448"/>
            <a:ext cx="9144000" cy="237139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129" y="-603448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71414"/>
            <a:ext cx="85341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CONFINT 2021: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Conocer y reducir </a:t>
            </a:r>
            <a:r>
              <a:rPr lang="es-ES" sz="3600" b="1" dirty="0" smtClean="0">
                <a:latin typeface="Broadway" pitchFamily="82" charset="0"/>
                <a:ea typeface="+mj-ea"/>
                <a:cs typeface="+mj-cs"/>
              </a:rPr>
              <a:t>l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 huella ecológica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La CONFINT provincial se celebrará este año de manera virtual, y utilizará como eje conductor la </a:t>
            </a:r>
            <a:r>
              <a:rPr lang="es-ES" b="1" dirty="0" smtClean="0">
                <a:latin typeface="Roboto Light" pitchFamily="2" charset="0"/>
                <a:ea typeface="Roboto Light" pitchFamily="2" charset="0"/>
              </a:rPr>
              <a:t>huella ecológica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" name="Picture 2" descr="HUELLA ECOLÓGICA timeline | Timetoast time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71" y="2924944"/>
            <a:ext cx="3389149" cy="257403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9552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Se trata de un indicador muy valioso para traducir el impacto de nuestro modo de vida sobre el Planeta. 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95936" y="292494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Es la superficie necesaria para producir los alimentos necesarios, el combustible, acoger las infraestructuras, deshacerse de los residuos o secuestrar el carbono necesario para todas nuestras actividades.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67944" y="465313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 Light" pitchFamily="2" charset="0"/>
                <a:ea typeface="Roboto Light" pitchFamily="2" charset="0"/>
              </a:rPr>
              <a:t>En 2017, la huella ecológica en España fue de </a:t>
            </a:r>
            <a:r>
              <a:rPr lang="es-ES" b="1" dirty="0" smtClean="0">
                <a:latin typeface="Roboto Light" pitchFamily="2" charset="0"/>
                <a:ea typeface="Roboto Light" pitchFamily="2" charset="0"/>
              </a:rPr>
              <a:t>3,7</a:t>
            </a:r>
            <a:r>
              <a:rPr lang="es-ES" dirty="0" smtClean="0">
                <a:latin typeface="Roboto Light" pitchFamily="2" charset="0"/>
                <a:ea typeface="Roboto Light" pitchFamily="2" charset="0"/>
              </a:rPr>
              <a:t> Has/persona, el triple de la superficie del país.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greso - Calculadora Huella Ecológ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BEE">
                  <a:alpha val="30980"/>
                </a:srgbClr>
              </a:clrFrom>
              <a:clrTo>
                <a:srgbClr val="E5EB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6569"/>
            <a:ext cx="3838127" cy="1441431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1857356" y="4221088"/>
            <a:ext cx="70351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-DURACIÓN ESTIMADA: una sesión de 50 minutos. </a:t>
            </a:r>
            <a:r>
              <a:rPr lang="es-E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En </a:t>
            </a:r>
            <a:r>
              <a:rPr lang="es-E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una tutoría.</a:t>
            </a:r>
          </a:p>
          <a:p>
            <a:pPr lvl="0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-RECURSOS A DISPOSICIÓN DEL DOCENTE:</a:t>
            </a:r>
          </a:p>
          <a:p>
            <a:pPr marL="534988" lvl="0" indent="-179388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Ficha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para el cálculo de la huella ecológica familiar.</a:t>
            </a:r>
            <a:endParaRPr lang="es-ES" sz="1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534988" lvl="0" indent="-179388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Formulario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para el cálculo de la huella ecológica del alumnado en los colegios </a:t>
            </a:r>
            <a:endParaRPr lang="es-ES" sz="1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534988" lvl="0" indent="-179388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Ficha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la expresión de los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resultados en forma de pieza de puzle.</a:t>
            </a:r>
            <a:endParaRPr lang="es-ES" sz="14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  <a:p>
            <a:pPr marL="534988" lvl="0" indent="-179388">
              <a:buFont typeface="Arial" pitchFamily="34" charset="0"/>
              <a:buChar char="•"/>
              <a:tabLst>
                <a:tab pos="534988" algn="l"/>
              </a:tabLst>
              <a:defRPr/>
            </a:pP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Sesión de formación</a:t>
            </a:r>
            <a:r>
              <a:rPr lang="es-E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 online de 50 minutos </a:t>
            </a:r>
            <a:r>
              <a:rPr lang="es-ES" sz="1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en la que os contaremos todo lo que necesitáis saber para llevar la propuesta a buen fin.</a:t>
            </a:r>
            <a:endParaRPr lang="es-ES" sz="1400" dirty="0"/>
          </a:p>
        </p:txBody>
      </p:sp>
      <p:pic>
        <p:nvPicPr>
          <p:cNvPr id="7" name="Picture 2" descr="Rompecabezas simple background banner | Imágenes de fondo, Fondos de  escritorio minimalista, Fondos de presentacion"/>
          <p:cNvPicPr>
            <a:picLocks noChangeAspect="1" noChangeArrowheads="1"/>
          </p:cNvPicPr>
          <p:nvPr/>
        </p:nvPicPr>
        <p:blipFill>
          <a:blip r:embed="rId3" cstate="print"/>
          <a:srcRect t="44442"/>
          <a:stretch>
            <a:fillRect/>
          </a:stretch>
        </p:blipFill>
        <p:spPr bwMode="auto">
          <a:xfrm>
            <a:off x="0" y="-603448"/>
            <a:ext cx="9144000" cy="237139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23528" y="-603448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9552" y="71414"/>
            <a:ext cx="839016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La propuesta: cálculo de la huella ecológica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en el aula y en las familias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95536" y="1700808"/>
            <a:ext cx="8280920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Cada aula desarrollará :</a:t>
            </a:r>
          </a:p>
          <a:p>
            <a:pPr lvl="0">
              <a:defRPr/>
            </a:pP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 marL="273050" lvl="0" indent="-273050">
              <a:buFont typeface="+mj-lt"/>
              <a:buAutoNum type="arabicPeriod"/>
              <a:defRPr/>
            </a:pPr>
            <a:r>
              <a:rPr lang="es-ES" sz="1400" b="1" dirty="0" smtClean="0">
                <a:latin typeface="Roboto Light" pitchFamily="2" charset="0"/>
                <a:ea typeface="Roboto Light" pitchFamily="2" charset="0"/>
              </a:rPr>
              <a:t>Huella ecológica de cada familia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. A través de un sencillo formulario </a:t>
            </a:r>
            <a:r>
              <a:rPr lang="es-ES" sz="1400" i="1" dirty="0" smtClean="0">
                <a:latin typeface="Roboto Light" pitchFamily="2" charset="0"/>
                <a:ea typeface="Roboto Light" pitchFamily="2" charset="0"/>
              </a:rPr>
              <a:t>online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, cada familia calculará en unos minutos su huella ecológica como hogar.  Con una ficha de apoyo,  promoveremos la reflexión dentro de la familia y recopilaremos  sus compromisos para intentar reducir su huella familiar.</a:t>
            </a:r>
          </a:p>
          <a:p>
            <a:pPr marL="273050" lvl="0" indent="-273050">
              <a:buFont typeface="+mj-lt"/>
              <a:buAutoNum type="arabicPeriod"/>
              <a:defRPr/>
            </a:pPr>
            <a:endParaRPr lang="es-ES" sz="1400" dirty="0" smtClean="0">
              <a:latin typeface="Roboto Light" pitchFamily="2" charset="0"/>
              <a:ea typeface="Roboto Light" pitchFamily="2" charset="0"/>
            </a:endParaRPr>
          </a:p>
          <a:p>
            <a:pPr marL="273050" lvl="0" indent="-273050">
              <a:buFont typeface="+mj-lt"/>
              <a:buAutoNum type="arabicPeriod"/>
              <a:defRPr/>
            </a:pPr>
            <a:r>
              <a:rPr lang="es-ES" sz="1400" b="1" dirty="0" smtClean="0">
                <a:latin typeface="Roboto Light" pitchFamily="2" charset="0"/>
                <a:ea typeface="Roboto Light" pitchFamily="2" charset="0"/>
              </a:rPr>
              <a:t>Huella ecológica del aula</a:t>
            </a:r>
            <a:r>
              <a:rPr lang="es-ES" sz="1400" dirty="0" smtClean="0">
                <a:latin typeface="Roboto Light" pitchFamily="2" charset="0"/>
                <a:ea typeface="Roboto Light" pitchFamily="2" charset="0"/>
              </a:rPr>
              <a:t>:  Con los resultados de cada alumno, a través de un formulario se calculará la huella ecológica del  aula. También se reflexionará sobre cómo se podría reducir la huella de esa clase, propuestas a las que se pueden sumar los compromisos adquiridos por las familias que hayan participado. El resultado se expresará en una ficha en formato “pieza de puzle” de cada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ompecabezas simple background banner | Imágenes de fondo, Fondos de  escritorio minimalista, Fondos de presentacion"/>
          <p:cNvPicPr>
            <a:picLocks noChangeAspect="1" noChangeArrowheads="1"/>
          </p:cNvPicPr>
          <p:nvPr/>
        </p:nvPicPr>
        <p:blipFill>
          <a:blip r:embed="rId2" cstate="print"/>
          <a:srcRect t="44442"/>
          <a:stretch>
            <a:fillRect/>
          </a:stretch>
        </p:blipFill>
        <p:spPr bwMode="auto">
          <a:xfrm>
            <a:off x="0" y="-603448"/>
            <a:ext cx="9144000" cy="237139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87" y="-603448"/>
            <a:ext cx="9144000" cy="2376264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71414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El resultado: puzle y padlet con nuestras huellas ecológicas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42910" y="1857364"/>
            <a:ext cx="7858180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Con todas las piezas de todas las aulas se podrá formar una </a:t>
            </a:r>
            <a:r>
              <a:rPr lang="es-ES" sz="1600" b="1" dirty="0" smtClean="0">
                <a:latin typeface="Roboto Light" pitchFamily="2" charset="0"/>
                <a:ea typeface="Roboto Light" pitchFamily="2" charset="0"/>
              </a:rPr>
              <a:t>exposición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 en forma de gran puzle que analice la </a:t>
            </a:r>
            <a:r>
              <a:rPr lang="es-ES" sz="1600" b="1" dirty="0" smtClean="0">
                <a:latin typeface="Roboto Light" pitchFamily="2" charset="0"/>
                <a:ea typeface="Roboto Light" pitchFamily="2" charset="0"/>
              </a:rPr>
              <a:t>huella ecológica del centro 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y que proponga avances para la reducción de la misma. La ficha final del puzle será una propuesta conjunta como centro, que realizará la </a:t>
            </a:r>
            <a:r>
              <a:rPr lang="es-ES" sz="1600" b="1" dirty="0" smtClean="0">
                <a:latin typeface="Roboto Light" pitchFamily="2" charset="0"/>
                <a:ea typeface="Roboto Light" pitchFamily="2" charset="0"/>
              </a:rPr>
              <a:t>comisión ambiental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, de compromisos para reducir la huella del colegio o instituto.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s-ES" sz="1600" dirty="0" smtClean="0">
              <a:latin typeface="Roboto Light" pitchFamily="2" charset="0"/>
              <a:ea typeface="Roboto Ligh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Esta última pieza, así como cualquier otro material que queráis preparar desde los centros, será lo que subamos a un </a:t>
            </a:r>
            <a:r>
              <a:rPr lang="es-ES" sz="1600" b="1" dirty="0" smtClean="0">
                <a:latin typeface="Roboto Light" pitchFamily="2" charset="0"/>
                <a:ea typeface="Roboto Light" pitchFamily="2" charset="0"/>
              </a:rPr>
              <a:t>padlet 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donde compartiremos las reflexiones entorno a las huellas ecológicas de nuestros centros escolares, debatiendo en él, dando forma así a nuestra </a:t>
            </a:r>
            <a:r>
              <a:rPr lang="es-ES" sz="1600" b="1" dirty="0" smtClean="0">
                <a:latin typeface="Roboto Light" pitchFamily="2" charset="0"/>
                <a:ea typeface="Roboto Light" pitchFamily="2" charset="0"/>
              </a:rPr>
              <a:t>CONFINT provincial 2021</a:t>
            </a:r>
            <a:r>
              <a:rPr lang="es-ES" sz="1600" dirty="0" smtClean="0">
                <a:latin typeface="Roboto Light" pitchFamily="2" charset="0"/>
                <a:ea typeface="Roboto Light" pitchFamily="2" charset="0"/>
              </a:rPr>
              <a:t>.</a:t>
            </a:r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052" name="Picture 4" descr="Pieza De Rompecabezas - Banco de fotos e imágenes de stock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43512"/>
            <a:ext cx="2786050" cy="1714488"/>
          </a:xfrm>
          <a:prstGeom prst="rect">
            <a:avLst/>
          </a:prstGeom>
          <a:noFill/>
        </p:spPr>
      </p:pic>
      <p:pic>
        <p:nvPicPr>
          <p:cNvPr id="2054" name="Picture 6" descr="Pizarra colaborativa o dashboard creada con Padlet en los talleres. |  Download Scientific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060721"/>
            <a:ext cx="3643306" cy="1797279"/>
          </a:xfrm>
          <a:prstGeom prst="rect">
            <a:avLst/>
          </a:prstGeom>
          <a:noFill/>
        </p:spPr>
      </p:pic>
      <p:pic>
        <p:nvPicPr>
          <p:cNvPr id="9" name="Picture 4" descr="Pieza De Rompecabezas - Banco de fotos e imágenes de stock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271464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546</Words>
  <Application>Microsoft Office PowerPoint</Application>
  <PresentationFormat>Presentación en pantalla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Hacia la CONFINT provincial:  Nuestra huella ecológica</vt:lpstr>
      <vt:lpstr>Diapositiva 2</vt:lpstr>
      <vt:lpstr>Diapositiva 3</vt:lpstr>
      <vt:lpstr>Diapositiva 4</vt:lpstr>
      <vt:lpstr>Diapositiva 5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la CONFINT provincial:  Nuestra huella ecológica</dc:title>
  <dc:creator>USUARIO</dc:creator>
  <cp:lastModifiedBy>USUARIO</cp:lastModifiedBy>
  <cp:revision>27</cp:revision>
  <dcterms:created xsi:type="dcterms:W3CDTF">2021-03-19T15:12:59Z</dcterms:created>
  <dcterms:modified xsi:type="dcterms:W3CDTF">2021-03-23T11:34:40Z</dcterms:modified>
</cp:coreProperties>
</file>