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2.xml"/>
  <Override ContentType="application/vnd.openxmlformats-officedocument.presentationml.slide+xml" PartName="/ppt/slides/slide98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63.xml"/>
  <Override ContentType="application/vnd.openxmlformats-officedocument.presentationml.slide+xml" PartName="/ppt/slides/slide93.xml"/>
  <Override ContentType="application/vnd.openxmlformats-officedocument.presentationml.slide+xml" PartName="/ppt/slides/slide80.xml"/>
  <Override ContentType="application/vnd.openxmlformats-officedocument.presentationml.slide+xml" PartName="/ppt/slides/slide61.xml"/>
  <Override ContentType="application/vnd.openxmlformats-officedocument.presentationml.slide+xml" PartName="/ppt/slides/slide9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1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9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60" r:id="rId4"/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4" Type="http://schemas.openxmlformats.org/officeDocument/2006/relationships/slide" Target="slides/slide98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9" Type="http://schemas.openxmlformats.org/officeDocument/2006/relationships/slide" Target="slides/slide53.xml"/><Relationship Id="rId58" Type="http://schemas.openxmlformats.org/officeDocument/2006/relationships/slide" Target="slides/slide5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2" name="Google Shape;532;p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1" name="Google Shape;541;p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4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5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5" name="Google Shape;625;p6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2" name="Google Shape;632;p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6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6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6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6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9" name="Google Shape;669;p6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6" name="Google Shape;676;p6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0" name="Google Shape;710;p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0" name="Google Shape;720;p7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7" name="Google Shape;737;p7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7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3" name="Google Shape;753;p7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1" name="Google Shape;761;p7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0" name="Google Shape;770;p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8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7" name="Google Shape;797;p8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8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5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7" name="Google Shape;817;p8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1" name="Google Shape;831;p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5" name="Google Shape;855;p9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4" name="Google Shape;864;p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3" name="Google Shape;873;p9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1" name="Google Shape;891;p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5" name="Google Shape;905;p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4" name="Google Shape;914;p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apositiva de título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texto vertical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vertical y texto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ítulo y objetos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cabezado de sección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os objetos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mparació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ólo el título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En blanco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ontenido con título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n con título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jpg"/><Relationship Id="rId4" Type="http://schemas.openxmlformats.org/officeDocument/2006/relationships/image" Target="../media/image3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7.png"/><Relationship Id="rId4" Type="http://schemas.openxmlformats.org/officeDocument/2006/relationships/image" Target="../media/image5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17.jpg"/><Relationship Id="rId5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4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5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8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6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2.jpg"/><Relationship Id="rId4" Type="http://schemas.openxmlformats.org/officeDocument/2006/relationships/image" Target="../media/image4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5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2.jpg"/><Relationship Id="rId4" Type="http://schemas.openxmlformats.org/officeDocument/2006/relationships/image" Target="../media/image1.png"/><Relationship Id="rId5" Type="http://schemas.openxmlformats.org/officeDocument/2006/relationships/hyperlink" Target="https://youtu.be/-zsHP-FIo-I?t=50" TargetMode="External"/><Relationship Id="rId6" Type="http://schemas.openxmlformats.org/officeDocument/2006/relationships/hyperlink" Target="http://videos.marca.com/v/0_mdhreggu-el-gran-gesto-de-un-joven-jugador-de-baloncesto-con-su-companero?uetv_pl=baloncesto&amp;count=1" TargetMode="External"/><Relationship Id="rId7" Type="http://schemas.openxmlformats.org/officeDocument/2006/relationships/hyperlink" Target="https://www.youtube.com/watch?v=9PszTuOkpGo" TargetMode="External"/><Relationship Id="rId8" Type="http://schemas.openxmlformats.org/officeDocument/2006/relationships/hyperlink" Target="https://www.youtube.com/watch?v=FfyL5jtiIzk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3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8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08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jpg"/><Relationship Id="rId4" Type="http://schemas.openxmlformats.org/officeDocument/2006/relationships/image" Target="../media/image59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71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hyperlink" Target="mailto:juancarlos68vc@gmail.com" TargetMode="External"/><Relationship Id="rId4" Type="http://schemas.openxmlformats.org/officeDocument/2006/relationships/hyperlink" Target="http://diariodeuncorredordefondo.blogspot.com/" TargetMode="External"/><Relationship Id="rId9" Type="http://schemas.openxmlformats.org/officeDocument/2006/relationships/image" Target="../media/image64.png"/><Relationship Id="rId5" Type="http://schemas.openxmlformats.org/officeDocument/2006/relationships/hyperlink" Target="https://www.tribunapalencia.com/blogs/recetas-para-educar" TargetMode="External"/><Relationship Id="rId6" Type="http://schemas.openxmlformats.org/officeDocument/2006/relationships/hyperlink" Target="http://bonding.es/category/colaboradores/" TargetMode="External"/><Relationship Id="rId7" Type="http://schemas.openxmlformats.org/officeDocument/2006/relationships/hyperlink" Target="http://juancarloscorner.blogspot.com/" TargetMode="External"/><Relationship Id="rId8" Type="http://schemas.openxmlformats.org/officeDocument/2006/relationships/hyperlink" Target="https://www.youtube.com/watch?v=-awfqlGU-FY" TargetMode="External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3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5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9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0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5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2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90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01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3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83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8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6.jpg"/><Relationship Id="rId4" Type="http://schemas.openxmlformats.org/officeDocument/2006/relationships/image" Target="../media/image94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09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1.jpg"/><Relationship Id="rId4" Type="http://schemas.openxmlformats.org/officeDocument/2006/relationships/image" Target="../media/image82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8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7.jp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jp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1.png"/><Relationship Id="rId5" Type="http://schemas.openxmlformats.org/officeDocument/2006/relationships/hyperlink" Target="https://youtu.be/5dbwdgMxqNw?t=19" TargetMode="Externa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7.jpg"/><Relationship Id="rId4" Type="http://schemas.openxmlformats.org/officeDocument/2006/relationships/image" Target="../media/image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9.jpg"/><Relationship Id="rId4" Type="http://schemas.openxmlformats.org/officeDocument/2006/relationships/image" Target="../media/image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3.jp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4.jp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7.jp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1.jp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7.jp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00.jp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02.jp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2.jp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6.jp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5.jp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8.jp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9.jp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06.jp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04.jp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105.jp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0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5"/>
          <p:cNvPicPr preferRelativeResize="0"/>
          <p:nvPr/>
        </p:nvPicPr>
        <p:blipFill rotWithShape="1">
          <a:blip r:embed="rId3">
            <a:alphaModFix/>
          </a:blip>
          <a:srcRect b="-1" l="126" r="10871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5"/>
          <p:cNvSpPr/>
          <p:nvPr/>
        </p:nvSpPr>
        <p:spPr>
          <a:xfrm>
            <a:off x="4882442" y="2714171"/>
            <a:ext cx="4261558" cy="415011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69803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5"/>
          <p:cNvSpPr txBox="1"/>
          <p:nvPr>
            <p:ph idx="1" type="subTitle"/>
          </p:nvPr>
        </p:nvSpPr>
        <p:spPr>
          <a:xfrm>
            <a:off x="4943245" y="3464686"/>
            <a:ext cx="4139951" cy="19161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000"/>
              <a:buNone/>
            </a:pPr>
            <a:r>
              <a:rPr b="1" lang="es-ES" sz="4000">
                <a:solidFill>
                  <a:srgbClr val="0070C0"/>
                </a:solidFill>
              </a:rPr>
              <a:t>Ser feliz y hacer feliz desde el aula</a:t>
            </a:r>
            <a:endParaRPr/>
          </a:p>
        </p:txBody>
      </p:sp>
      <p:cxnSp>
        <p:nvCxnSpPr>
          <p:cNvPr id="99" name="Google Shape;99;p15"/>
          <p:cNvCxnSpPr/>
          <p:nvPr/>
        </p:nvCxnSpPr>
        <p:spPr>
          <a:xfrm>
            <a:off x="6810703" y="5154215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390" l="0" r="0" t="25319"/>
          <a:stretch/>
        </p:blipFill>
        <p:spPr>
          <a:xfrm>
            <a:off x="15" y="10"/>
            <a:ext cx="914398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5"/>
          <p:cNvPicPr preferRelativeResize="0"/>
          <p:nvPr/>
        </p:nvPicPr>
        <p:blipFill rotWithShape="1">
          <a:blip r:embed="rId3">
            <a:alphaModFix/>
          </a:blip>
          <a:srcRect b="-2" l="2167" r="34665" t="0"/>
          <a:stretch/>
        </p:blipFill>
        <p:spPr>
          <a:xfrm>
            <a:off x="4348163" y="0"/>
            <a:ext cx="47958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5"/>
          <p:cNvSpPr txBox="1"/>
          <p:nvPr>
            <p:ph type="title"/>
          </p:nvPr>
        </p:nvSpPr>
        <p:spPr>
          <a:xfrm>
            <a:off x="603250" y="115888"/>
            <a:ext cx="3603625" cy="11525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7200"/>
              <a:buFont typeface="Calibri"/>
              <a:buNone/>
            </a:pPr>
            <a:r>
              <a:rPr b="1" lang="es-ES" sz="7200">
                <a:solidFill>
                  <a:srgbClr val="FF0000"/>
                </a:solidFill>
              </a:rPr>
              <a:t>IRA</a:t>
            </a:r>
            <a:endParaRPr/>
          </a:p>
        </p:txBody>
      </p:sp>
      <p:sp>
        <p:nvSpPr>
          <p:cNvPr id="179" name="Google Shape;179;p25"/>
          <p:cNvSpPr txBox="1"/>
          <p:nvPr>
            <p:ph idx="1" type="body"/>
          </p:nvPr>
        </p:nvSpPr>
        <p:spPr>
          <a:xfrm>
            <a:off x="0" y="3140968"/>
            <a:ext cx="5148263" cy="34566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540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1" sz="1400">
              <a:solidFill>
                <a:srgbClr val="632423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632423"/>
              </a:buClr>
              <a:buSzPts val="1960"/>
              <a:buChar char="•"/>
            </a:pPr>
            <a:r>
              <a:rPr b="1" lang="es-ES" sz="1960">
                <a:solidFill>
                  <a:srgbClr val="632423"/>
                </a:solidFill>
              </a:rPr>
              <a:t>“Lo que empieza con cólera acaba en vergüenza”.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632423"/>
              </a:buClr>
              <a:buSzPts val="1960"/>
              <a:buNone/>
            </a:pPr>
            <a:r>
              <a:rPr b="1" lang="es-ES" sz="1960">
                <a:solidFill>
                  <a:srgbClr val="632423"/>
                </a:solidFill>
              </a:rPr>
              <a:t> </a:t>
            </a:r>
            <a:r>
              <a:rPr lang="es-ES" sz="1960">
                <a:solidFill>
                  <a:srgbClr val="000000"/>
                </a:solidFill>
              </a:rPr>
              <a:t>Franklin</a:t>
            </a:r>
            <a:endParaRPr/>
          </a:p>
          <a:p>
            <a:pPr indent="-21844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>
              <a:solidFill>
                <a:srgbClr val="000000"/>
              </a:solidFill>
            </a:endParaRPr>
          </a:p>
          <a:p>
            <a:pPr indent="-21844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>
              <a:solidFill>
                <a:srgbClr val="632423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632423"/>
              </a:buClr>
              <a:buSzPts val="1960"/>
              <a:buChar char="•"/>
            </a:pPr>
            <a:r>
              <a:rPr lang="es-ES" sz="1960">
                <a:solidFill>
                  <a:srgbClr val="632423"/>
                </a:solidFill>
              </a:rPr>
              <a:t>Secuestro emocional</a:t>
            </a:r>
            <a:endParaRPr/>
          </a:p>
          <a:p>
            <a:pPr indent="-21844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>
              <a:solidFill>
                <a:srgbClr val="632423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rgbClr val="632423"/>
              </a:buClr>
              <a:buSzPts val="1960"/>
              <a:buChar char="•"/>
            </a:pPr>
            <a:r>
              <a:rPr lang="es-ES" sz="1960">
                <a:solidFill>
                  <a:srgbClr val="632423"/>
                </a:solidFill>
              </a:rPr>
              <a:t>CUANDO SUBE LA IRA BAJA LA INTELIGENCIA</a:t>
            </a:r>
            <a:endParaRPr sz="1960">
              <a:solidFill>
                <a:srgbClr val="632423"/>
              </a:solidFill>
            </a:endParaRPr>
          </a:p>
          <a:p>
            <a:pPr indent="-218440" lvl="0" marL="342900" rtl="0" algn="l">
              <a:lnSpc>
                <a:spcPct val="80000"/>
              </a:lnSpc>
              <a:spcBef>
                <a:spcPts val="392"/>
              </a:spcBef>
              <a:spcAft>
                <a:spcPts val="0"/>
              </a:spcAft>
              <a:buClr>
                <a:schemeClr val="dk1"/>
              </a:buClr>
              <a:buSzPts val="1960"/>
              <a:buNone/>
            </a:pPr>
            <a:r>
              <a:t/>
            </a:r>
            <a:endParaRPr sz="1960">
              <a:solidFill>
                <a:srgbClr val="6324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632423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254000" lvl="0" marL="342900" rtl="0" algn="l">
              <a:lnSpc>
                <a:spcPct val="8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6"/>
          <p:cNvSpPr txBox="1"/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100"/>
              <a:buFont typeface="Calibri"/>
              <a:buNone/>
            </a:pPr>
            <a:r>
              <a:rPr lang="es-ES" sz="3100">
                <a:solidFill>
                  <a:srgbClr val="FFFF00"/>
                </a:solidFill>
              </a:rPr>
              <a:t>El profesor que grita sufre</a:t>
            </a:r>
            <a:endParaRPr sz="310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7"/>
          <p:cNvSpPr/>
          <p:nvPr/>
        </p:nvSpPr>
        <p:spPr>
          <a:xfrm>
            <a:off x="0" y="466129"/>
            <a:ext cx="4851603" cy="5925741"/>
          </a:xfrm>
          <a:prstGeom prst="rect">
            <a:avLst/>
          </a:prstGeom>
          <a:gradFill>
            <a:gsLst>
              <a:gs pos="0">
                <a:srgbClr val="4F81BD">
                  <a:alpha val="81960"/>
                </a:srgbClr>
              </a:gs>
              <a:gs pos="25000">
                <a:srgbClr val="4F81BD">
                  <a:alpha val="60000"/>
                </a:srgbClr>
              </a:gs>
              <a:gs pos="94000">
                <a:srgbClr val="C4BD97"/>
              </a:gs>
              <a:gs pos="100000">
                <a:srgbClr val="C4BD97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27"/>
          <p:cNvPicPr preferRelativeResize="0"/>
          <p:nvPr/>
        </p:nvPicPr>
        <p:blipFill rotWithShape="1">
          <a:blip r:embed="rId3">
            <a:alphaModFix/>
          </a:blip>
          <a:srcRect b="0" l="0" r="13200" t="0"/>
          <a:stretch/>
        </p:blipFill>
        <p:spPr>
          <a:xfrm>
            <a:off x="0" y="466129"/>
            <a:ext cx="9144000" cy="5925741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7"/>
          <p:cNvSpPr txBox="1"/>
          <p:nvPr>
            <p:ph type="title"/>
          </p:nvPr>
        </p:nvSpPr>
        <p:spPr>
          <a:xfrm>
            <a:off x="3923928" y="836713"/>
            <a:ext cx="5040559" cy="12241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4000"/>
              <a:buFont typeface="Calibri"/>
              <a:buNone/>
            </a:pPr>
            <a:r>
              <a:rPr b="1" lang="es-ES" sz="4000">
                <a:solidFill>
                  <a:srgbClr val="00B050"/>
                </a:solidFill>
              </a:rPr>
              <a:t>SOLUCIONES A LA IRA</a:t>
            </a:r>
            <a:endParaRPr/>
          </a:p>
        </p:txBody>
      </p:sp>
      <p:sp>
        <p:nvSpPr>
          <p:cNvPr id="193" name="Google Shape;193;p27"/>
          <p:cNvSpPr/>
          <p:nvPr/>
        </p:nvSpPr>
        <p:spPr>
          <a:xfrm>
            <a:off x="0" y="1186286"/>
            <a:ext cx="4320692" cy="4666770"/>
          </a:xfrm>
          <a:custGeom>
            <a:rect b="b" l="l" r="r" t="t"/>
            <a:pathLst>
              <a:path extrusionOk="0" h="5400962" w="5000438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 rotWithShape="1">
          <a:blip r:embed="rId4">
            <a:alphaModFix/>
          </a:blip>
          <a:srcRect b="-4" l="0" r="4454" t="0"/>
          <a:stretch/>
        </p:blipFill>
        <p:spPr>
          <a:xfrm>
            <a:off x="20" y="1351210"/>
            <a:ext cx="4180350" cy="4375387"/>
          </a:xfrm>
          <a:custGeom>
            <a:rect b="b" l="l" r="r" t="t"/>
            <a:pathLst>
              <a:path extrusionOk="0" h="5063738" w="4838041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5" name="Google Shape;195;p27"/>
          <p:cNvSpPr txBox="1"/>
          <p:nvPr>
            <p:ph idx="1" type="body"/>
          </p:nvPr>
        </p:nvSpPr>
        <p:spPr>
          <a:xfrm>
            <a:off x="4067945" y="2673512"/>
            <a:ext cx="5040559" cy="37183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b="1" sz="1500"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</a:pPr>
            <a:r>
              <a:rPr b="1" lang="es-ES" sz="2000">
                <a:solidFill>
                  <a:srgbClr val="7030A0"/>
                </a:solidFill>
              </a:rPr>
              <a:t>Se prudente </a:t>
            </a:r>
            <a:r>
              <a:rPr lang="es-ES" sz="2000">
                <a:solidFill>
                  <a:srgbClr val="000000"/>
                </a:solidFill>
              </a:rPr>
              <a:t>no puedes expresar todo lo que sientes.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</a:pPr>
            <a:r>
              <a:rPr lang="es-ES" sz="2000">
                <a:solidFill>
                  <a:srgbClr val="000000"/>
                </a:solidFill>
              </a:rPr>
              <a:t>Practica un </a:t>
            </a:r>
            <a:r>
              <a:rPr b="1" lang="es-ES" sz="2000">
                <a:solidFill>
                  <a:srgbClr val="7030A0"/>
                </a:solidFill>
              </a:rPr>
              <a:t>idioma sereno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lang="es-ES" sz="2000">
                <a:solidFill>
                  <a:srgbClr val="000000"/>
                </a:solidFill>
              </a:rPr>
              <a:t>“Yo no lo haría de esta manera ,  pero respeto que lo hagas así”</a:t>
            </a:r>
            <a:endParaRPr/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/>
          <p:nvPr/>
        </p:nvSpPr>
        <p:spPr>
          <a:xfrm>
            <a:off x="283551" y="343486"/>
            <a:ext cx="8579094" cy="1844256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8"/>
          <p:cNvSpPr txBox="1"/>
          <p:nvPr>
            <p:ph type="title"/>
          </p:nvPr>
        </p:nvSpPr>
        <p:spPr>
          <a:xfrm>
            <a:off x="394554" y="466578"/>
            <a:ext cx="8354891" cy="9304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900"/>
              <a:buFont typeface="Calibri"/>
              <a:buNone/>
            </a:pPr>
            <a:r>
              <a:rPr lang="es-ES" sz="2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 toma de tierra</a:t>
            </a:r>
            <a:br>
              <a:rPr lang="es-ES" sz="2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9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2" name="Google Shape;202;p28"/>
          <p:cNvCxnSpPr/>
          <p:nvPr/>
        </p:nvCxnSpPr>
        <p:spPr>
          <a:xfrm>
            <a:off x="1657350" y="1448631"/>
            <a:ext cx="582930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03" name="Google Shape;203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3566" y="2509911"/>
            <a:ext cx="7235542" cy="3997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b="0" l="0" r="19091" t="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>
            <a:off x="252663" y="321176"/>
            <a:ext cx="4301692" cy="5896743"/>
          </a:xfrm>
          <a:prstGeom prst="rect">
            <a:avLst/>
          </a:prstGeom>
          <a:solidFill>
            <a:schemeClr val="lt1">
              <a:alpha val="89803"/>
            </a:schemeClr>
          </a:solidFill>
          <a:ln cap="sq" cmpd="thinThick" w="1270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29"/>
          <p:cNvSpPr txBox="1"/>
          <p:nvPr>
            <p:ph type="title"/>
          </p:nvPr>
        </p:nvSpPr>
        <p:spPr>
          <a:xfrm>
            <a:off x="446103" y="640263"/>
            <a:ext cx="3915950" cy="1344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200"/>
              <a:buFont typeface="Calibri"/>
              <a:buNone/>
            </a:pPr>
            <a:r>
              <a:rPr b="1" lang="es-ES" sz="3200">
                <a:solidFill>
                  <a:srgbClr val="7030A0"/>
                </a:solidFill>
              </a:rPr>
              <a:t>SOLUCIONES A LA IRA</a:t>
            </a:r>
            <a:endParaRPr/>
          </a:p>
        </p:txBody>
      </p:sp>
      <p:sp>
        <p:nvSpPr>
          <p:cNvPr id="211" name="Google Shape;211;p29"/>
          <p:cNvSpPr txBox="1"/>
          <p:nvPr>
            <p:ph idx="1" type="body"/>
          </p:nvPr>
        </p:nvSpPr>
        <p:spPr>
          <a:xfrm>
            <a:off x="287955" y="1556792"/>
            <a:ext cx="4301691" cy="46609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/>
          </a:p>
          <a:p>
            <a:pPr indent="-34290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-ES" sz="2100"/>
              <a:t>Enseña al </a:t>
            </a:r>
            <a:r>
              <a:rPr b="1" lang="es-ES" sz="2100">
                <a:solidFill>
                  <a:srgbClr val="0070C0"/>
                </a:solidFill>
              </a:rPr>
              <a:t>cerebro alternativas</a:t>
            </a:r>
            <a:r>
              <a:rPr b="1" lang="es-ES" sz="2100"/>
              <a:t>:</a:t>
            </a:r>
            <a:endParaRPr/>
          </a:p>
          <a:p>
            <a:pPr indent="-20955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 sz="2100"/>
          </a:p>
          <a:p>
            <a:pPr indent="0" lvl="0" marL="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b="1" lang="es-ES" sz="2100"/>
              <a:t> E</a:t>
            </a:r>
            <a:r>
              <a:rPr lang="es-ES" sz="2100"/>
              <a:t>n vez de </a:t>
            </a:r>
            <a:r>
              <a:rPr b="1" lang="es-ES" sz="2100"/>
              <a:t>gritar a otro</a:t>
            </a:r>
            <a:r>
              <a:rPr lang="es-ES" sz="2100"/>
              <a:t>,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rPr lang="es-ES" sz="2100"/>
              <a:t>	</a:t>
            </a:r>
            <a:r>
              <a:rPr b="1" lang="es-ES" sz="2100">
                <a:solidFill>
                  <a:srgbClr val="00B050"/>
                </a:solidFill>
              </a:rPr>
              <a:t>escríbelo</a:t>
            </a:r>
            <a:r>
              <a:rPr lang="es-ES" sz="2100"/>
              <a:t> 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/>
          </a:p>
          <a:p>
            <a:pPr indent="0" lvl="0" marL="0" rtl="0" algn="l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z="1800"/>
              <a:t>si lo escribo el cerebro tiene otra ruta para resolver la situación</a:t>
            </a:r>
            <a:endParaRPr sz="2100"/>
          </a:p>
          <a:p>
            <a:pPr indent="-20955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/>
          </a:p>
          <a:p>
            <a:pPr indent="-34290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rgbClr val="00B050"/>
              </a:buClr>
              <a:buSzPts val="2100"/>
              <a:buChar char="•"/>
            </a:pPr>
            <a:r>
              <a:rPr lang="es-ES" sz="2100">
                <a:solidFill>
                  <a:srgbClr val="00B050"/>
                </a:solidFill>
              </a:rPr>
              <a:t>No estar en tensión</a:t>
            </a:r>
            <a:endParaRPr/>
          </a:p>
          <a:p>
            <a:pPr indent="-20955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>
              <a:solidFill>
                <a:srgbClr val="00B050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rgbClr val="953734"/>
              </a:buClr>
              <a:buSzPts val="2100"/>
              <a:buChar char="•"/>
            </a:pPr>
            <a:r>
              <a:rPr lang="es-ES" sz="2100">
                <a:solidFill>
                  <a:srgbClr val="953734"/>
                </a:solidFill>
              </a:rPr>
              <a:t>Sonreír</a:t>
            </a:r>
            <a:endParaRPr/>
          </a:p>
          <a:p>
            <a:pPr indent="-20955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>
              <a:solidFill>
                <a:srgbClr val="953734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rgbClr val="974806"/>
              </a:buClr>
              <a:buSzPts val="2100"/>
              <a:buChar char="•"/>
            </a:pPr>
            <a:r>
              <a:rPr lang="es-ES" sz="2100">
                <a:solidFill>
                  <a:srgbClr val="974806"/>
                </a:solidFill>
              </a:rPr>
              <a:t>Sentarnos de forma relajada</a:t>
            </a:r>
            <a:endParaRPr/>
          </a:p>
          <a:p>
            <a:pPr indent="-209550" lvl="0" marL="342900" rtl="0" algn="l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0"/>
          <p:cNvPicPr preferRelativeResize="0"/>
          <p:nvPr/>
        </p:nvPicPr>
        <p:blipFill rotWithShape="1">
          <a:blip r:embed="rId3">
            <a:alphaModFix/>
          </a:blip>
          <a:srcRect b="0" l="18872" r="46022" t="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3476693" y="836712"/>
            <a:ext cx="5487795" cy="5387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380"/>
              <a:buChar char="•"/>
            </a:pPr>
            <a:r>
              <a:rPr b="1" lang="es-ES" sz="2380">
                <a:solidFill>
                  <a:srgbClr val="FFC000"/>
                </a:solidFill>
              </a:rPr>
              <a:t>MUCHA INFLUENCIA DE LAS PALABRAS.</a:t>
            </a:r>
            <a:r>
              <a:rPr lang="es-ES" sz="2380">
                <a:solidFill>
                  <a:srgbClr val="FFC000"/>
                </a:solidFill>
              </a:rPr>
              <a:t>. </a:t>
            </a:r>
            <a:endParaRPr/>
          </a:p>
          <a:p>
            <a:pPr indent="-228600" lvl="2" marL="114300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</a:pPr>
            <a:r>
              <a:rPr lang="es-ES" sz="2380"/>
              <a:t>Son maestros de futuro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s-ES" sz="2380"/>
              <a:t>	- Provocan pensamientos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s-ES" sz="2380"/>
              <a:t>	- Donde ponemos el foco 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s-ES" sz="2380"/>
              <a:t>		se expanden</a:t>
            </a:r>
            <a:endParaRPr/>
          </a:p>
          <a:p>
            <a:pPr indent="0" lvl="0" marL="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sz="2380"/>
          </a:p>
          <a:p>
            <a:pPr indent="-191770" lvl="0" marL="34290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sz="2380"/>
          </a:p>
          <a:p>
            <a:pPr indent="0" lvl="1" marL="45720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E36C09"/>
              </a:buClr>
              <a:buSzPts val="2380"/>
              <a:buNone/>
            </a:pPr>
            <a:r>
              <a:rPr lang="es-ES" sz="2380">
                <a:solidFill>
                  <a:srgbClr val="E36C09"/>
                </a:solidFill>
              </a:rPr>
              <a:t>Ojo AUTODIALOGOS 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s-ES" sz="2380"/>
              <a:t>cómo nos sentimos depende de nuestra mente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rPr lang="es-ES" sz="2380"/>
              <a:t>Los sentimientos crean hábitos</a:t>
            </a:r>
            <a:endParaRPr/>
          </a:p>
          <a:p>
            <a:pPr indent="0" lvl="1" marL="45720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r>
              <a:t/>
            </a:r>
            <a:endParaRPr sz="2380"/>
          </a:p>
          <a:p>
            <a:pPr indent="-285750" lvl="1" marL="74295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0070C0"/>
              </a:buClr>
              <a:buSzPts val="2380"/>
              <a:buChar char="–"/>
            </a:pPr>
            <a:r>
              <a:rPr lang="es-ES" sz="2380">
                <a:solidFill>
                  <a:srgbClr val="0070C0"/>
                </a:solidFill>
              </a:rPr>
              <a:t>No poner despertadores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5"/>
              <a:buFont typeface="Calibri"/>
              <a:buNone/>
            </a:pPr>
            <a:r>
              <a:t/>
            </a:r>
            <a:endParaRPr sz="1785"/>
          </a:p>
          <a:p>
            <a:pPr indent="-229552" lvl="0" marL="342900" rtl="0" algn="l">
              <a:lnSpc>
                <a:spcPct val="80000"/>
              </a:lnSpc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5"/>
              <a:buNone/>
            </a:pPr>
            <a:r>
              <a:t/>
            </a:r>
            <a:endParaRPr sz="1785"/>
          </a:p>
          <a:p>
            <a:pPr indent="0" lvl="0" marL="0" rtl="0" algn="l">
              <a:lnSpc>
                <a:spcPct val="80000"/>
              </a:lnSpc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5"/>
              <a:buNone/>
            </a:pPr>
            <a:r>
              <a:t/>
            </a:r>
            <a:endParaRPr sz="1785"/>
          </a:p>
          <a:p>
            <a:pPr indent="-229552" lvl="0" marL="342900" rtl="0" algn="l">
              <a:lnSpc>
                <a:spcPct val="80000"/>
              </a:lnSpc>
              <a:spcBef>
                <a:spcPts val="357"/>
              </a:spcBef>
              <a:spcAft>
                <a:spcPts val="0"/>
              </a:spcAft>
              <a:buClr>
                <a:schemeClr val="dk1"/>
              </a:buClr>
              <a:buSzPts val="1785"/>
              <a:buNone/>
            </a:pPr>
            <a:r>
              <a:t/>
            </a:r>
            <a:endParaRPr sz="1785"/>
          </a:p>
        </p:txBody>
      </p:sp>
      <p:pic>
        <p:nvPicPr>
          <p:cNvPr descr="Reloj de pulsera en la mano&#10;&#10;Descripción generada automáticamente" id="218" name="Google Shape;21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64288" y="5744422"/>
            <a:ext cx="1979692" cy="1113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4" st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>
                                            <p:txEl>
                                              <p:pRg end="15" st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2901" l="0" r="0" t="12099"/>
          <a:stretch/>
        </p:blipFill>
        <p:spPr>
          <a:xfrm>
            <a:off x="15" y="10"/>
            <a:ext cx="9143985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1"/>
          <p:cNvSpPr/>
          <p:nvPr>
            <p:ph type="title"/>
          </p:nvPr>
        </p:nvSpPr>
        <p:spPr>
          <a:xfrm>
            <a:off x="480060" y="640081"/>
            <a:ext cx="2064266" cy="2709275"/>
          </a:xfrm>
          <a:prstGeom prst="ellipse">
            <a:avLst/>
          </a:prstGeom>
          <a:solidFill>
            <a:srgbClr val="231815"/>
          </a:solidFill>
          <a:ln cap="flat" cmpd="thinThick" w="174625">
            <a:solidFill>
              <a:srgbClr val="23181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20"/>
              <a:buFont typeface="Calibri"/>
              <a:buNone/>
            </a:pPr>
            <a:r>
              <a:rPr lang="es-ES" sz="2520">
                <a:solidFill>
                  <a:srgbClr val="FFFFFF"/>
                </a:solidFill>
              </a:rPr>
              <a:t>PREFIERO TENER PAZ A TENER LA RAZÓN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 b="0" l="0" r="0" t="1346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/>
          <p:nvPr/>
        </p:nvSpPr>
        <p:spPr>
          <a:xfrm flipH="1">
            <a:off x="0" y="998538"/>
            <a:ext cx="4512469" cy="5859462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32"/>
          <p:cNvSpPr txBox="1"/>
          <p:nvPr>
            <p:ph type="title"/>
          </p:nvPr>
        </p:nvSpPr>
        <p:spPr>
          <a:xfrm>
            <a:off x="532210" y="1340769"/>
            <a:ext cx="3152775" cy="11521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Calibri"/>
              <a:buNone/>
            </a:pPr>
            <a:r>
              <a:rPr b="1" lang="es-ES" sz="3600">
                <a:solidFill>
                  <a:srgbClr val="7030A0"/>
                </a:solidFill>
              </a:rPr>
              <a:t>Alfabeto ASRD</a:t>
            </a:r>
            <a:endParaRPr/>
          </a:p>
        </p:txBody>
      </p:sp>
      <p:cxnSp>
        <p:nvCxnSpPr>
          <p:cNvPr id="232" name="Google Shape;232;p32"/>
          <p:cNvCxnSpPr/>
          <p:nvPr/>
        </p:nvCxnSpPr>
        <p:spPr>
          <a:xfrm>
            <a:off x="1715691" y="3336925"/>
            <a:ext cx="701278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33" name="Google Shape;233;p32"/>
          <p:cNvSpPr txBox="1"/>
          <p:nvPr>
            <p:ph idx="1" type="body"/>
          </p:nvPr>
        </p:nvSpPr>
        <p:spPr>
          <a:xfrm>
            <a:off x="1" y="3417889"/>
            <a:ext cx="4512468" cy="2936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974806"/>
                </a:solidFill>
              </a:rPr>
              <a:t>Las conductas A: amor, amistad amabilidad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00B0F0"/>
              </a:buClr>
              <a:buSzPts val="2800"/>
              <a:buFont typeface="Arial"/>
              <a:buChar char="•"/>
            </a:pPr>
            <a:r>
              <a:rPr lang="es-ES">
                <a:solidFill>
                  <a:srgbClr val="00B0F0"/>
                </a:solidFill>
              </a:rPr>
              <a:t>Producen S : sueño, sexo, salud, serenidad</a:t>
            </a:r>
            <a:endParaRPr/>
          </a:p>
          <a:p>
            <a:pPr indent="0" lvl="1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rgbClr val="FF0000"/>
                </a:solidFill>
              </a:rPr>
              <a:t>Las R ( rencor, rabia, corrosión)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s-ES" sz="2400">
                <a:solidFill>
                  <a:srgbClr val="FF0000"/>
                </a:solidFill>
              </a:rPr>
              <a:t> P</a:t>
            </a:r>
            <a:r>
              <a:rPr lang="es-ES" sz="2400"/>
              <a:t>roducen D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s-ES"/>
              <a:t> Depresión, desanimo, dolor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3"/>
          <p:cNvSpPr txBox="1"/>
          <p:nvPr>
            <p:ph type="title"/>
          </p:nvPr>
        </p:nvSpPr>
        <p:spPr>
          <a:xfrm>
            <a:off x="628650" y="365126"/>
            <a:ext cx="4005453" cy="1146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Abrazos</a:t>
            </a:r>
            <a:endParaRPr/>
          </a:p>
        </p:txBody>
      </p:sp>
      <p:sp>
        <p:nvSpPr>
          <p:cNvPr id="239" name="Google Shape;239;p33"/>
          <p:cNvSpPr/>
          <p:nvPr/>
        </p:nvSpPr>
        <p:spPr>
          <a:xfrm>
            <a:off x="4634103" y="-2"/>
            <a:ext cx="4509896" cy="1511304"/>
          </a:xfrm>
          <a:custGeom>
            <a:rect b="b" l="l" r="r" t="t"/>
            <a:pathLst>
              <a:path extrusionOk="0" h="1511304" w="601319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exterior, banqueta, niño, pequeño&#10;&#10;Descripción generada automáticamente" id="240" name="Google Shape;240;p33"/>
          <p:cNvPicPr preferRelativeResize="0"/>
          <p:nvPr/>
        </p:nvPicPr>
        <p:blipFill rotWithShape="1">
          <a:blip r:embed="rId3">
            <a:alphaModFix/>
          </a:blip>
          <a:srcRect b="2" l="3926" r="9968" t="0"/>
          <a:stretch/>
        </p:blipFill>
        <p:spPr>
          <a:xfrm>
            <a:off x="20" y="1691640"/>
            <a:ext cx="4448571" cy="5166360"/>
          </a:xfrm>
          <a:custGeom>
            <a:rect b="b" l="l" r="r" t="t"/>
            <a:pathLst>
              <a:path extrusionOk="0" h="5166360" w="5931454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41" name="Google Shape;241;p33"/>
          <p:cNvSpPr/>
          <p:nvPr/>
        </p:nvSpPr>
        <p:spPr>
          <a:xfrm>
            <a:off x="2610597" y="1690688"/>
            <a:ext cx="6533402" cy="5167312"/>
          </a:xfrm>
          <a:custGeom>
            <a:rect b="b" l="l" r="r" t="t"/>
            <a:pathLst>
              <a:path extrusionOk="0" h="5167312" w="871120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3"/>
          <p:cNvSpPr txBox="1"/>
          <p:nvPr>
            <p:ph idx="1" type="body"/>
          </p:nvPr>
        </p:nvSpPr>
        <p:spPr>
          <a:xfrm>
            <a:off x="4211960" y="2173288"/>
            <a:ext cx="4752528" cy="4319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s-ES" sz="1700">
                <a:solidFill>
                  <a:srgbClr val="FFFFFF"/>
                </a:solidFill>
              </a:rPr>
              <a:t>Cuando no se abraza,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–"/>
            </a:pPr>
            <a:r>
              <a:rPr lang="es-ES" sz="1700">
                <a:solidFill>
                  <a:srgbClr val="FFFFFF"/>
                </a:solidFill>
              </a:rPr>
              <a:t>se priva de </a:t>
            </a:r>
            <a:r>
              <a:rPr lang="es-ES" sz="1700">
                <a:solidFill>
                  <a:srgbClr val="C00000"/>
                </a:solidFill>
              </a:rPr>
              <a:t>validación y afirmación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–"/>
            </a:pPr>
            <a:r>
              <a:rPr lang="es-ES" sz="1700">
                <a:solidFill>
                  <a:srgbClr val="FFFFFF"/>
                </a:solidFill>
              </a:rPr>
              <a:t>que viene del tacto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•"/>
            </a:pPr>
            <a:r>
              <a:rPr lang="es-ES" sz="1700">
                <a:solidFill>
                  <a:srgbClr val="FFFFFF"/>
                </a:solidFill>
              </a:rPr>
              <a:t>Cuando se abraza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–"/>
            </a:pPr>
            <a:r>
              <a:rPr lang="es-ES" sz="1700">
                <a:solidFill>
                  <a:srgbClr val="FFFFFF"/>
                </a:solidFill>
              </a:rPr>
              <a:t>se hace una insuación de amor 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Char char="–"/>
            </a:pPr>
            <a:r>
              <a:rPr lang="es-ES" sz="1700">
                <a:solidFill>
                  <a:srgbClr val="FFFFFF"/>
                </a:solidFill>
              </a:rPr>
              <a:t>de </a:t>
            </a:r>
            <a:r>
              <a:rPr b="1" lang="es-ES" sz="1700">
                <a:solidFill>
                  <a:srgbClr val="C2D59B"/>
                </a:solidFill>
              </a:rPr>
              <a:t>preocupación humana.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rgbClr val="FFFF00"/>
              </a:buClr>
              <a:buSzPts val="1700"/>
              <a:buChar char="•"/>
            </a:pPr>
            <a:r>
              <a:rPr b="1" lang="es-ES" sz="1700">
                <a:solidFill>
                  <a:srgbClr val="FFFF00"/>
                </a:solidFill>
              </a:rPr>
              <a:t>hugga</a:t>
            </a:r>
            <a:r>
              <a:rPr lang="es-ES" sz="1700">
                <a:solidFill>
                  <a:srgbClr val="FFFFFF"/>
                </a:solidFill>
              </a:rPr>
              <a:t> = consolar,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</a:pPr>
            <a:r>
              <a:rPr lang="es-ES" sz="1800">
                <a:solidFill>
                  <a:srgbClr val="FFFFFF"/>
                </a:solidFill>
              </a:rPr>
              <a:t> tener cerca 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1800"/>
              <a:buChar char="–"/>
            </a:pPr>
            <a:r>
              <a:rPr lang="es-ES" sz="1800">
                <a:solidFill>
                  <a:srgbClr val="FFFFFF"/>
                </a:solidFill>
              </a:rPr>
              <a:t> compartiendo confidencias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 b="0" l="0" r="0" t="9265"/>
          <a:stretch/>
        </p:blipFill>
        <p:spPr>
          <a:xfrm>
            <a:off x="20" y="10"/>
            <a:ext cx="9143980" cy="46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/>
          <p:nvPr/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1092200" y="4551037"/>
            <a:ext cx="7656264" cy="197430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30"/>
              <a:buChar char="•"/>
            </a:pPr>
            <a:r>
              <a:rPr lang="es-ES" sz="3330">
                <a:solidFill>
                  <a:srgbClr val="000000"/>
                </a:solidFill>
              </a:rPr>
              <a:t>Si el </a:t>
            </a:r>
            <a:r>
              <a:rPr lang="es-ES" sz="3330">
                <a:solidFill>
                  <a:srgbClr val="0070C0"/>
                </a:solidFill>
              </a:rPr>
              <a:t>docente es feliz. </a:t>
            </a:r>
            <a:r>
              <a:rPr lang="es-ES" sz="3330">
                <a:solidFill>
                  <a:srgbClr val="000000"/>
                </a:solidFill>
              </a:rPr>
              <a:t>El </a:t>
            </a:r>
            <a:r>
              <a:rPr lang="es-ES" sz="3330">
                <a:solidFill>
                  <a:srgbClr val="7030A0"/>
                </a:solidFill>
              </a:rPr>
              <a:t>niño puede serlo</a:t>
            </a:r>
            <a:endParaRPr/>
          </a:p>
          <a:p>
            <a:pPr indent="-342900" lvl="0" marL="342900" rtl="0" algn="l">
              <a:spcBef>
                <a:spcPts val="666"/>
              </a:spcBef>
              <a:spcAft>
                <a:spcPts val="0"/>
              </a:spcAft>
              <a:buClr>
                <a:srgbClr val="000000"/>
              </a:buClr>
              <a:buSzPts val="3330"/>
              <a:buChar char="•"/>
            </a:pPr>
            <a:r>
              <a:rPr lang="es-ES" sz="3330">
                <a:solidFill>
                  <a:srgbClr val="000000"/>
                </a:solidFill>
              </a:rPr>
              <a:t>Si el </a:t>
            </a:r>
            <a:r>
              <a:rPr lang="es-ES" sz="3330">
                <a:solidFill>
                  <a:srgbClr val="0070C0"/>
                </a:solidFill>
              </a:rPr>
              <a:t>docente está mal</a:t>
            </a:r>
            <a:r>
              <a:rPr lang="es-ES" sz="3330">
                <a:solidFill>
                  <a:srgbClr val="000000"/>
                </a:solidFill>
              </a:rPr>
              <a:t>, </a:t>
            </a:r>
            <a:r>
              <a:rPr lang="es-ES" sz="3330">
                <a:solidFill>
                  <a:srgbClr val="FF0000"/>
                </a:solidFill>
              </a:rPr>
              <a:t>amargará al niño</a:t>
            </a:r>
            <a:endParaRPr/>
          </a:p>
          <a:p>
            <a:pPr indent="-248920" lvl="0" marL="342900" rtl="0" algn="l">
              <a:spcBef>
                <a:spcPts val="296"/>
              </a:spcBef>
              <a:spcAft>
                <a:spcPts val="0"/>
              </a:spcAft>
              <a:buClr>
                <a:schemeClr val="dk1"/>
              </a:buClr>
              <a:buSzPts val="1480"/>
              <a:buNone/>
            </a:pPr>
            <a:r>
              <a:t/>
            </a:r>
            <a:endParaRPr sz="148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>
    <mc:Choice Requires="p14">
      <p:transition spd="slow" p14:dur="12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4"/>
          <p:cNvSpPr txBox="1"/>
          <p:nvPr>
            <p:ph type="title"/>
          </p:nvPr>
        </p:nvSpPr>
        <p:spPr>
          <a:xfrm>
            <a:off x="487836" y="4445251"/>
            <a:ext cx="8176104" cy="1350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s-ES" sz="6000"/>
              <a:t>ALIMENTAR LA TIERRA</a:t>
            </a:r>
            <a:endParaRPr/>
          </a:p>
        </p:txBody>
      </p:sp>
      <p:sp>
        <p:nvSpPr>
          <p:cNvPr id="248" name="Google Shape;248;p34"/>
          <p:cNvSpPr txBox="1"/>
          <p:nvPr>
            <p:ph idx="1" type="body"/>
          </p:nvPr>
        </p:nvSpPr>
        <p:spPr>
          <a:xfrm>
            <a:off x="487836" y="5795963"/>
            <a:ext cx="8176104" cy="5603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 sz="2000"/>
              <a:t>Incentivar la producción de neurotransmisores y hormonas del bienestar</a:t>
            </a:r>
            <a:endParaRPr/>
          </a:p>
        </p:txBody>
      </p:sp>
      <p:sp>
        <p:nvSpPr>
          <p:cNvPr id="249" name="Google Shape;249;p34"/>
          <p:cNvSpPr/>
          <p:nvPr/>
        </p:nvSpPr>
        <p:spPr>
          <a:xfrm>
            <a:off x="1896423" y="503573"/>
            <a:ext cx="5351153" cy="3599401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pasto, exterior, pájaro, parado&#10;&#10;Descripción generada automáticamente" id="250" name="Google Shape;250;p34"/>
          <p:cNvPicPr preferRelativeResize="0"/>
          <p:nvPr/>
        </p:nvPicPr>
        <p:blipFill rotWithShape="1">
          <a:blip r:embed="rId3">
            <a:alphaModFix/>
          </a:blip>
          <a:srcRect b="12296" l="0" r="1" t="2161"/>
          <a:stretch/>
        </p:blipFill>
        <p:spPr>
          <a:xfrm>
            <a:off x="2020824" y="666497"/>
            <a:ext cx="5102352" cy="3273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animal, moluscos, interior, tabla&#10;&#10;Descripción generada automáticamente" id="255" name="Google Shape;255;p35"/>
          <p:cNvPicPr preferRelativeResize="0"/>
          <p:nvPr/>
        </p:nvPicPr>
        <p:blipFill rotWithShape="1">
          <a:blip r:embed="rId3">
            <a:alphaModFix/>
          </a:blip>
          <a:srcRect b="4603" l="0" r="0" t="1646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5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35"/>
          <p:cNvSpPr txBox="1"/>
          <p:nvPr>
            <p:ph type="title"/>
          </p:nvPr>
        </p:nvSpPr>
        <p:spPr>
          <a:xfrm>
            <a:off x="568370" y="2852965"/>
            <a:ext cx="3444766" cy="6982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953734"/>
                </a:solidFill>
              </a:rPr>
              <a:t>LOS 4 FANTASTICOS</a:t>
            </a:r>
            <a:endParaRPr/>
          </a:p>
        </p:txBody>
      </p:sp>
      <p:cxnSp>
        <p:nvCxnSpPr>
          <p:cNvPr id="258" name="Google Shape;258;p35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59" name="Google Shape;259;p35"/>
          <p:cNvSpPr txBox="1"/>
          <p:nvPr>
            <p:ph idx="1" type="body"/>
          </p:nvPr>
        </p:nvSpPr>
        <p:spPr>
          <a:xfrm>
            <a:off x="179512" y="2708920"/>
            <a:ext cx="4104456" cy="39112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575"/>
              <a:buChar char="•"/>
            </a:pPr>
            <a:r>
              <a:rPr b="1" lang="es-ES" sz="1575">
                <a:solidFill>
                  <a:srgbClr val="0070C0"/>
                </a:solidFill>
              </a:rPr>
              <a:t>OXITOCINA</a:t>
            </a:r>
            <a:r>
              <a:rPr b="1" lang="es-ES" sz="1575"/>
              <a:t>: CONECTIVIDAD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b="1" sz="1575"/>
          </a:p>
          <a:p>
            <a:pPr indent="-342900" lvl="0" marL="342900" rtl="0" algn="l">
              <a:spcBef>
                <a:spcPts val="315"/>
              </a:spcBef>
              <a:spcAft>
                <a:spcPts val="0"/>
              </a:spcAft>
              <a:buClr>
                <a:srgbClr val="4F6128"/>
              </a:buClr>
              <a:buSzPts val="1575"/>
              <a:buChar char="•"/>
            </a:pPr>
            <a:r>
              <a:rPr b="1" lang="es-ES" sz="1575">
                <a:solidFill>
                  <a:srgbClr val="4F6128"/>
                </a:solidFill>
              </a:rPr>
              <a:t>DOPAMINA</a:t>
            </a:r>
            <a:r>
              <a:rPr b="1" lang="es-ES" sz="1575"/>
              <a:t>: MOTIVACIÓN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b="1" sz="1575"/>
          </a:p>
          <a:p>
            <a:pPr indent="-342900" lvl="0" marL="342900" rtl="0" algn="l">
              <a:spcBef>
                <a:spcPts val="315"/>
              </a:spcBef>
              <a:spcAft>
                <a:spcPts val="0"/>
              </a:spcAft>
              <a:buClr>
                <a:srgbClr val="C00000"/>
              </a:buClr>
              <a:buSzPts val="1575"/>
              <a:buChar char="•"/>
            </a:pPr>
            <a:r>
              <a:rPr b="1" lang="es-ES" sz="1575">
                <a:solidFill>
                  <a:srgbClr val="C00000"/>
                </a:solidFill>
              </a:rPr>
              <a:t>SEROTONINA</a:t>
            </a:r>
            <a:r>
              <a:rPr b="1" lang="es-ES" sz="1575"/>
              <a:t>: ALEGRIA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b="1" sz="1575"/>
          </a:p>
          <a:p>
            <a:pPr indent="-342900" lvl="0" marL="342900" rtl="0" algn="l">
              <a:spcBef>
                <a:spcPts val="315"/>
              </a:spcBef>
              <a:spcAft>
                <a:spcPts val="0"/>
              </a:spcAft>
              <a:buClr>
                <a:srgbClr val="7030A0"/>
              </a:buClr>
              <a:buSzPts val="1575"/>
              <a:buChar char="•"/>
            </a:pPr>
            <a:r>
              <a:rPr b="1" lang="es-ES" sz="1575">
                <a:solidFill>
                  <a:srgbClr val="7030A0"/>
                </a:solidFill>
              </a:rPr>
              <a:t>ENDORFINAS</a:t>
            </a:r>
            <a:r>
              <a:rPr b="1" lang="es-ES" sz="1575"/>
              <a:t>: PAZ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6"/>
          <p:cNvSpPr/>
          <p:nvPr/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dk1">
              <a:alpha val="862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6"/>
          <p:cNvSpPr/>
          <p:nvPr/>
        </p:nvSpPr>
        <p:spPr>
          <a:xfrm>
            <a:off x="0" y="0"/>
            <a:ext cx="8840065" cy="6858000"/>
          </a:xfrm>
          <a:custGeom>
            <a:rect b="b" l="l" r="r" t="t"/>
            <a:pathLst>
              <a:path extrusionOk="0" h="6858000" w="11786754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6"/>
          <p:cNvSpPr/>
          <p:nvPr/>
        </p:nvSpPr>
        <p:spPr>
          <a:xfrm>
            <a:off x="0" y="0"/>
            <a:ext cx="2686050" cy="6858000"/>
          </a:xfrm>
          <a:custGeom>
            <a:rect b="b" l="l" r="r" t="t"/>
            <a:pathLst>
              <a:path extrusionOk="0" h="6858000" w="35814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6"/>
          <p:cNvSpPr txBox="1"/>
          <p:nvPr>
            <p:ph idx="1" type="body"/>
          </p:nvPr>
        </p:nvSpPr>
        <p:spPr>
          <a:xfrm>
            <a:off x="199093" y="764705"/>
            <a:ext cx="5669051" cy="21602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s-ES" sz="2600"/>
              <a:t>Ducha fría (200% dopamina)</a:t>
            </a:r>
            <a:endParaRPr/>
          </a:p>
          <a:p>
            <a:pPr indent="-342900" lvl="0" marL="342900" rtl="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s-ES" sz="2600"/>
              <a:t>Objetivos diarios</a:t>
            </a:r>
            <a:endParaRPr/>
          </a:p>
          <a:p>
            <a:pPr indent="-342900" lvl="0" marL="342900" rtl="0" algn="l">
              <a:spcBef>
                <a:spcPts val="52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s-ES" sz="2600"/>
              <a:t>Té, café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lt1"/>
              </a:buClr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descr="Imagen que contiene estrella&#10;&#10;Descripción generada automáticamente" id="268" name="Google Shape;268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3" y="2588124"/>
            <a:ext cx="4444914" cy="2735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7"/>
          <p:cNvSpPr/>
          <p:nvPr/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7F706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7"/>
          <p:cNvSpPr txBox="1"/>
          <p:nvPr>
            <p:ph type="title"/>
          </p:nvPr>
        </p:nvSpPr>
        <p:spPr>
          <a:xfrm>
            <a:off x="393192" y="4767072"/>
            <a:ext cx="4945641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ES">
                <a:solidFill>
                  <a:srgbClr val="FFFFFF"/>
                </a:solidFill>
              </a:rPr>
              <a:t>oxitocina</a:t>
            </a:r>
            <a:endParaRPr/>
          </a:p>
        </p:txBody>
      </p:sp>
      <p:pic>
        <p:nvPicPr>
          <p:cNvPr descr="Imagen que contiene viendo, niña, pequeño, pájaro&#10;&#10;Descripción generada automáticamente" id="275" name="Google Shape;275;p37"/>
          <p:cNvPicPr preferRelativeResize="0"/>
          <p:nvPr/>
        </p:nvPicPr>
        <p:blipFill rotWithShape="1">
          <a:blip r:embed="rId3">
            <a:alphaModFix/>
          </a:blip>
          <a:srcRect b="-2" l="17643" r="20108" t="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7"/>
          <p:cNvSpPr/>
          <p:nvPr/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7"/>
          <p:cNvSpPr txBox="1"/>
          <p:nvPr>
            <p:ph idx="1" type="body"/>
          </p:nvPr>
        </p:nvSpPr>
        <p:spPr>
          <a:xfrm>
            <a:off x="5650990" y="917725"/>
            <a:ext cx="3099817" cy="485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s-ES" sz="2800">
                <a:solidFill>
                  <a:srgbClr val="FFFFFF"/>
                </a:solidFill>
              </a:rPr>
              <a:t>Dar abrazos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s-ES" sz="2800">
                <a:solidFill>
                  <a:srgbClr val="FFFFFF"/>
                </a:solidFill>
              </a:rPr>
              <a:t>Masaje</a:t>
            </a:r>
            <a:endParaRPr/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</a:pPr>
            <a:r>
              <a:rPr lang="es-ES" sz="2800">
                <a:solidFill>
                  <a:srgbClr val="FFFFFF"/>
                </a:solidFill>
              </a:rPr>
              <a:t>sexo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persona, exterior, bebé, sostener&#10;&#10;Descripción generada automáticamente" id="282" name="Google Shape;282;p3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9928" r="5072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8"/>
          <p:cNvSpPr/>
          <p:nvPr/>
        </p:nvSpPr>
        <p:spPr>
          <a:xfrm>
            <a:off x="0" y="42885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8"/>
          <p:cNvSpPr txBox="1"/>
          <p:nvPr>
            <p:ph type="title"/>
          </p:nvPr>
        </p:nvSpPr>
        <p:spPr>
          <a:xfrm>
            <a:off x="392906" y="42595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100"/>
              <a:buFont typeface="Calibri"/>
              <a:buNone/>
            </a:pPr>
            <a:r>
              <a:rPr lang="es-ES" sz="3100">
                <a:solidFill>
                  <a:srgbClr val="262626"/>
                </a:solidFill>
              </a:rPr>
              <a:t>No tocar a un niño son malos tratos</a:t>
            </a:r>
            <a:endParaRPr/>
          </a:p>
        </p:txBody>
      </p:sp>
      <p:cxnSp>
        <p:nvCxnSpPr>
          <p:cNvPr id="285" name="Google Shape;285;p38"/>
          <p:cNvCxnSpPr/>
          <p:nvPr/>
        </p:nvCxnSpPr>
        <p:spPr>
          <a:xfrm>
            <a:off x="0" y="350693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6" name="Google Shape;286;p38"/>
          <p:cNvCxnSpPr/>
          <p:nvPr/>
        </p:nvCxnSpPr>
        <p:spPr>
          <a:xfrm>
            <a:off x="0" y="1243562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persona, interior, joven, plátano&#10;&#10;Descripción generada automáticamente" id="291" name="Google Shape;291;p39"/>
          <p:cNvPicPr preferRelativeResize="0"/>
          <p:nvPr/>
        </p:nvPicPr>
        <p:blipFill rotWithShape="1">
          <a:blip r:embed="rId3">
            <a:alphaModFix/>
          </a:blip>
          <a:srcRect b="0" l="0" r="0" t="7692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9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3" name="Google Shape;293;p39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294" name="Google Shape;294;p39"/>
          <p:cNvSpPr txBox="1"/>
          <p:nvPr>
            <p:ph idx="1" type="body"/>
          </p:nvPr>
        </p:nvSpPr>
        <p:spPr>
          <a:xfrm>
            <a:off x="0" y="4077073"/>
            <a:ext cx="4512878" cy="21654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2400"/>
              <a:buChar char="•"/>
            </a:pPr>
            <a:r>
              <a:rPr lang="es-ES" sz="2400">
                <a:solidFill>
                  <a:srgbClr val="953734"/>
                </a:solidFill>
              </a:rPr>
              <a:t>Si ves a alguien que quieres triste,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lang="es-ES" sz="2400">
                <a:solidFill>
                  <a:srgbClr val="FF0000"/>
                </a:solidFill>
              </a:rPr>
              <a:t> primero abraza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76923C"/>
              </a:buClr>
              <a:buSzPts val="2400"/>
              <a:buNone/>
            </a:pPr>
            <a:r>
              <a:rPr lang="es-ES" sz="2400">
                <a:solidFill>
                  <a:srgbClr val="76923C"/>
                </a:solidFill>
              </a:rPr>
              <a:t>y luego pregunta.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0"/>
          <p:cNvSpPr/>
          <p:nvPr/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F266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40"/>
          <p:cNvSpPr txBox="1"/>
          <p:nvPr>
            <p:ph type="title"/>
          </p:nvPr>
        </p:nvSpPr>
        <p:spPr>
          <a:xfrm>
            <a:off x="393192" y="4767072"/>
            <a:ext cx="4945641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ES">
                <a:solidFill>
                  <a:srgbClr val="FFFFFF"/>
                </a:solidFill>
              </a:rPr>
              <a:t>serotonina</a:t>
            </a:r>
            <a:endParaRPr/>
          </a:p>
        </p:txBody>
      </p:sp>
      <p:pic>
        <p:nvPicPr>
          <p:cNvPr descr="Imagen que contiene luz, dibujo&#10;&#10;Descripción generada automáticamente" id="301" name="Google Shape;301;p40"/>
          <p:cNvPicPr preferRelativeResize="0"/>
          <p:nvPr/>
        </p:nvPicPr>
        <p:blipFill rotWithShape="1">
          <a:blip r:embed="rId3">
            <a:alphaModFix/>
          </a:blip>
          <a:srcRect b="0" l="21872" r="5036" t="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40"/>
          <p:cNvSpPr/>
          <p:nvPr/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40"/>
          <p:cNvSpPr txBox="1"/>
          <p:nvPr>
            <p:ph idx="1" type="body"/>
          </p:nvPr>
        </p:nvSpPr>
        <p:spPr>
          <a:xfrm>
            <a:off x="5796136" y="917725"/>
            <a:ext cx="2794407" cy="485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s-ES" sz="2400">
                <a:solidFill>
                  <a:srgbClr val="FFFFFF"/>
                </a:solidFill>
              </a:rPr>
              <a:t>Anacardos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s-ES" sz="2400">
                <a:solidFill>
                  <a:srgbClr val="FFFFFF"/>
                </a:solidFill>
              </a:rPr>
              <a:t>Dar gracias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s-ES" sz="2400">
                <a:solidFill>
                  <a:srgbClr val="FFFFFF"/>
                </a:solidFill>
              </a:rPr>
              <a:t>Vitamina D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s-ES" sz="2400">
                <a:solidFill>
                  <a:srgbClr val="FFFFFF"/>
                </a:solidFill>
              </a:rPr>
              <a:t>Reír a carcajadas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luz&#10;&#10;Descripción generada automáticamente" id="308" name="Google Shape;308;p41"/>
          <p:cNvPicPr preferRelativeResize="0"/>
          <p:nvPr/>
        </p:nvPicPr>
        <p:blipFill rotWithShape="1">
          <a:blip r:embed="rId3">
            <a:alphaModFix/>
          </a:blip>
          <a:srcRect b="0" l="6708" r="4625" t="0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41"/>
          <p:cNvSpPr txBox="1"/>
          <p:nvPr>
            <p:ph type="title"/>
          </p:nvPr>
        </p:nvSpPr>
        <p:spPr>
          <a:xfrm>
            <a:off x="568370" y="3149961"/>
            <a:ext cx="3153103" cy="1007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0"/>
              <a:buFont typeface="Calibri"/>
              <a:buNone/>
            </a:pPr>
            <a:r>
              <a:rPr b="1" lang="es-ES" sz="3150"/>
              <a:t>Endorfinas</a:t>
            </a:r>
            <a:endParaRPr/>
          </a:p>
        </p:txBody>
      </p:sp>
      <p:cxnSp>
        <p:nvCxnSpPr>
          <p:cNvPr id="311" name="Google Shape;311;p41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12" name="Google Shape;312;p41"/>
          <p:cNvSpPr txBox="1"/>
          <p:nvPr>
            <p:ph idx="1" type="body"/>
          </p:nvPr>
        </p:nvSpPr>
        <p:spPr>
          <a:xfrm>
            <a:off x="430421" y="4277679"/>
            <a:ext cx="3444766" cy="24123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2400"/>
              <a:buChar char="•"/>
            </a:pPr>
            <a:r>
              <a:rPr b="1" lang="es-ES" sz="2400">
                <a:solidFill>
                  <a:srgbClr val="953734"/>
                </a:solidFill>
              </a:rPr>
              <a:t>Ir a correr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solidFill>
                <a:srgbClr val="953734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953734"/>
              </a:buClr>
              <a:buSzPts val="2400"/>
              <a:buChar char="•"/>
            </a:pPr>
            <a:r>
              <a:rPr b="1" lang="es-ES" sz="2400">
                <a:solidFill>
                  <a:srgbClr val="953734"/>
                </a:solidFill>
              </a:rPr>
              <a:t>Estirando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solidFill>
                <a:srgbClr val="953734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953734"/>
              </a:buClr>
              <a:buSzPts val="2400"/>
              <a:buChar char="•"/>
            </a:pPr>
            <a:r>
              <a:rPr b="1" lang="es-ES" sz="2400">
                <a:solidFill>
                  <a:srgbClr val="953734"/>
                </a:solidFill>
              </a:rPr>
              <a:t>Ducha fría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2"/>
          <p:cNvSpPr txBox="1"/>
          <p:nvPr>
            <p:ph type="title"/>
          </p:nvPr>
        </p:nvSpPr>
        <p:spPr>
          <a:xfrm>
            <a:off x="628650" y="365126"/>
            <a:ext cx="4005453" cy="1146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/>
              <a:t>Fotocopia</a:t>
            </a:r>
            <a:endParaRPr/>
          </a:p>
        </p:txBody>
      </p:sp>
      <p:sp>
        <p:nvSpPr>
          <p:cNvPr id="318" name="Google Shape;318;p42"/>
          <p:cNvSpPr/>
          <p:nvPr/>
        </p:nvSpPr>
        <p:spPr>
          <a:xfrm>
            <a:off x="4634103" y="-2"/>
            <a:ext cx="4509896" cy="1511304"/>
          </a:xfrm>
          <a:custGeom>
            <a:rect b="b" l="l" r="r" t="t"/>
            <a:pathLst>
              <a:path extrusionOk="0" h="1511304" w="6013194">
                <a:moveTo>
                  <a:pt x="4545473" y="0"/>
                </a:moveTo>
                <a:lnTo>
                  <a:pt x="6013194" y="0"/>
                </a:lnTo>
                <a:lnTo>
                  <a:pt x="6013194" y="1508760"/>
                </a:lnTo>
                <a:lnTo>
                  <a:pt x="4545474" y="1508760"/>
                </a:lnTo>
                <a:lnTo>
                  <a:pt x="4545474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electrónica, negro, hombre, blanco&#10;&#10;Descripción generada automáticamente" id="319" name="Google Shape;319;p42"/>
          <p:cNvPicPr preferRelativeResize="0"/>
          <p:nvPr/>
        </p:nvPicPr>
        <p:blipFill rotWithShape="1">
          <a:blip r:embed="rId3">
            <a:alphaModFix/>
          </a:blip>
          <a:srcRect b="0" l="26862" r="14037" t="0"/>
          <a:stretch/>
        </p:blipFill>
        <p:spPr>
          <a:xfrm>
            <a:off x="20" y="1691640"/>
            <a:ext cx="4448571" cy="5166360"/>
          </a:xfrm>
          <a:custGeom>
            <a:rect b="b" l="l" r="r" t="t"/>
            <a:pathLst>
              <a:path extrusionOk="0" h="5166360" w="5931454">
                <a:moveTo>
                  <a:pt x="0" y="0"/>
                </a:moveTo>
                <a:lnTo>
                  <a:pt x="5931454" y="0"/>
                </a:lnTo>
                <a:lnTo>
                  <a:pt x="3537575" y="5166360"/>
                </a:lnTo>
                <a:lnTo>
                  <a:pt x="0" y="516636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20" name="Google Shape;320;p42"/>
          <p:cNvSpPr/>
          <p:nvPr/>
        </p:nvSpPr>
        <p:spPr>
          <a:xfrm>
            <a:off x="2610597" y="1690688"/>
            <a:ext cx="6533402" cy="5167312"/>
          </a:xfrm>
          <a:custGeom>
            <a:rect b="b" l="l" r="r" t="t"/>
            <a:pathLst>
              <a:path extrusionOk="0" h="5167312" w="8711202">
                <a:moveTo>
                  <a:pt x="2613984" y="0"/>
                </a:moveTo>
                <a:lnTo>
                  <a:pt x="7243482" y="0"/>
                </a:lnTo>
                <a:lnTo>
                  <a:pt x="8711202" y="0"/>
                </a:lnTo>
                <a:lnTo>
                  <a:pt x="8711202" y="5167312"/>
                </a:lnTo>
                <a:lnTo>
                  <a:pt x="7243482" y="5167312"/>
                </a:lnTo>
                <a:lnTo>
                  <a:pt x="221324" y="5167312"/>
                </a:lnTo>
                <a:lnTo>
                  <a:pt x="2615203" y="952"/>
                </a:lnTo>
                <a:lnTo>
                  <a:pt x="2613984" y="952"/>
                </a:lnTo>
                <a:close/>
                <a:moveTo>
                  <a:pt x="0" y="0"/>
                </a:moveTo>
                <a:lnTo>
                  <a:pt x="2173113" y="0"/>
                </a:lnTo>
                <a:lnTo>
                  <a:pt x="2173113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30303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42"/>
          <p:cNvSpPr txBox="1"/>
          <p:nvPr>
            <p:ph idx="1" type="body"/>
          </p:nvPr>
        </p:nvSpPr>
        <p:spPr>
          <a:xfrm>
            <a:off x="4211960" y="2173288"/>
            <a:ext cx="4932040" cy="400272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s-ES" sz="2800">
                <a:solidFill>
                  <a:srgbClr val="FF0000"/>
                </a:solidFill>
              </a:rPr>
              <a:t>Analiza tu día</a:t>
            </a:r>
            <a:r>
              <a:rPr lang="es-ES" sz="2800">
                <a:solidFill>
                  <a:srgbClr val="FFFFFF"/>
                </a:solidFill>
              </a:rPr>
              <a:t>, 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–"/>
            </a:pPr>
            <a:r>
              <a:rPr lang="es-ES" sz="2400">
                <a:solidFill>
                  <a:srgbClr val="FFFFFF"/>
                </a:solidFill>
              </a:rPr>
              <a:t>tu vida es una fotocopia de tus días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s-ES" sz="2800">
                <a:solidFill>
                  <a:srgbClr val="FF0000"/>
                </a:solidFill>
              </a:rPr>
              <a:t>Tu actitud: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–"/>
            </a:pPr>
            <a:r>
              <a:rPr lang="es-ES">
                <a:solidFill>
                  <a:srgbClr val="FFFFFF"/>
                </a:solidFill>
              </a:rPr>
              <a:t>personal,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–"/>
            </a:pPr>
            <a:r>
              <a:rPr lang="es-ES">
                <a:solidFill>
                  <a:srgbClr val="FFFFFF"/>
                </a:solidFill>
              </a:rPr>
              <a:t>profesional </a:t>
            </a:r>
            <a:endParaRPr/>
          </a:p>
          <a:p>
            <a:pPr indent="-285750" lvl="1" marL="742950" rtl="0" algn="l"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2800"/>
              <a:buChar char="–"/>
            </a:pPr>
            <a:r>
              <a:rPr lang="es-ES">
                <a:solidFill>
                  <a:srgbClr val="FFFFFF"/>
                </a:solidFill>
              </a:rPr>
              <a:t>y social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exterior, árbol, pasto, planta&#10;&#10;Descripción generada automáticamente" id="326" name="Google Shape;326;p43"/>
          <p:cNvPicPr preferRelativeResize="0"/>
          <p:nvPr/>
        </p:nvPicPr>
        <p:blipFill rotWithShape="1">
          <a:blip r:embed="rId3">
            <a:alphaModFix/>
          </a:blip>
          <a:srcRect b="0" l="15030" r="1969" t="0"/>
          <a:stretch/>
        </p:blipFill>
        <p:spPr>
          <a:xfrm>
            <a:off x="0" y="-24155"/>
            <a:ext cx="920312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3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43"/>
          <p:cNvSpPr txBox="1"/>
          <p:nvPr>
            <p:ph type="title"/>
          </p:nvPr>
        </p:nvSpPr>
        <p:spPr>
          <a:xfrm>
            <a:off x="568370" y="2780933"/>
            <a:ext cx="3153103" cy="8812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0"/>
              <a:buFont typeface="Calibri"/>
              <a:buNone/>
            </a:pPr>
            <a:r>
              <a:rPr lang="es-ES" sz="3150"/>
              <a:t>otoño</a:t>
            </a:r>
            <a:endParaRPr/>
          </a:p>
        </p:txBody>
      </p:sp>
      <p:cxnSp>
        <p:nvCxnSpPr>
          <p:cNvPr id="329" name="Google Shape;329;p43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30" name="Google Shape;330;p43"/>
          <p:cNvSpPr txBox="1"/>
          <p:nvPr>
            <p:ph idx="1" type="body"/>
          </p:nvPr>
        </p:nvSpPr>
        <p:spPr>
          <a:xfrm>
            <a:off x="107504" y="3861048"/>
            <a:ext cx="4320480" cy="2972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En el otoño de tu vida te </a:t>
            </a:r>
            <a:r>
              <a:rPr b="1" lang="es-ES" sz="1800">
                <a:solidFill>
                  <a:srgbClr val="C00000"/>
                </a:solidFill>
              </a:rPr>
              <a:t>toca revisar. 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s-ES" sz="1400"/>
              <a:t>No lo dejes para el otoño hazlo cada noche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Aprendes: 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s-ES" sz="1400"/>
              <a:t>que es importante, 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s-ES" sz="1400"/>
              <a:t>a estar en paz con el mundo, </a:t>
            </a:r>
            <a:endParaRPr/>
          </a:p>
          <a:p>
            <a:pPr indent="-2857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</a:pPr>
            <a:r>
              <a:rPr lang="es-ES" sz="1400"/>
              <a:t>a revisar el día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323850" y="188913"/>
            <a:ext cx="3986213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400"/>
              <a:buFont typeface="Calibri"/>
              <a:buNone/>
            </a:pPr>
            <a:r>
              <a:rPr lang="es-ES">
                <a:solidFill>
                  <a:srgbClr val="7030A0"/>
                </a:solidFill>
              </a:rPr>
              <a:t>PIEDRAS</a:t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107504" y="2171303"/>
            <a:ext cx="5400600" cy="37059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Que frenan tu vida</a:t>
            </a:r>
            <a:r>
              <a:rPr b="1" lang="es-ES" sz="1800"/>
              <a:t>.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s-ES" sz="1800"/>
              <a:t> ¿</a:t>
            </a:r>
            <a:r>
              <a:rPr lang="es-ES" sz="1800"/>
              <a:t>Cuáles son las piedras de tu mente?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b="1" lang="es-ES" sz="1800"/>
              <a:t> ¿</a:t>
            </a:r>
            <a:r>
              <a:rPr lang="es-ES" sz="1800"/>
              <a:t>Cuáles son las piedras de tu corazón?</a:t>
            </a:r>
            <a:r>
              <a:rPr b="1" lang="es-ES" sz="1800"/>
              <a:t> 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Es mejor ir haciendo limpieza durante el día</a:t>
            </a:r>
            <a:endParaRPr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7030A0"/>
              </a:buClr>
              <a:buSzPts val="1800"/>
              <a:buChar char="•"/>
            </a:pPr>
            <a:r>
              <a:rPr lang="es-ES" sz="1800">
                <a:solidFill>
                  <a:srgbClr val="7030A0"/>
                </a:solidFill>
              </a:rPr>
              <a:t>NO DEJES QUE LAS PIEDRAS SE ACUMULEN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sp>
        <p:nvSpPr>
          <p:cNvPr id="114" name="Google Shape;114;p17"/>
          <p:cNvSpPr/>
          <p:nvPr/>
        </p:nvSpPr>
        <p:spPr>
          <a:xfrm flipH="1">
            <a:off x="4937125" y="-1588"/>
            <a:ext cx="4206875" cy="5840413"/>
          </a:xfrm>
          <a:custGeom>
            <a:rect b="b" l="l" r="r" t="t"/>
            <a:pathLst>
              <a:path extrusionOk="0" h="5840278" w="5609220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57775" y="0"/>
            <a:ext cx="4086225" cy="565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plátano, caja, alimentos, comida&#10;&#10;Descripción generada automáticamente" id="335" name="Google Shape;335;p44"/>
          <p:cNvPicPr preferRelativeResize="0"/>
          <p:nvPr/>
        </p:nvPicPr>
        <p:blipFill rotWithShape="1">
          <a:blip r:embed="rId3">
            <a:alphaModFix/>
          </a:blip>
          <a:srcRect b="21501" l="0" r="0" t="23001"/>
          <a:stretch/>
        </p:blipFill>
        <p:spPr>
          <a:xfrm>
            <a:off x="20" y="10"/>
            <a:ext cx="9143980" cy="3710603"/>
          </a:xfrm>
          <a:custGeom>
            <a:rect b="b" l="l" r="r" t="t"/>
            <a:pathLst>
              <a:path extrusionOk="0" h="3692092" w="12192000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36" name="Google Shape;336;p44"/>
          <p:cNvSpPr txBox="1"/>
          <p:nvPr>
            <p:ph idx="1" type="body"/>
          </p:nvPr>
        </p:nvSpPr>
        <p:spPr>
          <a:xfrm>
            <a:off x="107504" y="3212976"/>
            <a:ext cx="8674542" cy="33843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Haz testamento </a:t>
            </a:r>
            <a:r>
              <a:rPr lang="es-ES" sz="2000">
                <a:solidFill>
                  <a:srgbClr val="C00000"/>
                </a:solidFill>
              </a:rPr>
              <a:t>una vez al año: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rgbClr val="C00000"/>
              </a:solidFill>
            </a:endParaRPr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s-ES" sz="2000"/>
              <a:t> te ayuda a tomar decisiones mas inteligentes </a:t>
            </a:r>
            <a:r>
              <a:rPr lang="es-ES" sz="2000">
                <a:solidFill>
                  <a:srgbClr val="C00000"/>
                </a:solidFill>
              </a:rPr>
              <a:t>pues te das cuenta </a:t>
            </a:r>
            <a:r>
              <a:rPr lang="es-ES" sz="2000"/>
              <a:t>que no vas a estar toda la vida</a:t>
            </a:r>
            <a:endParaRPr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Te das cuenta </a:t>
            </a:r>
            <a:r>
              <a:rPr lang="es-ES" sz="2000">
                <a:solidFill>
                  <a:srgbClr val="C00000"/>
                </a:solidFill>
              </a:rPr>
              <a:t>de lo rico que eres.</a:t>
            </a:r>
            <a:endParaRPr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dk1"/>
        </a:solid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dibujo&#10;&#10;Descripción generada automáticamente" id="342" name="Google Shape;342;p45"/>
          <p:cNvPicPr preferRelativeResize="0"/>
          <p:nvPr/>
        </p:nvPicPr>
        <p:blipFill rotWithShape="1">
          <a:blip r:embed="rId3">
            <a:alphaModFix/>
          </a:blip>
          <a:srcRect b="1" l="1147" r="4763" t="0"/>
          <a:stretch/>
        </p:blipFill>
        <p:spPr>
          <a:xfrm>
            <a:off x="4940497" y="1690689"/>
            <a:ext cx="4203503" cy="2501837"/>
          </a:xfrm>
          <a:custGeom>
            <a:rect b="b" l="l" r="r" t="t"/>
            <a:pathLst>
              <a:path extrusionOk="0" h="2501837" w="5604670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n que contiene monitor, oscuro, televisión, pantalla&#10;&#10;Descripción generada automáticamente" id="343" name="Google Shape;343;p45"/>
          <p:cNvPicPr preferRelativeResize="0"/>
          <p:nvPr/>
        </p:nvPicPr>
        <p:blipFill rotWithShape="1">
          <a:blip r:embed="rId4">
            <a:alphaModFix/>
          </a:blip>
          <a:srcRect b="0" l="0" r="19454" t="0"/>
          <a:stretch/>
        </p:blipFill>
        <p:spPr>
          <a:xfrm>
            <a:off x="3593306" y="4357117"/>
            <a:ext cx="5550694" cy="2500884"/>
          </a:xfrm>
          <a:custGeom>
            <a:rect b="b" l="l" r="r" t="t"/>
            <a:pathLst>
              <a:path extrusionOk="0" h="2500884" w="7400925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44" name="Google Shape;344;p45"/>
          <p:cNvSpPr/>
          <p:nvPr/>
        </p:nvSpPr>
        <p:spPr>
          <a:xfrm flipH="1" rot="10800000">
            <a:off x="0" y="1691641"/>
            <a:ext cx="5678446" cy="5166360"/>
          </a:xfrm>
          <a:custGeom>
            <a:rect b="b" l="l" r="r" t="t"/>
            <a:pathLst>
              <a:path extrusionOk="0" h="5166360" w="7571262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45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>
                <a:solidFill>
                  <a:schemeClr val="dk1"/>
                </a:solidFill>
              </a:rPr>
              <a:t>Hackea tu mindset</a:t>
            </a:r>
            <a:endParaRPr/>
          </a:p>
        </p:txBody>
      </p:sp>
      <p:sp>
        <p:nvSpPr>
          <p:cNvPr id="346" name="Google Shape;346;p45"/>
          <p:cNvSpPr txBox="1"/>
          <p:nvPr>
            <p:ph idx="1" type="body"/>
          </p:nvPr>
        </p:nvSpPr>
        <p:spPr>
          <a:xfrm>
            <a:off x="107504" y="2015406"/>
            <a:ext cx="4896543" cy="40659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Toma conciencia: 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–"/>
            </a:pPr>
            <a:r>
              <a:rPr lang="es-ES" sz="2000"/>
              <a:t>ver el sistema de creencias</a:t>
            </a:r>
            <a:endParaRPr/>
          </a:p>
          <a:p>
            <a:pPr indent="-158750" lvl="1" marL="74295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Sal del bucle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Repite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Ej: soy inseguro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No tengo sentido del humor..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6"/>
          <p:cNvSpPr/>
          <p:nvPr/>
        </p:nvSpPr>
        <p:spPr>
          <a:xfrm>
            <a:off x="5123966" y="5346696"/>
            <a:ext cx="4020034" cy="1511304"/>
          </a:xfrm>
          <a:custGeom>
            <a:rect b="b" l="l" r="r" t="t"/>
            <a:pathLst>
              <a:path extrusionOk="0" h="1511304" w="5360045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46"/>
          <p:cNvSpPr/>
          <p:nvPr/>
        </p:nvSpPr>
        <p:spPr>
          <a:xfrm>
            <a:off x="0" y="5346694"/>
            <a:ext cx="5509953" cy="1511306"/>
          </a:xfrm>
          <a:custGeom>
            <a:rect b="b" l="l" r="r" t="t"/>
            <a:pathLst>
              <a:path extrusionOk="0" h="1511306" w="7346605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46"/>
          <p:cNvSpPr txBox="1"/>
          <p:nvPr>
            <p:ph type="title"/>
          </p:nvPr>
        </p:nvSpPr>
        <p:spPr>
          <a:xfrm>
            <a:off x="630936" y="5529884"/>
            <a:ext cx="4351992" cy="109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03030"/>
              </a:buClr>
              <a:buSzPts val="3500"/>
              <a:buFont typeface="Calibri"/>
              <a:buNone/>
            </a:pPr>
            <a:r>
              <a:rPr lang="es-ES" sz="3500">
                <a:solidFill>
                  <a:srgbClr val="303030"/>
                </a:solidFill>
              </a:rPr>
              <a:t>Preguntas disruptoras</a:t>
            </a:r>
            <a:br>
              <a:rPr lang="es-ES" sz="3500">
                <a:solidFill>
                  <a:srgbClr val="303030"/>
                </a:solidFill>
              </a:rPr>
            </a:br>
            <a:endParaRPr sz="3500">
              <a:solidFill>
                <a:srgbClr val="303030"/>
              </a:solidFill>
            </a:endParaRPr>
          </a:p>
        </p:txBody>
      </p:sp>
      <p:pic>
        <p:nvPicPr>
          <p:cNvPr descr="Imagen que contiene blanco, negro, rojo&#10;&#10;Descripción generada automáticamente" id="354" name="Google Shape;354;p46"/>
          <p:cNvPicPr preferRelativeResize="0"/>
          <p:nvPr/>
        </p:nvPicPr>
        <p:blipFill rotWithShape="1">
          <a:blip r:embed="rId3">
            <a:alphaModFix/>
          </a:blip>
          <a:srcRect b="1" l="10754" r="27183" t="0"/>
          <a:stretch/>
        </p:blipFill>
        <p:spPr>
          <a:xfrm>
            <a:off x="630936" y="604158"/>
            <a:ext cx="4537455" cy="435011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6"/>
          <p:cNvSpPr txBox="1"/>
          <p:nvPr>
            <p:ph idx="1" type="body"/>
          </p:nvPr>
        </p:nvSpPr>
        <p:spPr>
          <a:xfrm>
            <a:off x="5123966" y="601315"/>
            <a:ext cx="3840522" cy="438434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¿es siempre cierto?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¿a pesar de eso puedo ser feliz?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azul, alimentos, vidrio, luz&#10;&#10;Descripción generada automáticamente" id="360" name="Google Shape;360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8405" r="8927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7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47"/>
          <p:cNvSpPr txBox="1"/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100"/>
              <a:buFont typeface="Calibri"/>
              <a:buNone/>
            </a:pPr>
            <a:r>
              <a:rPr lang="es-ES" sz="3100">
                <a:solidFill>
                  <a:srgbClr val="262626"/>
                </a:solidFill>
              </a:rPr>
              <a:t>Conseguir coherencia cardiaca</a:t>
            </a:r>
            <a:endParaRPr/>
          </a:p>
        </p:txBody>
      </p:sp>
      <p:cxnSp>
        <p:nvCxnSpPr>
          <p:cNvPr id="363" name="Google Shape;363;p47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4" name="Google Shape;364;p47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persona, mujer, hombre, sostener&#10;&#10;Descripción generada automáticamente" id="369" name="Google Shape;369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3427385"/>
            <a:ext cx="9144000" cy="13712769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4400"/>
              <a:buFont typeface="Calibri"/>
              <a:buNone/>
            </a:pPr>
            <a:r>
              <a:rPr lang="es-ES">
                <a:solidFill>
                  <a:srgbClr val="4F6128"/>
                </a:solidFill>
              </a:rPr>
              <a:t>RESPIRACIÓN CUADRATICA</a:t>
            </a:r>
            <a:endParaRPr/>
          </a:p>
        </p:txBody>
      </p:sp>
      <p:sp>
        <p:nvSpPr>
          <p:cNvPr id="371" name="Google Shape;371;p48"/>
          <p:cNvSpPr txBox="1"/>
          <p:nvPr>
            <p:ph idx="1" type="body"/>
          </p:nvPr>
        </p:nvSpPr>
        <p:spPr>
          <a:xfrm>
            <a:off x="457200" y="3933056"/>
            <a:ext cx="8229600" cy="2193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Char char="•"/>
            </a:pPr>
            <a:r>
              <a:rPr lang="es-ES">
                <a:solidFill>
                  <a:srgbClr val="C00000"/>
                </a:solidFill>
              </a:rPr>
              <a:t>RESPIRACION EN 5 RITMOS </a:t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rgbClr val="C00000"/>
              </a:buClr>
              <a:buSzPts val="3200"/>
              <a:buChar char="•"/>
            </a:pPr>
            <a:r>
              <a:rPr lang="es-ES">
                <a:solidFill>
                  <a:srgbClr val="C00000"/>
                </a:solidFill>
              </a:rPr>
              <a:t>SWAT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9"/>
          <p:cNvSpPr/>
          <p:nvPr/>
        </p:nvSpPr>
        <p:spPr>
          <a:xfrm>
            <a:off x="0" y="1"/>
            <a:ext cx="9144000" cy="6858000"/>
          </a:xfrm>
          <a:prstGeom prst="rect">
            <a:avLst/>
          </a:prstGeom>
          <a:gradFill>
            <a:gsLst>
              <a:gs pos="0">
                <a:srgbClr val="4F81BD">
                  <a:alpha val="81960"/>
                </a:srgbClr>
              </a:gs>
              <a:gs pos="25000">
                <a:srgbClr val="4F81BD">
                  <a:alpha val="60000"/>
                </a:srgbClr>
              </a:gs>
              <a:gs pos="94000">
                <a:srgbClr val="C4BD97"/>
              </a:gs>
              <a:gs pos="100000">
                <a:srgbClr val="C4BD97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9"/>
          <p:cNvPicPr preferRelativeResize="0"/>
          <p:nvPr/>
        </p:nvPicPr>
        <p:blipFill rotWithShape="1">
          <a:blip r:embed="rId3">
            <a:alphaModFix/>
          </a:blip>
          <a:srcRect b="0" l="12500" r="1250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9"/>
          <p:cNvSpPr/>
          <p:nvPr/>
        </p:nvSpPr>
        <p:spPr>
          <a:xfrm>
            <a:off x="655410" y="-3970"/>
            <a:ext cx="7748362" cy="6874811"/>
          </a:xfrm>
          <a:custGeom>
            <a:rect b="b" l="l" r="r" t="t"/>
            <a:pathLst>
              <a:path extrusionOk="0" h="6858000" w="7837716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lt1"/>
          </a:solidFill>
          <a:ln cap="flat" cmpd="sng" w="25400">
            <a:solidFill>
              <a:srgbClr val="B7CC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9" name="Google Shape;379;p49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2619" y="1172029"/>
            <a:ext cx="4513942" cy="45139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2" l="6889" r="5105" t="0"/>
          <a:stretch/>
        </p:blipFill>
        <p:spPr>
          <a:xfrm>
            <a:off x="107505" y="181156"/>
            <a:ext cx="4608512" cy="6676844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50"/>
          <p:cNvSpPr txBox="1"/>
          <p:nvPr>
            <p:ph type="title"/>
          </p:nvPr>
        </p:nvSpPr>
        <p:spPr>
          <a:xfrm>
            <a:off x="4636068" y="790576"/>
            <a:ext cx="4507932" cy="21343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80"/>
              <a:buFont typeface="Calibri"/>
              <a:buNone/>
            </a:pPr>
            <a: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 se tratan bien los resfriados </a:t>
            </a: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se evitan</a:t>
            </a:r>
            <a:b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s-ES" sz="288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las pulmonías</a:t>
            </a:r>
            <a:endParaRPr b="1" sz="288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objeto, iluminado, luz, pequeño&#10;&#10;Descripción generada automáticamente" id="390" name="Google Shape;390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1"/>
          <p:cNvSpPr/>
          <p:nvPr/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lt1">
              <a:alpha val="9294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51"/>
          <p:cNvSpPr txBox="1"/>
          <p:nvPr>
            <p:ph type="title"/>
          </p:nvPr>
        </p:nvSpPr>
        <p:spPr>
          <a:xfrm>
            <a:off x="392906" y="5317240"/>
            <a:ext cx="8408194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600"/>
              <a:buFont typeface="Calibri"/>
              <a:buNone/>
            </a:pPr>
            <a:r>
              <a:rPr lang="es-ES" sz="3600">
                <a:solidFill>
                  <a:srgbClr val="E36C09"/>
                </a:solidFill>
              </a:rPr>
              <a:t>Ritualiza tu vida</a:t>
            </a:r>
            <a:br>
              <a:rPr lang="es-ES" sz="2800">
                <a:solidFill>
                  <a:srgbClr val="E36C09"/>
                </a:solidFill>
              </a:rPr>
            </a:br>
            <a:endParaRPr sz="2800">
              <a:solidFill>
                <a:srgbClr val="E36C09"/>
              </a:solidFill>
            </a:endParaRPr>
          </a:p>
        </p:txBody>
      </p:sp>
      <p:cxnSp>
        <p:nvCxnSpPr>
          <p:cNvPr id="393" name="Google Shape;393;p51"/>
          <p:cNvCxnSpPr/>
          <p:nvPr/>
        </p:nvCxnSpPr>
        <p:spPr>
          <a:xfrm>
            <a:off x="0" y="5241983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4" name="Google Shape;394;p51"/>
          <p:cNvCxnSpPr/>
          <p:nvPr/>
        </p:nvCxnSpPr>
        <p:spPr>
          <a:xfrm>
            <a:off x="0" y="6134852"/>
            <a:ext cx="9144000" cy="0"/>
          </a:xfrm>
          <a:prstGeom prst="straightConnector1">
            <a:avLst/>
          </a:prstGeom>
          <a:noFill/>
          <a:ln cap="flat" cmpd="sng" w="41275">
            <a:solidFill>
              <a:schemeClr val="lt1">
                <a:alpha val="89803"/>
              </a:schemeClr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2"/>
          <p:cNvSpPr txBox="1"/>
          <p:nvPr>
            <p:ph idx="1" type="body"/>
          </p:nvPr>
        </p:nvSpPr>
        <p:spPr>
          <a:xfrm>
            <a:off x="1143000" y="3608516"/>
            <a:ext cx="6858000" cy="9111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E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Convierte tus desplazamientos en un master</a:t>
            </a:r>
            <a:endParaRPr/>
          </a:p>
        </p:txBody>
      </p:sp>
      <p:sp>
        <p:nvSpPr>
          <p:cNvPr id="400" name="Google Shape;400;p52"/>
          <p:cNvSpPr txBox="1"/>
          <p:nvPr>
            <p:ph type="title"/>
          </p:nvPr>
        </p:nvSpPr>
        <p:spPr>
          <a:xfrm>
            <a:off x="1143000" y="2245810"/>
            <a:ext cx="6858000" cy="13557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Calibri"/>
              <a:buNone/>
            </a:pPr>
            <a:r>
              <a:rPr lang="es-ES" sz="4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Cena con un genio</a:t>
            </a:r>
            <a:endParaRPr/>
          </a:p>
        </p:txBody>
      </p:sp>
      <p:pic>
        <p:nvPicPr>
          <p:cNvPr descr="Imagen que contiene hombre, persona, vistiendo, foto&#10;&#10;Descripción generada automáticamente" id="401" name="Google Shape;401;p52"/>
          <p:cNvPicPr preferRelativeResize="0"/>
          <p:nvPr/>
        </p:nvPicPr>
        <p:blipFill rotWithShape="1">
          <a:blip r:embed="rId3">
            <a:alphaModFix/>
          </a:blip>
          <a:srcRect b="562" l="0" r="-1" t="14501"/>
          <a:stretch/>
        </p:blipFill>
        <p:spPr>
          <a:xfrm>
            <a:off x="20" y="10"/>
            <a:ext cx="4440443" cy="2130941"/>
          </a:xfrm>
          <a:custGeom>
            <a:rect b="b" l="l" r="r" t="t"/>
            <a:pathLst>
              <a:path extrusionOk="0" h="2130951" w="5920618">
                <a:moveTo>
                  <a:pt x="0" y="0"/>
                </a:moveTo>
                <a:lnTo>
                  <a:pt x="5920618" y="0"/>
                </a:lnTo>
                <a:lnTo>
                  <a:pt x="4933709" y="2130951"/>
                </a:lnTo>
                <a:lnTo>
                  <a:pt x="0" y="213095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02" name="Google Shape;402;p52"/>
          <p:cNvSpPr/>
          <p:nvPr/>
        </p:nvSpPr>
        <p:spPr>
          <a:xfrm>
            <a:off x="3830814" y="0"/>
            <a:ext cx="5313186" cy="2130552"/>
          </a:xfrm>
          <a:custGeom>
            <a:rect b="b" l="l" r="r" t="t"/>
            <a:pathLst>
              <a:path extrusionOk="0" h="2130552" w="7084249">
                <a:moveTo>
                  <a:pt x="986725" y="0"/>
                </a:moveTo>
                <a:lnTo>
                  <a:pt x="7084249" y="0"/>
                </a:lnTo>
                <a:lnTo>
                  <a:pt x="7084249" y="2130552"/>
                </a:lnTo>
                <a:lnTo>
                  <a:pt x="0" y="2130552"/>
                </a:lnTo>
                <a:close/>
              </a:path>
            </a:pathLst>
          </a:custGeom>
          <a:solidFill>
            <a:srgbClr val="B4B4B4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52"/>
          <p:cNvSpPr/>
          <p:nvPr/>
        </p:nvSpPr>
        <p:spPr>
          <a:xfrm>
            <a:off x="4700107" y="4683319"/>
            <a:ext cx="4443893" cy="2174681"/>
          </a:xfrm>
          <a:custGeom>
            <a:rect b="b" l="l" r="r" t="t"/>
            <a:pathLst>
              <a:path extrusionOk="0" h="2174681" w="5925190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52"/>
          <p:cNvSpPr/>
          <p:nvPr/>
        </p:nvSpPr>
        <p:spPr>
          <a:xfrm>
            <a:off x="0" y="4681728"/>
            <a:ext cx="5334159" cy="2176272"/>
          </a:xfrm>
          <a:custGeom>
            <a:rect b="b" l="l" r="r" t="t"/>
            <a:pathLst>
              <a:path extrusionOk="0" h="2176272" w="7112212">
                <a:moveTo>
                  <a:pt x="0" y="0"/>
                </a:moveTo>
                <a:lnTo>
                  <a:pt x="7112212" y="0"/>
                </a:lnTo>
                <a:lnTo>
                  <a:pt x="6104313" y="2176272"/>
                </a:lnTo>
                <a:lnTo>
                  <a:pt x="0" y="2176272"/>
                </a:lnTo>
                <a:close/>
              </a:path>
            </a:pathLst>
          </a:custGeom>
          <a:solidFill>
            <a:srgbClr val="B4B4B4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competencia de atletismo&#10;&#10;Descripción generada automáticamente" id="409" name="Google Shape;409;p53"/>
          <p:cNvPicPr preferRelativeResize="0"/>
          <p:nvPr/>
        </p:nvPicPr>
        <p:blipFill rotWithShape="1">
          <a:blip r:embed="rId3">
            <a:alphaModFix/>
          </a:blip>
          <a:srcRect b="-1" l="0" r="5665" t="0"/>
          <a:stretch/>
        </p:blipFill>
        <p:spPr>
          <a:xfrm>
            <a:off x="-1" y="-99392"/>
            <a:ext cx="9144000" cy="6957392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53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53"/>
          <p:cNvSpPr txBox="1"/>
          <p:nvPr>
            <p:ph type="title"/>
          </p:nvPr>
        </p:nvSpPr>
        <p:spPr>
          <a:xfrm>
            <a:off x="568370" y="3149961"/>
            <a:ext cx="3153103" cy="1007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C00000"/>
                </a:solidFill>
              </a:rPr>
              <a:t>música</a:t>
            </a:r>
            <a:endParaRPr/>
          </a:p>
        </p:txBody>
      </p:sp>
      <p:cxnSp>
        <p:nvCxnSpPr>
          <p:cNvPr id="412" name="Google Shape;412;p53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413" name="Google Shape;413;p53"/>
          <p:cNvSpPr txBox="1"/>
          <p:nvPr>
            <p:ph idx="1" type="body"/>
          </p:nvPr>
        </p:nvSpPr>
        <p:spPr>
          <a:xfrm>
            <a:off x="107504" y="4277679"/>
            <a:ext cx="4405374" cy="19648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Elabora </a:t>
            </a:r>
            <a:r>
              <a:rPr lang="es-ES" sz="1800">
                <a:solidFill>
                  <a:srgbClr val="0070C0"/>
                </a:solidFill>
              </a:rPr>
              <a:t>una lista de música </a:t>
            </a:r>
            <a:r>
              <a:rPr lang="es-ES" sz="1800"/>
              <a:t>que te hace feliz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Música altera el </a:t>
            </a:r>
            <a:r>
              <a:rPr b="1" lang="es-ES" sz="1800">
                <a:solidFill>
                  <a:srgbClr val="0070C0"/>
                </a:solidFill>
              </a:rPr>
              <a:t>estado de ánimo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/>
          <p:nvPr/>
        </p:nvSpPr>
        <p:spPr>
          <a:xfrm>
            <a:off x="-196048" y="0"/>
            <a:ext cx="9340048" cy="6850894"/>
          </a:xfrm>
          <a:prstGeom prst="rect">
            <a:avLst/>
          </a:prstGeom>
          <a:gradFill>
            <a:gsLst>
              <a:gs pos="0">
                <a:srgbClr val="4F81BD">
                  <a:alpha val="81960"/>
                </a:srgbClr>
              </a:gs>
              <a:gs pos="25000">
                <a:srgbClr val="4F81BD">
                  <a:alpha val="60000"/>
                </a:srgbClr>
              </a:gs>
              <a:gs pos="94000">
                <a:srgbClr val="C4BD97"/>
              </a:gs>
              <a:gs pos="100000">
                <a:srgbClr val="C4BD97"/>
              </a:gs>
            </a:gsLst>
            <a:lin ang="4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3">
            <a:alphaModFix/>
          </a:blip>
          <a:srcRect b="0" l="0" r="23312" t="0"/>
          <a:stretch/>
        </p:blipFill>
        <p:spPr>
          <a:xfrm flipH="1">
            <a:off x="-196051" y="0"/>
            <a:ext cx="9340050" cy="685089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/>
          <p:nvPr/>
        </p:nvSpPr>
        <p:spPr>
          <a:xfrm>
            <a:off x="200213" y="-7107"/>
            <a:ext cx="4301461" cy="3189918"/>
          </a:xfrm>
          <a:custGeom>
            <a:rect b="b" l="l" r="r" t="t"/>
            <a:pathLst>
              <a:path extrusionOk="0" h="3193227" w="4305922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B7CC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" name="Google Shape;123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3" l="7018" r="18573" t="0"/>
          <a:stretch/>
        </p:blipFill>
        <p:spPr>
          <a:xfrm>
            <a:off x="329848" y="-15077"/>
            <a:ext cx="4059658" cy="30690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/>
          <p:nvPr/>
        </p:nvSpPr>
        <p:spPr>
          <a:xfrm>
            <a:off x="4642327" y="1420882"/>
            <a:ext cx="4501673" cy="5437119"/>
          </a:xfrm>
          <a:custGeom>
            <a:rect b="b" l="l" r="r" t="t"/>
            <a:pathLst>
              <a:path extrusionOk="0" h="5442758" w="4506342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 cap="flat" cmpd="sng" w="25400">
            <a:solidFill>
              <a:srgbClr val="B7CCE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5">
            <a:alphaModFix/>
          </a:blip>
          <a:srcRect b="17922" l="0" r="1" t="963"/>
          <a:stretch/>
        </p:blipFill>
        <p:spPr>
          <a:xfrm>
            <a:off x="4797277" y="1575831"/>
            <a:ext cx="4346723" cy="5282169"/>
          </a:xfrm>
          <a:custGeom>
            <a:rect b="b" l="l" r="r" t="t"/>
            <a:pathLst>
              <a:path extrusionOk="0" h="5287648" w="4351232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4"/>
          <p:cNvSpPr/>
          <p:nvPr/>
        </p:nvSpPr>
        <p:spPr>
          <a:xfrm>
            <a:off x="0" y="0"/>
            <a:ext cx="91437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9" name="Google Shape;419;p54"/>
          <p:cNvGrpSpPr/>
          <p:nvPr/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420" name="Google Shape;420;p54"/>
            <p:cNvSpPr/>
            <p:nvPr/>
          </p:nvSpPr>
          <p:spPr>
            <a:xfrm>
              <a:off x="1306513" y="0"/>
              <a:ext cx="3862388" cy="6843713"/>
            </a:xfrm>
            <a:custGeom>
              <a:rect b="b" l="l" r="r" t="t"/>
              <a:pathLst>
                <a:path extrusionOk="0" h="1440" w="813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54"/>
            <p:cNvSpPr/>
            <p:nvPr/>
          </p:nvSpPr>
          <p:spPr>
            <a:xfrm>
              <a:off x="10626725" y="9525"/>
              <a:ext cx="1539875" cy="555625"/>
            </a:xfrm>
            <a:custGeom>
              <a:rect b="b" l="l" r="r" t="t"/>
              <a:pathLst>
                <a:path extrusionOk="0" h="117" w="324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54"/>
            <p:cNvSpPr/>
            <p:nvPr/>
          </p:nvSpPr>
          <p:spPr>
            <a:xfrm>
              <a:off x="10247313" y="5013325"/>
              <a:ext cx="1919288" cy="1830388"/>
            </a:xfrm>
            <a:custGeom>
              <a:rect b="b" l="l" r="r" t="t"/>
              <a:pathLst>
                <a:path extrusionOk="0" h="385" w="404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423;p54"/>
            <p:cNvSpPr/>
            <p:nvPr/>
          </p:nvSpPr>
          <p:spPr>
            <a:xfrm>
              <a:off x="1120775" y="0"/>
              <a:ext cx="3676650" cy="6843713"/>
            </a:xfrm>
            <a:custGeom>
              <a:rect b="b" l="l" r="r" t="t"/>
              <a:pathLst>
                <a:path extrusionOk="0" h="1440" w="774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424;p54"/>
            <p:cNvSpPr/>
            <p:nvPr/>
          </p:nvSpPr>
          <p:spPr>
            <a:xfrm>
              <a:off x="11202988" y="9525"/>
              <a:ext cx="963613" cy="366713"/>
            </a:xfrm>
            <a:custGeom>
              <a:rect b="b" l="l" r="r" t="t"/>
              <a:pathLst>
                <a:path extrusionOk="0" h="77" w="203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p54"/>
            <p:cNvSpPr/>
            <p:nvPr/>
          </p:nvSpPr>
          <p:spPr>
            <a:xfrm>
              <a:off x="10494963" y="5275263"/>
              <a:ext cx="1666875" cy="1577975"/>
            </a:xfrm>
            <a:custGeom>
              <a:rect b="b" l="l" r="r" t="t"/>
              <a:pathLst>
                <a:path extrusionOk="0" h="332" w="351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426;p54"/>
            <p:cNvSpPr/>
            <p:nvPr/>
          </p:nvSpPr>
          <p:spPr>
            <a:xfrm>
              <a:off x="1001713" y="0"/>
              <a:ext cx="3621088" cy="6843713"/>
            </a:xfrm>
            <a:custGeom>
              <a:rect b="b" l="l" r="r" t="t"/>
              <a:pathLst>
                <a:path extrusionOk="0" h="1440" w="762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427;p54"/>
            <p:cNvSpPr/>
            <p:nvPr/>
          </p:nvSpPr>
          <p:spPr>
            <a:xfrm>
              <a:off x="11501438" y="9525"/>
              <a:ext cx="665163" cy="257175"/>
            </a:xfrm>
            <a:custGeom>
              <a:rect b="b" l="l" r="r" t="t"/>
              <a:pathLst>
                <a:path extrusionOk="0" h="54" w="140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428;p54"/>
            <p:cNvSpPr/>
            <p:nvPr/>
          </p:nvSpPr>
          <p:spPr>
            <a:xfrm>
              <a:off x="10641013" y="5408613"/>
              <a:ext cx="1525588" cy="1435100"/>
            </a:xfrm>
            <a:custGeom>
              <a:rect b="b" l="l" r="r" t="t"/>
              <a:pathLst>
                <a:path extrusionOk="0" h="302" w="321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429;p54"/>
            <p:cNvSpPr/>
            <p:nvPr/>
          </p:nvSpPr>
          <p:spPr>
            <a:xfrm>
              <a:off x="1001713" y="0"/>
              <a:ext cx="3244850" cy="6843713"/>
            </a:xfrm>
            <a:custGeom>
              <a:rect b="b" l="l" r="r" t="t"/>
              <a:pathLst>
                <a:path extrusionOk="0" h="1440" w="683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430;p54"/>
            <p:cNvSpPr/>
            <p:nvPr/>
          </p:nvSpPr>
          <p:spPr>
            <a:xfrm>
              <a:off x="10802938" y="5518150"/>
              <a:ext cx="1363663" cy="1325563"/>
            </a:xfrm>
            <a:custGeom>
              <a:rect b="b" l="l" r="r" t="t"/>
              <a:pathLst>
                <a:path extrusionOk="0" h="279" w="287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54"/>
            <p:cNvSpPr/>
            <p:nvPr/>
          </p:nvSpPr>
          <p:spPr>
            <a:xfrm>
              <a:off x="889000" y="0"/>
              <a:ext cx="3230563" cy="6843713"/>
            </a:xfrm>
            <a:custGeom>
              <a:rect b="b" l="l" r="r" t="t"/>
              <a:pathLst>
                <a:path extrusionOk="0" h="1440" w="68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54"/>
            <p:cNvSpPr/>
            <p:nvPr/>
          </p:nvSpPr>
          <p:spPr>
            <a:xfrm>
              <a:off x="10979150" y="5694363"/>
              <a:ext cx="1187450" cy="1149350"/>
            </a:xfrm>
            <a:custGeom>
              <a:rect b="b" l="l" r="r" t="t"/>
              <a:pathLst>
                <a:path extrusionOk="0" h="242" w="250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54"/>
            <p:cNvSpPr/>
            <p:nvPr/>
          </p:nvSpPr>
          <p:spPr>
            <a:xfrm>
              <a:off x="484188" y="0"/>
              <a:ext cx="3421063" cy="6843713"/>
            </a:xfrm>
            <a:custGeom>
              <a:rect b="b" l="l" r="r" t="t"/>
              <a:pathLst>
                <a:path extrusionOk="0" h="1440" w="72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54"/>
            <p:cNvSpPr/>
            <p:nvPr/>
          </p:nvSpPr>
          <p:spPr>
            <a:xfrm>
              <a:off x="11287125" y="6049963"/>
              <a:ext cx="879475" cy="793750"/>
            </a:xfrm>
            <a:custGeom>
              <a:rect b="b" l="l" r="r" t="t"/>
              <a:pathLst>
                <a:path extrusionOk="0" h="167" w="185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54"/>
            <p:cNvSpPr/>
            <p:nvPr/>
          </p:nvSpPr>
          <p:spPr>
            <a:xfrm>
              <a:off x="598488" y="0"/>
              <a:ext cx="2717800" cy="6843713"/>
            </a:xfrm>
            <a:custGeom>
              <a:rect b="b" l="l" r="r" t="t"/>
              <a:pathLst>
                <a:path extrusionOk="0" h="1440" w="572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cap="flat" cmpd="sng" w="12700">
              <a:solidFill>
                <a:schemeClr val="dk1">
                  <a:alpha val="20000"/>
                </a:schemeClr>
              </a:solidFill>
              <a:prstDash val="dashDot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54"/>
            <p:cNvSpPr/>
            <p:nvPr/>
          </p:nvSpPr>
          <p:spPr>
            <a:xfrm>
              <a:off x="261938" y="0"/>
              <a:ext cx="2944813" cy="6843713"/>
            </a:xfrm>
            <a:custGeom>
              <a:rect b="b" l="l" r="r" t="t"/>
              <a:pathLst>
                <a:path extrusionOk="0" h="1440" w="62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lgDash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54"/>
            <p:cNvSpPr/>
            <p:nvPr/>
          </p:nvSpPr>
          <p:spPr>
            <a:xfrm>
              <a:off x="-417513" y="0"/>
              <a:ext cx="2403475" cy="6843713"/>
            </a:xfrm>
            <a:custGeom>
              <a:rect b="b" l="l" r="r" t="t"/>
              <a:pathLst>
                <a:path extrusionOk="0" h="1440" w="506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54"/>
            <p:cNvSpPr/>
            <p:nvPr/>
          </p:nvSpPr>
          <p:spPr>
            <a:xfrm>
              <a:off x="14288" y="9525"/>
              <a:ext cx="1771650" cy="3198813"/>
            </a:xfrm>
            <a:custGeom>
              <a:rect b="b" l="l" r="r" t="t"/>
              <a:pathLst>
                <a:path extrusionOk="0" h="673" w="3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54"/>
            <p:cNvSpPr/>
            <p:nvPr/>
          </p:nvSpPr>
          <p:spPr>
            <a:xfrm>
              <a:off x="4763" y="6016625"/>
              <a:ext cx="214313" cy="827088"/>
            </a:xfrm>
            <a:custGeom>
              <a:rect b="b" l="l" r="r" t="t"/>
              <a:pathLst>
                <a:path extrusionOk="0" h="174" w="45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54"/>
            <p:cNvSpPr/>
            <p:nvPr/>
          </p:nvSpPr>
          <p:spPr>
            <a:xfrm>
              <a:off x="14288" y="0"/>
              <a:ext cx="1562100" cy="2228850"/>
            </a:xfrm>
            <a:custGeom>
              <a:rect b="b" l="l" r="r" t="t"/>
              <a:pathLst>
                <a:path extrusionOk="0" h="469" w="32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cap="flat" cmpd="sng" w="9525">
              <a:solidFill>
                <a:schemeClr val="dk1">
                  <a:alpha val="20000"/>
                </a:scheme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1" name="Google Shape;441;p54"/>
          <p:cNvGrpSpPr/>
          <p:nvPr/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442" name="Google Shape;442;p5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54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5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p54"/>
          <p:cNvSpPr txBox="1"/>
          <p:nvPr>
            <p:ph type="title"/>
          </p:nvPr>
        </p:nvSpPr>
        <p:spPr>
          <a:xfrm>
            <a:off x="666473" y="2358391"/>
            <a:ext cx="2624234" cy="2453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ES" sz="4400">
                <a:solidFill>
                  <a:srgbClr val="FFFFFF"/>
                </a:solidFill>
              </a:rPr>
              <a:t>Celebra</a:t>
            </a:r>
            <a:br>
              <a:rPr lang="es-ES" sz="4400">
                <a:solidFill>
                  <a:srgbClr val="FFFFFF"/>
                </a:solidFill>
              </a:rPr>
            </a:br>
            <a:endParaRPr sz="4400">
              <a:solidFill>
                <a:srgbClr val="FFFFFF"/>
              </a:solidFill>
            </a:endParaRPr>
          </a:p>
        </p:txBody>
      </p:sp>
      <p:pic>
        <p:nvPicPr>
          <p:cNvPr descr="Imagen que contiene persona, deporte, grupo, foto&#10;&#10;Descripción generada automáticamente" id="446" name="Google Shape;446;p54"/>
          <p:cNvPicPr preferRelativeResize="0"/>
          <p:nvPr/>
        </p:nvPicPr>
        <p:blipFill rotWithShape="1">
          <a:blip r:embed="rId3">
            <a:alphaModFix/>
          </a:blip>
          <a:srcRect b="-1" l="9905" r="10819" t="0"/>
          <a:stretch/>
        </p:blipFill>
        <p:spPr>
          <a:xfrm>
            <a:off x="3836931" y="804036"/>
            <a:ext cx="4705920" cy="2977469"/>
          </a:xfrm>
          <a:prstGeom prst="rect">
            <a:avLst/>
          </a:prstGeom>
          <a:noFill/>
          <a:ln cap="flat" cmpd="sng" w="9525">
            <a:solidFill>
              <a:schemeClr val="dk1">
                <a:alpha val="20000"/>
              </a:schemeClr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7" name="Google Shape;447;p54"/>
          <p:cNvSpPr txBox="1"/>
          <p:nvPr>
            <p:ph idx="1" type="body"/>
          </p:nvPr>
        </p:nvSpPr>
        <p:spPr>
          <a:xfrm>
            <a:off x="3324228" y="4267830"/>
            <a:ext cx="5623317" cy="24536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s-ES" sz="2720"/>
              <a:t>Detecta que </a:t>
            </a:r>
            <a:r>
              <a:rPr lang="es-ES" sz="2720">
                <a:solidFill>
                  <a:srgbClr val="FF0000"/>
                </a:solidFill>
              </a:rPr>
              <a:t>te gusta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rgbClr val="4F6128"/>
              </a:buClr>
              <a:buSzPts val="2380"/>
              <a:buChar char="–"/>
            </a:pPr>
            <a:r>
              <a:rPr b="1" lang="es-ES" sz="2380">
                <a:solidFill>
                  <a:srgbClr val="4F6128"/>
                </a:solidFill>
              </a:rPr>
              <a:t>y hazlo</a:t>
            </a:r>
            <a:endParaRPr/>
          </a:p>
          <a:p>
            <a:pPr indent="-170180" lvl="0" marL="3429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None/>
            </a:pPr>
            <a:r>
              <a:t/>
            </a:r>
            <a:endParaRPr sz="2720"/>
          </a:p>
          <a:p>
            <a:pPr indent="-342900" lvl="0" marL="342900" rtl="0" algn="l">
              <a:lnSpc>
                <a:spcPct val="80000"/>
              </a:lnSpc>
              <a:spcBef>
                <a:spcPts val="544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</a:pPr>
            <a:r>
              <a:rPr lang="es-ES" sz="2720"/>
              <a:t>La vida entiende </a:t>
            </a:r>
            <a:r>
              <a:rPr lang="es-ES" sz="2720">
                <a:solidFill>
                  <a:srgbClr val="FF0000"/>
                </a:solidFill>
              </a:rPr>
              <a:t>que celebras </a:t>
            </a:r>
            <a:r>
              <a:rPr lang="es-ES" sz="2720"/>
              <a:t>lo que te gusta </a:t>
            </a:r>
            <a:endParaRPr/>
          </a:p>
          <a:p>
            <a:pPr indent="-285750" lvl="1" marL="742950" rtl="0" algn="l">
              <a:lnSpc>
                <a:spcPct val="80000"/>
              </a:lnSpc>
              <a:spcBef>
                <a:spcPts val="476"/>
              </a:spcBef>
              <a:spcAft>
                <a:spcPts val="0"/>
              </a:spcAft>
              <a:buClr>
                <a:schemeClr val="dk1"/>
              </a:buClr>
              <a:buSzPts val="2380"/>
              <a:buChar char="–"/>
            </a:pPr>
            <a:r>
              <a:rPr lang="es-ES" sz="2380"/>
              <a:t>te </a:t>
            </a:r>
            <a:r>
              <a:rPr lang="es-ES" sz="2380">
                <a:solidFill>
                  <a:srgbClr val="00B050"/>
                </a:solidFill>
              </a:rPr>
              <a:t>da eso</a:t>
            </a:r>
            <a:endParaRPr/>
          </a:p>
          <a:p>
            <a:pPr indent="-256540" lvl="0" marL="342900" rtl="0" algn="l">
              <a:lnSpc>
                <a:spcPct val="80000"/>
              </a:lnSpc>
              <a:spcBef>
                <a:spcPts val="272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</a:pPr>
            <a:r>
              <a:t/>
            </a:r>
            <a:endParaRPr sz="136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04040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5"/>
          <p:cNvSpPr/>
          <p:nvPr/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55"/>
          <p:cNvSpPr/>
          <p:nvPr/>
        </p:nvSpPr>
        <p:spPr>
          <a:xfrm>
            <a:off x="0" y="0"/>
            <a:ext cx="8840065" cy="6858000"/>
          </a:xfrm>
          <a:custGeom>
            <a:rect b="b" l="l" r="r" t="t"/>
            <a:pathLst>
              <a:path extrusionOk="0" h="6858000" w="11786754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55"/>
          <p:cNvSpPr/>
          <p:nvPr/>
        </p:nvSpPr>
        <p:spPr>
          <a:xfrm>
            <a:off x="0" y="0"/>
            <a:ext cx="2686050" cy="6858000"/>
          </a:xfrm>
          <a:custGeom>
            <a:rect b="b" l="l" r="r" t="t"/>
            <a:pathLst>
              <a:path extrusionOk="0" h="6858000" w="35814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55"/>
          <p:cNvSpPr txBox="1"/>
          <p:nvPr>
            <p:ph type="title"/>
          </p:nvPr>
        </p:nvSpPr>
        <p:spPr>
          <a:xfrm>
            <a:off x="624751" y="365125"/>
            <a:ext cx="7890527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s-ES" sz="4400"/>
              <a:t>dormir</a:t>
            </a:r>
            <a:endParaRPr/>
          </a:p>
        </p:txBody>
      </p:sp>
      <p:grpSp>
        <p:nvGrpSpPr>
          <p:cNvPr id="456" name="Google Shape;456;p55"/>
          <p:cNvGrpSpPr/>
          <p:nvPr/>
        </p:nvGrpSpPr>
        <p:grpSpPr>
          <a:xfrm>
            <a:off x="3152393" y="2024300"/>
            <a:ext cx="2839212" cy="4150836"/>
            <a:chOff x="2523743" y="1825"/>
            <a:chExt cx="2839212" cy="4150836"/>
          </a:xfrm>
        </p:grpSpPr>
        <p:sp>
          <p:nvSpPr>
            <p:cNvPr id="457" name="Google Shape;457;p55"/>
            <p:cNvSpPr/>
            <p:nvPr/>
          </p:nvSpPr>
          <p:spPr>
            <a:xfrm>
              <a:off x="2523743" y="1825"/>
              <a:ext cx="2839212" cy="798237"/>
            </a:xfrm>
            <a:prstGeom prst="roundRect">
              <a:avLst>
                <a:gd fmla="val 16667" name="adj"/>
              </a:avLst>
            </a:prstGeom>
            <a:solidFill>
              <a:srgbClr val="BF504D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55"/>
            <p:cNvSpPr txBox="1"/>
            <p:nvPr/>
          </p:nvSpPr>
          <p:spPr>
            <a:xfrm>
              <a:off x="2562710" y="40792"/>
              <a:ext cx="2761278" cy="720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s-E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El descanso está infravalorado</a:t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55"/>
            <p:cNvSpPr/>
            <p:nvPr/>
          </p:nvSpPr>
          <p:spPr>
            <a:xfrm>
              <a:off x="2523743" y="839975"/>
              <a:ext cx="2839212" cy="798237"/>
            </a:xfrm>
            <a:prstGeom prst="roundRect">
              <a:avLst>
                <a:gd fmla="val 16667" name="adj"/>
              </a:avLst>
            </a:prstGeom>
            <a:solidFill>
              <a:srgbClr val="BD754F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55"/>
            <p:cNvSpPr txBox="1"/>
            <p:nvPr/>
          </p:nvSpPr>
          <p:spPr>
            <a:xfrm>
              <a:off x="2562710" y="878942"/>
              <a:ext cx="2761278" cy="720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s-E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Un día a la semana sin despertador</a:t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55"/>
            <p:cNvSpPr/>
            <p:nvPr/>
          </p:nvSpPr>
          <p:spPr>
            <a:xfrm>
              <a:off x="2523743" y="1678125"/>
              <a:ext cx="2839212" cy="798237"/>
            </a:xfrm>
            <a:prstGeom prst="roundRect">
              <a:avLst>
                <a:gd fmla="val 16667" name="adj"/>
              </a:avLst>
            </a:prstGeom>
            <a:solidFill>
              <a:srgbClr val="BB9952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55"/>
            <p:cNvSpPr txBox="1"/>
            <p:nvPr/>
          </p:nvSpPr>
          <p:spPr>
            <a:xfrm>
              <a:off x="2562710" y="1717092"/>
              <a:ext cx="2761278" cy="720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s-E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Duerme más que los demás, cuando estes despierto estaras más despierto que ellos</a:t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55"/>
            <p:cNvSpPr/>
            <p:nvPr/>
          </p:nvSpPr>
          <p:spPr>
            <a:xfrm>
              <a:off x="2523743" y="2516274"/>
              <a:ext cx="2839212" cy="798237"/>
            </a:xfrm>
            <a:prstGeom prst="roundRect">
              <a:avLst>
                <a:gd fmla="val 16667" name="adj"/>
              </a:avLst>
            </a:prstGeom>
            <a:solidFill>
              <a:srgbClr val="BABA55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55"/>
            <p:cNvSpPr txBox="1"/>
            <p:nvPr/>
          </p:nvSpPr>
          <p:spPr>
            <a:xfrm>
              <a:off x="2562710" y="2555241"/>
              <a:ext cx="2761278" cy="720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s-E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Vete a la cama una hora antes</a:t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55"/>
            <p:cNvSpPr/>
            <p:nvPr/>
          </p:nvSpPr>
          <p:spPr>
            <a:xfrm>
              <a:off x="2523743" y="3354424"/>
              <a:ext cx="2839212" cy="798237"/>
            </a:xfrm>
            <a:prstGeom prst="roundRect">
              <a:avLst>
                <a:gd fmla="val 16667" name="adj"/>
              </a:avLst>
            </a:prstGeom>
            <a:solidFill>
              <a:srgbClr val="99B958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6" name="Google Shape;466;p55"/>
            <p:cNvSpPr txBox="1"/>
            <p:nvPr/>
          </p:nvSpPr>
          <p:spPr>
            <a:xfrm>
              <a:off x="2562710" y="3393391"/>
              <a:ext cx="2761278" cy="7203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8575" lIns="57150" spcFirstLastPara="1" rIns="57150" wrap="square" tIns="28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b="0" i="0" lang="es-ES" sz="15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Las peores decisiones se toman por la noche</a:t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abla, hecho de madera, interior, comida&#10;&#10;Descripción generada automáticamente" id="471" name="Google Shape;471;p56"/>
          <p:cNvPicPr preferRelativeResize="0"/>
          <p:nvPr/>
        </p:nvPicPr>
        <p:blipFill rotWithShape="1">
          <a:blip r:embed="rId3">
            <a:alphaModFix/>
          </a:blip>
          <a:srcRect b="0" l="1510" r="9845" t="0"/>
          <a:stretch/>
        </p:blipFill>
        <p:spPr>
          <a:xfrm>
            <a:off x="20" y="10"/>
            <a:ext cx="9141694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6"/>
          <p:cNvSpPr/>
          <p:nvPr/>
        </p:nvSpPr>
        <p:spPr>
          <a:xfrm>
            <a:off x="0" y="4023809"/>
            <a:ext cx="8262707" cy="2262375"/>
          </a:xfrm>
          <a:custGeom>
            <a:rect b="b" l="l" r="r" t="t"/>
            <a:pathLst>
              <a:path extrusionOk="0" h="2262375" w="11016943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262626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56"/>
          <p:cNvSpPr txBox="1"/>
          <p:nvPr>
            <p:ph type="title"/>
          </p:nvPr>
        </p:nvSpPr>
        <p:spPr>
          <a:xfrm>
            <a:off x="463546" y="4185749"/>
            <a:ext cx="6949328" cy="622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800"/>
              <a:buFont typeface="Calibri"/>
              <a:buNone/>
            </a:pPr>
            <a:r>
              <a:rPr lang="es-ES" sz="4800">
                <a:solidFill>
                  <a:srgbClr val="FFFF00"/>
                </a:solidFill>
              </a:rPr>
              <a:t>SILENCIO</a:t>
            </a:r>
            <a:endParaRPr/>
          </a:p>
        </p:txBody>
      </p:sp>
      <p:sp>
        <p:nvSpPr>
          <p:cNvPr id="474" name="Google Shape;474;p56"/>
          <p:cNvSpPr txBox="1"/>
          <p:nvPr>
            <p:ph idx="1" type="body"/>
          </p:nvPr>
        </p:nvSpPr>
        <p:spPr>
          <a:xfrm>
            <a:off x="179513" y="4856921"/>
            <a:ext cx="8083194" cy="1249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Un ratito en silencio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s-ES" sz="2400"/>
              <a:t>El cerebro es como una radio que esta todo el rato emitiendo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7"/>
          <p:cNvSpPr txBox="1"/>
          <p:nvPr>
            <p:ph type="title"/>
          </p:nvPr>
        </p:nvSpPr>
        <p:spPr>
          <a:xfrm>
            <a:off x="393192" y="4767072"/>
            <a:ext cx="4945641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/>
              <a:t>Jesús de la Gándara</a:t>
            </a:r>
            <a:endParaRPr/>
          </a:p>
        </p:txBody>
      </p:sp>
      <p:pic>
        <p:nvPicPr>
          <p:cNvPr id="480" name="Google Shape;480;p57"/>
          <p:cNvPicPr preferRelativeResize="0"/>
          <p:nvPr/>
        </p:nvPicPr>
        <p:blipFill rotWithShape="1">
          <a:blip r:embed="rId3">
            <a:alphaModFix/>
          </a:blip>
          <a:srcRect b="-1" l="0" r="20414" t="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57"/>
          <p:cNvSpPr txBox="1"/>
          <p:nvPr>
            <p:ph idx="1" type="body"/>
          </p:nvPr>
        </p:nvSpPr>
        <p:spPr>
          <a:xfrm>
            <a:off x="5539389" y="0"/>
            <a:ext cx="3604611" cy="685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ES" sz="1700"/>
              <a:t>Ojala lleguemos todos a viejos y vivamos </a:t>
            </a:r>
            <a:r>
              <a:rPr lang="es-ES" sz="1700">
                <a:solidFill>
                  <a:srgbClr val="FF0000"/>
                </a:solidFill>
              </a:rPr>
              <a:t>cien años,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</a:pPr>
            <a:r>
              <a:rPr lang="es-ES" sz="1700">
                <a:solidFill>
                  <a:srgbClr val="FFFFFF"/>
                </a:solidFill>
              </a:rPr>
              <a:t> </a:t>
            </a:r>
            <a:r>
              <a:rPr lang="es-ES" sz="1700"/>
              <a:t>pero hay que </a:t>
            </a:r>
            <a:r>
              <a:rPr b="1" lang="es-ES" sz="1700">
                <a:solidFill>
                  <a:srgbClr val="0070C0"/>
                </a:solidFill>
              </a:rPr>
              <a:t>vivirlos bien</a:t>
            </a:r>
            <a:r>
              <a:rPr lang="es-ES" sz="1700"/>
              <a:t>, 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ES" sz="1700"/>
              <a:t>con calidad de vida.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ES" sz="1700"/>
              <a:t>Eso pasa por </a:t>
            </a:r>
            <a:endParaRPr/>
          </a:p>
          <a:p>
            <a:pPr indent="0" lvl="1" marL="400050" rtl="0" algn="l">
              <a:spcBef>
                <a:spcPts val="360"/>
              </a:spcBef>
              <a:spcAft>
                <a:spcPts val="0"/>
              </a:spcAft>
              <a:buClr>
                <a:srgbClr val="FFC000"/>
              </a:buClr>
              <a:buSzPts val="1800"/>
              <a:buNone/>
            </a:pPr>
            <a:r>
              <a:rPr b="1" lang="es-ES" sz="1800">
                <a:solidFill>
                  <a:srgbClr val="FFC000"/>
                </a:solidFill>
              </a:rPr>
              <a:t>comer bien,</a:t>
            </a:r>
            <a:r>
              <a:rPr lang="es-ES" sz="1800">
                <a:solidFill>
                  <a:srgbClr val="FFFFFF"/>
                </a:solidFill>
              </a:rPr>
              <a:t> </a:t>
            </a:r>
            <a:endParaRPr/>
          </a:p>
          <a:p>
            <a:pPr indent="0" lvl="1" marL="400050" rtl="0" algn="l">
              <a:spcBef>
                <a:spcPts val="360"/>
              </a:spcBef>
              <a:spcAft>
                <a:spcPts val="0"/>
              </a:spcAft>
              <a:buClr>
                <a:srgbClr val="FFC000"/>
              </a:buClr>
              <a:buSzPts val="1800"/>
              <a:buNone/>
            </a:pPr>
            <a:r>
              <a:rPr b="1" lang="es-ES" sz="1800">
                <a:solidFill>
                  <a:srgbClr val="FFC000"/>
                </a:solidFill>
              </a:rPr>
              <a:t>cuidar tu físico,</a:t>
            </a:r>
            <a:endParaRPr/>
          </a:p>
          <a:p>
            <a:pPr indent="0" lvl="1" marL="4000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FFC000"/>
              </a:solidFill>
            </a:endParaRPr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rgbClr val="0070C0"/>
              </a:buClr>
              <a:buSzPts val="1700"/>
              <a:buNone/>
            </a:pPr>
            <a:r>
              <a:rPr lang="es-ES" sz="1700">
                <a:solidFill>
                  <a:srgbClr val="0070C0"/>
                </a:solidFill>
              </a:rPr>
              <a:t>medicarse correctamente </a:t>
            </a:r>
            <a:r>
              <a:rPr lang="es-ES" sz="1700"/>
              <a:t>y, por último, muchos besos y abrazos, mucho </a:t>
            </a:r>
            <a:r>
              <a:rPr lang="es-ES" sz="1700">
                <a:solidFill>
                  <a:srgbClr val="92D050"/>
                </a:solidFill>
              </a:rPr>
              <a:t>cariño entre las personas. 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ES" sz="1700"/>
              <a:t>Quien no ponga esto en práctica, </a:t>
            </a:r>
            <a:r>
              <a:rPr lang="es-ES" sz="1700">
                <a:solidFill>
                  <a:srgbClr val="92D050"/>
                </a:solidFill>
              </a:rPr>
              <a:t>fracasa».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400">
        <p:fade thruBlk="1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p5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573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58"/>
          <p:cNvSpPr/>
          <p:nvPr>
            <p:ph type="title"/>
          </p:nvPr>
        </p:nvSpPr>
        <p:spPr>
          <a:xfrm>
            <a:off x="479425" y="639763"/>
            <a:ext cx="2508250" cy="2709862"/>
          </a:xfrm>
          <a:prstGeom prst="ellipse">
            <a:avLst/>
          </a:prstGeom>
          <a:solidFill>
            <a:srgbClr val="FFFFFF"/>
          </a:solidFill>
          <a:ln cap="flat" cmpd="thinThick" w="174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40"/>
              <a:buFont typeface="Calibri"/>
              <a:buNone/>
            </a:pPr>
            <a:r>
              <a:rPr b="1" lang="es-ES" sz="3240">
                <a:solidFill>
                  <a:srgbClr val="262626"/>
                </a:solidFill>
              </a:rPr>
              <a:t>PARAR PARA REPARAR</a:t>
            </a:r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9"/>
          <p:cNvSpPr txBox="1"/>
          <p:nvPr>
            <p:ph type="title"/>
          </p:nvPr>
        </p:nvSpPr>
        <p:spPr>
          <a:xfrm>
            <a:off x="5060950" y="1784350"/>
            <a:ext cx="3482975" cy="28892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s-ES" sz="5400"/>
              <a:t>Que la vida te de un sartenazo</a:t>
            </a:r>
            <a:endParaRPr/>
          </a:p>
        </p:txBody>
      </p:sp>
      <p:sp>
        <p:nvSpPr>
          <p:cNvPr id="493" name="Google Shape;493;p59"/>
          <p:cNvSpPr/>
          <p:nvPr/>
        </p:nvSpPr>
        <p:spPr>
          <a:xfrm flipH="1">
            <a:off x="0" y="0"/>
            <a:ext cx="4629150" cy="6858000"/>
          </a:xfrm>
          <a:custGeom>
            <a:rect b="b" l="l" r="r" t="t"/>
            <a:pathLst>
              <a:path extrusionOk="0" h="6858000" w="6172782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5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45148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p60"/>
          <p:cNvPicPr preferRelativeResize="0"/>
          <p:nvPr/>
        </p:nvPicPr>
        <p:blipFill rotWithShape="1">
          <a:blip r:embed="rId3">
            <a:alphaModFix/>
          </a:blip>
          <a:srcRect b="0" l="18562" r="0" t="0"/>
          <a:stretch/>
        </p:blipFill>
        <p:spPr>
          <a:xfrm>
            <a:off x="-685799" y="-3809"/>
            <a:ext cx="992886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60"/>
          <p:cNvPicPr preferRelativeResize="0"/>
          <p:nvPr/>
        </p:nvPicPr>
        <p:blipFill rotWithShape="1">
          <a:blip r:embed="rId4">
            <a:alphaModFix/>
          </a:blip>
          <a:srcRect b="0" l="6875" r="11688" t="0"/>
          <a:stretch/>
        </p:blipFill>
        <p:spPr>
          <a:xfrm>
            <a:off x="-685799" y="0"/>
            <a:ext cx="992886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1" name="Google Shape;501;p60"/>
          <p:cNvGrpSpPr/>
          <p:nvPr/>
        </p:nvGrpSpPr>
        <p:grpSpPr>
          <a:xfrm>
            <a:off x="1453204" y="404671"/>
            <a:ext cx="6309597" cy="6120672"/>
            <a:chOff x="481604" y="72015"/>
            <a:chExt cx="6309597" cy="6120672"/>
          </a:xfrm>
        </p:grpSpPr>
        <p:sp>
          <p:nvSpPr>
            <p:cNvPr id="502" name="Google Shape;502;p60"/>
            <p:cNvSpPr/>
            <p:nvPr/>
          </p:nvSpPr>
          <p:spPr>
            <a:xfrm>
              <a:off x="2878627" y="72015"/>
              <a:ext cx="1443552" cy="1443552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60"/>
            <p:cNvSpPr txBox="1"/>
            <p:nvPr/>
          </p:nvSpPr>
          <p:spPr>
            <a:xfrm>
              <a:off x="3090030" y="283418"/>
              <a:ext cx="1020746" cy="1020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SABOREAR</a:t>
              </a:r>
              <a:endParaRPr/>
            </a:p>
          </p:txBody>
        </p:sp>
        <p:sp>
          <p:nvSpPr>
            <p:cNvPr id="504" name="Google Shape;504;p60"/>
            <p:cNvSpPr/>
            <p:nvPr/>
          </p:nvSpPr>
          <p:spPr>
            <a:xfrm rot="1418889">
              <a:off x="4336780" y="921328"/>
              <a:ext cx="222353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60"/>
            <p:cNvSpPr txBox="1"/>
            <p:nvPr/>
          </p:nvSpPr>
          <p:spPr>
            <a:xfrm rot="1418889">
              <a:off x="4339581" y="1005389"/>
              <a:ext cx="155647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60"/>
            <p:cNvSpPr/>
            <p:nvPr/>
          </p:nvSpPr>
          <p:spPr>
            <a:xfrm>
              <a:off x="4536506" y="735589"/>
              <a:ext cx="2102058" cy="1856697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60"/>
            <p:cNvSpPr txBox="1"/>
            <p:nvPr/>
          </p:nvSpPr>
          <p:spPr>
            <a:xfrm>
              <a:off x="4844345" y="1007496"/>
              <a:ext cx="1486380" cy="131288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es-E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MEDITAR</a:t>
              </a:r>
              <a:endParaRPr/>
            </a:p>
          </p:txBody>
        </p:sp>
        <p:sp>
          <p:nvSpPr>
            <p:cNvPr id="508" name="Google Shape;508;p60"/>
            <p:cNvSpPr/>
            <p:nvPr/>
          </p:nvSpPr>
          <p:spPr>
            <a:xfrm rot="4628571">
              <a:off x="5715078" y="2571703"/>
              <a:ext cx="270498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60"/>
            <p:cNvSpPr txBox="1"/>
            <p:nvPr/>
          </p:nvSpPr>
          <p:spPr>
            <a:xfrm rot="4628571">
              <a:off x="5746624" y="2629586"/>
              <a:ext cx="189349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60"/>
            <p:cNvSpPr/>
            <p:nvPr/>
          </p:nvSpPr>
          <p:spPr>
            <a:xfrm>
              <a:off x="5347649" y="3053459"/>
              <a:ext cx="1443552" cy="1443552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60"/>
            <p:cNvSpPr txBox="1"/>
            <p:nvPr/>
          </p:nvSpPr>
          <p:spPr>
            <a:xfrm>
              <a:off x="5559052" y="3264862"/>
              <a:ext cx="1020746" cy="1020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EJERCICIO</a:t>
              </a:r>
              <a:endParaRPr/>
            </a:p>
          </p:txBody>
        </p:sp>
        <p:sp>
          <p:nvSpPr>
            <p:cNvPr id="512" name="Google Shape;512;p60"/>
            <p:cNvSpPr/>
            <p:nvPr/>
          </p:nvSpPr>
          <p:spPr>
            <a:xfrm rot="7783029">
              <a:off x="5225396" y="4335244"/>
              <a:ext cx="352908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60"/>
            <p:cNvSpPr txBox="1"/>
            <p:nvPr/>
          </p:nvSpPr>
          <p:spPr>
            <a:xfrm rot="-3016971">
              <a:off x="5312158" y="4391965"/>
              <a:ext cx="247036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60"/>
            <p:cNvSpPr/>
            <p:nvPr/>
          </p:nvSpPr>
          <p:spPr>
            <a:xfrm>
              <a:off x="3600401" y="4749135"/>
              <a:ext cx="2120781" cy="1443552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60"/>
            <p:cNvSpPr txBox="1"/>
            <p:nvPr/>
          </p:nvSpPr>
          <p:spPr>
            <a:xfrm>
              <a:off x="3910982" y="4960538"/>
              <a:ext cx="1499619" cy="1020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775" lIns="17775" spcFirstLastPara="1" rIns="17775" wrap="square" tIns="177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Calibri"/>
                <a:buNone/>
              </a:pPr>
              <a:r>
                <a:rPr b="1" i="0" lang="es-ES" sz="1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AGRADECIMIENTO</a:t>
              </a:r>
              <a:endParaRPr/>
            </a:p>
          </p:txBody>
        </p:sp>
        <p:sp>
          <p:nvSpPr>
            <p:cNvPr id="516" name="Google Shape;516;p60"/>
            <p:cNvSpPr/>
            <p:nvPr/>
          </p:nvSpPr>
          <p:spPr>
            <a:xfrm rot="-10795846">
              <a:off x="3356637" y="5225840"/>
              <a:ext cx="172260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60"/>
            <p:cNvSpPr txBox="1"/>
            <p:nvPr/>
          </p:nvSpPr>
          <p:spPr>
            <a:xfrm rot="4154">
              <a:off x="3408315" y="5323311"/>
              <a:ext cx="120582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60"/>
            <p:cNvSpPr/>
            <p:nvPr/>
          </p:nvSpPr>
          <p:spPr>
            <a:xfrm>
              <a:off x="1831830" y="4746589"/>
              <a:ext cx="1443552" cy="1443552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60"/>
            <p:cNvSpPr txBox="1"/>
            <p:nvPr/>
          </p:nvSpPr>
          <p:spPr>
            <a:xfrm>
              <a:off x="2043233" y="4957992"/>
              <a:ext cx="1020746" cy="1020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0300" lIns="20300" spcFirstLastPara="1" rIns="20300" wrap="square" tIns="203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Calibri"/>
                <a:buNone/>
              </a:pPr>
              <a:r>
                <a:rPr b="1" i="0" lang="es-ES" sz="16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CONECTAR</a:t>
              </a:r>
              <a:endParaRPr/>
            </a:p>
          </p:txBody>
        </p:sp>
        <p:sp>
          <p:nvSpPr>
            <p:cNvPr id="520" name="Google Shape;520;p60"/>
            <p:cNvSpPr/>
            <p:nvPr/>
          </p:nvSpPr>
          <p:spPr>
            <a:xfrm rot="-7714286">
              <a:off x="1693905" y="4386669"/>
              <a:ext cx="382681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60"/>
            <p:cNvSpPr txBox="1"/>
            <p:nvPr/>
          </p:nvSpPr>
          <p:spPr>
            <a:xfrm rot="3085714">
              <a:off x="1787097" y="4528988"/>
              <a:ext cx="267877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60"/>
            <p:cNvSpPr/>
            <p:nvPr/>
          </p:nvSpPr>
          <p:spPr>
            <a:xfrm>
              <a:off x="481604" y="3053459"/>
              <a:ext cx="1443552" cy="1443552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60"/>
            <p:cNvSpPr txBox="1"/>
            <p:nvPr/>
          </p:nvSpPr>
          <p:spPr>
            <a:xfrm>
              <a:off x="693007" y="3264862"/>
              <a:ext cx="1020746" cy="1020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2850" lIns="22850" spcFirstLastPara="1" rIns="2285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rPr b="1" i="0" lang="es-ES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DORMIR</a:t>
              </a:r>
              <a:endParaRPr/>
            </a:p>
          </p:txBody>
        </p:sp>
        <p:sp>
          <p:nvSpPr>
            <p:cNvPr id="524" name="Google Shape;524;p60"/>
            <p:cNvSpPr/>
            <p:nvPr/>
          </p:nvSpPr>
          <p:spPr>
            <a:xfrm rot="-4628571">
              <a:off x="1250575" y="2486546"/>
              <a:ext cx="382681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60"/>
            <p:cNvSpPr txBox="1"/>
            <p:nvPr/>
          </p:nvSpPr>
          <p:spPr>
            <a:xfrm rot="-4628571">
              <a:off x="1295204" y="2639949"/>
              <a:ext cx="267877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60"/>
            <p:cNvSpPr/>
            <p:nvPr/>
          </p:nvSpPr>
          <p:spPr>
            <a:xfrm>
              <a:off x="963494" y="942162"/>
              <a:ext cx="1443552" cy="1443552"/>
            </a:xfrm>
            <a:prstGeom prst="ellipse">
              <a:avLst/>
            </a:prstGeom>
            <a:solidFill>
              <a:schemeClr val="accent1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60"/>
            <p:cNvSpPr txBox="1"/>
            <p:nvPr/>
          </p:nvSpPr>
          <p:spPr>
            <a:xfrm>
              <a:off x="1174897" y="1153565"/>
              <a:ext cx="1020746" cy="102074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0475" lIns="30475" spcFirstLastPara="1" rIns="30475" wrap="square" tIns="304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b="1" i="0" lang="es-ES" sz="24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IKIGAI</a:t>
              </a:r>
              <a:endParaRPr/>
            </a:p>
          </p:txBody>
        </p:sp>
        <p:sp>
          <p:nvSpPr>
            <p:cNvPr id="528" name="Google Shape;528;p60"/>
            <p:cNvSpPr/>
            <p:nvPr/>
          </p:nvSpPr>
          <p:spPr>
            <a:xfrm rot="-1466089">
              <a:off x="2458927" y="989361"/>
              <a:ext cx="349794" cy="487199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B1C0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60"/>
            <p:cNvSpPr txBox="1"/>
            <p:nvPr/>
          </p:nvSpPr>
          <p:spPr>
            <a:xfrm rot="-1466089">
              <a:off x="2463627" y="1108505"/>
              <a:ext cx="244856" cy="29231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None/>
              </a:pPr>
              <a:r>
                <a:t/>
              </a:r>
              <a:endParaRPr b="0" i="0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61"/>
          <p:cNvSpPr txBox="1"/>
          <p:nvPr>
            <p:ph type="title"/>
          </p:nvPr>
        </p:nvSpPr>
        <p:spPr>
          <a:xfrm>
            <a:off x="449576" y="3217991"/>
            <a:ext cx="4250531" cy="19089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PERIPATÉTICO</a:t>
            </a:r>
            <a:endParaRPr/>
          </a:p>
        </p:txBody>
      </p:sp>
      <p:sp>
        <p:nvSpPr>
          <p:cNvPr id="535" name="Google Shape;535;p61"/>
          <p:cNvSpPr/>
          <p:nvPr/>
        </p:nvSpPr>
        <p:spPr>
          <a:xfrm>
            <a:off x="0" y="0"/>
            <a:ext cx="4440463" cy="2896258"/>
          </a:xfrm>
          <a:custGeom>
            <a:rect b="b" l="l" r="r" t="t"/>
            <a:pathLst>
              <a:path extrusionOk="0" h="2896258" w="5920618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8" y="0"/>
                </a:lnTo>
                <a:lnTo>
                  <a:pt x="4583705" y="2896258"/>
                </a:lnTo>
                <a:lnTo>
                  <a:pt x="3346315" y="2896258"/>
                </a:lnTo>
                <a:lnTo>
                  <a:pt x="1854457" y="2896258"/>
                </a:lnTo>
                <a:lnTo>
                  <a:pt x="0" y="2896258"/>
                </a:lnTo>
                <a:close/>
              </a:path>
            </a:pathLst>
          </a:custGeom>
          <a:solidFill>
            <a:srgbClr val="5B3C5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n que contiene persona, grupo, parado, gente&#10;&#10;Descripción generada automáticamente" id="536" name="Google Shape;536;p6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49878" y="640080"/>
            <a:ext cx="2932176" cy="4188823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61"/>
          <p:cNvSpPr/>
          <p:nvPr/>
        </p:nvSpPr>
        <p:spPr>
          <a:xfrm>
            <a:off x="0" y="5448626"/>
            <a:ext cx="5053837" cy="1409374"/>
          </a:xfrm>
          <a:custGeom>
            <a:rect b="b" l="l" r="r" t="t"/>
            <a:pathLst>
              <a:path extrusionOk="0" h="1409374" w="6738450">
                <a:moveTo>
                  <a:pt x="0" y="0"/>
                </a:moveTo>
                <a:lnTo>
                  <a:pt x="6738450" y="0"/>
                </a:lnTo>
                <a:lnTo>
                  <a:pt x="6085725" y="1409374"/>
                </a:lnTo>
                <a:lnTo>
                  <a:pt x="1524000" y="1409374"/>
                </a:lnTo>
                <a:lnTo>
                  <a:pt x="1200418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B2B2B2">
              <a:alpha val="6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61"/>
          <p:cNvSpPr/>
          <p:nvPr/>
        </p:nvSpPr>
        <p:spPr>
          <a:xfrm>
            <a:off x="4700107" y="5448626"/>
            <a:ext cx="4443893" cy="1409374"/>
          </a:xfrm>
          <a:custGeom>
            <a:rect b="b" l="l" r="r" t="t"/>
            <a:pathLst>
              <a:path extrusionOk="0" h="1409374" w="5925190">
                <a:moveTo>
                  <a:pt x="652725" y="0"/>
                </a:moveTo>
                <a:lnTo>
                  <a:pt x="5925190" y="0"/>
                </a:lnTo>
                <a:lnTo>
                  <a:pt x="5925190" y="1409374"/>
                </a:lnTo>
                <a:lnTo>
                  <a:pt x="0" y="1409374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543;p62"/>
          <p:cNvPicPr preferRelativeResize="0"/>
          <p:nvPr/>
        </p:nvPicPr>
        <p:blipFill rotWithShape="1">
          <a:blip r:embed="rId3">
            <a:alphaModFix/>
          </a:blip>
          <a:srcRect b="9266" l="0" r="0" t="0"/>
          <a:stretch/>
        </p:blipFill>
        <p:spPr>
          <a:xfrm>
            <a:off x="0" y="0"/>
            <a:ext cx="914400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62"/>
          <p:cNvSpPr/>
          <p:nvPr/>
        </p:nvSpPr>
        <p:spPr>
          <a:xfrm>
            <a:off x="1092200" y="4387850"/>
            <a:ext cx="617538" cy="70326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p62"/>
          <p:cNvSpPr txBox="1"/>
          <p:nvPr>
            <p:ph type="title"/>
          </p:nvPr>
        </p:nvSpPr>
        <p:spPr>
          <a:xfrm>
            <a:off x="0" y="4551363"/>
            <a:ext cx="2843808" cy="1509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</a:pPr>
            <a:r>
              <a:rPr lang="es-ES" sz="3500">
                <a:solidFill>
                  <a:srgbClr val="000000"/>
                </a:solidFill>
              </a:rPr>
              <a:t>Los tres or</a:t>
            </a:r>
            <a:endParaRPr sz="3500">
              <a:solidFill>
                <a:srgbClr val="000000"/>
              </a:solidFill>
            </a:endParaRPr>
          </a:p>
        </p:txBody>
      </p:sp>
      <p:sp>
        <p:nvSpPr>
          <p:cNvPr id="547" name="Google Shape;547;p62"/>
          <p:cNvSpPr txBox="1"/>
          <p:nvPr>
            <p:ph idx="1" type="body"/>
          </p:nvPr>
        </p:nvSpPr>
        <p:spPr>
          <a:xfrm>
            <a:off x="2801938" y="4076700"/>
            <a:ext cx="6342062" cy="27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>
                <a:solidFill>
                  <a:srgbClr val="000000"/>
                </a:solidFill>
              </a:rPr>
              <a:t>Humor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 u="sng">
                <a:solidFill>
                  <a:schemeClr val="hlink"/>
                </a:solidFill>
                <a:hlinkClick r:id="rId5"/>
              </a:rPr>
              <a:t>https://youtu.be/-zsHP-FIo-I?t=50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>
                <a:solidFill>
                  <a:srgbClr val="000000"/>
                </a:solidFill>
              </a:rPr>
              <a:t>Amor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 u="sng">
                <a:solidFill>
                  <a:schemeClr val="hlink"/>
                </a:solidFill>
                <a:hlinkClick r:id="rId6"/>
              </a:rPr>
              <a:t>http://videos.marca.com/v/0_mdhreggu-el-gran-gesto-de-un-joven-jugador-de-baloncesto-con-su-companero?uetv_pl=baloncesto&amp;count=1</a:t>
            </a:r>
            <a:endParaRPr sz="1400">
              <a:solidFill>
                <a:srgbClr val="000000"/>
              </a:solidFill>
            </a:endParaRPr>
          </a:p>
          <a:p>
            <a:pPr indent="-2540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 u="sng">
                <a:solidFill>
                  <a:schemeClr val="hlink"/>
                </a:solidFill>
                <a:hlinkClick r:id="rId7"/>
              </a:rPr>
              <a:t>https://www.youtube.com/watch?v=9PszTuOkpGo</a:t>
            </a:r>
            <a:endParaRPr sz="14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400">
              <a:solidFill>
                <a:srgbClr val="0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>
                <a:solidFill>
                  <a:srgbClr val="000000"/>
                </a:solidFill>
              </a:rPr>
              <a:t>Dolor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rgbClr val="000000"/>
              </a:buClr>
              <a:buSzPts val="1400"/>
              <a:buChar char="•"/>
            </a:pPr>
            <a:r>
              <a:rPr lang="es-ES" sz="1400" u="sng">
                <a:solidFill>
                  <a:schemeClr val="hlink"/>
                </a:solidFill>
                <a:hlinkClick r:id="rId8"/>
              </a:rPr>
              <a:t>https://www.youtube.com/watch?v=FfyL5jtiIzk</a:t>
            </a:r>
            <a:endParaRPr sz="1400">
              <a:solidFill>
                <a:srgbClr val="000000"/>
              </a:solidFill>
            </a:endParaRPr>
          </a:p>
          <a:p>
            <a:pPr indent="-292100" lvl="0" marL="342900" rtl="0" algn="l">
              <a:lnSpc>
                <a:spcPct val="90000"/>
              </a:lnSpc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r>
              <a:t/>
            </a:r>
            <a:endParaRPr sz="8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47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6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descr="WhatsApp Video 2019-05-19 at 22.20.19" id="553" name="Google Shape;553;p6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036496" cy="6309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 rotWithShape="1">
          <a:blip r:embed="rId3">
            <a:alphaModFix/>
          </a:blip>
          <a:srcRect b="27555" l="0" r="1" t="1816"/>
          <a:stretch/>
        </p:blipFill>
        <p:spPr>
          <a:xfrm>
            <a:off x="3923927" y="857254"/>
            <a:ext cx="4305673" cy="4684026"/>
          </a:xfrm>
          <a:custGeom>
            <a:rect b="b" l="l" r="r" t="t"/>
            <a:pathLst>
              <a:path extrusionOk="0" h="4520011" w="4831627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4">
            <a:alphaModFix/>
          </a:blip>
          <a:srcRect b="0" l="14999" r="18141" t="0"/>
          <a:stretch/>
        </p:blipFill>
        <p:spPr>
          <a:xfrm>
            <a:off x="4671618" y="1971675"/>
            <a:ext cx="4464408" cy="3761581"/>
          </a:xfrm>
          <a:custGeom>
            <a:rect b="b" l="l" r="r" t="t"/>
            <a:pathLst>
              <a:path extrusionOk="0" h="6858000" w="8139373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2" name="Google Shape;132;p19"/>
          <p:cNvSpPr txBox="1"/>
          <p:nvPr>
            <p:ph type="title"/>
          </p:nvPr>
        </p:nvSpPr>
        <p:spPr>
          <a:xfrm>
            <a:off x="508398" y="397787"/>
            <a:ext cx="2811065" cy="11590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Calibri"/>
              <a:buNone/>
            </a:pPr>
            <a:r>
              <a:rPr b="1" lang="es-ES" sz="2400">
                <a:solidFill>
                  <a:srgbClr val="0070C0"/>
                </a:solidFill>
              </a:rPr>
              <a:t>CHIRIMIRI DE H……</a:t>
            </a:r>
            <a:br>
              <a:rPr lang="es-ES" sz="2400">
                <a:solidFill>
                  <a:srgbClr val="0070C0"/>
                </a:solidFill>
              </a:rPr>
            </a:br>
            <a:endParaRPr sz="2400">
              <a:solidFill>
                <a:srgbClr val="414F62"/>
              </a:solidFill>
            </a:endParaRPr>
          </a:p>
        </p:txBody>
      </p:sp>
      <p:sp>
        <p:nvSpPr>
          <p:cNvPr id="133" name="Google Shape;133;p19"/>
          <p:cNvSpPr/>
          <p:nvPr/>
        </p:nvSpPr>
        <p:spPr>
          <a:xfrm flipH="1" rot="10800000">
            <a:off x="1" y="860822"/>
            <a:ext cx="336947" cy="2133600"/>
          </a:xfrm>
          <a:prstGeom prst="triangle">
            <a:avLst>
              <a:gd fmla="val 0" name="adj"/>
            </a:avLst>
          </a:prstGeom>
          <a:solidFill>
            <a:schemeClr val="accent1">
              <a:alpha val="84705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179512" y="1971675"/>
            <a:ext cx="4320480" cy="34735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Char char="•"/>
            </a:pPr>
            <a:r>
              <a:rPr lang="es-ES" sz="4000">
                <a:solidFill>
                  <a:srgbClr val="FF0000"/>
                </a:solidFill>
              </a:rPr>
              <a:t>Dramas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00B050"/>
              </a:buClr>
              <a:buSzPts val="2800"/>
              <a:buChar char="•"/>
            </a:pPr>
            <a:r>
              <a:rPr lang="es-ES" sz="2800">
                <a:solidFill>
                  <a:srgbClr val="00B050"/>
                </a:solidFill>
              </a:rPr>
              <a:t>circunstancias a resolver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  <a:p>
            <a:pPr indent="-17145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t/>
            </a:r>
            <a:endParaRPr sz="27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64"/>
          <p:cNvSpPr txBox="1"/>
          <p:nvPr>
            <p:ph type="title"/>
          </p:nvPr>
        </p:nvSpPr>
        <p:spPr>
          <a:xfrm>
            <a:off x="4518115" y="1783959"/>
            <a:ext cx="4625865" cy="28891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</a:pPr>
            <a:r>
              <a:rPr lang="es-ES" sz="5100"/>
              <a:t>La atención dura lo que “dura el culo”</a:t>
            </a:r>
            <a:endParaRPr/>
          </a:p>
        </p:txBody>
      </p:sp>
      <p:pic>
        <p:nvPicPr>
          <p:cNvPr id="559" name="Google Shape;559;p6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4727" r="19393" t="0"/>
          <a:stretch/>
        </p:blipFill>
        <p:spPr>
          <a:xfrm>
            <a:off x="20" y="10"/>
            <a:ext cx="4518095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65"/>
          <p:cNvPicPr preferRelativeResize="0"/>
          <p:nvPr/>
        </p:nvPicPr>
        <p:blipFill rotWithShape="1">
          <a:blip r:embed="rId3">
            <a:alphaModFix/>
          </a:blip>
          <a:srcRect b="27173" l="0" r="-2" t="20512"/>
          <a:stretch/>
        </p:blipFill>
        <p:spPr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65"/>
          <p:cNvSpPr/>
          <p:nvPr/>
        </p:nvSpPr>
        <p:spPr>
          <a:xfrm flipH="1">
            <a:off x="0" y="2463800"/>
            <a:ext cx="4513263" cy="4394200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65"/>
          <p:cNvSpPr txBox="1"/>
          <p:nvPr>
            <p:ph type="title"/>
          </p:nvPr>
        </p:nvSpPr>
        <p:spPr>
          <a:xfrm>
            <a:off x="568325" y="3149600"/>
            <a:ext cx="3499619" cy="10080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35"/>
              <a:buFont typeface="Calibri"/>
              <a:buNone/>
            </a:pPr>
            <a:r>
              <a:rPr lang="es-ES" sz="2835"/>
              <a:t>Preguntar mejor que sermonear</a:t>
            </a:r>
            <a:endParaRPr/>
          </a:p>
        </p:txBody>
      </p:sp>
      <p:cxnSp>
        <p:nvCxnSpPr>
          <p:cNvPr id="567" name="Google Shape;567;p65"/>
          <p:cNvCxnSpPr/>
          <p:nvPr/>
        </p:nvCxnSpPr>
        <p:spPr>
          <a:xfrm>
            <a:off x="1795463" y="4227513"/>
            <a:ext cx="70167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568" name="Google Shape;568;p65"/>
          <p:cNvSpPr txBox="1"/>
          <p:nvPr>
            <p:ph idx="1" type="body"/>
          </p:nvPr>
        </p:nvSpPr>
        <p:spPr>
          <a:xfrm>
            <a:off x="-540568" y="4278313"/>
            <a:ext cx="6552431" cy="19637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494429"/>
              </a:buClr>
              <a:buSzPts val="4400"/>
              <a:buFont typeface="Arial"/>
              <a:buNone/>
            </a:pPr>
            <a:r>
              <a:rPr b="1" lang="es-ES" sz="4400">
                <a:solidFill>
                  <a:srgbClr val="494429"/>
                </a:solidFill>
              </a:rPr>
              <a:t>Técnica de colombo</a:t>
            </a:r>
            <a:r>
              <a:rPr lang="es-ES" sz="1575">
                <a:solidFill>
                  <a:srgbClr val="494429"/>
                </a:solidFill>
              </a:rPr>
              <a:t>: 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000">
        <p:fade thruBlk="1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p6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628" l="0" r="3" t="0"/>
          <a:stretch/>
        </p:blipFill>
        <p:spPr>
          <a:xfrm>
            <a:off x="-1" y="672598"/>
            <a:ext cx="5381626" cy="6192886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66"/>
          <p:cNvSpPr txBox="1"/>
          <p:nvPr>
            <p:ph type="title"/>
          </p:nvPr>
        </p:nvSpPr>
        <p:spPr>
          <a:xfrm>
            <a:off x="4932040" y="2204864"/>
            <a:ext cx="4321001" cy="74294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4800"/>
              <a:buFont typeface="Calibri"/>
              <a:buNone/>
            </a:pPr>
            <a:r>
              <a:rPr lang="es-ES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La </a:t>
            </a:r>
            <a:br>
              <a:rPr lang="es-ES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ES" sz="48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carpeta morada</a:t>
            </a:r>
            <a:endParaRPr sz="48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spd="slow" p14:dur="4400">
        <p:fade thruBlk="1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6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11332" r="0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67"/>
          <p:cNvSpPr txBox="1"/>
          <p:nvPr>
            <p:ph type="title"/>
          </p:nvPr>
        </p:nvSpPr>
        <p:spPr>
          <a:xfrm>
            <a:off x="480060" y="640080"/>
            <a:ext cx="2064265" cy="2709275"/>
          </a:xfrm>
          <a:prstGeom prst="rect">
            <a:avLst/>
          </a:prstGeom>
          <a:solidFill>
            <a:schemeClr val="lt1"/>
          </a:solidFill>
          <a:ln cap="flat" cmpd="thinThick" w="1746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alibri"/>
              <a:buNone/>
            </a:pPr>
            <a:r>
              <a:rPr lang="es-ES" sz="2400">
                <a:solidFill>
                  <a:srgbClr val="262626"/>
                </a:solidFill>
              </a:rPr>
              <a:t>TÉCNICA DEL SANDWICH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4000">
        <p:fade thruBlk="1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8"/>
          <p:cNvSpPr txBox="1"/>
          <p:nvPr>
            <p:ph type="title"/>
          </p:nvPr>
        </p:nvSpPr>
        <p:spPr>
          <a:xfrm>
            <a:off x="0" y="640080"/>
            <a:ext cx="2987824" cy="56132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lang="es-ES">
                <a:solidFill>
                  <a:srgbClr val="C00000"/>
                </a:solidFill>
              </a:rPr>
              <a:t>Callar la clase</a:t>
            </a:r>
            <a:endParaRPr/>
          </a:p>
        </p:txBody>
      </p:sp>
      <p:sp>
        <p:nvSpPr>
          <p:cNvPr id="586" name="Google Shape;586;p68"/>
          <p:cNvSpPr txBox="1"/>
          <p:nvPr>
            <p:ph idx="1" type="body"/>
          </p:nvPr>
        </p:nvSpPr>
        <p:spPr>
          <a:xfrm>
            <a:off x="2915816" y="260648"/>
            <a:ext cx="6228184" cy="439248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Calibri"/>
              <a:buChar char="-"/>
            </a:pPr>
            <a:r>
              <a:rPr b="1" lang="es-ES" sz="2000">
                <a:solidFill>
                  <a:srgbClr val="FF0000"/>
                </a:solidFill>
              </a:rPr>
              <a:t>Nadie </a:t>
            </a:r>
            <a:r>
              <a:rPr b="1" lang="es-ES" sz="2000">
                <a:solidFill>
                  <a:srgbClr val="7030A0"/>
                </a:solidFill>
              </a:rPr>
              <a:t>se llama </a:t>
            </a:r>
            <a:r>
              <a:rPr b="1" lang="es-ES" sz="2000">
                <a:solidFill>
                  <a:srgbClr val="FF0000"/>
                </a:solidFill>
              </a:rPr>
              <a:t>silencio </a:t>
            </a:r>
            <a:r>
              <a:rPr lang="es-ES" sz="1800"/>
              <a:t>ni </a:t>
            </a:r>
            <a:r>
              <a:rPr lang="es-ES" sz="1800">
                <a:solidFill>
                  <a:srgbClr val="FF0000"/>
                </a:solidFill>
              </a:rPr>
              <a:t>callaros,</a:t>
            </a:r>
            <a:endParaRPr/>
          </a:p>
          <a:p>
            <a:pPr indent="-285750" lvl="1" marL="742950" rtl="0" algn="l">
              <a:lnSpc>
                <a:spcPct val="9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-"/>
            </a:pPr>
            <a:r>
              <a:rPr lang="es-ES" sz="1400"/>
              <a:t> llamar por el nombre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Efecto </a:t>
            </a:r>
            <a:r>
              <a:rPr lang="es-ES" sz="2000">
                <a:solidFill>
                  <a:srgbClr val="FF0000"/>
                </a:solidFill>
              </a:rPr>
              <a:t>onda expansiva</a:t>
            </a:r>
            <a:endParaRPr/>
          </a:p>
          <a:p>
            <a:pPr indent="-215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rgbClr val="FF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•"/>
            </a:pPr>
            <a:r>
              <a:rPr b="1" lang="es-ES" sz="2000">
                <a:solidFill>
                  <a:srgbClr val="FF0000"/>
                </a:solidFill>
              </a:rPr>
              <a:t>Cerrar los ojos</a:t>
            </a:r>
            <a:endParaRPr/>
          </a:p>
          <a:p>
            <a:pPr indent="-215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sz="2000">
              <a:solidFill>
                <a:srgbClr val="FF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974806"/>
              </a:buClr>
              <a:buSzPts val="2000"/>
              <a:buChar char="•"/>
            </a:pPr>
            <a:r>
              <a:rPr b="1" lang="es-ES" sz="2000">
                <a:solidFill>
                  <a:srgbClr val="974806"/>
                </a:solidFill>
              </a:rPr>
              <a:t>Gritar y golpear la mesa </a:t>
            </a:r>
            <a:r>
              <a:rPr lang="es-ES" sz="1600"/>
              <a:t>no sirve demuestra que se es primitivo</a:t>
            </a:r>
            <a:endParaRPr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</a:pPr>
            <a:r>
              <a:rPr b="1" lang="es-ES" sz="2000">
                <a:solidFill>
                  <a:srgbClr val="7030A0"/>
                </a:solidFill>
              </a:rPr>
              <a:t>Responder con sonidos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030A0"/>
              </a:buClr>
              <a:buSzPts val="2000"/>
              <a:buChar char="•"/>
            </a:pPr>
            <a:r>
              <a:rPr lang="es-ES" sz="2000">
                <a:solidFill>
                  <a:srgbClr val="7030A0"/>
                </a:solidFill>
              </a:rPr>
              <a:t>Mirada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es-ES" sz="2000"/>
              <a:t>Gestos.</a:t>
            </a:r>
            <a:endParaRPr/>
          </a:p>
        </p:txBody>
      </p:sp>
      <p:pic>
        <p:nvPicPr>
          <p:cNvPr id="587" name="Google Shape;587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7944" y="4172090"/>
            <a:ext cx="4260847" cy="2488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8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Google Shape;59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69"/>
          <p:cNvSpPr txBox="1"/>
          <p:nvPr>
            <p:ph type="title"/>
          </p:nvPr>
        </p:nvSpPr>
        <p:spPr>
          <a:xfrm>
            <a:off x="568370" y="2708921"/>
            <a:ext cx="3153103" cy="10801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00B050"/>
                </a:solidFill>
              </a:rPr>
              <a:t>Padres</a:t>
            </a:r>
            <a:r>
              <a:rPr lang="es-ES" sz="3150"/>
              <a:t> </a:t>
            </a:r>
            <a:endParaRPr/>
          </a:p>
        </p:txBody>
      </p:sp>
      <p:sp>
        <p:nvSpPr>
          <p:cNvPr id="594" name="Google Shape;594;p69"/>
          <p:cNvSpPr txBox="1"/>
          <p:nvPr>
            <p:ph idx="1" type="body"/>
          </p:nvPr>
        </p:nvSpPr>
        <p:spPr>
          <a:xfrm>
            <a:off x="0" y="3789042"/>
            <a:ext cx="5220072" cy="3068946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Tiene Vd alguna </a:t>
            </a:r>
            <a:r>
              <a:rPr lang="es-E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idea mejor 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que cambie la actitud de su hijo </a:t>
            </a:r>
            <a:endParaRPr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</a:t>
            </a:r>
            <a:r>
              <a:rPr lang="es-E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Qué proponen 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Vd?</a:t>
            </a:r>
            <a:endParaRPr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Vamos  aprobar lo que Vds proponen y </a:t>
            </a:r>
            <a:r>
              <a:rPr lang="es-ES" sz="16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si no probaremos lo que nosotros proponemos</a:t>
            </a:r>
            <a:endParaRPr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070C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rgbClr val="C00000"/>
              </a:buClr>
              <a:buSzPts val="1600"/>
              <a:buChar char="•"/>
            </a:pPr>
            <a:r>
              <a:rPr b="1" lang="es-ES" sz="16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Queda poco tiempo </a:t>
            </a:r>
            <a:r>
              <a:rPr lang="es-E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colaborar juntos en la educación de su hijo después lo tendrán que hacer Vds. solos.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9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0"/>
          <p:cNvSpPr txBox="1"/>
          <p:nvPr>
            <p:ph type="title"/>
          </p:nvPr>
        </p:nvSpPr>
        <p:spPr>
          <a:xfrm>
            <a:off x="1485902" y="5013176"/>
            <a:ext cx="6144547" cy="108012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000"/>
              <a:buFont typeface="Calibri"/>
              <a:buNone/>
            </a:pPr>
            <a:r>
              <a:rPr b="1" lang="es-ES" sz="4000">
                <a:solidFill>
                  <a:srgbClr val="FF0000"/>
                </a:solidFill>
              </a:rPr>
              <a:t>El ladrillo suelto</a:t>
            </a:r>
            <a:endParaRPr b="1" sz="4000">
              <a:solidFill>
                <a:srgbClr val="FF0000"/>
              </a:solidFill>
            </a:endParaRPr>
          </a:p>
        </p:txBody>
      </p:sp>
      <p:pic>
        <p:nvPicPr>
          <p:cNvPr id="600" name="Google Shape;600;p7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3838" r="835" t="0"/>
          <a:stretch/>
        </p:blipFill>
        <p:spPr>
          <a:xfrm>
            <a:off x="0" y="0"/>
            <a:ext cx="4860032" cy="389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70"/>
          <p:cNvPicPr preferRelativeResize="0"/>
          <p:nvPr/>
        </p:nvPicPr>
        <p:blipFill rotWithShape="1">
          <a:blip r:embed="rId4">
            <a:alphaModFix/>
          </a:blip>
          <a:srcRect b="14144" l="0" r="0" t="12414"/>
          <a:stretch/>
        </p:blipFill>
        <p:spPr>
          <a:xfrm>
            <a:off x="5705855" y="1268760"/>
            <a:ext cx="3429001" cy="2392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71"/>
          <p:cNvSpPr txBox="1"/>
          <p:nvPr>
            <p:ph type="title"/>
          </p:nvPr>
        </p:nvSpPr>
        <p:spPr>
          <a:xfrm>
            <a:off x="571501" y="260649"/>
            <a:ext cx="3985902" cy="9361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4400"/>
              <a:buFont typeface="Calibri"/>
              <a:buNone/>
            </a:pPr>
            <a:r>
              <a:rPr b="1" lang="es-ES">
                <a:solidFill>
                  <a:srgbClr val="974806"/>
                </a:solidFill>
              </a:rPr>
              <a:t>Lista de libros</a:t>
            </a:r>
            <a:endParaRPr/>
          </a:p>
        </p:txBody>
      </p:sp>
      <p:sp>
        <p:nvSpPr>
          <p:cNvPr id="607" name="Google Shape;607;p71"/>
          <p:cNvSpPr txBox="1"/>
          <p:nvPr>
            <p:ph idx="1" type="body"/>
          </p:nvPr>
        </p:nvSpPr>
        <p:spPr>
          <a:xfrm>
            <a:off x="571501" y="1765935"/>
            <a:ext cx="4491105" cy="48314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El caballero de la armadura oxidada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El monje que vendió su Ferrari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Las 10 claves de la abundante felicidad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 Susurro y Pity</a:t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El arte de no amargarse la vida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La buena suerte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Déjame que te cuente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Uno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La rueda de la vida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El camino de las lágrimas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El duelo terapéutico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emocionaArte</a:t>
            </a:r>
            <a:endParaRPr sz="2000"/>
          </a:p>
        </p:txBody>
      </p:sp>
      <p:pic>
        <p:nvPicPr>
          <p:cNvPr id="608" name="Google Shape;608;p71"/>
          <p:cNvPicPr preferRelativeResize="0"/>
          <p:nvPr/>
        </p:nvPicPr>
        <p:blipFill rotWithShape="1">
          <a:blip r:embed="rId3">
            <a:alphaModFix/>
          </a:blip>
          <a:srcRect b="-2" l="21199" r="20339" t="0"/>
          <a:stretch/>
        </p:blipFill>
        <p:spPr>
          <a:xfrm>
            <a:off x="5062606" y="857249"/>
            <a:ext cx="4081394" cy="4241205"/>
          </a:xfrm>
          <a:custGeom>
            <a:rect b="b" l="l" r="r" t="t"/>
            <a:pathLst>
              <a:path extrusionOk="0" h="5654940" w="5441859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2"/>
          <p:cNvSpPr txBox="1"/>
          <p:nvPr>
            <p:ph type="title"/>
          </p:nvPr>
        </p:nvSpPr>
        <p:spPr>
          <a:xfrm>
            <a:off x="107504" y="365125"/>
            <a:ext cx="4224071" cy="169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4400"/>
              <a:buFont typeface="Calibri"/>
              <a:buNone/>
            </a:pPr>
            <a:r>
              <a:rPr b="1" lang="es-ES">
                <a:solidFill>
                  <a:srgbClr val="4F6128"/>
                </a:solidFill>
              </a:rPr>
              <a:t>Mail y web</a:t>
            </a:r>
            <a:endParaRPr/>
          </a:p>
        </p:txBody>
      </p:sp>
      <p:cxnSp>
        <p:nvCxnSpPr>
          <p:cNvPr id="614" name="Google Shape;614;p72"/>
          <p:cNvCxnSpPr/>
          <p:nvPr/>
        </p:nvCxnSpPr>
        <p:spPr>
          <a:xfrm>
            <a:off x="491490" y="2316480"/>
            <a:ext cx="3429000" cy="0"/>
          </a:xfrm>
          <a:prstGeom prst="straightConnector1">
            <a:avLst/>
          </a:prstGeom>
          <a:noFill/>
          <a:ln cap="sq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15" name="Google Shape;615;p72"/>
          <p:cNvSpPr txBox="1"/>
          <p:nvPr>
            <p:ph idx="1" type="body"/>
          </p:nvPr>
        </p:nvSpPr>
        <p:spPr>
          <a:xfrm>
            <a:off x="0" y="2575034"/>
            <a:ext cx="4572000" cy="3462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3"/>
              </a:rPr>
              <a:t>juancarlos68vc@gmail.com</a:t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4"/>
              </a:rPr>
              <a:t>http://diariodeuncorredordefondo.blogspot.com</a:t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5"/>
              </a:rPr>
              <a:t>https://www.tribunapalencia.com/blogs/recetas-para-educar</a:t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6"/>
              </a:rPr>
              <a:t>http://bonding.es/category/colaboradores/</a:t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7"/>
              </a:rPr>
              <a:t>http://juancarloscorner.blogspot.com</a:t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3429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8"/>
              </a:rPr>
              <a:t>https://www.youtube.com/watch?v=-awfqlGU-FY</a:t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descr="Imagen que contiene persona, hombre, interior, viendo&#10;&#10;Descripción generada automáticamente" id="616" name="Google Shape;616;p72"/>
          <p:cNvPicPr preferRelativeResize="0"/>
          <p:nvPr/>
        </p:nvPicPr>
        <p:blipFill rotWithShape="1">
          <a:blip r:embed="rId9">
            <a:alphaModFix/>
          </a:blip>
          <a:srcRect b="4041" l="0" r="-2" t="0"/>
          <a:stretch/>
        </p:blipFill>
        <p:spPr>
          <a:xfrm>
            <a:off x="4409136" y="10"/>
            <a:ext cx="4734863" cy="6857987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3"/>
          <p:cNvSpPr txBox="1"/>
          <p:nvPr>
            <p:ph type="title"/>
          </p:nvPr>
        </p:nvSpPr>
        <p:spPr>
          <a:xfrm>
            <a:off x="221601" y="1131092"/>
            <a:ext cx="3806687" cy="48696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3600"/>
              <a:buFont typeface="Calibri"/>
              <a:buNone/>
            </a:pPr>
            <a:r>
              <a:rPr b="1" lang="es-ES" sz="3600">
                <a:solidFill>
                  <a:srgbClr val="7030A0"/>
                </a:solidFill>
              </a:rPr>
              <a:t>Niños </a:t>
            </a:r>
            <a:br>
              <a:rPr b="1" lang="es-ES" sz="3600">
                <a:solidFill>
                  <a:srgbClr val="7030A0"/>
                </a:solidFill>
              </a:rPr>
            </a:br>
            <a:r>
              <a:rPr b="1" lang="es-ES" sz="3600">
                <a:solidFill>
                  <a:srgbClr val="7030A0"/>
                </a:solidFill>
              </a:rPr>
              <a:t>con </a:t>
            </a:r>
            <a:br>
              <a:rPr b="1" lang="es-ES" sz="3600">
                <a:solidFill>
                  <a:srgbClr val="7030A0"/>
                </a:solidFill>
              </a:rPr>
            </a:br>
            <a:r>
              <a:rPr b="1" lang="es-ES" sz="3600">
                <a:solidFill>
                  <a:srgbClr val="7030A0"/>
                </a:solidFill>
              </a:rPr>
              <a:t>y en</a:t>
            </a:r>
            <a:br>
              <a:rPr b="1" lang="es-ES" sz="3600">
                <a:solidFill>
                  <a:srgbClr val="7030A0"/>
                </a:solidFill>
              </a:rPr>
            </a:br>
            <a:r>
              <a:rPr b="1" lang="es-ES" sz="3600">
                <a:solidFill>
                  <a:srgbClr val="7030A0"/>
                </a:solidFill>
              </a:rPr>
              <a:t> dificultades</a:t>
            </a:r>
            <a:r>
              <a:rPr b="1" lang="es-ES" sz="2775"/>
              <a:t>.</a:t>
            </a:r>
            <a:br>
              <a:rPr lang="es-ES" sz="2775"/>
            </a:br>
            <a:endParaRPr sz="2775"/>
          </a:p>
        </p:txBody>
      </p:sp>
      <p:pic>
        <p:nvPicPr>
          <p:cNvPr id="622" name="Google Shape;622;p73"/>
          <p:cNvPicPr preferRelativeResize="0"/>
          <p:nvPr/>
        </p:nvPicPr>
        <p:blipFill rotWithShape="1">
          <a:blip r:embed="rId3">
            <a:alphaModFix/>
          </a:blip>
          <a:srcRect b="-1" l="5722" r="16720" t="0"/>
          <a:stretch/>
        </p:blipFill>
        <p:spPr>
          <a:xfrm>
            <a:off x="4028288" y="116632"/>
            <a:ext cx="5008208" cy="6773830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0"/>
          <p:cNvSpPr txBox="1"/>
          <p:nvPr>
            <p:ph type="title"/>
          </p:nvPr>
        </p:nvSpPr>
        <p:spPr>
          <a:xfrm>
            <a:off x="491490" y="365125"/>
            <a:ext cx="3840085" cy="169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959"/>
              <a:buFont typeface="Calibri"/>
              <a:buNone/>
            </a:pPr>
            <a:r>
              <a:rPr lang="es-ES" sz="3959">
                <a:solidFill>
                  <a:srgbClr val="0070C0"/>
                </a:solidFill>
              </a:rPr>
              <a:t>Intransigentes crónicos</a:t>
            </a:r>
            <a:br>
              <a:rPr lang="es-ES" sz="3959"/>
            </a:br>
            <a:endParaRPr sz="3959"/>
          </a:p>
        </p:txBody>
      </p:sp>
      <p:cxnSp>
        <p:nvCxnSpPr>
          <p:cNvPr id="140" name="Google Shape;140;p20"/>
          <p:cNvCxnSpPr/>
          <p:nvPr/>
        </p:nvCxnSpPr>
        <p:spPr>
          <a:xfrm>
            <a:off x="491490" y="2316480"/>
            <a:ext cx="3429000" cy="0"/>
          </a:xfrm>
          <a:prstGeom prst="straightConnector1">
            <a:avLst/>
          </a:prstGeom>
          <a:noFill/>
          <a:ln cap="sq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0" y="2575034"/>
            <a:ext cx="5076056" cy="38783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4F6128"/>
              </a:buClr>
              <a:buSzPts val="2400"/>
              <a:buChar char="•"/>
            </a:pPr>
            <a:r>
              <a:rPr b="1" lang="es-ES" sz="2400">
                <a:solidFill>
                  <a:srgbClr val="4F6128"/>
                </a:solidFill>
              </a:rPr>
              <a:t>Quejicas permanentes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solidFill>
                <a:srgbClr val="4F6128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Insensible al dolor ajeno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4F6128"/>
              </a:buClr>
              <a:buSzPts val="2400"/>
              <a:buChar char="•"/>
            </a:pPr>
            <a:r>
              <a:rPr lang="es-ES" sz="2400">
                <a:solidFill>
                  <a:srgbClr val="4F6128"/>
                </a:solidFill>
              </a:rPr>
              <a:t>Desahogo razonable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4F6128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Hay gente que lleva </a:t>
            </a:r>
            <a:r>
              <a:rPr lang="es-ES" sz="2400">
                <a:solidFill>
                  <a:srgbClr val="FF0000"/>
                </a:solidFill>
              </a:rPr>
              <a:t>5 años enfadado con la humanidad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142" name="Google Shape;142;p20"/>
          <p:cNvPicPr preferRelativeResize="0"/>
          <p:nvPr/>
        </p:nvPicPr>
        <p:blipFill rotWithShape="1">
          <a:blip r:embed="rId3">
            <a:alphaModFix/>
          </a:blip>
          <a:srcRect b="0" l="27194" r="26893" t="0"/>
          <a:stretch/>
        </p:blipFill>
        <p:spPr>
          <a:xfrm>
            <a:off x="5004048" y="10"/>
            <a:ext cx="4139951" cy="6857987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74"/>
          <p:cNvPicPr preferRelativeResize="0"/>
          <p:nvPr/>
        </p:nvPicPr>
        <p:blipFill rotWithShape="1">
          <a:blip r:embed="rId3">
            <a:alphaModFix/>
          </a:blip>
          <a:srcRect b="1" l="12344" r="11323" t="0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74"/>
          <p:cNvSpPr txBox="1"/>
          <p:nvPr>
            <p:ph type="title"/>
          </p:nvPr>
        </p:nvSpPr>
        <p:spPr>
          <a:xfrm>
            <a:off x="568370" y="3149961"/>
            <a:ext cx="3153103" cy="100706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50"/>
              <a:buFont typeface="Calibri"/>
              <a:buNone/>
            </a:pPr>
            <a:br>
              <a:rPr lang="es-ES" sz="3150"/>
            </a:br>
            <a:endParaRPr sz="3150"/>
          </a:p>
        </p:txBody>
      </p:sp>
      <p:sp>
        <p:nvSpPr>
          <p:cNvPr id="629" name="Google Shape;629;p74"/>
          <p:cNvSpPr txBox="1"/>
          <p:nvPr>
            <p:ph idx="1" type="body"/>
          </p:nvPr>
        </p:nvSpPr>
        <p:spPr>
          <a:xfrm>
            <a:off x="0" y="3068961"/>
            <a:ext cx="4211960" cy="20882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Calibri"/>
              <a:buChar char="-"/>
            </a:pPr>
            <a:r>
              <a:rPr b="1" lang="es-E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 al gente no baila,</a:t>
            </a:r>
            <a:endParaRPr/>
          </a:p>
          <a:p>
            <a:pPr indent="0" lvl="0" marL="0" rtl="0" algn="l">
              <a:spcBef>
                <a:spcPts val="720"/>
              </a:spcBef>
              <a:spcAft>
                <a:spcPts val="0"/>
              </a:spcAft>
              <a:buClr>
                <a:srgbClr val="FF0000"/>
              </a:buClr>
              <a:buSzPts val="3600"/>
              <a:buNone/>
            </a:pPr>
            <a:r>
              <a:rPr b="1" lang="es-ES" sz="36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 hay que cambiar la música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5"/>
          <p:cNvSpPr txBox="1"/>
          <p:nvPr>
            <p:ph idx="1" type="body"/>
          </p:nvPr>
        </p:nvSpPr>
        <p:spPr>
          <a:xfrm>
            <a:off x="323528" y="44624"/>
            <a:ext cx="8458519" cy="30154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71"/>
              <a:buNone/>
            </a:pPr>
            <a:r>
              <a:rPr lang="es-ES" sz="871"/>
              <a:t> </a:t>
            </a:r>
            <a:endParaRPr sz="2208"/>
          </a:p>
          <a:p>
            <a:pPr indent="-342900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208"/>
              <a:buChar char="•"/>
            </a:pPr>
            <a:r>
              <a:rPr lang="es-ES" sz="2208"/>
              <a:t>Al menos después de su paso por la escuela </a:t>
            </a:r>
            <a:r>
              <a:rPr lang="es-ES" sz="2208">
                <a:solidFill>
                  <a:srgbClr val="FF0000"/>
                </a:solidFill>
              </a:rPr>
              <a:t>no deberían ser peores.</a:t>
            </a:r>
            <a:endParaRPr/>
          </a:p>
          <a:p>
            <a:pPr indent="-202692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208"/>
              <a:buNone/>
            </a:pPr>
            <a:r>
              <a:t/>
            </a:r>
            <a:endParaRPr sz="2208"/>
          </a:p>
          <a:p>
            <a:pPr indent="-342900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208"/>
              <a:buChar char="•"/>
            </a:pPr>
            <a:r>
              <a:rPr lang="es-ES" sz="2208"/>
              <a:t>Al final de sexto de Primaria/ESO </a:t>
            </a:r>
            <a:r>
              <a:rPr lang="es-ES" sz="2208">
                <a:solidFill>
                  <a:srgbClr val="FF0000"/>
                </a:solidFill>
              </a:rPr>
              <a:t>no pueden estar igual que en tercero </a:t>
            </a:r>
            <a:r>
              <a:rPr lang="es-ES" sz="2208"/>
              <a:t>pero </a:t>
            </a:r>
            <a:endParaRPr/>
          </a:p>
          <a:p>
            <a:pPr indent="-202692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208"/>
              <a:buNone/>
            </a:pPr>
            <a:r>
              <a:t/>
            </a:r>
            <a:endParaRPr sz="2208">
              <a:solidFill>
                <a:srgbClr val="0070C0"/>
              </a:solidFill>
            </a:endParaRPr>
          </a:p>
          <a:p>
            <a:pPr indent="-342900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rgbClr val="0070C0"/>
              </a:buClr>
              <a:buSzPts val="2208"/>
              <a:buChar char="•"/>
            </a:pPr>
            <a:r>
              <a:rPr lang="es-ES" sz="2208">
                <a:solidFill>
                  <a:srgbClr val="0070C0"/>
                </a:solidFill>
              </a:rPr>
              <a:t>Con la autoestima más baja.</a:t>
            </a:r>
            <a:endParaRPr/>
          </a:p>
          <a:p>
            <a:pPr indent="-202692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chemeClr val="dk1"/>
              </a:buClr>
              <a:buSzPts val="2208"/>
              <a:buNone/>
            </a:pPr>
            <a:r>
              <a:t/>
            </a:r>
            <a:endParaRPr sz="2208"/>
          </a:p>
          <a:p>
            <a:pPr indent="-342900" lvl="0" marL="342900" rtl="0" algn="l">
              <a:lnSpc>
                <a:spcPct val="80000"/>
              </a:lnSpc>
              <a:spcBef>
                <a:spcPts val="442"/>
              </a:spcBef>
              <a:spcAft>
                <a:spcPts val="0"/>
              </a:spcAft>
              <a:buClr>
                <a:srgbClr val="FF0000"/>
              </a:buClr>
              <a:buSzPts val="2208"/>
              <a:buChar char="•"/>
            </a:pPr>
            <a:r>
              <a:rPr lang="es-ES" sz="2208">
                <a:solidFill>
                  <a:srgbClr val="FF0000"/>
                </a:solidFill>
              </a:rPr>
              <a:t>No culpar al maestro anterior</a:t>
            </a:r>
            <a:endParaRPr sz="2208">
              <a:solidFill>
                <a:srgbClr val="FF0000"/>
              </a:solidFill>
            </a:endParaRPr>
          </a:p>
          <a:p>
            <a:pPr indent="-287591" lvl="0" marL="342900" rtl="0" algn="l">
              <a:lnSpc>
                <a:spcPct val="80000"/>
              </a:lnSpc>
              <a:spcBef>
                <a:spcPts val="174"/>
              </a:spcBef>
              <a:spcAft>
                <a:spcPts val="0"/>
              </a:spcAft>
              <a:buClr>
                <a:schemeClr val="dk1"/>
              </a:buClr>
              <a:buSzPts val="871"/>
              <a:buNone/>
            </a:pPr>
            <a:r>
              <a:t/>
            </a:r>
            <a:endParaRPr sz="871"/>
          </a:p>
        </p:txBody>
      </p:sp>
      <p:pic>
        <p:nvPicPr>
          <p:cNvPr id="635" name="Google Shape;635;p75"/>
          <p:cNvPicPr preferRelativeResize="0"/>
          <p:nvPr/>
        </p:nvPicPr>
        <p:blipFill rotWithShape="1">
          <a:blip r:embed="rId3">
            <a:alphaModFix/>
          </a:blip>
          <a:srcRect b="22269" l="0" r="0" t="13829"/>
          <a:stretch/>
        </p:blipFill>
        <p:spPr>
          <a:xfrm>
            <a:off x="-6876" y="2929613"/>
            <a:ext cx="9150876" cy="3928387"/>
          </a:xfrm>
          <a:custGeom>
            <a:rect b="b" l="l" r="r" t="t"/>
            <a:pathLst>
              <a:path extrusionOk="0" h="4093262" w="12201168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76"/>
          <p:cNvPicPr preferRelativeResize="0"/>
          <p:nvPr/>
        </p:nvPicPr>
        <p:blipFill rotWithShape="1">
          <a:blip r:embed="rId3">
            <a:alphaModFix/>
          </a:blip>
          <a:srcRect b="1" l="20224" r="39726" t="0"/>
          <a:stretch/>
        </p:blipFill>
        <p:spPr>
          <a:xfrm>
            <a:off x="16" y="116632"/>
            <a:ext cx="3829184" cy="6741368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76"/>
          <p:cNvSpPr txBox="1"/>
          <p:nvPr>
            <p:ph idx="1" type="body"/>
          </p:nvPr>
        </p:nvSpPr>
        <p:spPr>
          <a:xfrm>
            <a:off x="3724072" y="1628800"/>
            <a:ext cx="5419911" cy="42784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Se imaginan Vds., que caen  enfermos y van al médico: </a:t>
            </a:r>
            <a:endParaRPr/>
          </a:p>
          <a:p>
            <a:pPr indent="-285750" lvl="1" marL="742950" rtl="0" algn="l">
              <a:spcBef>
                <a:spcPts val="640"/>
              </a:spcBef>
              <a:spcAft>
                <a:spcPts val="0"/>
              </a:spcAft>
              <a:buClr>
                <a:srgbClr val="FF0000"/>
              </a:buClr>
              <a:buSzPts val="3200"/>
              <a:buChar char="–"/>
            </a:pPr>
            <a:r>
              <a:rPr lang="es-ES" sz="3200">
                <a:solidFill>
                  <a:srgbClr val="FF0000"/>
                </a:solidFill>
              </a:rPr>
              <a:t>este les cura, pero no les riñe.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s-ES"/>
              <a:t> Al que no sabe se le explica, </a:t>
            </a:r>
            <a:r>
              <a:rPr b="1" lang="es-ES">
                <a:solidFill>
                  <a:srgbClr val="C00000"/>
                </a:solidFill>
              </a:rPr>
              <a:t>se le enseña, pero  no se le riñe. 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342900" lvl="0" marL="342900" rtl="0" algn="l">
              <a:spcBef>
                <a:spcPts val="640"/>
              </a:spcBef>
              <a:spcAft>
                <a:spcPts val="0"/>
              </a:spcAft>
              <a:buClr>
                <a:srgbClr val="7030A0"/>
              </a:buClr>
              <a:buSzPts val="3200"/>
              <a:buChar char="•"/>
            </a:pPr>
            <a:r>
              <a:rPr lang="es-ES">
                <a:solidFill>
                  <a:srgbClr val="7030A0"/>
                </a:solidFill>
              </a:rPr>
              <a:t>Ellos no son los culpables de sus dificultades.</a:t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  <a:p>
            <a:pPr indent="-139700" lvl="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1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77"/>
          <p:cNvPicPr preferRelativeResize="0"/>
          <p:nvPr/>
        </p:nvPicPr>
        <p:blipFill rotWithShape="1">
          <a:blip r:embed="rId3">
            <a:alphaModFix/>
          </a:blip>
          <a:srcRect b="2" l="4457" r="1" t="0"/>
          <a:stretch/>
        </p:blipFill>
        <p:spPr>
          <a:xfrm>
            <a:off x="15" y="1537673"/>
            <a:ext cx="3628516" cy="3797804"/>
          </a:xfrm>
          <a:custGeom>
            <a:rect b="b" l="l" r="r" t="t"/>
            <a:pathLst>
              <a:path extrusionOk="0" h="5063738" w="4838041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47" name="Google Shape;647;p77"/>
          <p:cNvSpPr txBox="1"/>
          <p:nvPr>
            <p:ph idx="1" type="body"/>
          </p:nvPr>
        </p:nvSpPr>
        <p:spPr>
          <a:xfrm>
            <a:off x="3707904" y="1615787"/>
            <a:ext cx="5259451" cy="37871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s-ES" sz="2700">
                <a:solidFill>
                  <a:srgbClr val="000000"/>
                </a:solidFill>
              </a:rPr>
              <a:t>Cuando son </a:t>
            </a:r>
            <a:r>
              <a:rPr lang="es-ES" sz="2700">
                <a:solidFill>
                  <a:srgbClr val="0070C0"/>
                </a:solidFill>
              </a:rPr>
              <a:t>muy dóciles</a:t>
            </a:r>
            <a:endParaRPr/>
          </a:p>
          <a:p>
            <a:pPr indent="-17145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s-ES" sz="2700">
                <a:solidFill>
                  <a:srgbClr val="000000"/>
                </a:solidFill>
              </a:rPr>
              <a:t>puede pasar la hora </a:t>
            </a:r>
            <a:r>
              <a:rPr lang="es-ES" sz="2700">
                <a:solidFill>
                  <a:srgbClr val="0070C0"/>
                </a:solidFill>
              </a:rPr>
              <a:t>desapercibidos</a:t>
            </a:r>
            <a:r>
              <a:rPr lang="es-ES" sz="2700">
                <a:solidFill>
                  <a:srgbClr val="000000"/>
                </a:solidFill>
              </a:rPr>
              <a:t> y </a:t>
            </a:r>
            <a:r>
              <a:rPr lang="es-ES" sz="2700">
                <a:solidFill>
                  <a:srgbClr val="0070C0"/>
                </a:solidFill>
              </a:rPr>
              <a:t>aletargados</a:t>
            </a:r>
            <a:endParaRPr/>
          </a:p>
          <a:p>
            <a:pPr indent="-171450" lvl="0" marL="342900" rtl="0" algn="l">
              <a:spcBef>
                <a:spcPts val="54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</a:pPr>
            <a:r>
              <a:t/>
            </a:r>
            <a:endParaRPr sz="2700"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540"/>
              </a:spcBef>
              <a:spcAft>
                <a:spcPts val="0"/>
              </a:spcAft>
              <a:buClr>
                <a:srgbClr val="000000"/>
              </a:buClr>
              <a:buSzPts val="2700"/>
              <a:buChar char="•"/>
            </a:pPr>
            <a:r>
              <a:rPr lang="es-ES" sz="2700">
                <a:solidFill>
                  <a:srgbClr val="000000"/>
                </a:solidFill>
              </a:rPr>
              <a:t>Debemos </a:t>
            </a:r>
            <a:r>
              <a:rPr lang="es-ES" sz="2700">
                <a:solidFill>
                  <a:srgbClr val="0070C0"/>
                </a:solidFill>
              </a:rPr>
              <a:t>estar alerta </a:t>
            </a:r>
            <a:r>
              <a:rPr lang="es-ES" sz="2700">
                <a:solidFill>
                  <a:srgbClr val="000000"/>
                </a:solidFill>
              </a:rPr>
              <a:t>para que no pierdan la clase.</a:t>
            </a:r>
            <a:endParaRPr/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4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Google Shape;652;p78"/>
          <p:cNvPicPr preferRelativeResize="0"/>
          <p:nvPr/>
        </p:nvPicPr>
        <p:blipFill rotWithShape="1">
          <a:blip r:embed="rId3">
            <a:alphaModFix/>
          </a:blip>
          <a:srcRect b="18156" l="0" r="0" t="13791"/>
          <a:stretch/>
        </p:blipFill>
        <p:spPr>
          <a:xfrm>
            <a:off x="0" y="44624"/>
            <a:ext cx="9144000" cy="4312830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78"/>
          <p:cNvSpPr txBox="1"/>
          <p:nvPr>
            <p:ph idx="1" type="body"/>
          </p:nvPr>
        </p:nvSpPr>
        <p:spPr>
          <a:xfrm>
            <a:off x="186359" y="4270529"/>
            <a:ext cx="8957642" cy="15347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None/>
            </a:pPr>
            <a:r>
              <a:rPr lang="es-ES" sz="2400">
                <a:solidFill>
                  <a:srgbClr val="0070C0"/>
                </a:solidFill>
              </a:rPr>
              <a:t>Sacar el máximo posible sin amargarlos y sin amargarnos, pero el máximo posible de algunos es muy mínimo</a:t>
            </a:r>
            <a:r>
              <a:rPr lang="es-ES" sz="1800">
                <a:solidFill>
                  <a:srgbClr val="0070C0"/>
                </a:solidFill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79"/>
          <p:cNvSpPr txBox="1"/>
          <p:nvPr>
            <p:ph type="title"/>
          </p:nvPr>
        </p:nvSpPr>
        <p:spPr>
          <a:xfrm>
            <a:off x="86933" y="1131094"/>
            <a:ext cx="4244643" cy="12695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959"/>
              <a:buFont typeface="Calibri"/>
              <a:buNone/>
            </a:pPr>
            <a:r>
              <a:rPr lang="es-ES" sz="3959">
                <a:solidFill>
                  <a:srgbClr val="C00000"/>
                </a:solidFill>
              </a:rPr>
              <a:t>A los </a:t>
            </a:r>
            <a:r>
              <a:rPr b="1" lang="es-ES" sz="3959">
                <a:solidFill>
                  <a:srgbClr val="C00000"/>
                </a:solidFill>
              </a:rPr>
              <a:t>torpes alguien se lo dijo</a:t>
            </a:r>
            <a:br>
              <a:rPr b="1" lang="es-ES" sz="3959"/>
            </a:br>
            <a:endParaRPr sz="3959"/>
          </a:p>
        </p:txBody>
      </p:sp>
      <p:sp>
        <p:nvSpPr>
          <p:cNvPr id="659" name="Google Shape;659;p79"/>
          <p:cNvSpPr txBox="1"/>
          <p:nvPr>
            <p:ph idx="1" type="body"/>
          </p:nvPr>
        </p:nvSpPr>
        <p:spPr>
          <a:xfrm>
            <a:off x="86933" y="2788526"/>
            <a:ext cx="4649201" cy="2596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y lo más grave es, que </a:t>
            </a:r>
            <a:r>
              <a:rPr lang="es-ES" sz="2400">
                <a:solidFill>
                  <a:srgbClr val="E36C09"/>
                </a:solidFill>
              </a:rPr>
              <a:t>nosotros les tratamos como torpes, 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lang="es-ES" sz="2400">
                <a:solidFill>
                  <a:srgbClr val="0070C0"/>
                </a:solidFill>
              </a:rPr>
              <a:t>a los más capacitados </a:t>
            </a:r>
            <a:r>
              <a:rPr lang="es-ES" sz="2400"/>
              <a:t>muchas veces les damos pistas</a:t>
            </a:r>
            <a:endParaRPr sz="2400"/>
          </a:p>
          <a:p>
            <a:pPr indent="-257175" lvl="0" marL="34290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</a:pPr>
            <a:r>
              <a:t/>
            </a:r>
            <a:endParaRPr sz="1350"/>
          </a:p>
        </p:txBody>
      </p:sp>
      <p:pic>
        <p:nvPicPr>
          <p:cNvPr id="660" name="Google Shape;660;p79"/>
          <p:cNvPicPr preferRelativeResize="0"/>
          <p:nvPr/>
        </p:nvPicPr>
        <p:blipFill rotWithShape="1">
          <a:blip r:embed="rId3">
            <a:alphaModFix/>
          </a:blip>
          <a:srcRect b="0" l="10156" r="28627" t="0"/>
          <a:stretch/>
        </p:blipFill>
        <p:spPr>
          <a:xfrm>
            <a:off x="4409137" y="857258"/>
            <a:ext cx="4734863" cy="5143490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80"/>
          <p:cNvPicPr preferRelativeResize="0"/>
          <p:nvPr/>
        </p:nvPicPr>
        <p:blipFill rotWithShape="1">
          <a:blip r:embed="rId3">
            <a:alphaModFix/>
          </a:blip>
          <a:srcRect b="-1" l="21488" r="14644" t="0"/>
          <a:stretch/>
        </p:blipFill>
        <p:spPr>
          <a:xfrm>
            <a:off x="4452871" y="0"/>
            <a:ext cx="46909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80"/>
          <p:cNvSpPr txBox="1"/>
          <p:nvPr>
            <p:ph idx="1" type="body"/>
          </p:nvPr>
        </p:nvSpPr>
        <p:spPr>
          <a:xfrm>
            <a:off x="72737" y="1200150"/>
            <a:ext cx="4499263" cy="48005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s-ES" sz="2800">
                <a:solidFill>
                  <a:srgbClr val="000000"/>
                </a:solidFill>
              </a:rPr>
              <a:t>A los niños que</a:t>
            </a:r>
            <a:r>
              <a:rPr b="1" lang="es-ES" sz="2800">
                <a:solidFill>
                  <a:srgbClr val="000000"/>
                </a:solidFill>
              </a:rPr>
              <a:t> pueden menos, </a:t>
            </a:r>
            <a:r>
              <a:rPr lang="es-ES" sz="2800">
                <a:solidFill>
                  <a:srgbClr val="000000"/>
                </a:solidFill>
              </a:rPr>
              <a:t>les pedimos </a:t>
            </a:r>
            <a:r>
              <a:rPr b="1" lang="es-ES" sz="2800">
                <a:solidFill>
                  <a:srgbClr val="0070C0"/>
                </a:solidFill>
              </a:rPr>
              <a:t>más esfuerzo.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 sz="2800">
              <a:solidFill>
                <a:srgbClr val="0070C0"/>
              </a:solidFill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s-ES" sz="2800">
                <a:solidFill>
                  <a:srgbClr val="000000"/>
                </a:solidFill>
              </a:rPr>
              <a:t> Cuando deberíamos darles </a:t>
            </a:r>
            <a:r>
              <a:rPr lang="es-ES" sz="2800">
                <a:solidFill>
                  <a:srgbClr val="FF0000"/>
                </a:solidFill>
              </a:rPr>
              <a:t>más paciencia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solidFill>
                <a:srgbClr val="FF0000"/>
              </a:solidFill>
            </a:endParaRPr>
          </a:p>
          <a:p>
            <a:pPr indent="-342900" lvl="0" marL="342900" rtl="0" algn="l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</a:pPr>
            <a:r>
              <a:rPr lang="es-ES" sz="2800">
                <a:solidFill>
                  <a:srgbClr val="000000"/>
                </a:solidFill>
              </a:rPr>
              <a:t>sobretodo pedirles </a:t>
            </a:r>
            <a:r>
              <a:rPr lang="es-ES" sz="2800">
                <a:solidFill>
                  <a:srgbClr val="0070C0"/>
                </a:solidFill>
              </a:rPr>
              <a:t>distintas cosas y de distinta manera.</a:t>
            </a:r>
            <a:endParaRPr sz="2800">
              <a:solidFill>
                <a:srgbClr val="0070C0"/>
              </a:solidFill>
            </a:endParaRPr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</a:endParaRPr>
          </a:p>
          <a:p>
            <a:pPr indent="-266700" lvl="0" marL="3429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6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1"/>
          <p:cNvSpPr txBox="1"/>
          <p:nvPr>
            <p:ph type="title"/>
          </p:nvPr>
        </p:nvSpPr>
        <p:spPr>
          <a:xfrm>
            <a:off x="3940935" y="620688"/>
            <a:ext cx="4955146" cy="1929317"/>
          </a:xfrm>
          <a:prstGeom prst="rect">
            <a:avLst/>
          </a:prstGeom>
          <a:solidFill>
            <a:srgbClr val="C4BD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59"/>
              <a:buFont typeface="Calibri"/>
              <a:buNone/>
            </a:pPr>
            <a:r>
              <a:rPr lang="es-ES" sz="3959">
                <a:solidFill>
                  <a:srgbClr val="000000"/>
                </a:solidFill>
              </a:rPr>
              <a:t>No caer en</a:t>
            </a:r>
            <a:r>
              <a:rPr b="1" lang="es-ES" sz="3959">
                <a:solidFill>
                  <a:srgbClr val="000000"/>
                </a:solidFill>
              </a:rPr>
              <a:t> la Hipercorrección</a:t>
            </a:r>
            <a:br>
              <a:rPr b="1" lang="es-ES" sz="3959">
                <a:solidFill>
                  <a:srgbClr val="000000"/>
                </a:solidFill>
              </a:rPr>
            </a:br>
            <a:endParaRPr sz="3959">
              <a:solidFill>
                <a:srgbClr val="000000"/>
              </a:solidFill>
            </a:endParaRPr>
          </a:p>
        </p:txBody>
      </p:sp>
      <p:pic>
        <p:nvPicPr>
          <p:cNvPr id="672" name="Google Shape;672;p81"/>
          <p:cNvPicPr preferRelativeResize="0"/>
          <p:nvPr/>
        </p:nvPicPr>
        <p:blipFill rotWithShape="1">
          <a:blip r:embed="rId3">
            <a:alphaModFix/>
          </a:blip>
          <a:srcRect b="-3" l="991" r="-2" t="0"/>
          <a:stretch/>
        </p:blipFill>
        <p:spPr>
          <a:xfrm>
            <a:off x="15" y="1537673"/>
            <a:ext cx="3628516" cy="3797804"/>
          </a:xfrm>
          <a:custGeom>
            <a:rect b="b" l="l" r="r" t="t"/>
            <a:pathLst>
              <a:path extrusionOk="0" h="5063738" w="4838041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673" name="Google Shape;673;p81"/>
          <p:cNvSpPr txBox="1"/>
          <p:nvPr>
            <p:ph idx="1" type="body"/>
          </p:nvPr>
        </p:nvSpPr>
        <p:spPr>
          <a:xfrm>
            <a:off x="3628531" y="2673512"/>
            <a:ext cx="5416573" cy="27294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</a:pPr>
            <a:r>
              <a:rPr lang="es-ES">
                <a:solidFill>
                  <a:srgbClr val="000000"/>
                </a:solidFill>
              </a:rPr>
              <a:t>No debemos convertirnos en  policías del error.</a:t>
            </a:r>
            <a:endParaRPr/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82"/>
          <p:cNvSpPr txBox="1"/>
          <p:nvPr>
            <p:ph type="title"/>
          </p:nvPr>
        </p:nvSpPr>
        <p:spPr>
          <a:xfrm>
            <a:off x="3724073" y="950770"/>
            <a:ext cx="4939868" cy="6546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E36C09"/>
              </a:buClr>
              <a:buSzPts val="3959"/>
              <a:buFont typeface="Calibri"/>
              <a:buNone/>
            </a:pPr>
            <a:r>
              <a:rPr b="1" lang="es-ES" sz="3959">
                <a:solidFill>
                  <a:srgbClr val="E36C09"/>
                </a:solidFill>
              </a:rPr>
              <a:t>Que ayuda</a:t>
            </a:r>
            <a:endParaRPr/>
          </a:p>
        </p:txBody>
      </p:sp>
      <p:pic>
        <p:nvPicPr>
          <p:cNvPr id="679" name="Google Shape;679;p82"/>
          <p:cNvPicPr preferRelativeResize="0"/>
          <p:nvPr/>
        </p:nvPicPr>
        <p:blipFill rotWithShape="1">
          <a:blip r:embed="rId3">
            <a:alphaModFix/>
          </a:blip>
          <a:srcRect b="0" l="28582" r="25791" t="0"/>
          <a:stretch/>
        </p:blipFill>
        <p:spPr>
          <a:xfrm>
            <a:off x="16" y="0"/>
            <a:ext cx="36971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82"/>
          <p:cNvSpPr txBox="1"/>
          <p:nvPr>
            <p:ph idx="1" type="body"/>
          </p:nvPr>
        </p:nvSpPr>
        <p:spPr>
          <a:xfrm>
            <a:off x="3476693" y="2041813"/>
            <a:ext cx="5532225" cy="3865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76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b="1" sz="1500"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ES" sz="1500"/>
              <a:t>Repartir la tarea </a:t>
            </a:r>
            <a:r>
              <a:rPr b="1" lang="es-ES" sz="1500">
                <a:solidFill>
                  <a:srgbClr val="C00000"/>
                </a:solidFill>
              </a:rPr>
              <a:t>primero a los lentos, </a:t>
            </a:r>
            <a:r>
              <a:rPr lang="es-ES" sz="1500"/>
              <a:t>para darles más tiempo para realizarla.</a:t>
            </a:r>
            <a:endParaRPr/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sz="1500"/>
          </a:p>
          <a:p>
            <a:pPr indent="-34290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</a:pPr>
            <a:r>
              <a:rPr lang="es-ES" sz="1500"/>
              <a:t>Cuando les vayamos a preguntar, seguir un orden para que puedan </a:t>
            </a:r>
            <a:r>
              <a:rPr b="1" lang="es-ES" sz="1500">
                <a:solidFill>
                  <a:srgbClr val="C00000"/>
                </a:solidFill>
              </a:rPr>
              <a:t>predecir cuando les va a tocar </a:t>
            </a:r>
            <a:endParaRPr/>
          </a:p>
          <a:p>
            <a:pPr indent="-247650" lvl="0" marL="3429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</a:pPr>
            <a:r>
              <a:t/>
            </a:r>
            <a:endParaRPr b="1" sz="1500"/>
          </a:p>
          <a:p>
            <a:pPr indent="0" lvl="0" marL="0" rtl="0" algn="l"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t/>
            </a:r>
            <a:endParaRPr sz="1275"/>
          </a:p>
          <a:p>
            <a:pPr indent="-261937" lvl="0" marL="342900" rtl="0" algn="l">
              <a:spcBef>
                <a:spcPts val="255"/>
              </a:spcBef>
              <a:spcAft>
                <a:spcPts val="0"/>
              </a:spcAft>
              <a:buClr>
                <a:schemeClr val="dk1"/>
              </a:buClr>
              <a:buSzPts val="1275"/>
              <a:buNone/>
            </a:pPr>
            <a:r>
              <a:t/>
            </a:r>
            <a:endParaRPr sz="1275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erro acostado en el pasto&#10;&#10;Descripción generada automáticamente" id="685" name="Google Shape;685;p83"/>
          <p:cNvPicPr preferRelativeResize="0"/>
          <p:nvPr/>
        </p:nvPicPr>
        <p:blipFill rotWithShape="1">
          <a:blip r:embed="rId3">
            <a:alphaModFix/>
          </a:blip>
          <a:srcRect b="9090" l="11203" r="13038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83"/>
          <p:cNvSpPr/>
          <p:nvPr/>
        </p:nvSpPr>
        <p:spPr>
          <a:xfrm>
            <a:off x="252663" y="321176"/>
            <a:ext cx="3249230" cy="5896743"/>
          </a:xfrm>
          <a:prstGeom prst="rect">
            <a:avLst/>
          </a:prstGeom>
          <a:solidFill>
            <a:schemeClr val="lt1">
              <a:alpha val="89803"/>
            </a:schemeClr>
          </a:solidFill>
          <a:ln cap="sq" cmpd="thinThick" w="1270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83"/>
          <p:cNvSpPr txBox="1"/>
          <p:nvPr>
            <p:ph type="title"/>
          </p:nvPr>
        </p:nvSpPr>
        <p:spPr>
          <a:xfrm>
            <a:off x="446103" y="640263"/>
            <a:ext cx="2819430" cy="1344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53734"/>
              </a:buClr>
              <a:buSzPts val="3500"/>
              <a:buFont typeface="Calibri"/>
              <a:buNone/>
            </a:pPr>
            <a:r>
              <a:rPr lang="es-ES" sz="3500">
                <a:solidFill>
                  <a:srgbClr val="953734"/>
                </a:solidFill>
              </a:rPr>
              <a:t>Como ayudarles</a:t>
            </a:r>
            <a:endParaRPr/>
          </a:p>
        </p:txBody>
      </p:sp>
      <p:sp>
        <p:nvSpPr>
          <p:cNvPr id="688" name="Google Shape;688;p83"/>
          <p:cNvSpPr txBox="1"/>
          <p:nvPr>
            <p:ph idx="1" type="body"/>
          </p:nvPr>
        </p:nvSpPr>
        <p:spPr>
          <a:xfrm>
            <a:off x="252663" y="2121763"/>
            <a:ext cx="3249230" cy="37730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Si les preguntamos algo que tienen que saber, hacerlo a </a:t>
            </a:r>
            <a:r>
              <a:rPr b="1" lang="es-ES" sz="1800">
                <a:solidFill>
                  <a:srgbClr val="953734"/>
                </a:solidFill>
              </a:rPr>
              <a:t>ellos primero </a:t>
            </a:r>
            <a:r>
              <a:rPr lang="es-ES" sz="1800"/>
              <a:t>para que sus compañeros “nos le quiten las respuestas fáciles”. 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Pero si es una</a:t>
            </a:r>
            <a:r>
              <a:rPr lang="es-ES" sz="1800">
                <a:solidFill>
                  <a:srgbClr val="FF0000"/>
                </a:solidFill>
              </a:rPr>
              <a:t> pregunta machacona</a:t>
            </a:r>
            <a:r>
              <a:rPr lang="es-ES" sz="1800"/>
              <a:t>, se les pregunta los últimos para facilitarles el aprendizaje por repetición de sus compañeros</a:t>
            </a:r>
            <a:endParaRPr sz="1800"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1"/>
          <p:cNvSpPr txBox="1"/>
          <p:nvPr>
            <p:ph type="title"/>
          </p:nvPr>
        </p:nvSpPr>
        <p:spPr>
          <a:xfrm>
            <a:off x="487363" y="260350"/>
            <a:ext cx="4444677" cy="1584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8000"/>
              <a:buFont typeface="Calibri"/>
              <a:buNone/>
            </a:pPr>
            <a:r>
              <a:rPr lang="es-ES" sz="8000">
                <a:solidFill>
                  <a:srgbClr val="FF0000"/>
                </a:solidFill>
              </a:rPr>
              <a:t>(C+H) *A</a:t>
            </a:r>
            <a:endParaRPr/>
          </a:p>
        </p:txBody>
      </p:sp>
      <p:sp>
        <p:nvSpPr>
          <p:cNvPr id="148" name="Google Shape;148;p21"/>
          <p:cNvSpPr txBox="1"/>
          <p:nvPr>
            <p:ph idx="1" type="body"/>
          </p:nvPr>
        </p:nvSpPr>
        <p:spPr>
          <a:xfrm>
            <a:off x="120650" y="2438400"/>
            <a:ext cx="4667374" cy="4302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LO </a:t>
            </a:r>
            <a:r>
              <a:rPr lang="es-ES" sz="1800">
                <a:solidFill>
                  <a:srgbClr val="FF0000"/>
                </a:solidFill>
              </a:rPr>
              <a:t>ELEGIMOS NOSOTROS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Nos gusta la </a:t>
            </a:r>
            <a:r>
              <a:rPr lang="es-ES" sz="1800">
                <a:solidFill>
                  <a:srgbClr val="FF0000"/>
                </a:solidFill>
              </a:rPr>
              <a:t>gente fácil </a:t>
            </a:r>
            <a:r>
              <a:rPr lang="es-ES" sz="1800"/>
              <a:t>y con sentido del humor.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s-ES" sz="1800">
                <a:solidFill>
                  <a:srgbClr val="FF0000"/>
                </a:solidFill>
              </a:rPr>
              <a:t>No la gente que discute </a:t>
            </a:r>
            <a:r>
              <a:rPr lang="es-ES" sz="1800"/>
              <a:t>y está todo el día enfadada. 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rgbClr val="FF0000"/>
              </a:buClr>
              <a:buSzPts val="1800"/>
              <a:buChar char="•"/>
            </a:pPr>
            <a:r>
              <a:rPr lang="es-ES" sz="1800">
                <a:solidFill>
                  <a:srgbClr val="FF0000"/>
                </a:solidFill>
              </a:rPr>
              <a:t>«Yo soy así».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ts val="2000"/>
              <a:buChar char="–"/>
            </a:pPr>
            <a:r>
              <a:rPr lang="es-ES" sz="2000">
                <a:solidFill>
                  <a:srgbClr val="FF0000"/>
                </a:solidFill>
              </a:rPr>
              <a:t> </a:t>
            </a:r>
            <a:r>
              <a:rPr lang="es-ES" sz="2000"/>
              <a:t>¿Cómo? Pues espabila, que los demás no tenemos la culpa</a:t>
            </a:r>
            <a:endParaRPr/>
          </a:p>
          <a:p>
            <a:pPr indent="-1968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pic>
        <p:nvPicPr>
          <p:cNvPr id="149" name="Google Shape;149;p21"/>
          <p:cNvPicPr preferRelativeResize="0"/>
          <p:nvPr/>
        </p:nvPicPr>
        <p:blipFill rotWithShape="1">
          <a:blip r:embed="rId3">
            <a:alphaModFix/>
          </a:blip>
          <a:srcRect b="2" l="0" r="15839" t="0"/>
          <a:stretch/>
        </p:blipFill>
        <p:spPr>
          <a:xfrm>
            <a:off x="4568825" y="639763"/>
            <a:ext cx="4095750" cy="5578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84"/>
          <p:cNvSpPr txBox="1"/>
          <p:nvPr>
            <p:ph idx="1" type="body"/>
          </p:nvPr>
        </p:nvSpPr>
        <p:spPr>
          <a:xfrm>
            <a:off x="179512" y="188640"/>
            <a:ext cx="8602535" cy="2629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Su </a:t>
            </a:r>
            <a:r>
              <a:rPr b="1" lang="es-ES" sz="2400">
                <a:solidFill>
                  <a:srgbClr val="C00000"/>
                </a:solidFill>
              </a:rPr>
              <a:t>colocación en el aula es vital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Un día una alumna que había copiado el  verbo “To have” sin “h” y con “b”, cuando se lo hice saber, me respondió “</a:t>
            </a:r>
            <a:r>
              <a:rPr lang="es-ES" sz="2400">
                <a:solidFill>
                  <a:srgbClr val="C00000"/>
                </a:solidFill>
              </a:rPr>
              <a:t>lo siento, no lo hecho adrede”. 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b="1" lang="es-ES" sz="2400">
                <a:solidFill>
                  <a:srgbClr val="7030A0"/>
                </a:solidFill>
              </a:rPr>
              <a:t>No hacen las cosas mal para fastidiarnos sino porque tiene dificultades.</a:t>
            </a:r>
            <a:endParaRPr b="1" sz="2400">
              <a:solidFill>
                <a:srgbClr val="7030A0"/>
              </a:solidFill>
            </a:endParaRPr>
          </a:p>
        </p:txBody>
      </p:sp>
      <p:pic>
        <p:nvPicPr>
          <p:cNvPr id="694" name="Google Shape;694;p84"/>
          <p:cNvPicPr preferRelativeResize="0"/>
          <p:nvPr/>
        </p:nvPicPr>
        <p:blipFill rotWithShape="1">
          <a:blip r:embed="rId3">
            <a:alphaModFix/>
          </a:blip>
          <a:srcRect b="39873" l="0" r="0" t="9488"/>
          <a:stretch/>
        </p:blipFill>
        <p:spPr>
          <a:xfrm>
            <a:off x="-6876" y="2929613"/>
            <a:ext cx="9150876" cy="3928387"/>
          </a:xfrm>
          <a:custGeom>
            <a:rect b="b" l="l" r="r" t="t"/>
            <a:pathLst>
              <a:path extrusionOk="0" h="4093262" w="12201168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85"/>
          <p:cNvPicPr preferRelativeResize="0"/>
          <p:nvPr/>
        </p:nvPicPr>
        <p:blipFill rotWithShape="1">
          <a:blip r:embed="rId3">
            <a:alphaModFix/>
          </a:blip>
          <a:srcRect b="6041" l="0" r="0" t="18958"/>
          <a:stretch/>
        </p:blipFill>
        <p:spPr>
          <a:xfrm>
            <a:off x="0" y="44624"/>
            <a:ext cx="9144000" cy="68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5"/>
          <p:cNvSpPr txBox="1"/>
          <p:nvPr>
            <p:ph idx="1" type="body"/>
          </p:nvPr>
        </p:nvSpPr>
        <p:spPr>
          <a:xfrm>
            <a:off x="124691" y="3068960"/>
            <a:ext cx="8317410" cy="3600399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 los alumnos  inmigrantes </a:t>
            </a:r>
            <a:r>
              <a:rPr b="1" lang="es-ES" sz="248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aprender algo de su idioma</a:t>
            </a:r>
            <a:endParaRPr sz="2480">
              <a:solidFill>
                <a:srgbClr val="974806"/>
              </a:solidFill>
            </a:endParaRPr>
          </a:p>
          <a:p>
            <a:pPr indent="-185420" lvl="0" marL="34290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t/>
            </a:r>
            <a:endParaRPr sz="2480"/>
          </a:p>
          <a:p>
            <a:pPr indent="-342900" lvl="0" marL="34290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b="1" lang="es-ES" sz="2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Llamar a los niños con alegría no con ironía </a:t>
            </a:r>
            <a:r>
              <a:rPr b="1" i="1" lang="es-ES" sz="2480">
                <a:solidFill>
                  <a:srgbClr val="974806"/>
                </a:solidFill>
                <a:latin typeface="Calibri"/>
                <a:ea typeface="Calibri"/>
                <a:cs typeface="Calibri"/>
                <a:sym typeface="Calibri"/>
              </a:rPr>
              <a:t>(no caer en: A ver Pedro, ¿a qué no has hecho los deberes? ¿ A ver que piltrafa me traes hoy?..)</a:t>
            </a:r>
            <a:endParaRPr b="1" sz="2480">
              <a:solidFill>
                <a:srgbClr val="974806"/>
              </a:solidFill>
            </a:endParaRPr>
          </a:p>
          <a:p>
            <a:pPr indent="-185420" lvl="0" marL="34290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t/>
            </a:r>
            <a:endParaRPr sz="2480"/>
          </a:p>
          <a:p>
            <a:pPr indent="0" lvl="0" marL="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None/>
            </a:pPr>
            <a:r>
              <a:rPr lang="es-ES" sz="2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indent="-342900" lvl="0" marL="342900" rtl="0" algn="l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80"/>
              <a:buChar char="•"/>
            </a:pPr>
            <a:r>
              <a:rPr lang="es-ES" sz="248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 por un momento pensemos que podrían ser </a:t>
            </a:r>
            <a:r>
              <a:rPr b="1" lang="es-ES" sz="248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nuestros hijos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0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25E2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86"/>
          <p:cNvSpPr/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p8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5356" y="643467"/>
            <a:ext cx="5813286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87"/>
          <p:cNvSpPr/>
          <p:nvPr/>
        </p:nvSpPr>
        <p:spPr>
          <a:xfrm>
            <a:off x="297661" y="280374"/>
            <a:ext cx="8579095" cy="1844256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87"/>
          <p:cNvSpPr txBox="1"/>
          <p:nvPr>
            <p:ph type="title"/>
          </p:nvPr>
        </p:nvSpPr>
        <p:spPr>
          <a:xfrm>
            <a:off x="409763" y="433545"/>
            <a:ext cx="8354890" cy="93044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00"/>
              <a:buFont typeface="Calibri"/>
              <a:buNone/>
            </a:pPr>
            <a:r>
              <a:rPr lang="es-ES" sz="4700">
                <a:solidFill>
                  <a:srgbClr val="FFFFFF"/>
                </a:solidFill>
              </a:rPr>
              <a:t>PEDAGOGIA DE BARRIO</a:t>
            </a:r>
            <a:endParaRPr/>
          </a:p>
        </p:txBody>
      </p:sp>
      <p:cxnSp>
        <p:nvCxnSpPr>
          <p:cNvPr id="714" name="Google Shape;714;p87"/>
          <p:cNvCxnSpPr/>
          <p:nvPr/>
        </p:nvCxnSpPr>
        <p:spPr>
          <a:xfrm>
            <a:off x="1672558" y="1522292"/>
            <a:ext cx="5829300" cy="0"/>
          </a:xfrm>
          <a:prstGeom prst="straightConnector1">
            <a:avLst/>
          </a:prstGeom>
          <a:noFill/>
          <a:ln cap="flat" cmpd="sng" w="222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5" name="Google Shape;715;p8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8675" y="2893135"/>
            <a:ext cx="4091938" cy="30650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6" name="Google Shape;716;p87"/>
          <p:cNvCxnSpPr/>
          <p:nvPr/>
        </p:nvCxnSpPr>
        <p:spPr>
          <a:xfrm>
            <a:off x="4587208" y="2596836"/>
            <a:ext cx="0" cy="3657600"/>
          </a:xfrm>
          <a:prstGeom prst="straightConnector1">
            <a:avLst/>
          </a:prstGeom>
          <a:noFill/>
          <a:ln cap="flat" cmpd="dbl" w="10160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17" name="Google Shape;717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3804" y="3238974"/>
            <a:ext cx="4091938" cy="2373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8"/>
          <p:cNvSpPr txBox="1"/>
          <p:nvPr>
            <p:ph type="title"/>
          </p:nvPr>
        </p:nvSpPr>
        <p:spPr>
          <a:xfrm>
            <a:off x="491490" y="365125"/>
            <a:ext cx="3840085" cy="9756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90"/>
              <a:buFont typeface="Calibri"/>
              <a:buNone/>
            </a:pPr>
            <a:r>
              <a:rPr lang="es-ES" sz="3690"/>
              <a:t>Crear un vínculo  </a:t>
            </a:r>
            <a:r>
              <a:rPr lang="es-ES" sz="3690">
                <a:solidFill>
                  <a:srgbClr val="FF0000"/>
                </a:solidFill>
              </a:rPr>
              <a:t>teacher glue</a:t>
            </a:r>
            <a:endParaRPr sz="3690">
              <a:solidFill>
                <a:srgbClr val="FF0000"/>
              </a:solidFill>
            </a:endParaRPr>
          </a:p>
        </p:txBody>
      </p:sp>
      <p:cxnSp>
        <p:nvCxnSpPr>
          <p:cNvPr id="723" name="Google Shape;723;p88"/>
          <p:cNvCxnSpPr/>
          <p:nvPr/>
        </p:nvCxnSpPr>
        <p:spPr>
          <a:xfrm>
            <a:off x="491490" y="2316480"/>
            <a:ext cx="3429000" cy="0"/>
          </a:xfrm>
          <a:prstGeom prst="straightConnector1">
            <a:avLst/>
          </a:prstGeom>
          <a:noFill/>
          <a:ln cap="sq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4" name="Google Shape;724;p88"/>
          <p:cNvSpPr txBox="1"/>
          <p:nvPr>
            <p:ph idx="1" type="body"/>
          </p:nvPr>
        </p:nvSpPr>
        <p:spPr>
          <a:xfrm>
            <a:off x="0" y="2316481"/>
            <a:ext cx="5004048" cy="45415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</a:pPr>
            <a:r>
              <a:rPr lang="es-ES" sz="1800">
                <a:solidFill>
                  <a:srgbClr val="C00000"/>
                </a:solidFill>
              </a:rPr>
              <a:t>Contarle de nosotros </a:t>
            </a:r>
            <a:r>
              <a:rPr lang="es-ES" sz="1800"/>
              <a:t>sobre todo lo que pasé mal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Saber que es de </a:t>
            </a:r>
            <a:r>
              <a:rPr b="1" lang="es-ES" sz="1800">
                <a:solidFill>
                  <a:srgbClr val="002060"/>
                </a:solidFill>
              </a:rPr>
              <a:t>su vida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206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974806"/>
              </a:buClr>
              <a:buSzPts val="1800"/>
              <a:buChar char="•"/>
            </a:pPr>
            <a:r>
              <a:rPr lang="es-ES" sz="1800">
                <a:solidFill>
                  <a:srgbClr val="974806"/>
                </a:solidFill>
              </a:rPr>
              <a:t>Escuchar con empatía</a:t>
            </a:r>
            <a:r>
              <a:rPr lang="es-ES" sz="1800"/>
              <a:t>, sin hacer gestos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Si es posible </a:t>
            </a:r>
            <a:r>
              <a:rPr b="1" lang="es-ES" sz="1800">
                <a:solidFill>
                  <a:srgbClr val="C00000"/>
                </a:solidFill>
              </a:rPr>
              <a:t>tocar. 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C0000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Si es tímido </a:t>
            </a:r>
            <a:r>
              <a:rPr b="1" lang="es-ES" sz="1800">
                <a:solidFill>
                  <a:srgbClr val="002060"/>
                </a:solidFill>
              </a:rPr>
              <a:t>ayudar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1800">
              <a:solidFill>
                <a:srgbClr val="00206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Si </a:t>
            </a:r>
            <a:r>
              <a:rPr b="1" lang="es-ES" sz="1800">
                <a:solidFill>
                  <a:srgbClr val="E36C09"/>
                </a:solidFill>
              </a:rPr>
              <a:t>intuyo como se siente no forzar </a:t>
            </a:r>
            <a:r>
              <a:rPr lang="es-ES" sz="1800"/>
              <a:t>a que me lo diga, decírselo yo en privado</a:t>
            </a:r>
            <a:endParaRPr/>
          </a:p>
          <a:p>
            <a:pPr indent="-2286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rgbClr val="C00000"/>
              </a:buClr>
              <a:buSzPts val="1800"/>
              <a:buChar char="•"/>
            </a:pPr>
            <a:r>
              <a:rPr b="1" lang="es-ES" sz="1800">
                <a:solidFill>
                  <a:srgbClr val="C00000"/>
                </a:solidFill>
              </a:rPr>
              <a:t>No ridiculizar</a:t>
            </a:r>
            <a:endParaRPr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41300" lvl="0" marL="342900" rtl="0" algn="l">
              <a:lnSpc>
                <a:spcPct val="9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725" name="Google Shape;725;p88"/>
          <p:cNvPicPr preferRelativeResize="0"/>
          <p:nvPr/>
        </p:nvPicPr>
        <p:blipFill rotWithShape="1">
          <a:blip r:embed="rId3">
            <a:alphaModFix/>
          </a:blip>
          <a:srcRect b="0" l="583" r="786" t="0"/>
          <a:stretch/>
        </p:blipFill>
        <p:spPr>
          <a:xfrm>
            <a:off x="4409136" y="10"/>
            <a:ext cx="4734863" cy="6857987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414141"/>
        </a:solidFill>
      </p:bgPr>
    </p:bg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89"/>
          <p:cNvSpPr txBox="1"/>
          <p:nvPr>
            <p:ph type="title"/>
          </p:nvPr>
        </p:nvSpPr>
        <p:spPr>
          <a:xfrm>
            <a:off x="472499" y="2780928"/>
            <a:ext cx="39580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ABF8E"/>
              </a:buClr>
              <a:buSzPts val="6000"/>
              <a:buFont typeface="Calibri"/>
              <a:buNone/>
            </a:pPr>
            <a:r>
              <a:rPr lang="es-ES" sz="6000">
                <a:solidFill>
                  <a:srgbClr val="FABF8E"/>
                </a:solidFill>
              </a:rPr>
              <a:t>TERNENCIA</a:t>
            </a:r>
            <a:endParaRPr/>
          </a:p>
        </p:txBody>
      </p:sp>
      <p:sp>
        <p:nvSpPr>
          <p:cNvPr id="731" name="Google Shape;731;p89"/>
          <p:cNvSpPr/>
          <p:nvPr/>
        </p:nvSpPr>
        <p:spPr>
          <a:xfrm>
            <a:off x="4259903" y="0"/>
            <a:ext cx="3734701" cy="2095500"/>
          </a:xfrm>
          <a:custGeom>
            <a:rect b="b" l="l" r="r" t="t"/>
            <a:pathLst>
              <a:path extrusionOk="0" h="2513993" w="4480560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2" name="Google Shape;732;p89"/>
          <p:cNvPicPr preferRelativeResize="0"/>
          <p:nvPr/>
        </p:nvPicPr>
        <p:blipFill rotWithShape="1">
          <a:blip r:embed="rId3">
            <a:alphaModFix/>
          </a:blip>
          <a:srcRect b="5" l="0" r="611" t="0"/>
          <a:stretch/>
        </p:blipFill>
        <p:spPr>
          <a:xfrm>
            <a:off x="4410845" y="10"/>
            <a:ext cx="3460315" cy="1958297"/>
          </a:xfrm>
          <a:custGeom>
            <a:rect b="b" l="l" r="r" t="t"/>
            <a:pathLst>
              <a:path extrusionOk="0" h="2349401" w="4151376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733" name="Google Shape;733;p89"/>
          <p:cNvSpPr/>
          <p:nvPr/>
        </p:nvSpPr>
        <p:spPr>
          <a:xfrm>
            <a:off x="4785747" y="3394363"/>
            <a:ext cx="4367802" cy="3472280"/>
          </a:xfrm>
          <a:custGeom>
            <a:rect b="b" l="l" r="r" t="t"/>
            <a:pathLst>
              <a:path extrusionOk="0" h="3948522" w="4966870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4" name="Google Shape;734;p89"/>
          <p:cNvPicPr preferRelativeResize="0"/>
          <p:nvPr/>
        </p:nvPicPr>
        <p:blipFill rotWithShape="1">
          <a:blip r:embed="rId4">
            <a:alphaModFix/>
          </a:blip>
          <a:srcRect b="2" l="12102" r="3179" t="0"/>
          <a:stretch/>
        </p:blipFill>
        <p:spPr>
          <a:xfrm>
            <a:off x="4931533" y="3540150"/>
            <a:ext cx="4222015" cy="3326494"/>
          </a:xfrm>
          <a:custGeom>
            <a:rect b="b" l="l" r="r" t="t"/>
            <a:pathLst>
              <a:path extrusionOk="0" h="3782741" w="4801088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2"/>
        </a:solidFill>
      </p:bgPr>
    </p:bg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9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C6A5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0" name="Google Shape;740;p90"/>
          <p:cNvSpPr txBox="1"/>
          <p:nvPr>
            <p:ph type="title"/>
          </p:nvPr>
        </p:nvSpPr>
        <p:spPr>
          <a:xfrm>
            <a:off x="6588224" y="618681"/>
            <a:ext cx="2376264" cy="47945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600"/>
              <a:buFont typeface="Calibri"/>
              <a:buNone/>
            </a:pPr>
            <a:r>
              <a:rPr b="1" lang="es-ES" sz="3600">
                <a:solidFill>
                  <a:srgbClr val="FFFF00"/>
                </a:solidFill>
              </a:rPr>
              <a:t>SUSURRAR</a:t>
            </a:r>
            <a:endParaRPr/>
          </a:p>
        </p:txBody>
      </p:sp>
      <p:sp>
        <p:nvSpPr>
          <p:cNvPr id="741" name="Google Shape;741;p90"/>
          <p:cNvSpPr/>
          <p:nvPr/>
        </p:nvSpPr>
        <p:spPr>
          <a:xfrm>
            <a:off x="370015" y="484632"/>
            <a:ext cx="6096762" cy="5724144"/>
          </a:xfrm>
          <a:prstGeom prst="roundRect">
            <a:avLst>
              <a:gd fmla="val 0" name="adj"/>
            </a:avLst>
          </a:prstGeom>
          <a:solidFill>
            <a:srgbClr val="FFFFFF"/>
          </a:solidFill>
          <a:ln cap="flat" cmpd="sng" w="9525">
            <a:solidFill>
              <a:srgbClr val="C8CAC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t" dir="5400000" dist="19050">
              <a:srgbClr val="000000">
                <a:alpha val="6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2" name="Google Shape;742;p9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18494" r="2021" t="0"/>
          <a:stretch/>
        </p:blipFill>
        <p:spPr>
          <a:xfrm>
            <a:off x="732188" y="942538"/>
            <a:ext cx="5372416" cy="4808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91"/>
          <p:cNvSpPr/>
          <p:nvPr/>
        </p:nvSpPr>
        <p:spPr>
          <a:xfrm>
            <a:off x="252413" y="320675"/>
            <a:ext cx="5381625" cy="5897563"/>
          </a:xfrm>
          <a:prstGeom prst="rect">
            <a:avLst/>
          </a:prstGeom>
          <a:solidFill>
            <a:schemeClr val="dk1">
              <a:alpha val="14901"/>
            </a:schemeClr>
          </a:solidFill>
          <a:ln cap="sq" cmpd="thinThick" w="127000">
            <a:solidFill>
              <a:schemeClr val="dk1">
                <a:alpha val="9803"/>
              </a:scheme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91"/>
          <p:cNvSpPr txBox="1"/>
          <p:nvPr>
            <p:ph type="title"/>
          </p:nvPr>
        </p:nvSpPr>
        <p:spPr>
          <a:xfrm>
            <a:off x="615950" y="434975"/>
            <a:ext cx="4654550" cy="971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000"/>
              <a:buFont typeface="Calibri"/>
              <a:buNone/>
            </a:pPr>
            <a:r>
              <a:rPr b="1" lang="es-ES" sz="4000">
                <a:solidFill>
                  <a:srgbClr val="C00000"/>
                </a:solidFill>
              </a:rPr>
              <a:t>Pedagogía del cariño</a:t>
            </a:r>
            <a:endParaRPr/>
          </a:p>
        </p:txBody>
      </p:sp>
      <p:sp>
        <p:nvSpPr>
          <p:cNvPr id="749" name="Google Shape;749;p91"/>
          <p:cNvSpPr txBox="1"/>
          <p:nvPr>
            <p:ph idx="1" type="body"/>
          </p:nvPr>
        </p:nvSpPr>
        <p:spPr>
          <a:xfrm>
            <a:off x="323528" y="1749425"/>
            <a:ext cx="5310510" cy="42878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es-ES" sz="2400">
                <a:solidFill>
                  <a:srgbClr val="7030A0"/>
                </a:solidFill>
              </a:rPr>
              <a:t>Pedagogía de la empatía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7030A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es-ES" sz="2400">
                <a:solidFill>
                  <a:srgbClr val="7030A0"/>
                </a:solidFill>
              </a:rPr>
              <a:t>Crear entornos seguros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7030A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es-ES" sz="2400">
                <a:solidFill>
                  <a:srgbClr val="7030A0"/>
                </a:solidFill>
              </a:rPr>
              <a:t>Interesarse por el otro 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7030A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7030A0"/>
              </a:buClr>
              <a:buSzPts val="2400"/>
              <a:buChar char="•"/>
            </a:pPr>
            <a:r>
              <a:rPr lang="es-ES" sz="2400">
                <a:solidFill>
                  <a:srgbClr val="7030A0"/>
                </a:solidFill>
              </a:rPr>
              <a:t>Pedirles las cosas </a:t>
            </a:r>
            <a:r>
              <a:rPr lang="es-ES" sz="2400"/>
              <a:t>no mandársela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FF00"/>
              </a:solidFill>
            </a:endParaRPr>
          </a:p>
        </p:txBody>
      </p:sp>
      <p:pic>
        <p:nvPicPr>
          <p:cNvPr id="750" name="Google Shape;750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72163" y="3009900"/>
            <a:ext cx="3032125" cy="3027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4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92"/>
          <p:cNvSpPr txBox="1"/>
          <p:nvPr>
            <p:ph type="title"/>
          </p:nvPr>
        </p:nvSpPr>
        <p:spPr>
          <a:xfrm>
            <a:off x="0" y="0"/>
            <a:ext cx="4331575" cy="20579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76923C"/>
              </a:buClr>
              <a:buSzPts val="4400"/>
              <a:buFont typeface="Calibri"/>
              <a:buNone/>
            </a:pPr>
            <a:r>
              <a:rPr lang="es-ES" sz="4400">
                <a:solidFill>
                  <a:srgbClr val="76923C"/>
                </a:solidFill>
              </a:rPr>
              <a:t>Pedagogía de cariño</a:t>
            </a:r>
            <a:endParaRPr/>
          </a:p>
        </p:txBody>
      </p:sp>
      <p:cxnSp>
        <p:nvCxnSpPr>
          <p:cNvPr id="756" name="Google Shape;756;p92"/>
          <p:cNvCxnSpPr/>
          <p:nvPr/>
        </p:nvCxnSpPr>
        <p:spPr>
          <a:xfrm>
            <a:off x="491490" y="2316480"/>
            <a:ext cx="3429000" cy="0"/>
          </a:xfrm>
          <a:prstGeom prst="straightConnector1">
            <a:avLst/>
          </a:prstGeom>
          <a:noFill/>
          <a:ln cap="sq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57" name="Google Shape;757;p92"/>
          <p:cNvSpPr txBox="1"/>
          <p:nvPr>
            <p:ph idx="1" type="body"/>
          </p:nvPr>
        </p:nvSpPr>
        <p:spPr>
          <a:xfrm>
            <a:off x="0" y="2575033"/>
            <a:ext cx="4734863" cy="4022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No se dice  a un niño </a:t>
            </a:r>
            <a:r>
              <a:rPr lang="es-ES" sz="2000">
                <a:solidFill>
                  <a:srgbClr val="C00000"/>
                </a:solidFill>
              </a:rPr>
              <a:t>que no se grita gritando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La </a:t>
            </a:r>
            <a:r>
              <a:rPr lang="es-ES" sz="2000">
                <a:solidFill>
                  <a:srgbClr val="C00000"/>
                </a:solidFill>
              </a:rPr>
              <a:t>critica en privado , </a:t>
            </a:r>
            <a:r>
              <a:rPr lang="es-ES" sz="2000"/>
              <a:t>el halago en público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s-ES" sz="2000"/>
              <a:t>No rebajarnos al nivel del niño:</a:t>
            </a:r>
            <a:endParaRPr/>
          </a:p>
          <a:p>
            <a:pPr indent="-285750" lvl="1" marL="74295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</a:pPr>
            <a:r>
              <a:rPr lang="es-ES" sz="1600"/>
              <a:t> no picarnos</a:t>
            </a:r>
            <a:endParaRPr/>
          </a:p>
          <a:p>
            <a:pPr indent="-215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Char char="•"/>
            </a:pPr>
            <a:r>
              <a:rPr lang="es-ES" sz="2000">
                <a:solidFill>
                  <a:srgbClr val="C00000"/>
                </a:solidFill>
              </a:rPr>
              <a:t>Hablar a su nivel</a:t>
            </a:r>
            <a:endParaRPr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descr="Un gato sentado en el pasto&#10;&#10;Descripción generada automáticamente" id="758" name="Google Shape;758;p92"/>
          <p:cNvPicPr preferRelativeResize="0"/>
          <p:nvPr/>
        </p:nvPicPr>
        <p:blipFill rotWithShape="1">
          <a:blip r:embed="rId3">
            <a:alphaModFix/>
          </a:blip>
          <a:srcRect b="0" l="21153" r="27066" t="0"/>
          <a:stretch/>
        </p:blipFill>
        <p:spPr>
          <a:xfrm>
            <a:off x="4409136" y="10"/>
            <a:ext cx="4734863" cy="6857987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57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93"/>
          <p:cNvSpPr txBox="1"/>
          <p:nvPr>
            <p:ph type="title"/>
          </p:nvPr>
        </p:nvSpPr>
        <p:spPr>
          <a:xfrm>
            <a:off x="1135719" y="513612"/>
            <a:ext cx="7420599" cy="10312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ES" sz="4400"/>
              <a:t>Vitamina A, B, C</a:t>
            </a:r>
            <a:endParaRPr/>
          </a:p>
        </p:txBody>
      </p:sp>
      <p:pic>
        <p:nvPicPr>
          <p:cNvPr descr="Imagen que contiene dibujo, alimentos&#10;&#10;Descripción generada automáticamente" id="764" name="Google Shape;764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35719" y="3204270"/>
            <a:ext cx="3802037" cy="1525110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93"/>
          <p:cNvSpPr/>
          <p:nvPr/>
        </p:nvSpPr>
        <p:spPr>
          <a:xfrm rot="10800000">
            <a:off x="585115" y="1884045"/>
            <a:ext cx="2456751" cy="2853308"/>
          </a:xfrm>
          <a:custGeom>
            <a:rect b="b" l="l" r="r" t="t"/>
            <a:pathLst>
              <a:path extrusionOk="0" h="2853308" w="327566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6" name="Google Shape;766;p93"/>
          <p:cNvSpPr/>
          <p:nvPr/>
        </p:nvSpPr>
        <p:spPr>
          <a:xfrm>
            <a:off x="3041866" y="3222529"/>
            <a:ext cx="2432214" cy="2828156"/>
          </a:xfrm>
          <a:custGeom>
            <a:rect b="b" l="l" r="r" t="t"/>
            <a:pathLst>
              <a:path extrusionOk="0" h="2828156" w="3242952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93"/>
          <p:cNvSpPr txBox="1"/>
          <p:nvPr>
            <p:ph idx="1" type="body"/>
          </p:nvPr>
        </p:nvSpPr>
        <p:spPr>
          <a:xfrm>
            <a:off x="5836029" y="2279151"/>
            <a:ext cx="2720298" cy="338714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s-ES" sz="4800"/>
              <a:t>Abrazos</a:t>
            </a:r>
            <a:endParaRPr/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s-ES" sz="4800"/>
              <a:t>Besos</a:t>
            </a:r>
            <a:endParaRPr/>
          </a:p>
          <a:p>
            <a:pPr indent="-342900" lvl="0" marL="342900" rtl="0" algn="l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</a:pPr>
            <a:r>
              <a:rPr lang="es-ES" sz="4800"/>
              <a:t>caricias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3">
            <a:alphaModFix/>
          </a:blip>
          <a:srcRect b="15974" l="0" r="0" t="15974"/>
          <a:stretch/>
        </p:blipFill>
        <p:spPr>
          <a:xfrm>
            <a:off x="20" y="10"/>
            <a:ext cx="9143980" cy="46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2"/>
          <p:cNvSpPr/>
          <p:nvPr/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2"/>
          <p:cNvSpPr txBox="1"/>
          <p:nvPr>
            <p:ph idx="1" type="body"/>
          </p:nvPr>
        </p:nvSpPr>
        <p:spPr>
          <a:xfrm>
            <a:off x="1547664" y="4551037"/>
            <a:ext cx="6999829" cy="150993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•"/>
            </a:pPr>
            <a:r>
              <a:rPr lang="es-ES" sz="1600" u="sng">
                <a:solidFill>
                  <a:schemeClr val="hlink"/>
                </a:solidFill>
                <a:hlinkClick r:id="rId5"/>
              </a:rPr>
              <a:t>https://youtu.be/5dbwdgMxqNw?t=19</a:t>
            </a:r>
            <a:endParaRPr sz="1600">
              <a:solidFill>
                <a:srgbClr val="000000"/>
              </a:solidFill>
            </a:endParaRPr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2" name="Google Shape;772;p94"/>
          <p:cNvPicPr preferRelativeResize="0"/>
          <p:nvPr/>
        </p:nvPicPr>
        <p:blipFill rotWithShape="1">
          <a:blip r:embed="rId3">
            <a:alphaModFix/>
          </a:blip>
          <a:srcRect b="0" l="0" r="3502" t="0"/>
          <a:stretch/>
        </p:blipFill>
        <p:spPr>
          <a:xfrm>
            <a:off x="0" y="0"/>
            <a:ext cx="9144000" cy="466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4" name="Google Shape;774;p94"/>
          <p:cNvSpPr/>
          <p:nvPr/>
        </p:nvSpPr>
        <p:spPr>
          <a:xfrm>
            <a:off x="1092200" y="4387850"/>
            <a:ext cx="617538" cy="703263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5" name="Google Shape;775;p94"/>
          <p:cNvSpPr txBox="1"/>
          <p:nvPr>
            <p:ph type="title"/>
          </p:nvPr>
        </p:nvSpPr>
        <p:spPr>
          <a:xfrm>
            <a:off x="603250" y="4551363"/>
            <a:ext cx="3767138" cy="15097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Calibri"/>
              <a:buNone/>
            </a:pPr>
            <a:r>
              <a:rPr lang="es-ES" sz="3500">
                <a:solidFill>
                  <a:srgbClr val="000000"/>
                </a:solidFill>
              </a:rPr>
              <a:t>Que clase damos</a:t>
            </a:r>
            <a:endParaRPr/>
          </a:p>
        </p:txBody>
      </p:sp>
      <p:sp>
        <p:nvSpPr>
          <p:cNvPr id="776" name="Google Shape;776;p94"/>
          <p:cNvSpPr txBox="1"/>
          <p:nvPr>
            <p:ph idx="1" type="body"/>
          </p:nvPr>
        </p:nvSpPr>
        <p:spPr>
          <a:xfrm>
            <a:off x="4852988" y="4551363"/>
            <a:ext cx="4291012" cy="219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es-ES" sz="2000">
                <a:solidFill>
                  <a:srgbClr val="0070C0"/>
                </a:solidFill>
              </a:rPr>
              <a:t>Alegre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es-ES" sz="2000">
                <a:solidFill>
                  <a:srgbClr val="0070C0"/>
                </a:solidFill>
              </a:rPr>
              <a:t>Triste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es-ES" sz="2000">
                <a:solidFill>
                  <a:srgbClr val="0070C0"/>
                </a:solidFill>
              </a:rPr>
              <a:t>Tensa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es-ES" sz="2000">
                <a:solidFill>
                  <a:srgbClr val="0070C0"/>
                </a:solidFill>
              </a:rPr>
              <a:t>A gritos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es-ES" sz="2000">
                <a:solidFill>
                  <a:srgbClr val="0070C0"/>
                </a:solidFill>
              </a:rPr>
              <a:t>Relajada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es-ES" sz="2000">
                <a:solidFill>
                  <a:srgbClr val="0070C0"/>
                </a:solidFill>
              </a:rPr>
              <a:t>Con humor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1" name="Google Shape;781;p95"/>
          <p:cNvPicPr preferRelativeResize="0"/>
          <p:nvPr/>
        </p:nvPicPr>
        <p:blipFill rotWithShape="1">
          <a:blip r:embed="rId3">
            <a:alphaModFix/>
          </a:blip>
          <a:srcRect b="2" l="2034" r="2" t="0"/>
          <a:stretch/>
        </p:blipFill>
        <p:spPr>
          <a:xfrm>
            <a:off x="20" y="10"/>
            <a:ext cx="9143980" cy="466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95"/>
          <p:cNvSpPr/>
          <p:nvPr/>
        </p:nvSpPr>
        <p:spPr>
          <a:xfrm>
            <a:off x="1092200" y="4388303"/>
            <a:ext cx="618067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4" name="Google Shape;784;p95"/>
          <p:cNvSpPr txBox="1"/>
          <p:nvPr>
            <p:ph type="title"/>
          </p:nvPr>
        </p:nvSpPr>
        <p:spPr>
          <a:xfrm>
            <a:off x="1" y="4551037"/>
            <a:ext cx="3779912" cy="15099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s-ES" sz="3200">
                <a:solidFill>
                  <a:srgbClr val="000000"/>
                </a:solidFill>
              </a:rPr>
              <a:t>Hablarles de distinta manera e igual tono</a:t>
            </a:r>
            <a:endParaRPr/>
          </a:p>
        </p:txBody>
      </p:sp>
      <p:sp>
        <p:nvSpPr>
          <p:cNvPr id="785" name="Google Shape;785;p95"/>
          <p:cNvSpPr txBox="1"/>
          <p:nvPr>
            <p:ph idx="1" type="body"/>
          </p:nvPr>
        </p:nvSpPr>
        <p:spPr>
          <a:xfrm>
            <a:off x="4499992" y="4551037"/>
            <a:ext cx="4643988" cy="175828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</a:pPr>
            <a:r>
              <a:rPr lang="es-ES" sz="2800">
                <a:solidFill>
                  <a:srgbClr val="002060"/>
                </a:solidFill>
              </a:rPr>
              <a:t>Normas pocas, claras y conocidas por todos</a:t>
            </a:r>
            <a:endParaRPr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96"/>
          <p:cNvSpPr/>
          <p:nvPr/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5D504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96"/>
          <p:cNvSpPr txBox="1"/>
          <p:nvPr>
            <p:ph type="title"/>
          </p:nvPr>
        </p:nvSpPr>
        <p:spPr>
          <a:xfrm>
            <a:off x="393192" y="4767072"/>
            <a:ext cx="4945641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ES">
                <a:solidFill>
                  <a:srgbClr val="FFFFFF"/>
                </a:solidFill>
              </a:rPr>
              <a:t>Profesor YEMA</a:t>
            </a:r>
            <a:endParaRPr/>
          </a:p>
        </p:txBody>
      </p:sp>
      <p:pic>
        <p:nvPicPr>
          <p:cNvPr id="792" name="Google Shape;792;p96"/>
          <p:cNvPicPr preferRelativeResize="0"/>
          <p:nvPr/>
        </p:nvPicPr>
        <p:blipFill rotWithShape="1">
          <a:blip r:embed="rId3">
            <a:alphaModFix/>
          </a:blip>
          <a:srcRect b="-3" l="3947" r="10020" t="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96"/>
          <p:cNvSpPr/>
          <p:nvPr/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96"/>
          <p:cNvSpPr txBox="1"/>
          <p:nvPr>
            <p:ph idx="1" type="body"/>
          </p:nvPr>
        </p:nvSpPr>
        <p:spPr>
          <a:xfrm>
            <a:off x="5796136" y="917725"/>
            <a:ext cx="3024335" cy="485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None/>
            </a:pPr>
            <a:r>
              <a:rPr lang="es-ES" sz="1700">
                <a:solidFill>
                  <a:srgbClr val="FFFFFF"/>
                </a:solidFill>
              </a:rPr>
              <a:t> </a:t>
            </a:r>
            <a:r>
              <a:rPr b="1" lang="es-ES" sz="2400">
                <a:solidFill>
                  <a:srgbClr val="FFFF00"/>
                </a:solidFill>
              </a:rPr>
              <a:t>Y</a:t>
            </a:r>
            <a:r>
              <a:rPr b="1" lang="es-ES" sz="2400">
                <a:solidFill>
                  <a:srgbClr val="FFFFFF"/>
                </a:solidFill>
              </a:rPr>
              <a:t>o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None/>
            </a:pPr>
            <a:r>
              <a:rPr b="1" lang="es-ES" sz="2400">
                <a:solidFill>
                  <a:srgbClr val="FFFF00"/>
                </a:solidFill>
              </a:rPr>
              <a:t>E</a:t>
            </a:r>
            <a:r>
              <a:rPr b="1" lang="es-ES" sz="2400">
                <a:solidFill>
                  <a:srgbClr val="FFFFFF"/>
                </a:solidFill>
              </a:rPr>
              <a:t>duco a través de la </a:t>
            </a:r>
            <a:r>
              <a:rPr b="1" lang="es-ES" sz="2400">
                <a:solidFill>
                  <a:srgbClr val="FFFF00"/>
                </a:solidFill>
              </a:rPr>
              <a:t>M</a:t>
            </a:r>
            <a:r>
              <a:rPr b="1" lang="es-ES" sz="2400">
                <a:solidFill>
                  <a:srgbClr val="FFFFFF"/>
                </a:solidFill>
              </a:rPr>
              <a:t>ateria a mis </a:t>
            </a:r>
            <a:r>
              <a:rPr b="1" lang="es-ES" sz="2400">
                <a:solidFill>
                  <a:srgbClr val="FFFF00"/>
                </a:solidFill>
              </a:rPr>
              <a:t>A</a:t>
            </a:r>
            <a:r>
              <a:rPr b="1" lang="es-ES" sz="2400">
                <a:solidFill>
                  <a:srgbClr val="FFFFFF"/>
                </a:solidFill>
              </a:rPr>
              <a:t>lumnos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9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458" r="20543" t="0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97"/>
          <p:cNvSpPr txBox="1"/>
          <p:nvPr>
            <p:ph type="title"/>
          </p:nvPr>
        </p:nvSpPr>
        <p:spPr>
          <a:xfrm>
            <a:off x="392906" y="3789040"/>
            <a:ext cx="8408194" cy="27363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3200"/>
              <a:buFont typeface="Calibri"/>
              <a:buNone/>
            </a:pPr>
            <a:r>
              <a:rPr b="1" lang="es-ES" sz="3200">
                <a:solidFill>
                  <a:srgbClr val="FFFF00"/>
                </a:solidFill>
              </a:rPr>
              <a:t>Maestros o profes</a:t>
            </a:r>
            <a:br>
              <a:rPr b="1" lang="es-ES" sz="3200">
                <a:solidFill>
                  <a:srgbClr val="FFFF00"/>
                </a:solidFill>
              </a:rPr>
            </a:br>
            <a:br>
              <a:rPr b="1" lang="es-ES" sz="3200">
                <a:solidFill>
                  <a:srgbClr val="FFFF00"/>
                </a:solidFill>
              </a:rPr>
            </a:br>
            <a:r>
              <a:rPr b="1" lang="es-ES" sz="3200">
                <a:solidFill>
                  <a:srgbClr val="FFFF00"/>
                </a:solidFill>
              </a:rPr>
              <a:t> en Educación Infantil, Primaria ESO, Bachillerato</a:t>
            </a:r>
            <a:br>
              <a:rPr b="1" lang="es-ES" sz="3200">
                <a:solidFill>
                  <a:srgbClr val="FFFF00"/>
                </a:solidFill>
              </a:rPr>
            </a:br>
            <a:r>
              <a:rPr b="1" lang="es-ES" sz="3200">
                <a:solidFill>
                  <a:srgbClr val="FFFF00"/>
                </a:solidFill>
              </a:rPr>
              <a:t> </a:t>
            </a:r>
            <a:br>
              <a:rPr b="1" lang="es-ES" sz="3200">
                <a:solidFill>
                  <a:srgbClr val="FFFF00"/>
                </a:solidFill>
              </a:rPr>
            </a:br>
            <a:r>
              <a:rPr b="1" lang="es-ES" sz="3200">
                <a:solidFill>
                  <a:srgbClr val="FFFF00"/>
                </a:solidFill>
              </a:rPr>
              <a:t>de Inglés, música, mate, lengua, francés..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98"/>
          <p:cNvSpPr txBox="1"/>
          <p:nvPr>
            <p:ph type="title"/>
          </p:nvPr>
        </p:nvSpPr>
        <p:spPr>
          <a:xfrm>
            <a:off x="2267744" y="476673"/>
            <a:ext cx="6264696" cy="2520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FFC000"/>
                </a:solidFill>
              </a:rPr>
              <a:t>Momentos de curvas peligrosas</a:t>
            </a:r>
            <a:endParaRPr/>
          </a:p>
        </p:txBody>
      </p:sp>
      <p:sp>
        <p:nvSpPr>
          <p:cNvPr id="807" name="Google Shape;807;p98"/>
          <p:cNvSpPr txBox="1"/>
          <p:nvPr>
            <p:ph idx="1" type="body"/>
          </p:nvPr>
        </p:nvSpPr>
        <p:spPr>
          <a:xfrm>
            <a:off x="1979712" y="3722279"/>
            <a:ext cx="5184575" cy="25202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</a:pPr>
            <a:r>
              <a:rPr b="1" lang="es-ES" sz="2400">
                <a:solidFill>
                  <a:srgbClr val="FFFF00"/>
                </a:solidFill>
              </a:rPr>
              <a:t>El principio de clase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</a:pPr>
            <a:r>
              <a:rPr b="1" lang="es-ES" sz="2400">
                <a:solidFill>
                  <a:srgbClr val="FFFF00"/>
                </a:solidFill>
              </a:rPr>
              <a:t>Al final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</a:pPr>
            <a:r>
              <a:rPr b="1" lang="es-ES" sz="2400">
                <a:solidFill>
                  <a:srgbClr val="FFFF00"/>
                </a:solidFill>
              </a:rPr>
              <a:t>Meseta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</a:pPr>
            <a:r>
              <a:rPr b="1" lang="es-ES" sz="2400">
                <a:solidFill>
                  <a:srgbClr val="FFFF00"/>
                </a:solidFill>
              </a:rPr>
              <a:t>Transiciones de actividades</a:t>
            </a:r>
            <a:r>
              <a:rPr b="1" lang="es-ES" sz="2400"/>
              <a:t>.</a:t>
            </a:r>
            <a:endParaRPr/>
          </a:p>
        </p:txBody>
      </p:sp>
    </p:spTree>
  </p:cSld>
  <p:clrMapOvr>
    <a:masterClrMapping/>
  </p:clrMapOvr>
  <p:transition spd="slow">
    <p:fade thruBlk="1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0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99"/>
          <p:cNvSpPr txBox="1"/>
          <p:nvPr>
            <p:ph type="title"/>
          </p:nvPr>
        </p:nvSpPr>
        <p:spPr>
          <a:xfrm>
            <a:off x="486696" y="629266"/>
            <a:ext cx="3845274" cy="167660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700"/>
              <a:buFont typeface="Calibri"/>
              <a:buNone/>
            </a:pPr>
            <a:r>
              <a:rPr lang="es-ES" sz="3700">
                <a:solidFill>
                  <a:srgbClr val="C00000"/>
                </a:solidFill>
              </a:rPr>
              <a:t>Primer día de clase</a:t>
            </a:r>
            <a:br>
              <a:rPr lang="es-ES" sz="3700"/>
            </a:br>
            <a:endParaRPr sz="3700"/>
          </a:p>
        </p:txBody>
      </p:sp>
      <p:sp>
        <p:nvSpPr>
          <p:cNvPr id="813" name="Google Shape;813;p99"/>
          <p:cNvSpPr txBox="1"/>
          <p:nvPr>
            <p:ph idx="1" type="body"/>
          </p:nvPr>
        </p:nvSpPr>
        <p:spPr>
          <a:xfrm>
            <a:off x="0" y="2438400"/>
            <a:ext cx="4932040" cy="37854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Char char="•"/>
            </a:pPr>
            <a:r>
              <a:rPr lang="es-ES" sz="2200">
                <a:solidFill>
                  <a:srgbClr val="C00000"/>
                </a:solidFill>
              </a:rPr>
              <a:t>Míster látigo </a:t>
            </a:r>
            <a:r>
              <a:rPr lang="es-ES" sz="2200"/>
              <a:t>no funciona</a:t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ES" sz="2200"/>
              <a:t>Presentaros como alguien </a:t>
            </a:r>
            <a:r>
              <a:rPr b="1" lang="es-ES" sz="2200">
                <a:solidFill>
                  <a:srgbClr val="7030A0"/>
                </a:solidFill>
              </a:rPr>
              <a:t>interesante</a:t>
            </a:r>
            <a:endParaRPr/>
          </a:p>
          <a:p>
            <a:pPr indent="-2032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b="1" sz="2200">
              <a:solidFill>
                <a:srgbClr val="7030A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ES" sz="2200"/>
              <a:t>Somos personas con carreras universitarios, </a:t>
            </a:r>
            <a:r>
              <a:rPr b="1" lang="es-ES" sz="2200">
                <a:solidFill>
                  <a:srgbClr val="FF0000"/>
                </a:solidFill>
              </a:rPr>
              <a:t>muy preparados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t/>
            </a:r>
            <a:endParaRPr sz="2200"/>
          </a:p>
          <a:p>
            <a:pPr indent="-342900" lvl="0" marL="34290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s-ES" sz="2200"/>
              <a:t>Mensaje </a:t>
            </a:r>
            <a:r>
              <a:rPr b="1" lang="es-ES" sz="2200" u="sng">
                <a:solidFill>
                  <a:srgbClr val="D99593"/>
                </a:solidFill>
              </a:rPr>
              <a:t>lady Gaga</a:t>
            </a:r>
            <a:endParaRPr/>
          </a:p>
        </p:txBody>
      </p:sp>
      <p:pic>
        <p:nvPicPr>
          <p:cNvPr id="814" name="Google Shape;814;p99"/>
          <p:cNvPicPr preferRelativeResize="0"/>
          <p:nvPr/>
        </p:nvPicPr>
        <p:blipFill rotWithShape="1">
          <a:blip r:embed="rId3">
            <a:alphaModFix/>
          </a:blip>
          <a:srcRect b="1" l="9804" r="16757" t="0"/>
          <a:stretch/>
        </p:blipFill>
        <p:spPr>
          <a:xfrm>
            <a:off x="5020429" y="645982"/>
            <a:ext cx="4096293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4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1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18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100"/>
          <p:cNvSpPr/>
          <p:nvPr/>
        </p:nvSpPr>
        <p:spPr>
          <a:xfrm>
            <a:off x="0" y="0"/>
            <a:ext cx="3490722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0" name="Google Shape;820;p100"/>
          <p:cNvSpPr txBox="1"/>
          <p:nvPr>
            <p:ph idx="1" type="body"/>
          </p:nvPr>
        </p:nvSpPr>
        <p:spPr>
          <a:xfrm>
            <a:off x="251520" y="2132856"/>
            <a:ext cx="2754061" cy="39208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s-ES" sz="3300">
                <a:solidFill>
                  <a:schemeClr val="lt1"/>
                </a:solidFill>
              </a:rPr>
              <a:t>Puntual. Pedir perdón</a:t>
            </a:r>
            <a:endParaRPr/>
          </a:p>
          <a:p>
            <a:pPr indent="0" lvl="0" marL="0" rtl="0" algn="l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</a:pPr>
            <a:r>
              <a:t/>
            </a:r>
            <a:endParaRPr sz="3300">
              <a:solidFill>
                <a:schemeClr val="lt1"/>
              </a:solidFill>
            </a:endParaRPr>
          </a:p>
          <a:p>
            <a:pPr indent="-342900" lvl="0" marL="342900" rtl="0" algn="l">
              <a:spcBef>
                <a:spcPts val="660"/>
              </a:spcBef>
              <a:spcAft>
                <a:spcPts val="0"/>
              </a:spcAft>
              <a:buClr>
                <a:schemeClr val="lt1"/>
              </a:buClr>
              <a:buSzPts val="3300"/>
              <a:buChar char="•"/>
            </a:pPr>
            <a:r>
              <a:rPr lang="es-ES" sz="3300">
                <a:solidFill>
                  <a:schemeClr val="lt1"/>
                </a:solidFill>
              </a:rPr>
              <a:t>Su nombre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821" name="Google Shape;821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3322" y="1824941"/>
            <a:ext cx="4688077" cy="3047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101"/>
          <p:cNvPicPr preferRelativeResize="0"/>
          <p:nvPr/>
        </p:nvPicPr>
        <p:blipFill rotWithShape="1">
          <a:blip r:embed="rId3">
            <a:alphaModFix/>
          </a:blip>
          <a:srcRect b="0" l="0" r="19393" t="909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101"/>
          <p:cNvSpPr txBox="1"/>
          <p:nvPr>
            <p:ph type="title"/>
          </p:nvPr>
        </p:nvSpPr>
        <p:spPr>
          <a:xfrm>
            <a:off x="446103" y="640263"/>
            <a:ext cx="4964858" cy="1344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500"/>
              <a:buFont typeface="Calibri"/>
              <a:buNone/>
            </a:pPr>
            <a:r>
              <a:rPr b="1" lang="es-ES" sz="3500">
                <a:solidFill>
                  <a:srgbClr val="C00000"/>
                </a:solidFill>
              </a:rPr>
              <a:t>Retrasos</a:t>
            </a:r>
            <a:endParaRPr/>
          </a:p>
        </p:txBody>
      </p:sp>
      <p:sp>
        <p:nvSpPr>
          <p:cNvPr id="828" name="Google Shape;828;p101"/>
          <p:cNvSpPr txBox="1"/>
          <p:nvPr>
            <p:ph idx="1" type="body"/>
          </p:nvPr>
        </p:nvSpPr>
        <p:spPr>
          <a:xfrm>
            <a:off x="179513" y="1844824"/>
            <a:ext cx="5904656" cy="4536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2100"/>
              <a:buChar char="•"/>
            </a:pPr>
            <a:r>
              <a:rPr b="1" lang="es-ES" sz="2100">
                <a:solidFill>
                  <a:srgbClr val="00B050"/>
                </a:solidFill>
              </a:rPr>
              <a:t>Obviar</a:t>
            </a:r>
            <a:r>
              <a:rPr lang="es-ES" sz="2100"/>
              <a:t> si son casos aislados, pues la intervención correctora provoca </a:t>
            </a:r>
            <a:r>
              <a:rPr b="1" lang="es-ES" sz="2100">
                <a:solidFill>
                  <a:srgbClr val="974806"/>
                </a:solidFill>
              </a:rPr>
              <a:t>más distracción.</a:t>
            </a:r>
            <a:endParaRPr/>
          </a:p>
          <a:p>
            <a:pPr indent="-209550" lvl="0" marL="34290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/>
          </a:p>
          <a:p>
            <a:pPr indent="-342900" lvl="0" marL="34290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-ES" sz="2100"/>
              <a:t>Pedir explicaciones </a:t>
            </a:r>
            <a:r>
              <a:rPr b="1" lang="es-ES" sz="2100">
                <a:solidFill>
                  <a:srgbClr val="00B050"/>
                </a:solidFill>
              </a:rPr>
              <a:t>no</a:t>
            </a:r>
            <a:r>
              <a:rPr b="1" lang="es-ES" sz="2100"/>
              <a:t> </a:t>
            </a:r>
            <a:r>
              <a:rPr lang="es-ES" sz="2100"/>
              <a:t>en el momento de </a:t>
            </a:r>
            <a:r>
              <a:rPr b="1" lang="es-ES" sz="2100"/>
              <a:t>entrar</a:t>
            </a:r>
            <a:endParaRPr/>
          </a:p>
          <a:p>
            <a:pPr indent="-209550" lvl="0" marL="34290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b="1" sz="2100"/>
          </a:p>
          <a:p>
            <a:pPr indent="-342900" lvl="0" marL="34290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es-ES" sz="2100"/>
              <a:t>Que </a:t>
            </a:r>
            <a:r>
              <a:rPr b="1" lang="es-ES" sz="2100">
                <a:solidFill>
                  <a:srgbClr val="00B050"/>
                </a:solidFill>
              </a:rPr>
              <a:t>ocurra algo importante </a:t>
            </a:r>
            <a:r>
              <a:rPr lang="es-ES" sz="2100"/>
              <a:t>en los primeros minutos</a:t>
            </a:r>
            <a:endParaRPr/>
          </a:p>
          <a:p>
            <a:pPr indent="-285750" lvl="1" marL="74295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</a:pPr>
            <a:r>
              <a:rPr lang="es-ES" sz="2100"/>
              <a:t> Actividades evaluables, </a:t>
            </a:r>
            <a:endParaRPr/>
          </a:p>
          <a:p>
            <a:pPr indent="-285750" lvl="1" marL="74295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</a:pPr>
            <a:r>
              <a:rPr lang="es-ES" sz="2100"/>
              <a:t>Preguntas relevantes</a:t>
            </a:r>
            <a:endParaRPr/>
          </a:p>
          <a:p>
            <a:pPr indent="-285750" lvl="1" marL="74295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</a:pPr>
            <a:r>
              <a:rPr lang="es-ES" sz="2100"/>
              <a:t>Algo divertido..</a:t>
            </a:r>
            <a:endParaRPr/>
          </a:p>
          <a:p>
            <a:pPr indent="-209550" lvl="0" marL="34290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2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2"/>
          <p:cNvSpPr txBox="1"/>
          <p:nvPr>
            <p:ph type="title"/>
          </p:nvPr>
        </p:nvSpPr>
        <p:spPr>
          <a:xfrm>
            <a:off x="3724072" y="332656"/>
            <a:ext cx="4939868" cy="3600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959"/>
              <a:buFont typeface="Calibri"/>
              <a:buNone/>
            </a:pPr>
            <a:r>
              <a:rPr lang="es-ES" sz="3959">
                <a:solidFill>
                  <a:srgbClr val="C00000"/>
                </a:solidFill>
              </a:rPr>
              <a:t>Advertencias</a:t>
            </a:r>
            <a:endParaRPr/>
          </a:p>
        </p:txBody>
      </p:sp>
      <p:pic>
        <p:nvPicPr>
          <p:cNvPr id="834" name="Google Shape;834;p102"/>
          <p:cNvPicPr preferRelativeResize="0"/>
          <p:nvPr/>
        </p:nvPicPr>
        <p:blipFill rotWithShape="1">
          <a:blip r:embed="rId3">
            <a:alphaModFix/>
          </a:blip>
          <a:srcRect b="0" l="5338" r="24007" t="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5" name="Google Shape;835;p102"/>
          <p:cNvCxnSpPr/>
          <p:nvPr/>
        </p:nvCxnSpPr>
        <p:spPr>
          <a:xfrm>
            <a:off x="3810700" y="2115117"/>
            <a:ext cx="4732020" cy="0"/>
          </a:xfrm>
          <a:prstGeom prst="straightConnector1">
            <a:avLst/>
          </a:prstGeom>
          <a:noFill/>
          <a:ln cap="flat" cmpd="sng" w="19050">
            <a:solidFill>
              <a:srgbClr val="BB955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6" name="Google Shape;836;p102"/>
          <p:cNvSpPr txBox="1"/>
          <p:nvPr>
            <p:ph idx="1" type="body"/>
          </p:nvPr>
        </p:nvSpPr>
        <p:spPr>
          <a:xfrm>
            <a:off x="3476692" y="1052736"/>
            <a:ext cx="5667307" cy="56886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Mejor </a:t>
            </a:r>
            <a:r>
              <a:rPr lang="es-ES" sz="1800">
                <a:solidFill>
                  <a:srgbClr val="7030A0"/>
                </a:solidFill>
              </a:rPr>
              <a:t>un gesto </a:t>
            </a:r>
            <a:r>
              <a:rPr lang="es-ES" sz="1800"/>
              <a:t>que una frase corta</a:t>
            </a:r>
            <a:endParaRPr/>
          </a:p>
          <a:p>
            <a:pPr indent="-285750" lvl="1" marL="74295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</a:pPr>
            <a:r>
              <a:rPr lang="es-ES" sz="1800"/>
              <a:t>Tener </a:t>
            </a:r>
            <a:r>
              <a:rPr lang="es-ES" sz="1800">
                <a:solidFill>
                  <a:srgbClr val="C00000"/>
                </a:solidFill>
              </a:rPr>
              <a:t>repertorio de muecas </a:t>
            </a:r>
            <a:r>
              <a:rPr lang="es-ES" sz="1800"/>
              <a:t>que permitan sin acudir a recursos verbales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Mejor </a:t>
            </a:r>
            <a:r>
              <a:rPr lang="es-ES" sz="2400">
                <a:solidFill>
                  <a:srgbClr val="7030A0"/>
                </a:solidFill>
              </a:rPr>
              <a:t>una frase corta </a:t>
            </a:r>
            <a:r>
              <a:rPr lang="es-ES" sz="2400"/>
              <a:t>que un discurso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</a:rPr>
              <a:t>Privada </a:t>
            </a:r>
            <a:r>
              <a:rPr lang="es-ES" sz="2400"/>
              <a:t>cerca del alumno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</a:rPr>
              <a:t>Relajada: </a:t>
            </a:r>
            <a:r>
              <a:rPr lang="es-ES" sz="2400"/>
              <a:t>los gritos y la ira son reforzadores de las conductas conflictivas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Char char="•"/>
            </a:pPr>
            <a:r>
              <a:rPr lang="es-ES" sz="2400">
                <a:solidFill>
                  <a:srgbClr val="C00000"/>
                </a:solidFill>
              </a:rPr>
              <a:t>Única: </a:t>
            </a:r>
            <a:r>
              <a:rPr lang="es-ES" sz="2400"/>
              <a:t>una sola vez, no repetir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196850" lvl="1" marL="74295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12" st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6">
                                            <p:txEl>
                                              <p:pRg end="13" st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3"/>
          <p:cNvSpPr txBox="1"/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lang="es-ES">
                <a:solidFill>
                  <a:srgbClr val="FF0000"/>
                </a:solidFill>
              </a:rPr>
              <a:t>ADVERTENCIAS</a:t>
            </a:r>
            <a:endParaRPr/>
          </a:p>
        </p:txBody>
      </p:sp>
      <p:sp>
        <p:nvSpPr>
          <p:cNvPr id="842" name="Google Shape;842;p103"/>
          <p:cNvSpPr txBox="1"/>
          <p:nvPr>
            <p:ph idx="1" type="body"/>
          </p:nvPr>
        </p:nvSpPr>
        <p:spPr>
          <a:xfrm>
            <a:off x="179512" y="1690688"/>
            <a:ext cx="4392488" cy="50506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49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C00000"/>
              </a:solidFill>
            </a:endParaRPr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rgbClr val="C00000"/>
              </a:buClr>
              <a:buSzPts val="1700"/>
              <a:buChar char="•"/>
            </a:pPr>
            <a:r>
              <a:rPr b="1" lang="es-ES" sz="1700">
                <a:solidFill>
                  <a:srgbClr val="C00000"/>
                </a:solidFill>
              </a:rPr>
              <a:t>Obviar lo leve</a:t>
            </a:r>
            <a:endParaRPr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s-ES" sz="1700"/>
              <a:t>si se distrae </a:t>
            </a:r>
            <a:r>
              <a:rPr lang="es-ES" sz="1700">
                <a:solidFill>
                  <a:srgbClr val="00B050"/>
                </a:solidFill>
              </a:rPr>
              <a:t>no conviene distraer a toda </a:t>
            </a:r>
            <a:r>
              <a:rPr lang="es-ES" sz="1700"/>
              <a:t>la clase para atraer a un alumno</a:t>
            </a:r>
            <a:endParaRPr/>
          </a:p>
          <a:p>
            <a:pPr indent="0" lvl="1" marL="4572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s-ES" sz="1700"/>
              <a:t>A veces </a:t>
            </a:r>
            <a:r>
              <a:rPr lang="es-ES" sz="1700">
                <a:solidFill>
                  <a:srgbClr val="00B050"/>
                </a:solidFill>
              </a:rPr>
              <a:t>les premiamos con nuestra atención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C00000"/>
              </a:solidFill>
            </a:endParaRPr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342900" lvl="0" marL="342900" rtl="0" algn="l">
              <a:spcBef>
                <a:spcPts val="340"/>
              </a:spcBef>
              <a:spcAft>
                <a:spcPts val="0"/>
              </a:spcAft>
              <a:buClr>
                <a:srgbClr val="C00000"/>
              </a:buClr>
              <a:buSzPts val="1700"/>
              <a:buChar char="•"/>
            </a:pPr>
            <a:r>
              <a:rPr b="1" lang="es-ES" sz="1700">
                <a:solidFill>
                  <a:srgbClr val="C00000"/>
                </a:solidFill>
              </a:rPr>
              <a:t>No discutir. </a:t>
            </a:r>
            <a:endParaRPr/>
          </a:p>
          <a:p>
            <a:pPr indent="0" lvl="0" marL="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  <a:p>
            <a:pPr indent="-285750" lvl="1" marL="74295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Char char="–"/>
            </a:pPr>
            <a:r>
              <a:rPr lang="es-ES" sz="1700"/>
              <a:t>“Yo no he hecho nada”, </a:t>
            </a:r>
            <a:endParaRPr/>
          </a:p>
          <a:p>
            <a:pPr indent="0" lvl="1" marL="4572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s-ES" sz="1700"/>
              <a:t>ok estaremos atentos en el futuro, demuéstrame que no tengo razón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/>
          </a:p>
        </p:txBody>
      </p:sp>
      <p:pic>
        <p:nvPicPr>
          <p:cNvPr id="843" name="Google Shape;843;p103"/>
          <p:cNvPicPr preferRelativeResize="0"/>
          <p:nvPr/>
        </p:nvPicPr>
        <p:blipFill rotWithShape="1">
          <a:blip r:embed="rId3">
            <a:alphaModFix/>
          </a:blip>
          <a:srcRect b="1" l="19715" r="22614" t="0"/>
          <a:stretch/>
        </p:blipFill>
        <p:spPr>
          <a:xfrm>
            <a:off x="4753737" y="1904281"/>
            <a:ext cx="3805552" cy="42726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/>
          <p:nvPr/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4C604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3"/>
          <p:cNvSpPr txBox="1"/>
          <p:nvPr>
            <p:ph type="title"/>
          </p:nvPr>
        </p:nvSpPr>
        <p:spPr>
          <a:xfrm>
            <a:off x="393192" y="4767072"/>
            <a:ext cx="4945641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Calibri"/>
              <a:buNone/>
            </a:pPr>
            <a:r>
              <a:rPr lang="es-ES" sz="3700">
                <a:solidFill>
                  <a:srgbClr val="FFFFFF"/>
                </a:solidFill>
              </a:rPr>
              <a:t>El que se siente mal aprende mal</a:t>
            </a:r>
            <a:br>
              <a:rPr lang="es-ES" sz="3700">
                <a:solidFill>
                  <a:srgbClr val="FFFFFF"/>
                </a:solidFill>
              </a:rPr>
            </a:br>
            <a:endParaRPr sz="3700">
              <a:solidFill>
                <a:srgbClr val="FFFFFF"/>
              </a:solidFill>
            </a:endParaRPr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-2" l="0" r="14291" t="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/>
          <p:nvPr/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>
            <a:off x="5686922" y="917724"/>
            <a:ext cx="3211418" cy="54745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s-ES" sz="2400">
                <a:solidFill>
                  <a:srgbClr val="FFFFFF"/>
                </a:solidFill>
              </a:rPr>
              <a:t>Detrás de una </a:t>
            </a:r>
            <a:r>
              <a:rPr lang="es-ES" sz="2400">
                <a:solidFill>
                  <a:srgbClr val="FF0000"/>
                </a:solidFill>
              </a:rPr>
              <a:t>conducta negativa</a:t>
            </a:r>
            <a:endParaRPr/>
          </a:p>
          <a:p>
            <a:pPr indent="0" lvl="1" marL="45720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lang="es-ES" sz="2400">
                <a:solidFill>
                  <a:srgbClr val="FFFFFF"/>
                </a:solidFill>
              </a:rPr>
              <a:t> hay un </a:t>
            </a:r>
            <a:r>
              <a:rPr lang="es-ES" sz="2400">
                <a:solidFill>
                  <a:srgbClr val="92D050"/>
                </a:solidFill>
              </a:rPr>
              <a:t>sentimiento negativo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azul, amarillo, pequeño, par&#10;&#10;Descripción generada automáticamente" id="848" name="Google Shape;848;p104"/>
          <p:cNvPicPr preferRelativeResize="0"/>
          <p:nvPr/>
        </p:nvPicPr>
        <p:blipFill rotWithShape="1">
          <a:blip r:embed="rId3">
            <a:alphaModFix/>
          </a:blip>
          <a:srcRect b="-2" l="333" r="-2" t="0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Google Shape;849;p104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0" name="Google Shape;850;p104"/>
          <p:cNvSpPr txBox="1"/>
          <p:nvPr>
            <p:ph type="title"/>
          </p:nvPr>
        </p:nvSpPr>
        <p:spPr>
          <a:xfrm>
            <a:off x="568370" y="2631121"/>
            <a:ext cx="3153103" cy="98031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b="1" lang="es-ES">
                <a:solidFill>
                  <a:srgbClr val="C00000"/>
                </a:solidFill>
              </a:rPr>
              <a:t>JONAS</a:t>
            </a:r>
            <a:endParaRPr/>
          </a:p>
        </p:txBody>
      </p:sp>
      <p:cxnSp>
        <p:nvCxnSpPr>
          <p:cNvPr id="851" name="Google Shape;851;p104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52" name="Google Shape;852;p104"/>
          <p:cNvSpPr txBox="1"/>
          <p:nvPr>
            <p:ph idx="1" type="body"/>
          </p:nvPr>
        </p:nvSpPr>
        <p:spPr>
          <a:xfrm>
            <a:off x="179512" y="3611438"/>
            <a:ext cx="4104455" cy="29139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</a:pPr>
            <a:r>
              <a:rPr lang="es-ES" sz="1575"/>
              <a:t>SACA EL LIBRO DE LA MOCHILA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  <a:p>
            <a:pPr indent="-342900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</a:pPr>
            <a:r>
              <a:rPr lang="es-ES" sz="1575"/>
              <a:t>SI NO TE SIENTAS BIEN DE DOY UN BESO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  <a:p>
            <a:pPr indent="-342900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</a:pPr>
            <a:r>
              <a:rPr lang="es-ES" sz="1575"/>
              <a:t>LLAMO A TU PAPICHULI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  <a:p>
            <a:pPr indent="-342900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</a:pPr>
            <a:r>
              <a:rPr lang="es-ES" sz="1575"/>
              <a:t>LE ESCRIBEN CARTAS DE AMOR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56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p105"/>
          <p:cNvPicPr preferRelativeResize="0"/>
          <p:nvPr/>
        </p:nvPicPr>
        <p:blipFill rotWithShape="1">
          <a:blip r:embed="rId3">
            <a:alphaModFix/>
          </a:blip>
          <a:srcRect b="10975" l="0" r="0" t="21228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105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9" name="Google Shape;859;p105"/>
          <p:cNvSpPr txBox="1"/>
          <p:nvPr>
            <p:ph type="title"/>
          </p:nvPr>
        </p:nvSpPr>
        <p:spPr>
          <a:xfrm>
            <a:off x="568370" y="2580321"/>
            <a:ext cx="3153103" cy="99269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0070C0"/>
                </a:solidFill>
              </a:rPr>
              <a:t>Desvestir los problemas</a:t>
            </a:r>
            <a:endParaRPr/>
          </a:p>
        </p:txBody>
      </p:sp>
      <p:cxnSp>
        <p:nvCxnSpPr>
          <p:cNvPr id="860" name="Google Shape;860;p105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61" name="Google Shape;861;p105"/>
          <p:cNvSpPr txBox="1"/>
          <p:nvPr>
            <p:ph idx="1" type="body"/>
          </p:nvPr>
        </p:nvSpPr>
        <p:spPr>
          <a:xfrm>
            <a:off x="430420" y="4277679"/>
            <a:ext cx="3781539" cy="253569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575"/>
              <a:buChar char="•"/>
            </a:pPr>
            <a:r>
              <a:rPr b="1" lang="es-ES" sz="1575">
                <a:solidFill>
                  <a:srgbClr val="FF0000"/>
                </a:solidFill>
              </a:rPr>
              <a:t>Vestirlos: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s-ES" sz="1575"/>
              <a:t>enfado explosivo,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s-ES" sz="1575"/>
              <a:t> amenazas, 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s-ES" sz="1575"/>
              <a:t>desafíos, 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s-ES" sz="1575"/>
              <a:t>tensión, 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s-ES" sz="1575"/>
              <a:t>gritos, </a:t>
            </a:r>
            <a:endParaRPr/>
          </a:p>
          <a:p>
            <a:pPr indent="0" lvl="0" marL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rPr lang="es-ES" sz="1575"/>
              <a:t>ironía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6" name="Google Shape;866;p106"/>
          <p:cNvPicPr preferRelativeResize="0"/>
          <p:nvPr/>
        </p:nvPicPr>
        <p:blipFill rotWithShape="1">
          <a:blip r:embed="rId3">
            <a:alphaModFix/>
          </a:blip>
          <a:srcRect b="0" l="25000" r="0" t="0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67" name="Google Shape;867;p106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106"/>
          <p:cNvSpPr txBox="1"/>
          <p:nvPr>
            <p:ph type="title"/>
          </p:nvPr>
        </p:nvSpPr>
        <p:spPr>
          <a:xfrm>
            <a:off x="395536" y="2636912"/>
            <a:ext cx="3325937" cy="10253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0070C0"/>
                </a:solidFill>
              </a:rPr>
              <a:t>Control de subgrupos</a:t>
            </a:r>
            <a:endParaRPr/>
          </a:p>
        </p:txBody>
      </p:sp>
      <p:cxnSp>
        <p:nvCxnSpPr>
          <p:cNvPr id="869" name="Google Shape;869;p106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70" name="Google Shape;870;p106"/>
          <p:cNvSpPr txBox="1"/>
          <p:nvPr>
            <p:ph idx="1" type="body"/>
          </p:nvPr>
        </p:nvSpPr>
        <p:spPr>
          <a:xfrm>
            <a:off x="0" y="4277679"/>
            <a:ext cx="4644007" cy="19648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Se interviene sobre los </a:t>
            </a:r>
            <a:r>
              <a:rPr b="1" lang="es-ES" sz="1800">
                <a:solidFill>
                  <a:srgbClr val="4F6128"/>
                </a:solidFill>
              </a:rPr>
              <a:t>líderes negativos </a:t>
            </a:r>
            <a:r>
              <a:rPr lang="es-ES" sz="1800"/>
              <a:t>(“estrellas”)</a:t>
            </a:r>
            <a:endParaRPr/>
          </a:p>
          <a:p>
            <a:pPr indent="-228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3429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s-ES" sz="1800"/>
              <a:t>· Conversación individual con </a:t>
            </a:r>
            <a:r>
              <a:rPr b="1" lang="es-ES" sz="1800">
                <a:solidFill>
                  <a:srgbClr val="4F6128"/>
                </a:solidFill>
              </a:rPr>
              <a:t>los satélites</a:t>
            </a:r>
            <a:r>
              <a:rPr lang="es-ES" sz="1800"/>
              <a:t>. -	- para producir un cambio positivo en ellos </a:t>
            </a:r>
            <a:r>
              <a:rPr lang="es-ES" sz="1800">
                <a:solidFill>
                  <a:srgbClr val="FF0000"/>
                </a:solidFill>
              </a:rPr>
              <a:t>o aislarlos</a:t>
            </a:r>
            <a:endParaRPr/>
          </a:p>
          <a:p>
            <a:pPr indent="-242887" lvl="0" marL="34290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None/>
            </a:pPr>
            <a:r>
              <a:t/>
            </a:r>
            <a:endParaRPr sz="1575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Google Shape;875;p107"/>
          <p:cNvPicPr preferRelativeResize="0"/>
          <p:nvPr/>
        </p:nvPicPr>
        <p:blipFill rotWithShape="1">
          <a:blip r:embed="rId3">
            <a:alphaModFix/>
          </a:blip>
          <a:srcRect b="2" l="11200" r="2" t="0"/>
          <a:stretch/>
        </p:blipFill>
        <p:spPr>
          <a:xfrm>
            <a:off x="-1" y="10"/>
            <a:ext cx="9144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876" name="Google Shape;876;p107"/>
          <p:cNvSpPr/>
          <p:nvPr/>
        </p:nvSpPr>
        <p:spPr>
          <a:xfrm flipH="1">
            <a:off x="-1" y="2463131"/>
            <a:ext cx="4512879" cy="4394869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7" name="Google Shape;877;p107"/>
          <p:cNvSpPr txBox="1"/>
          <p:nvPr>
            <p:ph type="title"/>
          </p:nvPr>
        </p:nvSpPr>
        <p:spPr>
          <a:xfrm>
            <a:off x="568370" y="2631121"/>
            <a:ext cx="3499573" cy="1408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3150"/>
              <a:buFont typeface="Calibri"/>
              <a:buNone/>
            </a:pPr>
            <a:r>
              <a:rPr b="1" lang="es-ES" sz="3150">
                <a:solidFill>
                  <a:srgbClr val="974806"/>
                </a:solidFill>
              </a:rPr>
              <a:t>Regular las mesetas</a:t>
            </a:r>
            <a:endParaRPr/>
          </a:p>
        </p:txBody>
      </p:sp>
      <p:cxnSp>
        <p:nvCxnSpPr>
          <p:cNvPr id="878" name="Google Shape;878;p107"/>
          <p:cNvCxnSpPr/>
          <p:nvPr/>
        </p:nvCxnSpPr>
        <p:spPr>
          <a:xfrm>
            <a:off x="1795115" y="4226880"/>
            <a:ext cx="701565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879" name="Google Shape;879;p107"/>
          <p:cNvSpPr txBox="1"/>
          <p:nvPr>
            <p:ph idx="1" type="body"/>
          </p:nvPr>
        </p:nvSpPr>
        <p:spPr>
          <a:xfrm>
            <a:off x="430420" y="4277679"/>
            <a:ext cx="3781540" cy="26797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es-ES" sz="2220"/>
              <a:t> </a:t>
            </a:r>
            <a:r>
              <a:rPr b="1" lang="es-ES" sz="2220">
                <a:solidFill>
                  <a:srgbClr val="E36C09"/>
                </a:solidFill>
              </a:rPr>
              <a:t>Dejarles hablar</a:t>
            </a:r>
            <a:endParaRPr/>
          </a:p>
          <a:p>
            <a:pPr indent="-201930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b="1" sz="2220">
              <a:solidFill>
                <a:srgbClr val="E36C09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es-ES" sz="2220"/>
              <a:t>Contarles </a:t>
            </a:r>
            <a:r>
              <a:rPr b="1" lang="es-ES" sz="2220">
                <a:solidFill>
                  <a:srgbClr val="7030A0"/>
                </a:solidFill>
              </a:rPr>
              <a:t>anécdotas</a:t>
            </a:r>
            <a:endParaRPr/>
          </a:p>
          <a:p>
            <a:pPr indent="-201930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b="1" sz="2220">
              <a:solidFill>
                <a:srgbClr val="7030A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es-ES" sz="2220"/>
              <a:t>Levantarnos. </a:t>
            </a:r>
            <a:r>
              <a:rPr b="1" lang="es-ES" sz="2220">
                <a:solidFill>
                  <a:srgbClr val="7030A0"/>
                </a:solidFill>
              </a:rPr>
              <a:t>TPR</a:t>
            </a:r>
            <a:endParaRPr/>
          </a:p>
          <a:p>
            <a:pPr indent="-201930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None/>
            </a:pPr>
            <a:r>
              <a:t/>
            </a:r>
            <a:endParaRPr b="1" sz="2220">
              <a:solidFill>
                <a:srgbClr val="7030A0"/>
              </a:solidFill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Clr>
                <a:schemeClr val="dk1"/>
              </a:buClr>
              <a:buSzPts val="2220"/>
              <a:buChar char="•"/>
            </a:pPr>
            <a:r>
              <a:rPr b="1" lang="es-ES" sz="2220"/>
              <a:t> </a:t>
            </a:r>
            <a:r>
              <a:rPr b="1" lang="es-ES" sz="2220">
                <a:solidFill>
                  <a:srgbClr val="7030A0"/>
                </a:solidFill>
              </a:rPr>
              <a:t>Ver video..</a:t>
            </a:r>
            <a:endParaRPr/>
          </a:p>
          <a:p>
            <a:pPr indent="-250443" lvl="0" marL="342900" rtl="0" algn="l">
              <a:lnSpc>
                <a:spcPct val="90000"/>
              </a:lnSpc>
              <a:spcBef>
                <a:spcPts val="291"/>
              </a:spcBef>
              <a:spcAft>
                <a:spcPts val="0"/>
              </a:spcAft>
              <a:buClr>
                <a:schemeClr val="dk1"/>
              </a:buClr>
              <a:buSzPts val="1456"/>
              <a:buNone/>
            </a:pPr>
            <a:r>
              <a:t/>
            </a:r>
            <a:endParaRPr sz="1456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7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08"/>
          <p:cNvSpPr/>
          <p:nvPr/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8E8F6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5" name="Google Shape;885;p108"/>
          <p:cNvSpPr txBox="1"/>
          <p:nvPr>
            <p:ph type="title"/>
          </p:nvPr>
        </p:nvSpPr>
        <p:spPr>
          <a:xfrm>
            <a:off x="393192" y="4767072"/>
            <a:ext cx="4945641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ES">
                <a:solidFill>
                  <a:srgbClr val="FFFFFF"/>
                </a:solidFill>
              </a:rPr>
              <a:t>Principio de Premack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886" name="Google Shape;886;p108"/>
          <p:cNvPicPr preferRelativeResize="0"/>
          <p:nvPr/>
        </p:nvPicPr>
        <p:blipFill rotWithShape="1">
          <a:blip r:embed="rId3">
            <a:alphaModFix/>
          </a:blip>
          <a:srcRect b="-3" l="0" r="13968" t="0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08"/>
          <p:cNvSpPr/>
          <p:nvPr/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8" name="Google Shape;888;p108"/>
          <p:cNvSpPr txBox="1"/>
          <p:nvPr>
            <p:ph idx="1" type="body"/>
          </p:nvPr>
        </p:nvSpPr>
        <p:spPr>
          <a:xfrm>
            <a:off x="5686922" y="917725"/>
            <a:ext cx="2903621" cy="485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b="1" lang="es-ES" sz="2400">
                <a:solidFill>
                  <a:srgbClr val="FFFFFF"/>
                </a:solidFill>
              </a:rPr>
              <a:t>Alternancia de </a:t>
            </a:r>
            <a:r>
              <a:rPr b="1" lang="es-ES" sz="2400">
                <a:solidFill>
                  <a:srgbClr val="FFFF00"/>
                </a:solidFill>
              </a:rPr>
              <a:t>actividad obligatoria 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</a:pPr>
            <a:r>
              <a:rPr b="1" lang="es-ES" sz="2400">
                <a:solidFill>
                  <a:srgbClr val="FFFFFF"/>
                </a:solidFill>
              </a:rPr>
              <a:t>con </a:t>
            </a:r>
            <a:r>
              <a:rPr b="1" lang="es-ES" sz="2400">
                <a:solidFill>
                  <a:srgbClr val="FFFF00"/>
                </a:solidFill>
              </a:rPr>
              <a:t>otra  agradable</a:t>
            </a:r>
            <a:endParaRPr/>
          </a:p>
          <a:p>
            <a:pPr indent="-234950" lvl="0" marL="342900" rtl="0" algn="l">
              <a:spcBef>
                <a:spcPts val="34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8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9"/>
          <p:cNvSpPr txBox="1"/>
          <p:nvPr>
            <p:ph type="title"/>
          </p:nvPr>
        </p:nvSpPr>
        <p:spPr>
          <a:xfrm>
            <a:off x="3923928" y="1124744"/>
            <a:ext cx="5112568" cy="44644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974806"/>
              </a:buClr>
              <a:buSzPts val="6700"/>
              <a:buFont typeface="Calibri"/>
              <a:buNone/>
            </a:pPr>
            <a:r>
              <a:rPr lang="es-ES" sz="6700">
                <a:solidFill>
                  <a:srgbClr val="974806"/>
                </a:solidFill>
              </a:rPr>
              <a:t>Evita zonas de sombra</a:t>
            </a:r>
            <a:br>
              <a:rPr lang="es-ES">
                <a:solidFill>
                  <a:srgbClr val="002060"/>
                </a:solidFill>
              </a:rPr>
            </a:br>
            <a:endParaRPr>
              <a:solidFill>
                <a:srgbClr val="002060"/>
              </a:solidFill>
            </a:endParaRPr>
          </a:p>
        </p:txBody>
      </p:sp>
      <p:pic>
        <p:nvPicPr>
          <p:cNvPr id="894" name="Google Shape;894;p109"/>
          <p:cNvPicPr preferRelativeResize="0"/>
          <p:nvPr/>
        </p:nvPicPr>
        <p:blipFill rotWithShape="1">
          <a:blip r:embed="rId3">
            <a:alphaModFix/>
          </a:blip>
          <a:srcRect b="-1" l="442" r="17928" t="0"/>
          <a:stretch/>
        </p:blipFill>
        <p:spPr>
          <a:xfrm>
            <a:off x="0" y="10"/>
            <a:ext cx="3750521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p110"/>
          <p:cNvSpPr txBox="1"/>
          <p:nvPr>
            <p:ph type="title"/>
          </p:nvPr>
        </p:nvSpPr>
        <p:spPr>
          <a:xfrm>
            <a:off x="491490" y="365125"/>
            <a:ext cx="3840085" cy="16927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ES">
                <a:solidFill>
                  <a:srgbClr val="C00000"/>
                </a:solidFill>
              </a:rPr>
              <a:t>Final</a:t>
            </a:r>
            <a:r>
              <a:rPr lang="es-ES"/>
              <a:t> de la clase</a:t>
            </a:r>
            <a:endParaRPr/>
          </a:p>
        </p:txBody>
      </p:sp>
      <p:cxnSp>
        <p:nvCxnSpPr>
          <p:cNvPr id="900" name="Google Shape;900;p110"/>
          <p:cNvCxnSpPr/>
          <p:nvPr/>
        </p:nvCxnSpPr>
        <p:spPr>
          <a:xfrm>
            <a:off x="491490" y="2316480"/>
            <a:ext cx="3429000" cy="0"/>
          </a:xfrm>
          <a:prstGeom prst="straightConnector1">
            <a:avLst/>
          </a:prstGeom>
          <a:noFill/>
          <a:ln cap="sq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01" name="Google Shape;901;p110"/>
          <p:cNvSpPr txBox="1"/>
          <p:nvPr>
            <p:ph idx="1" type="body"/>
          </p:nvPr>
        </p:nvSpPr>
        <p:spPr>
          <a:xfrm>
            <a:off x="251520" y="2575033"/>
            <a:ext cx="5256584" cy="42829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0070C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s-ES" sz="2400">
                <a:solidFill>
                  <a:srgbClr val="002060"/>
                </a:solidFill>
              </a:rPr>
              <a:t>Resumir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00206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Procurar </a:t>
            </a:r>
            <a:r>
              <a:rPr b="1" lang="es-ES" sz="2400">
                <a:solidFill>
                  <a:srgbClr val="00B050"/>
                </a:solidFill>
              </a:rPr>
              <a:t>cerrar actividades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>
              <a:solidFill>
                <a:srgbClr val="00B05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Dejar para al final actividades de </a:t>
            </a:r>
            <a:r>
              <a:rPr lang="es-ES" sz="2400">
                <a:solidFill>
                  <a:srgbClr val="00B050"/>
                </a:solidFill>
              </a:rPr>
              <a:t>poca abstracción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00B050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s-ES" sz="2400"/>
              <a:t>Acabar de </a:t>
            </a:r>
            <a:r>
              <a:rPr lang="es-ES" sz="2400">
                <a:solidFill>
                  <a:srgbClr val="C00000"/>
                </a:solidFill>
              </a:rPr>
              <a:t>forma amistosa</a:t>
            </a:r>
            <a:endParaRPr/>
          </a:p>
          <a:p>
            <a:pPr indent="-241300" lvl="0" marL="3429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id="902" name="Google Shape;902;p110"/>
          <p:cNvPicPr preferRelativeResize="0"/>
          <p:nvPr/>
        </p:nvPicPr>
        <p:blipFill rotWithShape="1">
          <a:blip r:embed="rId3">
            <a:alphaModFix/>
          </a:blip>
          <a:srcRect b="-1" l="20834" r="33080" t="0"/>
          <a:stretch/>
        </p:blipFill>
        <p:spPr>
          <a:xfrm>
            <a:off x="4409136" y="10"/>
            <a:ext cx="4734863" cy="6857987"/>
          </a:xfrm>
          <a:custGeom>
            <a:rect b="b" l="l" r="r" t="t"/>
            <a:pathLst>
              <a:path extrusionOk="0" h="6857997" w="6313150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06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p111"/>
          <p:cNvSpPr/>
          <p:nvPr/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876B4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8" name="Google Shape;908;p111"/>
          <p:cNvSpPr txBox="1"/>
          <p:nvPr>
            <p:ph type="title"/>
          </p:nvPr>
        </p:nvSpPr>
        <p:spPr>
          <a:xfrm>
            <a:off x="134057" y="4767072"/>
            <a:ext cx="5204777" cy="1625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s-ES">
                <a:solidFill>
                  <a:srgbClr val="FFFFFF"/>
                </a:solidFill>
              </a:rPr>
              <a:t>Por la boca muere el pez</a:t>
            </a:r>
            <a:endParaRPr/>
          </a:p>
        </p:txBody>
      </p:sp>
      <p:pic>
        <p:nvPicPr>
          <p:cNvPr id="909" name="Google Shape;909;p111"/>
          <p:cNvPicPr preferRelativeResize="0"/>
          <p:nvPr/>
        </p:nvPicPr>
        <p:blipFill rotWithShape="1">
          <a:blip r:embed="rId3">
            <a:alphaModFix/>
          </a:blip>
          <a:srcRect b="-1" l="26228" r="0" t="0"/>
          <a:stretch/>
        </p:blipFill>
        <p:spPr>
          <a:xfrm>
            <a:off x="0" y="0"/>
            <a:ext cx="5539389" cy="4429125"/>
          </a:xfrm>
          <a:prstGeom prst="rect">
            <a:avLst/>
          </a:prstGeom>
          <a:noFill/>
          <a:ln>
            <a:noFill/>
          </a:ln>
        </p:spPr>
      </p:pic>
      <p:sp>
        <p:nvSpPr>
          <p:cNvPr id="910" name="Google Shape;910;p111"/>
          <p:cNvSpPr/>
          <p:nvPr/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1" name="Google Shape;911;p111"/>
          <p:cNvSpPr txBox="1"/>
          <p:nvPr>
            <p:ph idx="1" type="body"/>
          </p:nvPr>
        </p:nvSpPr>
        <p:spPr>
          <a:xfrm>
            <a:off x="5686922" y="0"/>
            <a:ext cx="3323021" cy="65362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s-ES" sz="2400">
                <a:solidFill>
                  <a:srgbClr val="FFFFFF"/>
                </a:solidFill>
              </a:rPr>
              <a:t>Ojo </a:t>
            </a:r>
            <a:r>
              <a:rPr lang="es-ES" sz="2400">
                <a:solidFill>
                  <a:srgbClr val="0070C0"/>
                </a:solidFill>
              </a:rPr>
              <a:t>con lo que digo </a:t>
            </a:r>
            <a:r>
              <a:rPr lang="es-ES" sz="2400">
                <a:solidFill>
                  <a:srgbClr val="FFFFFF"/>
                </a:solidFill>
              </a:rPr>
              <a:t>a la hora de los limites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•"/>
            </a:pPr>
            <a:r>
              <a:rPr lang="es-ES" sz="2400">
                <a:solidFill>
                  <a:srgbClr val="FFFFFF"/>
                </a:solidFill>
              </a:rPr>
              <a:t>No tolerare que nadie no tenga el material.</a:t>
            </a:r>
            <a:endParaRPr/>
          </a:p>
          <a:p>
            <a:pPr indent="-285750" lvl="1" marL="742950" rtl="0" algn="l"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2400"/>
              <a:buChar char="–"/>
            </a:pPr>
            <a:r>
              <a:rPr lang="es-ES" sz="2400">
                <a:solidFill>
                  <a:srgbClr val="FFFFFF"/>
                </a:solidFill>
              </a:rPr>
              <a:t>Vale y ¿qué vas a hacer?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15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12"/>
          <p:cNvSpPr txBox="1"/>
          <p:nvPr>
            <p:ph type="title"/>
          </p:nvPr>
        </p:nvSpPr>
        <p:spPr>
          <a:xfrm>
            <a:off x="443058" y="4673467"/>
            <a:ext cx="5204792" cy="1303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s-ES" sz="4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Niño aburrido monstruo potencial</a:t>
            </a:r>
            <a:endParaRPr/>
          </a:p>
        </p:txBody>
      </p:sp>
      <p:pic>
        <p:nvPicPr>
          <p:cNvPr id="917" name="Google Shape;917;p1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6558" r="0" t="0"/>
          <a:stretch/>
        </p:blipFill>
        <p:spPr>
          <a:xfrm>
            <a:off x="4183543" y="10"/>
            <a:ext cx="4960458" cy="35326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