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32"/>
  </p:notesMasterIdLst>
  <p:sldIdLst>
    <p:sldId id="258" r:id="rId2"/>
    <p:sldId id="260" r:id="rId3"/>
    <p:sldId id="259" r:id="rId4"/>
    <p:sldId id="261" r:id="rId5"/>
    <p:sldId id="262" r:id="rId6"/>
    <p:sldId id="263" r:id="rId7"/>
    <p:sldId id="298" r:id="rId8"/>
    <p:sldId id="287" r:id="rId9"/>
    <p:sldId id="288" r:id="rId10"/>
    <p:sldId id="290" r:id="rId11"/>
    <p:sldId id="289" r:id="rId12"/>
    <p:sldId id="293" r:id="rId13"/>
    <p:sldId id="294" r:id="rId14"/>
    <p:sldId id="291" r:id="rId15"/>
    <p:sldId id="292" r:id="rId16"/>
    <p:sldId id="265" r:id="rId17"/>
    <p:sldId id="266" r:id="rId18"/>
    <p:sldId id="269" r:id="rId19"/>
    <p:sldId id="270" r:id="rId20"/>
    <p:sldId id="297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3" r:id="rId30"/>
    <p:sldId id="296" r:id="rId31"/>
  </p:sldIdLst>
  <p:sldSz cx="9144000" cy="5143500" type="screen16x9"/>
  <p:notesSz cx="6858000" cy="9144000"/>
  <p:embeddedFontLst>
    <p:embeddedFont>
      <p:font typeface="Berlin Sans FB Demi" panose="020E0802020502020306" pitchFamily="34" charset="0"/>
      <p:bold r:id="rId33"/>
    </p:embeddedFont>
    <p:embeddedFont>
      <p:font typeface="Lato" panose="020F0502020204030203" pitchFamily="34" charset="0"/>
      <p:regular r:id="rId34"/>
      <p:bold r:id="rId35"/>
      <p:italic r:id="rId36"/>
      <p:boldItalic r:id="rId37"/>
    </p:embeddedFont>
    <p:embeddedFont>
      <p:font typeface="Oswald" panose="00000500000000000000" pitchFamily="2" charset="0"/>
      <p:regular r:id="rId38"/>
      <p:bold r:id="rId39"/>
    </p:embeddedFont>
    <p:embeddedFont>
      <p:font typeface="Roboto" panose="02000000000000000000" pitchFamily="2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88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57249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c6f97216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c6f97216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06d9240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706d9240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7349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5ba048e567_0_5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5ba048e567_0_5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3455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06d92408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06d924086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4255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06d92408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06d924086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02651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47787ff3da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47787ff3da_0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47787ff3da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47787ff3da_0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76038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c8d09c49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c8d09c49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ba048e567_0_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ba048e567_0_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706d92408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706d924086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706d92408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706d92408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ades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6f97216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6f97216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706d92408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706d92408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ades</a:t>
            </a: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47787ff3da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47787ff3da_0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47787ff3da_0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47787ff3da_0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6204ddd1d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6204ddd1d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47787ff3da_1_1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47787ff3da_1_1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47787ff3da_0_25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47787ff3da_0_25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47787ff3da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47787ff3da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47787ff3da_2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47787ff3da_2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47787ff3da_0_1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47787ff3da_0_1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6204ddd1d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6204ddd1d4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5ba048e567_0_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5ba048e567_0_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47787ff3da_0_1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47787ff3da_0_1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c6f97216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c6f972163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5c8d09c49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5c8d09c49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5ba048e567_0_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5ba048e567_0_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5ba048e567_0_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5ba048e567_0_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5ba048e567_0_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5ba048e567_0_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973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06d9240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706d9240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1">
  <p:cSld name="AUTOLAYOUT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3"/>
          <p:cNvSpPr/>
          <p:nvPr/>
        </p:nvSpPr>
        <p:spPr>
          <a:xfrm>
            <a:off x="0" y="0"/>
            <a:ext cx="9144000" cy="398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/>
          </p:nvPr>
        </p:nvSpPr>
        <p:spPr>
          <a:xfrm>
            <a:off x="838350" y="4094725"/>
            <a:ext cx="7467300" cy="962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AUTOLAYOUT_2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4"/>
          <p:cNvSpPr/>
          <p:nvPr/>
        </p:nvSpPr>
        <p:spPr>
          <a:xfrm>
            <a:off x="449260" y="531150"/>
            <a:ext cx="638100" cy="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ctrTitle"/>
          </p:nvPr>
        </p:nvSpPr>
        <p:spPr>
          <a:xfrm>
            <a:off x="323300" y="772850"/>
            <a:ext cx="2704200" cy="314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4">
  <p:cSld name="AUTOLAYOUT_5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oogle Shape;75;p15"/>
          <p:cNvGrpSpPr/>
          <p:nvPr/>
        </p:nvGrpSpPr>
        <p:grpSpPr>
          <a:xfrm>
            <a:off x="2" y="4713898"/>
            <a:ext cx="3047923" cy="429600"/>
            <a:chOff x="-73" y="4713898"/>
            <a:chExt cx="3047923" cy="429600"/>
          </a:xfrm>
        </p:grpSpPr>
        <p:sp>
          <p:nvSpPr>
            <p:cNvPr id="76" name="Google Shape;76;p15"/>
            <p:cNvSpPr/>
            <p:nvPr/>
          </p:nvSpPr>
          <p:spPr>
            <a:xfrm rot="-5400000">
              <a:off x="2452050" y="4547698"/>
              <a:ext cx="429600" cy="762000"/>
            </a:xfrm>
            <a:prstGeom prst="rtTriangl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 rot="-5400000">
              <a:off x="928119" y="4547698"/>
              <a:ext cx="429600" cy="762000"/>
            </a:xfrm>
            <a:prstGeom prst="rtTriangle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 rot="5400000" flipH="1">
              <a:off x="1689952" y="4547698"/>
              <a:ext cx="429600" cy="762000"/>
            </a:xfrm>
            <a:prstGeom prst="rtTriangle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 rot="5400000" flipH="1">
              <a:off x="166127" y="4547698"/>
              <a:ext cx="429600" cy="762000"/>
            </a:xfrm>
            <a:prstGeom prst="rtTriangle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15"/>
          <p:cNvSpPr/>
          <p:nvPr/>
        </p:nvSpPr>
        <p:spPr>
          <a:xfrm>
            <a:off x="3047650" y="0"/>
            <a:ext cx="60963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185350" y="352000"/>
            <a:ext cx="2683200" cy="407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mc:AlternateContent xmlns:mc="http://schemas.openxmlformats.org/markup-compatibility/2006" xmlns:p14="http://schemas.microsoft.com/office/powerpoint/2010/main">
    <mc:Choice Requires="p14">
      <p:transition spd="slow" p14:dur="2600">
        <p14:gallery dir="l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9138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ctrTitle"/>
          </p:nvPr>
        </p:nvSpPr>
        <p:spPr>
          <a:xfrm>
            <a:off x="187035" y="345816"/>
            <a:ext cx="8717973" cy="13894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s" sz="4800" b="1" dirty="0">
                <a:solidFill>
                  <a:srgbClr val="6D9EEB"/>
                </a:solidFill>
                <a:highlight>
                  <a:srgbClr val="F3F3F3"/>
                </a:highlight>
              </a:rPr>
              <a:t>UNA EXPERIENCIA SOLIDARIA</a:t>
            </a:r>
            <a:endParaRPr sz="4800" b="1" dirty="0">
              <a:solidFill>
                <a:srgbClr val="FBFBFB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945423" y="1440872"/>
            <a:ext cx="7647709" cy="191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 b="1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Pregunta: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000" b="1" dirty="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 b="1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¿CONSIDERAS NECESARIO Y FUNDAMENTAL INCLUIR UN PROYECTO SOLIDARIO EN EL P.E.C.?</a:t>
            </a:r>
            <a:endParaRPr sz="3000" b="1" dirty="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" name="Google Shape;88;p16"/>
          <p:cNvSpPr txBox="1">
            <a:spLocks/>
          </p:cNvSpPr>
          <p:nvPr/>
        </p:nvSpPr>
        <p:spPr>
          <a:xfrm>
            <a:off x="4374573" y="4184072"/>
            <a:ext cx="4551068" cy="761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s-ES" sz="1600" b="1" dirty="0">
                <a:solidFill>
                  <a:srgbClr val="6D9EEB"/>
                </a:solidFill>
                <a:highlight>
                  <a:srgbClr val="F3F3F3"/>
                </a:highlight>
              </a:rPr>
              <a:t>CFIE de León  / 14 de febrero de 2022</a:t>
            </a:r>
          </a:p>
        </p:txBody>
      </p:sp>
      <p:pic>
        <p:nvPicPr>
          <p:cNvPr id="6" name="Google Shape;24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1436" y="3390851"/>
            <a:ext cx="1714208" cy="1586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512DB99-7E80-45BD-8014-4134F145B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868" y="4036433"/>
            <a:ext cx="838200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8"/>
          <p:cNvSpPr txBox="1"/>
          <p:nvPr/>
        </p:nvSpPr>
        <p:spPr>
          <a:xfrm>
            <a:off x="570150" y="3767775"/>
            <a:ext cx="2788500" cy="10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5" name="Google Shape;175;p28"/>
          <p:cNvSpPr txBox="1"/>
          <p:nvPr/>
        </p:nvSpPr>
        <p:spPr>
          <a:xfrm>
            <a:off x="0" y="159993"/>
            <a:ext cx="2611582" cy="1451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s-ES" sz="1800" dirty="0">
                <a:solidFill>
                  <a:srgbClr val="0070C0"/>
                </a:solidFill>
                <a:latin typeface="Oswald" panose="020B0604020202020204" charset="0"/>
              </a:rPr>
              <a:t>Idea Libre es una ONG destinada a trabajar para que todos los niños de </a:t>
            </a:r>
            <a:r>
              <a:rPr lang="es-ES" sz="1800" dirty="0" err="1">
                <a:solidFill>
                  <a:srgbClr val="0070C0"/>
                </a:solidFill>
                <a:latin typeface="Oswald" panose="020B0604020202020204" charset="0"/>
              </a:rPr>
              <a:t>Chumvi</a:t>
            </a:r>
            <a:r>
              <a:rPr lang="es-ES" sz="1800" dirty="0">
                <a:solidFill>
                  <a:srgbClr val="0070C0"/>
                </a:solidFill>
                <a:latin typeface="Oswald" panose="020B0604020202020204" charset="0"/>
              </a:rPr>
              <a:t>, en Kenia, tengan las mismas oportunidades que los demás niños del mundo.</a:t>
            </a:r>
          </a:p>
          <a:p>
            <a:pPr algn="just"/>
            <a:r>
              <a:rPr lang="es-ES" sz="1800" dirty="0">
                <a:solidFill>
                  <a:srgbClr val="0070C0"/>
                </a:solidFill>
                <a:latin typeface="Oswald" panose="020B0604020202020204" charset="0"/>
              </a:rPr>
              <a:t>Tras conocer </a:t>
            </a:r>
            <a:r>
              <a:rPr lang="es-ES" sz="1800" dirty="0" err="1">
                <a:solidFill>
                  <a:srgbClr val="0070C0"/>
                </a:solidFill>
                <a:latin typeface="Oswald" panose="020B0604020202020204" charset="0"/>
              </a:rPr>
              <a:t>Chumvi</a:t>
            </a:r>
            <a:r>
              <a:rPr lang="es-ES" sz="1800" dirty="0">
                <a:solidFill>
                  <a:srgbClr val="0070C0"/>
                </a:solidFill>
                <a:latin typeface="Oswald" panose="020B0604020202020204" charset="0"/>
              </a:rPr>
              <a:t> y ver la situación en la que viven todos sus habitantes decidieron empezar a construir una escuela como lugar de cambio para la comunidad.</a:t>
            </a:r>
          </a:p>
          <a:p>
            <a:pPr algn="just"/>
            <a:endParaRPr lang="es-ES" sz="1800" dirty="0">
              <a:solidFill>
                <a:schemeClr val="bg1"/>
              </a:solidFill>
              <a:latin typeface="Oswald" panose="020B0604020202020204" charset="0"/>
            </a:endParaRPr>
          </a:p>
          <a:p>
            <a:pPr algn="just"/>
            <a:endParaRPr lang="es-ES" sz="1800" dirty="0">
              <a:solidFill>
                <a:schemeClr val="bg1"/>
              </a:solidFill>
              <a:latin typeface="Oswald" panose="020B060402020202020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" name="image2.png">
            <a:extLst>
              <a:ext uri="{FF2B5EF4-FFF2-40B4-BE49-F238E27FC236}">
                <a16:creationId xmlns:a16="http://schemas.microsoft.com/office/drawing/2014/main" id="{0BF144B7-8F6E-4E96-B560-0F5B2511EAD9}"/>
              </a:ext>
            </a:extLst>
          </p:cNvPr>
          <p:cNvPicPr/>
          <p:nvPr/>
        </p:nvPicPr>
        <p:blipFill>
          <a:blip r:embed="rId3"/>
          <a:srcRect l="28902" t="27433" r="29734" b="17403"/>
          <a:stretch>
            <a:fillRect/>
          </a:stretch>
        </p:blipFill>
        <p:spPr>
          <a:xfrm>
            <a:off x="2611582" y="159994"/>
            <a:ext cx="6456218" cy="4823513"/>
          </a:xfrm>
          <a:prstGeom prst="rect">
            <a:avLst/>
          </a:prstGeom>
          <a:ln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1BAEE3C-2AA2-4DEE-AE30-43B4ECF24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868" y="3744139"/>
            <a:ext cx="950768" cy="89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1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600" advTm="20000">
        <p14:gallery dir="l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7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ttachments.office.net/owa/bvieites%40educa.jcyl.es/service.svc/s/GetAttachmentThumbnail?id=AQMkADY3MDI1YWYyLTZiMjgtNDMwMy1iNGI5LTc0YTAxNWZlYzhiYQBGAAADyppHOdXuGUGbpIzQzW8r2gcAJFmhdtPtg0%2B18dbfI2LmBQAAAo0LAAAAi%2BWaZgMRlESRCu0V0eJc8AAHKdnh8QAAAAESABAAZM8ShSEugUGW16RlwDT9%2BQ%3D%3D&amp;thumbnailType=2&amp;token=eyJhbGciOiJSUzI1NiIsImtpZCI6IjMwODE3OUNFNUY0QjUyRTc4QjJEQjg5NjZCQUY0RUNDMzcyN0FFRUUiLCJ0eXAiOiJKV1QiLCJ4NXQiOiJNSUY1emw5TFV1ZUxMYmlXYTY5T3pEY25ydTQifQ.eyJvcmlnaW4iOiJodHRwczovL291dGxvb2sub2ZmaWNlLmNvbSIsInVjIjoiOGViNzdlMDRlMTI0NDRlMTk0NzczMjE2ZDU1MTc3YzQiLCJzaWduaW5fc3RhdGUiOiJbXCJrbXNpXCJdIiwidmVyIjoiRXhjaGFuZ2UuQ2FsbGJhY2suVjEiLCJhcHBjdHhzZW5kZXIiOiJPd2FEb3dubG9hZEA2NjkyMjJlZS1kNWU1LTQ1MzktOTg3ZS1hMzAxNWFiNmRmMzEiLCJpc3NyaW5nIjoiV1ciLCJhcHBjdHgiOiJ7XCJtc2V4Y2hwcm90XCI6XCJvd2FcIixcInB1aWRcIjpcIjExNTM3NjU5MzE2ODg0MzY4OTdcIixcInNjb3BlXCI6XCJPd2FEb3dubG9hZFwiLFwib2lkXCI6XCI0MjNiZTc4OC01OWYxLTRkNGItOWYzMy02MzJlNWIzYWY0OWNcIixcInByaW1hcnlzaWRcIjpcIlMtMS01LTIxLTMzMjc1OTkzMDgtNDIzMzM3Mjg3MC0xMzM0NjA5NDMtNTUyMTAyMFwifSIsIm5iZiI6MTYyMDkyNjM4MiwiZXhwIjoxNjIwOTI2OTgyLCJpc3MiOiIwMDAwMDAwMi0wMDAwLTBmZjEtY2UwMC0wMDAwMDAwMDAwMDBANjY5MjIyZWUtZDVlNS00NTM5LTk4N2UtYTMwMTVhYjZkZjMxIiwiYXVkIjoiMDAwMDAwMDItMDAwMC0wZmYxLWNlMDAtMDAwMDAwMDAwMDAwL2F0dGFjaG1lbnRzLm9mZmljZS5uZXRANjY5MjIyZWUtZDVlNS00NTM5LTk4N2UtYTMwMTVhYjZkZjMxIiwiaGFwcCI6Im93YSJ9.UIKW__4nuEu1BZpUxL4hdEo_C3lJLfkhVFeWttELi2qkhXKypBSrHvb2WgJ87a15OvL7mDX6PGe5qXiUWmfTYWr2ZZ1qMbI3K4D89qmKmbcTfkwq8uv_BGup1lgT5NQmQ4nQqL21q2FMuLRZB0e4tIiGw3F5hmiSYHk6DV0fo-nrdTGo-_zmPcTnQVcFDluzcc7d-IAUe5a4Aer-1UIZ7wS4cyq-sxWN43rGwlm4zTCbSmJFeVkpQftPCmYmHaeMf1FWu7JvRjC8fQHtGoe7fRfgeZrk-TkpYEMLZpq0w6v7XBPYUXX9-2SsYiFtG6ltKoQZGknL843Lh2W3Xtd45A&amp;X-OWA-CANARY=x2xTl-cAJ0aO5mXXokamOlBsYW0zFtkYTbvCXPsSP6FgeglmRcYeZjtSEm7B94bY1uTAyvoc8ek.&amp;owa=outlook.office.com&amp;scriptVer=20210426004.11&amp;animation=true">
            <a:extLst>
              <a:ext uri="{FF2B5EF4-FFF2-40B4-BE49-F238E27FC236}">
                <a16:creationId xmlns:a16="http://schemas.microsoft.com/office/drawing/2014/main" id="{646258B3-0AB1-4D62-8CD7-A6F40C829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061" y="2610040"/>
            <a:ext cx="4079939" cy="253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attachments.office.net/owa/bvieites%40educa.jcyl.es/service.svc/s/GetAttachmentThumbnail?id=AQMkADY3MDI1YWYyLTZiMjgtNDMwMy1iNGI5LTc0YTAxNWZlYzhiYQBGAAADyppHOdXuGUGbpIzQzW8r2gcAJFmhdtPtg0%2B18dbfI2LmBQAAAo0LAAAAi%2BWaZgMRlESRCu0V0eJc8AAHKdnh8QAAAAESABAAilgsce7NjU%2BCjyhrXIYdDA%3D%3D&amp;thumbnailType=2&amp;token=eyJhbGciOiJSUzI1NiIsImtpZCI6IjMwODE3OUNFNUY0QjUyRTc4QjJEQjg5NjZCQUY0RUNDMzcyN0FFRUUiLCJ0eXAiOiJKV1QiLCJ4NXQiOiJNSUY1emw5TFV1ZUxMYmlXYTY5T3pEY25ydTQifQ.eyJvcmlnaW4iOiJodHRwczovL291dGxvb2sub2ZmaWNlLmNvbSIsInVjIjoiOGViNzdlMDRlMTI0NDRlMTk0NzczMjE2ZDU1MTc3YzQiLCJzaWduaW5fc3RhdGUiOiJbXCJrbXNpXCJdIiwidmVyIjoiRXhjaGFuZ2UuQ2FsbGJhY2suVjEiLCJhcHBjdHhzZW5kZXIiOiJPd2FEb3dubG9hZEA2NjkyMjJlZS1kNWU1LTQ1MzktOTg3ZS1hMzAxNWFiNmRmMzEiLCJpc3NyaW5nIjoiV1ciLCJhcHBjdHgiOiJ7XCJtc2V4Y2hwcm90XCI6XCJvd2FcIixcInB1aWRcIjpcIjExNTM3NjU5MzE2ODg0MzY4OTdcIixcInNjb3BlXCI6XCJPd2FEb3dubG9hZFwiLFwib2lkXCI6XCI0MjNiZTc4OC01OWYxLTRkNGItOWYzMy02MzJlNWIzYWY0OWNcIixcInByaW1hcnlzaWRcIjpcIlMtMS01LTIxLTMzMjc1OTkzMDgtNDIzMzM3Mjg3MC0xMzM0NjA5NDMtNTUyMTAyMFwifSIsIm5iZiI6MTYyMDkyNjM4MiwiZXhwIjoxNjIwOTI2OTgyLCJpc3MiOiIwMDAwMDAwMi0wMDAwLTBmZjEtY2UwMC0wMDAwMDAwMDAwMDBANjY5MjIyZWUtZDVlNS00NTM5LTk4N2UtYTMwMTVhYjZkZjMxIiwiYXVkIjoiMDAwMDAwMDItMDAwMC0wZmYxLWNlMDAtMDAwMDAwMDAwMDAwL2F0dGFjaG1lbnRzLm9mZmljZS5uZXRANjY5MjIyZWUtZDVlNS00NTM5LTk4N2UtYTMwMTVhYjZkZjMxIiwiaGFwcCI6Im93YSJ9.UIKW__4nuEu1BZpUxL4hdEo_C3lJLfkhVFeWttELi2qkhXKypBSrHvb2WgJ87a15OvL7mDX6PGe5qXiUWmfTYWr2ZZ1qMbI3K4D89qmKmbcTfkwq8uv_BGup1lgT5NQmQ4nQqL21q2FMuLRZB0e4tIiGw3F5hmiSYHk6DV0fo-nrdTGo-_zmPcTnQVcFDluzcc7d-IAUe5a4Aer-1UIZ7wS4cyq-sxWN43rGwlm4zTCbSmJFeVkpQftPCmYmHaeMf1FWu7JvRjC8fQHtGoe7fRfgeZrk-TkpYEMLZpq0w6v7XBPYUXX9-2SsYiFtG6ltKoQZGknL843Lh2W3Xtd45A&amp;X-OWA-CANARY=x2xTl-cAJ0aO5mXXokamOlBsYW0zFtkYTbvCXPsSP6FgeglmRcYeZjtSEm7B94bY1uTAyvoc8ek.&amp;owa=outlook.office.com&amp;scriptVer=20210426004.11&amp;animation=true">
            <a:extLst>
              <a:ext uri="{FF2B5EF4-FFF2-40B4-BE49-F238E27FC236}">
                <a16:creationId xmlns:a16="http://schemas.microsoft.com/office/drawing/2014/main" id="{8B3A7894-D5F4-4A01-8218-6B35A5540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2615" cy="322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Google Shape;143;p24"/>
          <p:cNvSpPr txBox="1"/>
          <p:nvPr/>
        </p:nvSpPr>
        <p:spPr>
          <a:xfrm>
            <a:off x="4922614" y="0"/>
            <a:ext cx="4221385" cy="266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/>
            <a:r>
              <a:rPr lang="es-ES" sz="2000" dirty="0">
                <a:solidFill>
                  <a:srgbClr val="0070C0"/>
                </a:solidFill>
                <a:latin typeface="Oswald" panose="020B0604020202020204" charset="0"/>
              </a:rPr>
              <a:t>Una ONG llamada “Un juguete, una ilusión” garantiza el derecho de poder jugar a los niños de diversos países, repartiendo juguetes y realizando programas de salud, alimentación o escolarización de la infancia. Fue muy popular esta campaña en RTVE junto a la venta de bolígrafos solidarios para esta causa. </a:t>
            </a:r>
            <a:endParaRPr sz="2000" b="1" dirty="0">
              <a:solidFill>
                <a:srgbClr val="0070C0"/>
              </a:solidFill>
              <a:latin typeface="Oswald" panose="020B0604020202020204" charset="0"/>
              <a:ea typeface="Oswald"/>
              <a:cs typeface="Oswald"/>
              <a:sym typeface="Oswald"/>
            </a:endParaRPr>
          </a:p>
        </p:txBody>
      </p:sp>
      <p:sp>
        <p:nvSpPr>
          <p:cNvPr id="6" name="Google Shape;143;p24">
            <a:extLst>
              <a:ext uri="{FF2B5EF4-FFF2-40B4-BE49-F238E27FC236}">
                <a16:creationId xmlns:a16="http://schemas.microsoft.com/office/drawing/2014/main" id="{FD2DDD2C-7925-4740-8447-AF87EEB2E8E9}"/>
              </a:ext>
            </a:extLst>
          </p:cNvPr>
          <p:cNvSpPr txBox="1"/>
          <p:nvPr/>
        </p:nvSpPr>
        <p:spPr>
          <a:xfrm>
            <a:off x="-46365" y="3220402"/>
            <a:ext cx="5015344" cy="5043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/>
            <a:r>
              <a:rPr lang="es-ES" sz="1800" dirty="0">
                <a:solidFill>
                  <a:srgbClr val="002060"/>
                </a:solidFill>
                <a:latin typeface="Oswald" panose="020B0604020202020204" charset="0"/>
              </a:rPr>
              <a:t>En muchos países los niños no cuentan con juguetes o incluso tienen que fabricarlos, como este niño, al cual se le preguntó cuál era su juguete favorito, y su respuesta fue una vieja sandalia. Esto demuestra la gran capacidad imaginativa de los niños para poder divertirse con cualquier cosa que tengan. </a:t>
            </a:r>
          </a:p>
          <a:p>
            <a:pPr lvl="0" algn="just"/>
            <a:endParaRPr lang="es-ES" sz="400" dirty="0">
              <a:solidFill>
                <a:srgbClr val="002060"/>
              </a:solidFill>
              <a:latin typeface="Oswald" panose="020B060402020202020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DBB7AB9-A820-48A7-AD83-5A657BB09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44415" cy="74734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EB5F97D-5F65-4147-B88F-6332BBA16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4061" y="4396154"/>
            <a:ext cx="744415" cy="74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4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600" advTm="20000">
        <p14:gallery dir="l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192CB9C-6C4C-461C-B188-C4658902B2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4" r="1935"/>
          <a:stretch/>
        </p:blipFill>
        <p:spPr>
          <a:xfrm>
            <a:off x="5025736" y="7528"/>
            <a:ext cx="3955473" cy="3082045"/>
          </a:xfrm>
          <a:prstGeom prst="rect">
            <a:avLst/>
          </a:prstGeom>
        </p:spPr>
      </p:pic>
      <p:sp>
        <p:nvSpPr>
          <p:cNvPr id="196" name="Google Shape;196;p31"/>
          <p:cNvSpPr txBox="1">
            <a:spLocks noGrp="1"/>
          </p:cNvSpPr>
          <p:nvPr>
            <p:ph type="title"/>
          </p:nvPr>
        </p:nvSpPr>
        <p:spPr>
          <a:xfrm>
            <a:off x="1520537" y="4889473"/>
            <a:ext cx="1921909" cy="3141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endParaRPr sz="1200" b="1" dirty="0">
              <a:solidFill>
                <a:schemeClr val="tx1">
                  <a:lumMod val="75000"/>
                </a:schemeClr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49A3909-A036-4C82-BD54-FD68696FB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6DC8D48-9BAA-4196-A93F-C1CA8A872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3709" y="3151317"/>
            <a:ext cx="2926616" cy="95410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violación de los derechos humanos y el abuso por parte de un policía a un afroamericano por discriminación racial.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2776C3A-0F58-4909-A213-D1F64277641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025736" y="3220589"/>
            <a:ext cx="984250" cy="1077595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13" name="Google Shape;196;p31">
            <a:extLst>
              <a:ext uri="{FF2B5EF4-FFF2-40B4-BE49-F238E27FC236}">
                <a16:creationId xmlns:a16="http://schemas.microsoft.com/office/drawing/2014/main" id="{3D4F9582-344A-4EF6-AA3E-F1B3B3FCCA68}"/>
              </a:ext>
            </a:extLst>
          </p:cNvPr>
          <p:cNvSpPr txBox="1">
            <a:spLocks/>
          </p:cNvSpPr>
          <p:nvPr/>
        </p:nvSpPr>
        <p:spPr>
          <a:xfrm>
            <a:off x="4956620" y="4367456"/>
            <a:ext cx="3252198" cy="867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just"/>
            <a:r>
              <a:rPr lang="es-ES" sz="1400" dirty="0">
                <a:solidFill>
                  <a:schemeClr val="tx1">
                    <a:lumMod val="75000"/>
                  </a:schemeClr>
                </a:solidFill>
                <a:latin typeface="Berlin Sans FB Demi" panose="020E0802020502020306" pitchFamily="34" charset="0"/>
              </a:rPr>
              <a:t>Reivindicación pacífica en defensa de los derechos civiles y contra la discriminación racial en el mundo.io.</a:t>
            </a:r>
            <a:br>
              <a:rPr lang="es-ES" sz="1400" dirty="0">
                <a:solidFill>
                  <a:schemeClr val="tx1">
                    <a:lumMod val="75000"/>
                  </a:schemeClr>
                </a:solidFill>
              </a:rPr>
            </a:br>
            <a:endParaRPr lang="es-ES" sz="1400" b="1" dirty="0">
              <a:solidFill>
                <a:schemeClr val="tx1">
                  <a:lumMod val="75000"/>
                </a:schemeClr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187632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600" advTm="8000">
        <p14:gallery dir="l"/>
      </p:transition>
    </mc:Choice>
    <mc:Fallback xmlns="">
      <p:transition spd="slow" advTm="8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A49A3909-A036-4C82-BD54-FD68696FB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6DC8D48-9BAA-4196-A93F-C1CA8A872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526" y="2845818"/>
            <a:ext cx="3402673" cy="11695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Una niña viviendo en primera persona los atentados  más devastadores de ETA; organización terrorista que asesinó a unas 800 personas y más de 7.000 resultaron heridas.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2776C3A-0F58-4909-A213-D1F64277641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2891797"/>
            <a:ext cx="984250" cy="1077595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13" name="Google Shape;196;p31">
            <a:extLst>
              <a:ext uri="{FF2B5EF4-FFF2-40B4-BE49-F238E27FC236}">
                <a16:creationId xmlns:a16="http://schemas.microsoft.com/office/drawing/2014/main" id="{3D4F9582-344A-4EF6-AA3E-F1B3B3FCCA68}"/>
              </a:ext>
            </a:extLst>
          </p:cNvPr>
          <p:cNvSpPr txBox="1">
            <a:spLocks/>
          </p:cNvSpPr>
          <p:nvPr/>
        </p:nvSpPr>
        <p:spPr>
          <a:xfrm>
            <a:off x="6058175" y="1532255"/>
            <a:ext cx="2998490" cy="1039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Destrucción de todas las armas utilizadas por ETA, como símbolo del fin del terrorismo.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Vista previa de imagen">
            <a:extLst>
              <a:ext uri="{FF2B5EF4-FFF2-40B4-BE49-F238E27FC236}">
                <a16:creationId xmlns:a16="http://schemas.microsoft.com/office/drawing/2014/main" id="{57CC2418-C8EB-4E30-88B6-31E5415F5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66"/>
            <a:ext cx="4978400" cy="273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sta previa de imagen">
            <a:extLst>
              <a:ext uri="{FF2B5EF4-FFF2-40B4-BE49-F238E27FC236}">
                <a16:creationId xmlns:a16="http://schemas.microsoft.com/office/drawing/2014/main" id="{6154FC50-956A-418B-99E5-B8CC4D412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9850"/>
            <a:ext cx="4516507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9DCF07B-D3EF-44CC-B517-6F14DA09ADF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073925" y="1317102"/>
            <a:ext cx="984250" cy="107759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23441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600" advTm="8000">
        <p14:gallery dir="l"/>
      </p:transition>
    </mc:Choice>
    <mc:Fallback xmlns="">
      <p:transition spd="slow" advTm="8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4"/>
          <p:cNvSpPr txBox="1"/>
          <p:nvPr/>
        </p:nvSpPr>
        <p:spPr>
          <a:xfrm>
            <a:off x="514350" y="311300"/>
            <a:ext cx="8299200" cy="13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F9F9F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6" name="Google Shape;216;p34"/>
          <p:cNvSpPr txBox="1"/>
          <p:nvPr/>
        </p:nvSpPr>
        <p:spPr>
          <a:xfrm>
            <a:off x="558425" y="499650"/>
            <a:ext cx="8112000" cy="13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8" name="Google Shape;218;p34"/>
          <p:cNvSpPr txBox="1"/>
          <p:nvPr/>
        </p:nvSpPr>
        <p:spPr>
          <a:xfrm>
            <a:off x="172050" y="58350"/>
            <a:ext cx="8799900" cy="1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3400" b="1" dirty="0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0" name="Google Shape;220;p34"/>
          <p:cNvSpPr txBox="1"/>
          <p:nvPr/>
        </p:nvSpPr>
        <p:spPr>
          <a:xfrm>
            <a:off x="4107825" y="3355238"/>
            <a:ext cx="48279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1" name="Google Shape;221;p34"/>
          <p:cNvSpPr txBox="1"/>
          <p:nvPr/>
        </p:nvSpPr>
        <p:spPr>
          <a:xfrm>
            <a:off x="4358475" y="4854138"/>
            <a:ext cx="43266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2" name="Google Shape;222;p34"/>
          <p:cNvSpPr txBox="1"/>
          <p:nvPr/>
        </p:nvSpPr>
        <p:spPr>
          <a:xfrm>
            <a:off x="4281350" y="4567075"/>
            <a:ext cx="27987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AD13744-5DD2-45D3-859B-60CDAD68F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720" y="45720"/>
            <a:ext cx="6736080" cy="505206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2E26CB7-5D0A-4FB8-88BF-55F50B82D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75" y="422834"/>
            <a:ext cx="1124712" cy="117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8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600" advTm="6000">
        <p14:gallery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4"/>
          <p:cNvSpPr txBox="1"/>
          <p:nvPr/>
        </p:nvSpPr>
        <p:spPr>
          <a:xfrm>
            <a:off x="514350" y="311300"/>
            <a:ext cx="8299200" cy="13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F9F9F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6" name="Google Shape;216;p34"/>
          <p:cNvSpPr txBox="1"/>
          <p:nvPr/>
        </p:nvSpPr>
        <p:spPr>
          <a:xfrm>
            <a:off x="558425" y="499650"/>
            <a:ext cx="8112000" cy="13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8" name="Google Shape;218;p34"/>
          <p:cNvSpPr txBox="1"/>
          <p:nvPr/>
        </p:nvSpPr>
        <p:spPr>
          <a:xfrm>
            <a:off x="172050" y="58350"/>
            <a:ext cx="8799900" cy="1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3400" b="1" dirty="0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0" name="Google Shape;220;p34"/>
          <p:cNvSpPr txBox="1"/>
          <p:nvPr/>
        </p:nvSpPr>
        <p:spPr>
          <a:xfrm>
            <a:off x="4107825" y="3355238"/>
            <a:ext cx="48279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1" name="Google Shape;221;p34"/>
          <p:cNvSpPr txBox="1"/>
          <p:nvPr/>
        </p:nvSpPr>
        <p:spPr>
          <a:xfrm>
            <a:off x="4358475" y="4854138"/>
            <a:ext cx="43266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2" name="Google Shape;222;p34"/>
          <p:cNvSpPr txBox="1"/>
          <p:nvPr/>
        </p:nvSpPr>
        <p:spPr>
          <a:xfrm>
            <a:off x="4281350" y="4567075"/>
            <a:ext cx="27987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15B0A66-D2FB-454E-9C72-E3BDC6A19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938" y="881550"/>
            <a:ext cx="1124712" cy="117043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704752D-2F73-4FE9-BE04-840F41AEA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4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600" advTm="6000">
        <p14:gallery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4C9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/>
          <p:nvPr/>
        </p:nvSpPr>
        <p:spPr>
          <a:xfrm>
            <a:off x="5953991" y="114298"/>
            <a:ext cx="3034146" cy="434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400" b="1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Bocadillo solidario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" sz="4400" b="1" dirty="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" sz="4400" b="1" dirty="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>
                <a:solidFill>
                  <a:srgbClr val="002060"/>
                </a:solidFill>
                <a:latin typeface="Oswald"/>
                <a:ea typeface="Oswald"/>
                <a:cs typeface="Oswald"/>
                <a:sym typeface="Oswald"/>
              </a:rPr>
              <a:t>IES </a:t>
            </a:r>
            <a:r>
              <a:rPr lang="es-ES" sz="2800" b="1" dirty="0" err="1">
                <a:solidFill>
                  <a:srgbClr val="002060"/>
                </a:solidFill>
                <a:latin typeface="Oswald"/>
                <a:ea typeface="Oswald"/>
                <a:cs typeface="Oswald"/>
                <a:sym typeface="Oswald"/>
              </a:rPr>
              <a:t>Legio</a:t>
            </a:r>
            <a:r>
              <a:rPr lang="es" sz="2800" b="1" dirty="0">
                <a:solidFill>
                  <a:srgbClr val="002060"/>
                </a:solidFill>
                <a:latin typeface="Oswald"/>
                <a:ea typeface="Oswald"/>
                <a:cs typeface="Oswald"/>
                <a:sym typeface="Oswald"/>
              </a:rPr>
              <a:t> VII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>
                <a:solidFill>
                  <a:srgbClr val="002060"/>
                </a:solidFill>
                <a:latin typeface="Oswald"/>
                <a:ea typeface="Oswald"/>
                <a:cs typeface="Oswald"/>
                <a:sym typeface="Oswald"/>
              </a:rPr>
              <a:t>2019</a:t>
            </a:r>
          </a:p>
        </p:txBody>
      </p:sp>
      <p:pic>
        <p:nvPicPr>
          <p:cNvPr id="4098" name="Picture 2" descr="D35QhU9W4AE65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8" r="32190"/>
          <a:stretch>
            <a:fillRect/>
          </a:stretch>
        </p:blipFill>
        <p:spPr bwMode="auto">
          <a:xfrm>
            <a:off x="320279" y="318366"/>
            <a:ext cx="5903876" cy="4285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A5AF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 txBox="1"/>
          <p:nvPr/>
        </p:nvSpPr>
        <p:spPr>
          <a:xfrm>
            <a:off x="207818" y="192627"/>
            <a:ext cx="4062968" cy="1854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Bocadillo solidario en otros centros educativos colaboradores</a:t>
            </a:r>
            <a:endParaRPr sz="2800" b="1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122" name="Picture 2" descr="C:\Users\Jamcli\Pictures\Mis imágenes\Jornadas Culturales 2015\DSCF63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135" y="130281"/>
            <a:ext cx="4573573" cy="343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Jamcli\Pictures\Mis imágenes\Jornadas Culturales 2015\DSCF62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1600" y="-10458450"/>
            <a:ext cx="6949440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5" y="1988163"/>
            <a:ext cx="4192793" cy="3144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7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375" y="1698281"/>
            <a:ext cx="4593625" cy="3445219"/>
          </a:xfrm>
          <a:prstGeom prst="rect">
            <a:avLst/>
          </a:prstGeom>
        </p:spPr>
      </p:pic>
      <p:sp>
        <p:nvSpPr>
          <p:cNvPr id="182" name="Google Shape;182;p29"/>
          <p:cNvSpPr txBox="1"/>
          <p:nvPr/>
        </p:nvSpPr>
        <p:spPr>
          <a:xfrm>
            <a:off x="189575" y="4238086"/>
            <a:ext cx="8721600" cy="90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dirty="0">
                <a:solidFill>
                  <a:srgbClr val="F9F9F9"/>
                </a:solidFill>
                <a:latin typeface="Oswald"/>
                <a:ea typeface="Oswald"/>
                <a:cs typeface="Oswald"/>
                <a:sym typeface="Oswald"/>
              </a:rPr>
              <a:t>E</a:t>
            </a:r>
            <a:r>
              <a:rPr lang="es" sz="3600" dirty="0">
                <a:solidFill>
                  <a:srgbClr val="F9F9F9"/>
                </a:solidFill>
                <a:latin typeface="Oswald"/>
                <a:ea typeface="Oswald"/>
                <a:cs typeface="Oswald"/>
                <a:sym typeface="Oswald"/>
              </a:rPr>
              <a:t>l bocadillo solidario</a:t>
            </a:r>
            <a:endParaRPr sz="3600" b="1" dirty="0">
              <a:solidFill>
                <a:srgbClr val="F9F9F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" y="1220299"/>
            <a:ext cx="4104409" cy="3078307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435" y="-7792"/>
            <a:ext cx="3803073" cy="2852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656" y="1370474"/>
            <a:ext cx="4634344" cy="3773026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0" t="17730"/>
          <a:stretch/>
        </p:blipFill>
        <p:spPr>
          <a:xfrm>
            <a:off x="-3163" y="0"/>
            <a:ext cx="4765663" cy="387626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30672FE-F73C-4016-BFD4-9AB8D0A05E06}"/>
              </a:ext>
            </a:extLst>
          </p:cNvPr>
          <p:cNvSpPr txBox="1"/>
          <p:nvPr/>
        </p:nvSpPr>
        <p:spPr>
          <a:xfrm>
            <a:off x="4762499" y="153313"/>
            <a:ext cx="3290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Roboto" panose="020B0604020202020204" charset="0"/>
                <a:ea typeface="Roboto" panose="020B0604020202020204" charset="0"/>
              </a:rPr>
              <a:t>El mercadillo solidario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78" y="2230950"/>
            <a:ext cx="3556000" cy="2667000"/>
          </a:xfrm>
          <a:prstGeom prst="rect">
            <a:avLst/>
          </a:prstGeom>
        </p:spPr>
      </p:pic>
      <p:pic>
        <p:nvPicPr>
          <p:cNvPr id="6" name="Picture 2" descr="C:\Users\Jamcli\Downloads\IMG_20201023_1133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271" y="161364"/>
            <a:ext cx="5173695" cy="473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Google Shape;116;p20"/>
          <p:cNvSpPr txBox="1"/>
          <p:nvPr/>
        </p:nvSpPr>
        <p:spPr>
          <a:xfrm>
            <a:off x="312087" y="302795"/>
            <a:ext cx="3055057" cy="1805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>
                <a:solidFill>
                  <a:schemeClr val="tx1">
                    <a:lumMod val="75000"/>
                  </a:schemeClr>
                </a:solidFill>
                <a:latin typeface="Oswald"/>
                <a:ea typeface="Oswald"/>
                <a:cs typeface="Oswald"/>
                <a:sym typeface="Oswald"/>
              </a:rPr>
              <a:t>Actividades específicas del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>
                <a:solidFill>
                  <a:schemeClr val="tx1">
                    <a:lumMod val="75000"/>
                  </a:schemeClr>
                </a:solidFill>
                <a:latin typeface="Oswald"/>
                <a:ea typeface="Oswald"/>
                <a:cs typeface="Oswald"/>
                <a:sym typeface="Oswald"/>
              </a:rPr>
              <a:t>Grupo de Trabajo</a:t>
            </a:r>
            <a:endParaRPr sz="3200" dirty="0">
              <a:solidFill>
                <a:schemeClr val="tx1">
                  <a:lumMod val="75000"/>
                </a:schemeClr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050" name="Picture 2" descr="C:\Users\Jamcli\Downloads\IMG_20201023_113331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0" y="-1171575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30672FE-F73C-4016-BFD4-9AB8D0A05E06}"/>
              </a:ext>
            </a:extLst>
          </p:cNvPr>
          <p:cNvSpPr txBox="1"/>
          <p:nvPr/>
        </p:nvSpPr>
        <p:spPr>
          <a:xfrm>
            <a:off x="2289463" y="0"/>
            <a:ext cx="6580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Roboto" panose="020B0604020202020204" charset="0"/>
                <a:ea typeface="Roboto" panose="020B0604020202020204" charset="0"/>
              </a:rPr>
              <a:t>El mercadillo solidario de libros de segunda mano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18" y="1200329"/>
            <a:ext cx="6477000" cy="378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332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4"/>
          <p:cNvSpPr txBox="1"/>
          <p:nvPr/>
        </p:nvSpPr>
        <p:spPr>
          <a:xfrm>
            <a:off x="514350" y="311300"/>
            <a:ext cx="8299200" cy="13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F9F9F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6" name="Google Shape;216;p34"/>
          <p:cNvSpPr txBox="1"/>
          <p:nvPr/>
        </p:nvSpPr>
        <p:spPr>
          <a:xfrm>
            <a:off x="558425" y="499650"/>
            <a:ext cx="8112000" cy="13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7" name="Google Shape;21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0850" y="1476400"/>
            <a:ext cx="3662700" cy="348397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4"/>
          <p:cNvSpPr txBox="1"/>
          <p:nvPr/>
        </p:nvSpPr>
        <p:spPr>
          <a:xfrm>
            <a:off x="172050" y="58350"/>
            <a:ext cx="8799900" cy="1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400" b="1" dirty="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El proyecto </a:t>
            </a:r>
            <a:r>
              <a:rPr lang="es" sz="3400" b="1" i="1" dirty="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Puertas Abiertas </a:t>
            </a:r>
            <a:r>
              <a:rPr lang="es" sz="3400" b="1" dirty="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surge</a:t>
            </a:r>
            <a:r>
              <a:rPr lang="es" sz="3400" dirty="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s" sz="3400" b="1" dirty="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como iniciativa de un grupo de jóvenes</a:t>
            </a:r>
            <a:endParaRPr sz="3400" b="1" dirty="0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9" name="Google Shape;219;p34"/>
          <p:cNvSpPr txBox="1"/>
          <p:nvPr/>
        </p:nvSpPr>
        <p:spPr>
          <a:xfrm>
            <a:off x="558425" y="1530626"/>
            <a:ext cx="3420188" cy="2963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 dirty="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S</a:t>
            </a:r>
            <a:r>
              <a:rPr lang="es" sz="3600" b="1" dirty="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u objetivo es ayudar a los niños más necesitados de su comunidad</a:t>
            </a:r>
            <a:endParaRPr sz="3600" dirty="0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0" name="Google Shape;220;p34"/>
          <p:cNvSpPr txBox="1"/>
          <p:nvPr/>
        </p:nvSpPr>
        <p:spPr>
          <a:xfrm>
            <a:off x="4107825" y="3355238"/>
            <a:ext cx="48279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1" name="Google Shape;221;p34"/>
          <p:cNvSpPr txBox="1"/>
          <p:nvPr/>
        </p:nvSpPr>
        <p:spPr>
          <a:xfrm>
            <a:off x="4358475" y="4854138"/>
            <a:ext cx="43266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5"/>
          <p:cNvSpPr txBox="1"/>
          <p:nvPr/>
        </p:nvSpPr>
        <p:spPr>
          <a:xfrm>
            <a:off x="514350" y="311300"/>
            <a:ext cx="8299200" cy="13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F9F9F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28" name="Google Shape;228;p35"/>
          <p:cNvSpPr txBox="1"/>
          <p:nvPr/>
        </p:nvSpPr>
        <p:spPr>
          <a:xfrm>
            <a:off x="558425" y="499650"/>
            <a:ext cx="8112000" cy="13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9" name="Google Shape;229;p35"/>
          <p:cNvSpPr txBox="1"/>
          <p:nvPr/>
        </p:nvSpPr>
        <p:spPr>
          <a:xfrm>
            <a:off x="295650" y="311300"/>
            <a:ext cx="8517900" cy="1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0" name="Google Shape;230;p35"/>
          <p:cNvSpPr txBox="1"/>
          <p:nvPr/>
        </p:nvSpPr>
        <p:spPr>
          <a:xfrm>
            <a:off x="7511075" y="1712113"/>
            <a:ext cx="4765200" cy="15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1" name="Google Shape;231;p35"/>
          <p:cNvSpPr txBox="1"/>
          <p:nvPr/>
        </p:nvSpPr>
        <p:spPr>
          <a:xfrm>
            <a:off x="3026675" y="4522875"/>
            <a:ext cx="27987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2" name="Google Shape;23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175" y="311300"/>
            <a:ext cx="5839375" cy="4220276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5"/>
          <p:cNvSpPr txBox="1"/>
          <p:nvPr/>
        </p:nvSpPr>
        <p:spPr>
          <a:xfrm>
            <a:off x="6157075" y="311300"/>
            <a:ext cx="2798700" cy="43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" sz="2400" b="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Los jóvenes de </a:t>
            </a:r>
            <a:r>
              <a:rPr lang="es" sz="2400" b="1" i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Puertas Abiertas </a:t>
            </a:r>
            <a:r>
              <a:rPr lang="es" sz="24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se reúnen todas las semanas para programar las actividades. En ocasiones, reciben ayuda de algunas madres del grupo.</a:t>
            </a:r>
            <a:endParaRPr sz="2400" b="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8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8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7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6"/>
          <p:cNvSpPr txBox="1"/>
          <p:nvPr/>
        </p:nvSpPr>
        <p:spPr>
          <a:xfrm>
            <a:off x="514350" y="311300"/>
            <a:ext cx="8299200" cy="13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F9F9F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39" name="Google Shape;239;p36"/>
          <p:cNvSpPr txBox="1"/>
          <p:nvPr/>
        </p:nvSpPr>
        <p:spPr>
          <a:xfrm>
            <a:off x="558425" y="499650"/>
            <a:ext cx="8112000" cy="13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0" name="Google Shape;24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350" y="1571050"/>
            <a:ext cx="3257000" cy="326617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6"/>
          <p:cNvSpPr txBox="1"/>
          <p:nvPr/>
        </p:nvSpPr>
        <p:spPr>
          <a:xfrm>
            <a:off x="295650" y="311300"/>
            <a:ext cx="8517900" cy="1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2" name="Google Shape;242;p36"/>
          <p:cNvSpPr txBox="1"/>
          <p:nvPr/>
        </p:nvSpPr>
        <p:spPr>
          <a:xfrm>
            <a:off x="4063700" y="1571038"/>
            <a:ext cx="4893900" cy="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La alimentación</a:t>
            </a:r>
            <a:endParaRPr sz="3000" b="1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3" name="Google Shape;243;p36"/>
          <p:cNvSpPr txBox="1"/>
          <p:nvPr/>
        </p:nvSpPr>
        <p:spPr>
          <a:xfrm>
            <a:off x="4063700" y="2180634"/>
            <a:ext cx="4827900" cy="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La salud y la higiene</a:t>
            </a:r>
            <a:endParaRPr sz="3000" b="1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4" name="Google Shape;244;p36"/>
          <p:cNvSpPr txBox="1"/>
          <p:nvPr/>
        </p:nvSpPr>
        <p:spPr>
          <a:xfrm>
            <a:off x="4063700" y="2788613"/>
            <a:ext cx="43266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El apoyo educativo</a:t>
            </a:r>
            <a:endParaRPr sz="3000" b="1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5" name="Google Shape;245;p36"/>
          <p:cNvSpPr txBox="1"/>
          <p:nvPr/>
        </p:nvSpPr>
        <p:spPr>
          <a:xfrm>
            <a:off x="4063700" y="3361475"/>
            <a:ext cx="2798700" cy="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El deporte</a:t>
            </a:r>
            <a:endParaRPr sz="3000" b="1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6" name="Google Shape;246;p36"/>
          <p:cNvSpPr txBox="1"/>
          <p:nvPr/>
        </p:nvSpPr>
        <p:spPr>
          <a:xfrm>
            <a:off x="558425" y="311300"/>
            <a:ext cx="3358200" cy="10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7" name="Google Shape;247;p36"/>
          <p:cNvSpPr txBox="1"/>
          <p:nvPr/>
        </p:nvSpPr>
        <p:spPr>
          <a:xfrm>
            <a:off x="554550" y="273350"/>
            <a:ext cx="8218800" cy="11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Para lograr este objetivo realizan actividades relacionadas con...</a:t>
            </a:r>
            <a:endParaRPr sz="3000" b="1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8" name="Google Shape;248;p36"/>
          <p:cNvSpPr txBox="1"/>
          <p:nvPr/>
        </p:nvSpPr>
        <p:spPr>
          <a:xfrm>
            <a:off x="4063700" y="3962075"/>
            <a:ext cx="48279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La recaudación de fondos</a:t>
            </a:r>
            <a:endParaRPr sz="3000" b="1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7"/>
          <p:cNvSpPr txBox="1">
            <a:spLocks noGrp="1"/>
          </p:cNvSpPr>
          <p:nvPr>
            <p:ph type="ctrTitle"/>
          </p:nvPr>
        </p:nvSpPr>
        <p:spPr>
          <a:xfrm>
            <a:off x="201700" y="75625"/>
            <a:ext cx="8598000" cy="7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/>
              <a:t>Algunos ejemplos...</a:t>
            </a:r>
            <a:endParaRPr sz="3000" b="1"/>
          </a:p>
        </p:txBody>
      </p:sp>
      <p:pic>
        <p:nvPicPr>
          <p:cNvPr id="254" name="Google Shape;25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637" y="1029725"/>
            <a:ext cx="3567675" cy="372187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7"/>
          <p:cNvSpPr txBox="1">
            <a:spLocks noGrp="1"/>
          </p:cNvSpPr>
          <p:nvPr>
            <p:ph type="subTitle" idx="1"/>
          </p:nvPr>
        </p:nvSpPr>
        <p:spPr>
          <a:xfrm>
            <a:off x="3879325" y="4377575"/>
            <a:ext cx="4100700" cy="6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/>
              <a:t>La comida de los domingos</a:t>
            </a:r>
            <a:endParaRPr sz="2400" b="1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09F11E7-B8CD-495D-BA42-8AF61A33E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100" y="824750"/>
            <a:ext cx="2667000" cy="35528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16FBA61-AC62-41C4-878D-BF640C3EB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100" y="460075"/>
            <a:ext cx="2667000" cy="3552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6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6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8"/>
          <p:cNvPicPr preferRelativeResize="0"/>
          <p:nvPr/>
        </p:nvPicPr>
        <p:blipFill rotWithShape="1">
          <a:blip r:embed="rId3">
            <a:alphaModFix/>
          </a:blip>
          <a:srcRect r="-31752"/>
          <a:stretch/>
        </p:blipFill>
        <p:spPr>
          <a:xfrm>
            <a:off x="390800" y="100875"/>
            <a:ext cx="8753126" cy="470675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8"/>
          <p:cNvSpPr txBox="1">
            <a:spLocks noGrp="1"/>
          </p:cNvSpPr>
          <p:nvPr>
            <p:ph type="title"/>
          </p:nvPr>
        </p:nvSpPr>
        <p:spPr>
          <a:xfrm>
            <a:off x="549825" y="3814250"/>
            <a:ext cx="6585600" cy="79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Atención buco-dental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64" name="Google Shape;264;p38"/>
          <p:cNvSpPr txBox="1"/>
          <p:nvPr/>
        </p:nvSpPr>
        <p:spPr>
          <a:xfrm>
            <a:off x="7135425" y="100875"/>
            <a:ext cx="1928700" cy="4706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>
                <a:solidFill>
                  <a:srgbClr val="6AA84F"/>
                </a:solidFill>
                <a:latin typeface="Roboto"/>
                <a:ea typeface="Roboto"/>
                <a:cs typeface="Roboto"/>
                <a:sym typeface="Roboto"/>
              </a:rPr>
              <a:t>Revisiones médicas</a:t>
            </a:r>
            <a:endParaRPr sz="2800" b="1">
              <a:solidFill>
                <a:srgbClr val="6AA84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6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6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9"/>
          <p:cNvSpPr txBox="1">
            <a:spLocks noGrp="1"/>
          </p:cNvSpPr>
          <p:nvPr>
            <p:ph type="title"/>
          </p:nvPr>
        </p:nvSpPr>
        <p:spPr>
          <a:xfrm>
            <a:off x="549825" y="3814250"/>
            <a:ext cx="6585600" cy="79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Atención buco-dental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70" name="Google Shape;270;p39"/>
          <p:cNvSpPr txBox="1"/>
          <p:nvPr/>
        </p:nvSpPr>
        <p:spPr>
          <a:xfrm>
            <a:off x="5572125" y="152400"/>
            <a:ext cx="3492000" cy="46551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>
                <a:solidFill>
                  <a:srgbClr val="6AA84F"/>
                </a:solidFill>
                <a:latin typeface="Roboto"/>
                <a:ea typeface="Roboto"/>
                <a:cs typeface="Roboto"/>
                <a:sym typeface="Roboto"/>
              </a:rPr>
              <a:t>Revisiones </a:t>
            </a:r>
            <a:endParaRPr sz="2800" b="1">
              <a:solidFill>
                <a:srgbClr val="6AA84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>
                <a:solidFill>
                  <a:srgbClr val="6AA84F"/>
                </a:solidFill>
                <a:latin typeface="Roboto"/>
                <a:ea typeface="Roboto"/>
                <a:cs typeface="Roboto"/>
                <a:sym typeface="Roboto"/>
              </a:rPr>
              <a:t>médicas</a:t>
            </a:r>
            <a:endParaRPr sz="2800" b="1">
              <a:solidFill>
                <a:srgbClr val="6AA84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1" name="Google Shape;27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419724" cy="507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9"/>
          <p:cNvPicPr preferRelativeResize="0"/>
          <p:nvPr/>
        </p:nvPicPr>
        <p:blipFill rotWithShape="1">
          <a:blip r:embed="rId4">
            <a:alphaModFix/>
          </a:blip>
          <a:srcRect b="6402"/>
          <a:stretch/>
        </p:blipFill>
        <p:spPr>
          <a:xfrm>
            <a:off x="5572125" y="1386725"/>
            <a:ext cx="3492000" cy="384502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9"/>
          <p:cNvSpPr txBox="1"/>
          <p:nvPr/>
        </p:nvSpPr>
        <p:spPr>
          <a:xfrm>
            <a:off x="1122000" y="4135100"/>
            <a:ext cx="73875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Dispensa de medicamentos básicos</a:t>
            </a:r>
            <a:endParaRPr sz="3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6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6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0"/>
          <p:cNvSpPr txBox="1">
            <a:spLocks noGrp="1"/>
          </p:cNvSpPr>
          <p:nvPr>
            <p:ph type="title"/>
          </p:nvPr>
        </p:nvSpPr>
        <p:spPr>
          <a:xfrm>
            <a:off x="549825" y="3814250"/>
            <a:ext cx="6585600" cy="79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Atención buco-dental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79" name="Google Shape;279;p40"/>
          <p:cNvSpPr txBox="1"/>
          <p:nvPr/>
        </p:nvSpPr>
        <p:spPr>
          <a:xfrm>
            <a:off x="7084925" y="76200"/>
            <a:ext cx="1979100" cy="49911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Atención</a:t>
            </a:r>
            <a:endParaRPr sz="2800" b="1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800" b="1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a  </a:t>
            </a:r>
            <a:endParaRPr sz="2800" b="1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la higiene</a:t>
            </a:r>
            <a:endParaRPr sz="2800" b="1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0" name="Google Shape;28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75" y="76200"/>
            <a:ext cx="6932526" cy="4991101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0"/>
          <p:cNvSpPr txBox="1"/>
          <p:nvPr/>
        </p:nvSpPr>
        <p:spPr>
          <a:xfrm>
            <a:off x="323200" y="226900"/>
            <a:ext cx="6585600" cy="6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4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Cortes de pelo para desparasitar</a:t>
            </a:r>
            <a:endParaRPr sz="34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6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1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8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1"/>
          <p:cNvSpPr txBox="1">
            <a:spLocks noGrp="1"/>
          </p:cNvSpPr>
          <p:nvPr>
            <p:ph type="title"/>
          </p:nvPr>
        </p:nvSpPr>
        <p:spPr>
          <a:xfrm>
            <a:off x="705325" y="436325"/>
            <a:ext cx="2683200" cy="40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6B26B"/>
                </a:solidFill>
              </a:rPr>
              <a:t>Apoyo educativo en las tareas escolares a los niños del barrio</a:t>
            </a:r>
            <a:endParaRPr sz="3600">
              <a:solidFill>
                <a:srgbClr val="F6B26B"/>
              </a:solidFill>
            </a:endParaRPr>
          </a:p>
        </p:txBody>
      </p:sp>
      <p:pic>
        <p:nvPicPr>
          <p:cNvPr id="287" name="Google Shape;28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1700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3"/>
          <p:cNvSpPr txBox="1">
            <a:spLocks noGrp="1"/>
          </p:cNvSpPr>
          <p:nvPr>
            <p:ph type="title"/>
          </p:nvPr>
        </p:nvSpPr>
        <p:spPr>
          <a:xfrm>
            <a:off x="549825" y="3814250"/>
            <a:ext cx="6585600" cy="79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Atención buco-dental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99" name="Google Shape;299;p43"/>
          <p:cNvSpPr txBox="1"/>
          <p:nvPr/>
        </p:nvSpPr>
        <p:spPr>
          <a:xfrm>
            <a:off x="56225" y="168650"/>
            <a:ext cx="9007800" cy="4918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 dirty="0">
                <a:solidFill>
                  <a:srgbClr val="6AA84F"/>
                </a:solidFill>
                <a:latin typeface="Roboto"/>
                <a:ea typeface="Roboto"/>
                <a:cs typeface="Roboto"/>
                <a:sym typeface="Roboto"/>
              </a:rPr>
              <a:t>Venta de ropa usada</a:t>
            </a:r>
            <a:endParaRPr sz="3000" b="1" dirty="0">
              <a:solidFill>
                <a:srgbClr val="6AA84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0" name="Google Shape;300;p43"/>
          <p:cNvSpPr txBox="1"/>
          <p:nvPr/>
        </p:nvSpPr>
        <p:spPr>
          <a:xfrm>
            <a:off x="489600" y="2462750"/>
            <a:ext cx="73875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1" name="Google Shape;30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5525" y="920450"/>
            <a:ext cx="4478301" cy="387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399" y="920438"/>
            <a:ext cx="4017375" cy="3878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6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6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>
            <a:spLocks noGrp="1"/>
          </p:cNvSpPr>
          <p:nvPr>
            <p:ph type="title"/>
          </p:nvPr>
        </p:nvSpPr>
        <p:spPr>
          <a:xfrm>
            <a:off x="181920" y="434922"/>
            <a:ext cx="2683200" cy="46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dirty="0">
                <a:solidFill>
                  <a:srgbClr val="E69138"/>
                </a:solidFill>
                <a:highlight>
                  <a:srgbClr val="F3F3F3"/>
                </a:highlight>
              </a:rPr>
              <a:t>Actividades generales que implican a toda la comunidad educativa</a:t>
            </a:r>
            <a:endParaRPr sz="3600" dirty="0">
              <a:solidFill>
                <a:srgbClr val="F6B26B"/>
              </a:solidFill>
              <a:highlight>
                <a:srgbClr val="F3F3F3"/>
              </a:highlight>
            </a:endParaRPr>
          </a:p>
        </p:txBody>
      </p:sp>
      <p:pic>
        <p:nvPicPr>
          <p:cNvPr id="1027" name="Picture 3" descr="C:\Users\Jamcli\Downloads\IMG_20201023_113331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0" y="-1171575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amcli\Downloads\IMG_20201023_113331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0" y="-11715750"/>
            <a:ext cx="1016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Jamcli\Downloads\IMG_20201023_113331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0" y="-11715750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20" y="344245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1"/>
          <p:cNvSpPr txBox="1">
            <a:spLocks noGrp="1"/>
          </p:cNvSpPr>
          <p:nvPr>
            <p:ph type="title"/>
          </p:nvPr>
        </p:nvSpPr>
        <p:spPr>
          <a:xfrm>
            <a:off x="363682" y="436325"/>
            <a:ext cx="3377045" cy="40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dirty="0">
                <a:solidFill>
                  <a:srgbClr val="F6B26B"/>
                </a:solidFill>
              </a:rPr>
              <a:t>Esquema organizativo de la  comunidad educativa en un proyecto solidario</a:t>
            </a:r>
            <a:endParaRPr sz="2800" dirty="0">
              <a:solidFill>
                <a:srgbClr val="F6B26B"/>
              </a:solidFill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209" y="-1"/>
            <a:ext cx="4759036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2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/>
          <p:nvPr/>
        </p:nvSpPr>
        <p:spPr>
          <a:xfrm>
            <a:off x="3187434" y="4070825"/>
            <a:ext cx="58140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dirty="0">
                <a:solidFill>
                  <a:srgbClr val="FCFCFC"/>
                </a:solidFill>
                <a:latin typeface="Oswald"/>
                <a:ea typeface="Oswald"/>
                <a:cs typeface="Oswald"/>
                <a:sym typeface="Oswald"/>
              </a:rPr>
              <a:t>Actividad de la rifa solidaria</a:t>
            </a:r>
            <a:endParaRPr sz="3000" dirty="0">
              <a:solidFill>
                <a:srgbClr val="FCFCF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" y="157734"/>
            <a:ext cx="2314575" cy="4828032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58" y="157734"/>
            <a:ext cx="6437376" cy="4828032"/>
          </a:xfrm>
          <a:prstGeom prst="rect">
            <a:avLst/>
          </a:prstGeom>
        </p:spPr>
      </p:pic>
      <p:sp>
        <p:nvSpPr>
          <p:cNvPr id="121" name="Google Shape;121;p21"/>
          <p:cNvSpPr txBox="1">
            <a:spLocks noGrp="1"/>
          </p:cNvSpPr>
          <p:nvPr>
            <p:ph type="body" idx="4294967295"/>
          </p:nvPr>
        </p:nvSpPr>
        <p:spPr>
          <a:xfrm>
            <a:off x="2755055" y="3369425"/>
            <a:ext cx="3339379" cy="701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dirty="0"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s" sz="3000" dirty="0">
                <a:solidFill>
                  <a:srgbClr val="0070C0"/>
                </a:solidFill>
                <a:latin typeface="Oswald"/>
                <a:ea typeface="Oswald"/>
                <a:cs typeface="Oswald"/>
                <a:sym typeface="Oswald"/>
              </a:rPr>
              <a:t>La rifa solidaria 2020</a:t>
            </a:r>
            <a:endParaRPr sz="3000" dirty="0">
              <a:solidFill>
                <a:srgbClr val="0070C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/>
          <p:nvPr/>
        </p:nvSpPr>
        <p:spPr>
          <a:xfrm>
            <a:off x="912190" y="349620"/>
            <a:ext cx="6860209" cy="876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b="1" dirty="0">
                <a:solidFill>
                  <a:srgbClr val="F9F9F9"/>
                </a:solidFill>
                <a:latin typeface="Oswald"/>
                <a:ea typeface="Oswald"/>
                <a:cs typeface="Oswald"/>
                <a:sym typeface="Oswald"/>
              </a:rPr>
              <a:t>La rifa solidaria 2021</a:t>
            </a:r>
            <a:endParaRPr sz="3200" b="1" dirty="0">
              <a:solidFill>
                <a:srgbClr val="F9F9F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90" y="1226127"/>
            <a:ext cx="6771409" cy="34783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/>
          <p:nvPr/>
        </p:nvSpPr>
        <p:spPr>
          <a:xfrm>
            <a:off x="1153391" y="3647209"/>
            <a:ext cx="7086599" cy="1236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 dirty="0">
                <a:solidFill>
                  <a:srgbClr val="4285F4"/>
                </a:solidFill>
                <a:latin typeface="Oswald"/>
                <a:ea typeface="Oswald"/>
                <a:cs typeface="Oswald"/>
                <a:sym typeface="Oswald"/>
              </a:rPr>
              <a:t>Actividades didácticas relacionadas con el trabajo de los Objetivos de Desarrollo Sostenible</a:t>
            </a:r>
            <a:endParaRPr sz="2400" b="1" dirty="0">
              <a:solidFill>
                <a:srgbClr val="4285F4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074" name="Picture 2" descr="E:\Grupo Trabajo CFIE 2020-21\1. Fin de la pobreza\objetivos_desarrollo_sostenible - co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6" y="174429"/>
            <a:ext cx="59753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/>
          <p:nvPr/>
        </p:nvSpPr>
        <p:spPr>
          <a:xfrm>
            <a:off x="1059873" y="2223655"/>
            <a:ext cx="7086599" cy="1236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 dirty="0">
                <a:solidFill>
                  <a:srgbClr val="4285F4"/>
                </a:solidFill>
                <a:latin typeface="Oswald"/>
                <a:ea typeface="Oswald"/>
                <a:cs typeface="Oswald"/>
                <a:sym typeface="Oswald"/>
              </a:rPr>
              <a:t>A continuación, a modo de ejemplo, se presentan algunas diapositivas que formaron parte de una exposición sobre los Objetivos de Desarrollo Sostenible</a:t>
            </a:r>
            <a:endParaRPr sz="2400" b="1" dirty="0">
              <a:solidFill>
                <a:srgbClr val="4285F4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074" name="Picture 2" descr="E:\Grupo Trabajo CFIE 2020-21\1. Fin de la pobreza\objetivos_desarrollo_sostenible - co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6" y="174429"/>
            <a:ext cx="3300269" cy="185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23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8;p19">
            <a:extLst>
              <a:ext uri="{FF2B5EF4-FFF2-40B4-BE49-F238E27FC236}">
                <a16:creationId xmlns:a16="http://schemas.microsoft.com/office/drawing/2014/main" id="{7E6BD604-C1C8-421D-A513-F685FEE9ABE1}"/>
              </a:ext>
            </a:extLst>
          </p:cNvPr>
          <p:cNvSpPr txBox="1">
            <a:spLocks/>
          </p:cNvSpPr>
          <p:nvPr/>
        </p:nvSpPr>
        <p:spPr>
          <a:xfrm>
            <a:off x="294792" y="3560618"/>
            <a:ext cx="8608927" cy="1525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000" b="1" i="0" u="none" strike="noStrike" cap="none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000" b="1" i="0" u="none" strike="noStrike" cap="none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000" b="1" i="0" u="none" strike="noStrike" cap="none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000" b="1" i="0" u="none" strike="noStrike" cap="none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000" b="1" i="0" u="none" strike="noStrike" cap="none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000" b="1" i="0" u="none" strike="noStrike" cap="none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000" b="1" i="0" u="none" strike="noStrike" cap="none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000" b="1" i="0" u="none" strike="noStrike" cap="none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000" b="1" i="0" u="none" strike="noStrike" cap="none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ctr"/>
            <a:r>
              <a:rPr lang="es-ES" sz="2800" dirty="0">
                <a:solidFill>
                  <a:srgbClr val="E69138"/>
                </a:solidFill>
              </a:rPr>
              <a:t>El fin de la pobreza estará estrechamente relacionado con la posibilidad de disponer de agua potable en todas las regiones del planeta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488C726-6726-4BA5-B553-E7B559ABB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950" y="2492"/>
            <a:ext cx="4210050" cy="354080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81150C9-8F94-49E0-8AB4-7BFD5069F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724400" cy="3543300"/>
          </a:xfrm>
          <a:prstGeom prst="rect">
            <a:avLst/>
          </a:prstGeom>
        </p:spPr>
      </p:pic>
      <p:pic>
        <p:nvPicPr>
          <p:cNvPr id="12" name="4 Imagen">
            <a:extLst>
              <a:ext uri="{FF2B5EF4-FFF2-40B4-BE49-F238E27FC236}">
                <a16:creationId xmlns:a16="http://schemas.microsoft.com/office/drawing/2014/main" id="{570FD578-68A3-4870-A621-431CF1DF6F6F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3792855" y="2600324"/>
            <a:ext cx="931545" cy="94297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3" name="4 Imagen">
            <a:extLst>
              <a:ext uri="{FF2B5EF4-FFF2-40B4-BE49-F238E27FC236}">
                <a16:creationId xmlns:a16="http://schemas.microsoft.com/office/drawing/2014/main" id="{B1829770-B7BF-4774-A0D6-03C89E399040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8212455" y="2608984"/>
            <a:ext cx="931545" cy="94297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10128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600" advTm="6000">
        <p14:gallery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8"/>
          <p:cNvSpPr txBox="1"/>
          <p:nvPr/>
        </p:nvSpPr>
        <p:spPr>
          <a:xfrm>
            <a:off x="570150" y="3767775"/>
            <a:ext cx="2788500" cy="10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5" name="Google Shape;175;p28"/>
          <p:cNvSpPr txBox="1"/>
          <p:nvPr/>
        </p:nvSpPr>
        <p:spPr>
          <a:xfrm>
            <a:off x="128671" y="174186"/>
            <a:ext cx="3671455" cy="4620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s-ES" sz="2200" dirty="0">
                <a:solidFill>
                  <a:srgbClr val="0070C0"/>
                </a:solidFill>
                <a:latin typeface="Oswald" panose="020B0604020202020204" charset="0"/>
              </a:rPr>
              <a:t>La educación es un factor importante que ayuda a los seres humanos a poder desarrollarse y alcanzar un nivel de vida mejor, por eso es muy importante que el acceso a la educación sea equitativo, pues esto permitirá un mayor desarrollo para cada país tanto social, económico y sobre todo personal. Pero a día de hoy, en muchos países de América del Sur o de África, hay muchos niños que no tienen acceso al sistema </a:t>
            </a:r>
            <a:r>
              <a:rPr lang="es-ES" sz="2200" dirty="0">
                <a:solidFill>
                  <a:schemeClr val="bg1"/>
                </a:solidFill>
                <a:latin typeface="Oswald" panose="020B0604020202020204" charset="0"/>
              </a:rPr>
              <a:t>educativo.</a:t>
            </a:r>
          </a:p>
          <a:p>
            <a:r>
              <a:rPr lang="es-ES" sz="2200" dirty="0">
                <a:solidFill>
                  <a:schemeClr val="bg1"/>
                </a:solidFill>
                <a:latin typeface="Oswald" panose="020B0604020202020204" charset="0"/>
              </a:rPr>
              <a:t> 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6" name="image1.png" descr="Desigualdad de oportunidades educativas y movilidad social">
            <a:extLst>
              <a:ext uri="{FF2B5EF4-FFF2-40B4-BE49-F238E27FC236}">
                <a16:creationId xmlns:a16="http://schemas.microsoft.com/office/drawing/2014/main" id="{285C8387-FFD6-4A73-9EA3-15CB7BE8EB34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905250" y="174186"/>
            <a:ext cx="5238750" cy="3856482"/>
          </a:xfrm>
          <a:prstGeom prst="rect">
            <a:avLst/>
          </a:prstGeom>
          <a:ln/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5080A8F-CC96-40C0-9641-2E75215F4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250" y="4098052"/>
            <a:ext cx="1220932" cy="104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2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600" advTm="20000">
        <p14:gallery dir="l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7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621</Words>
  <Application>Microsoft Office PowerPoint</Application>
  <PresentationFormat>Presentación en pantalla (16:9)</PresentationFormat>
  <Paragraphs>68</Paragraphs>
  <Slides>30</Slides>
  <Notes>30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6" baseType="lpstr">
      <vt:lpstr>Lato</vt:lpstr>
      <vt:lpstr>Roboto</vt:lpstr>
      <vt:lpstr>Arial</vt:lpstr>
      <vt:lpstr>Oswald</vt:lpstr>
      <vt:lpstr>Berlin Sans FB Demi</vt:lpstr>
      <vt:lpstr>Material</vt:lpstr>
      <vt:lpstr>UNA EXPERIENCIA SOLIDARIA</vt:lpstr>
      <vt:lpstr>Presentación de PowerPoint</vt:lpstr>
      <vt:lpstr>Actividades generales que implican a toda la comunidad educativa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Algunos ejemplos...</vt:lpstr>
      <vt:lpstr>Atención buco-dental</vt:lpstr>
      <vt:lpstr>Atención buco-dental</vt:lpstr>
      <vt:lpstr>Atención buco-dental</vt:lpstr>
      <vt:lpstr>Apoyo educativo en las tareas escolares a los niños del barrio</vt:lpstr>
      <vt:lpstr>Atención buco-dental</vt:lpstr>
      <vt:lpstr>Esquema organizativo de la  comunidad educativa en un proyecto solidario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NICARAGUA</dc:title>
  <dc:creator>salaprofes1</dc:creator>
  <cp:lastModifiedBy>RAQUEL BODELON MACIAS</cp:lastModifiedBy>
  <cp:revision>33</cp:revision>
  <dcterms:modified xsi:type="dcterms:W3CDTF">2022-02-24T18:11:17Z</dcterms:modified>
</cp:coreProperties>
</file>