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A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817D7-F3D6-4B52-AEBC-FB758D4CC636}" v="7" dt="2020-11-19T15:12:10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FERNANDEZ ALVAREZ" userId="86918769-627d-4301-8426-29a1be66346b" providerId="ADAL" clId="{1A3817D7-F3D6-4B52-AEBC-FB758D4CC636}"/>
    <pc:docChg chg="addSld modSld">
      <pc:chgData name="JAVIER FERNANDEZ ALVAREZ" userId="86918769-627d-4301-8426-29a1be66346b" providerId="ADAL" clId="{1A3817D7-F3D6-4B52-AEBC-FB758D4CC636}" dt="2020-11-19T15:12:13.918" v="18" actId="122"/>
      <pc:docMkLst>
        <pc:docMk/>
      </pc:docMkLst>
      <pc:sldChg chg="modSp mod">
        <pc:chgData name="JAVIER FERNANDEZ ALVAREZ" userId="86918769-627d-4301-8426-29a1be66346b" providerId="ADAL" clId="{1A3817D7-F3D6-4B52-AEBC-FB758D4CC636}" dt="2020-11-19T15:06:03.731" v="4" actId="20577"/>
        <pc:sldMkLst>
          <pc:docMk/>
          <pc:sldMk cId="818574975" sldId="259"/>
        </pc:sldMkLst>
        <pc:spChg chg="mod">
          <ac:chgData name="JAVIER FERNANDEZ ALVAREZ" userId="86918769-627d-4301-8426-29a1be66346b" providerId="ADAL" clId="{1A3817D7-F3D6-4B52-AEBC-FB758D4CC636}" dt="2020-11-19T15:06:03.731" v="4" actId="20577"/>
          <ac:spMkLst>
            <pc:docMk/>
            <pc:sldMk cId="818574975" sldId="259"/>
            <ac:spMk id="11" creationId="{C2EDDC32-DECF-4172-9FFB-9BCF4213F7FB}"/>
          </ac:spMkLst>
        </pc:spChg>
      </pc:sldChg>
      <pc:sldChg chg="modSp mod">
        <pc:chgData name="JAVIER FERNANDEZ ALVAREZ" userId="86918769-627d-4301-8426-29a1be66346b" providerId="ADAL" clId="{1A3817D7-F3D6-4B52-AEBC-FB758D4CC636}" dt="2020-11-19T15:08:21.117" v="5" actId="20577"/>
        <pc:sldMkLst>
          <pc:docMk/>
          <pc:sldMk cId="3450989296" sldId="260"/>
        </pc:sldMkLst>
        <pc:spChg chg="mod">
          <ac:chgData name="JAVIER FERNANDEZ ALVAREZ" userId="86918769-627d-4301-8426-29a1be66346b" providerId="ADAL" clId="{1A3817D7-F3D6-4B52-AEBC-FB758D4CC636}" dt="2020-11-19T15:08:21.117" v="5" actId="20577"/>
          <ac:spMkLst>
            <pc:docMk/>
            <pc:sldMk cId="3450989296" sldId="260"/>
            <ac:spMk id="2" creationId="{6A46AC6B-EDA8-4AB5-922E-6E21D9798BC5}"/>
          </ac:spMkLst>
        </pc:spChg>
      </pc:sldChg>
      <pc:sldChg chg="addSp modSp new mod">
        <pc:chgData name="JAVIER FERNANDEZ ALVAREZ" userId="86918769-627d-4301-8426-29a1be66346b" providerId="ADAL" clId="{1A3817D7-F3D6-4B52-AEBC-FB758D4CC636}" dt="2020-11-19T15:12:13.918" v="18" actId="122"/>
        <pc:sldMkLst>
          <pc:docMk/>
          <pc:sldMk cId="76682581" sldId="261"/>
        </pc:sldMkLst>
        <pc:spChg chg="add mod">
          <ac:chgData name="JAVIER FERNANDEZ ALVAREZ" userId="86918769-627d-4301-8426-29a1be66346b" providerId="ADAL" clId="{1A3817D7-F3D6-4B52-AEBC-FB758D4CC636}" dt="2020-11-19T15:12:13.918" v="18" actId="122"/>
          <ac:spMkLst>
            <pc:docMk/>
            <pc:sldMk cId="76682581" sldId="261"/>
            <ac:spMk id="3" creationId="{4F5A1816-4855-4B71-BF13-68DB31EAC4C4}"/>
          </ac:spMkLst>
        </pc:spChg>
        <pc:picChg chg="add mod">
          <ac:chgData name="JAVIER FERNANDEZ ALVAREZ" userId="86918769-627d-4301-8426-29a1be66346b" providerId="ADAL" clId="{1A3817D7-F3D6-4B52-AEBC-FB758D4CC636}" dt="2020-11-19T15:12:10.434" v="17" actId="1076"/>
          <ac:picMkLst>
            <pc:docMk/>
            <pc:sldMk cId="76682581" sldId="261"/>
            <ac:picMk id="1026" creationId="{7E2FABA4-DEC0-4020-896A-9A65474DA8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FB9F5-FBC8-4AD1-945D-1607EE03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AF313-581C-4CB8-AEA3-07740A4D1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3BDF6-D432-4118-81E3-52616771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13A5-5D39-48D0-AE18-18884CA5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F4A80-A7B3-4FDA-92E0-0DA1C0B7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6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059A3-54BD-4DC6-B45F-F4D401B6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3A1C21-5FD4-4293-8AAE-E9573AD35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78A37-75AB-4584-BB7B-C3374B38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180FE-4BA4-4F31-A16C-3704F8E6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65005-DC86-48E1-89FD-E7E4EE4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6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C53EEB-A807-42B9-B884-39A6AEB5F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838161-5689-405F-A568-3E33AAE4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A3D231-B98D-49EB-9C1A-E418CF6B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1D4D8-F998-47F1-958A-A4BE7DE2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D2BBB8-600D-460B-B529-CE36F88F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3DB55-7285-4960-B6E8-7DEA5907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FCB9C-76CE-4F87-A16F-D97A4E6F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B48DE-3A97-4831-8254-A4A7B399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1FBD9-780E-4304-9E1E-91E51B33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CABE7-5238-45B8-8F89-2AB9262D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52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38786-FA33-4159-81E9-71DBDCF2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1856F-9CD5-440A-BAC4-F4FC55CD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9588F-8636-4BD2-8DED-E6EBD8EF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DDD55-E62F-4B86-88D0-80DC1D65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B3FF68-4D0B-4F29-B23A-317165F2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18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5143F-4ED0-44D3-9D8E-8ECDC8CE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5131B-EF54-47BE-9ECD-2D218E5B4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ED9472-E89A-4687-B7F9-79EB30A57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7B8D7F-8DCB-4515-B295-3402DAB4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F86338-AB91-4A80-8136-159DEEEA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135ABE-DF8A-4561-B366-9F729EEF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94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FDF7F-14DD-4D95-9B70-2DEB1EFD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19C927-1F75-44D3-809B-7FC5D29B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273A2F-5821-48C8-8822-C95A075B8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752548-28C5-41E1-84D8-2060AD748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7B48E6-AC91-41B7-BDD1-3E0E099E2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A80ED6-A956-417F-919D-92A2BDB6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975C6D-3050-40B7-A9F8-2B401DEE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0A46D7-2EDD-48A1-BFBC-73035041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6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60A96-E987-4F22-93E5-CA14488C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36211B-0C4A-4FB2-976A-D8011B7F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9F5541-A8A3-42BF-AB12-AE7A7FAF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728B84-9A19-40A5-BA44-C8678EBA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2B199D-2A8C-4964-9CE5-D1BA182C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82F9F0-9C62-4CF3-B059-05C4EE7B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CF7213-A687-414A-81F7-F6FF9C1D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0F61B-1A66-47CF-B580-2C9FBE36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0D66A-7381-4F6D-823B-DE3872A3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1A610D-235B-4ED0-8BFE-FB5E674AB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ED79E-19A4-4B5A-A282-641C5056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FD82BA-B4AC-4E59-9682-4546EA98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2B4D5A-43E2-473E-892C-DDD50FA0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3D331-2C3D-4217-B782-265124CE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6F9BEF-31EF-435D-8D4B-398997B99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911515-DD39-45B6-A5A5-56B2811B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2CC4B1-2DE1-4DBD-9FDE-B36A0BC4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36376-5F34-4AB9-A144-8A236E1AE47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B65A82-D18E-47CE-BC76-00A9E734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ABE745-38F7-4C44-B12F-D2DE8EC5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C0989-31DE-491A-8971-E41F933E8D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83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pngimg.com/download/26942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ommons.wikimedia.org/wiki/File:YouTube_social_dark_circle_(2017).sv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5977D9-F79F-4F9B-91BC-FE5DD7FD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457D7-7F25-438D-B9E1-407E928F8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39C27-3E3C-4ADD-934C-43E4BA194969}"/>
              </a:ext>
            </a:extLst>
          </p:cNvPr>
          <p:cNvSpPr txBox="1"/>
          <p:nvPr userDrawn="1"/>
        </p:nvSpPr>
        <p:spPr>
          <a:xfrm>
            <a:off x="3976302" y="6152620"/>
            <a:ext cx="2648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7EBA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CFIE de Ponferrada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4EF8CB-1D16-49D8-91DD-89622ED14B9E}"/>
              </a:ext>
            </a:extLst>
          </p:cNvPr>
          <p:cNvSpPr txBox="1"/>
          <p:nvPr userDrawn="1"/>
        </p:nvSpPr>
        <p:spPr>
          <a:xfrm>
            <a:off x="1856509" y="6141728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7EBA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@CFIE_Ponferrada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7EBA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DBFD93D3-56D8-45BC-AEE3-D0C35EB4A9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391167" y="6031164"/>
            <a:ext cx="517107" cy="517107"/>
          </a:xfrm>
          <a:prstGeom prst="rect">
            <a:avLst/>
          </a:prstGeom>
        </p:spPr>
      </p:pic>
      <p:pic>
        <p:nvPicPr>
          <p:cNvPr id="14" name="Imagen 13" descr="Imagen que contiene persona, vuelo, foto, teléfono&#10;&#10;Descripción generada automáticamente">
            <a:extLst>
              <a:ext uri="{FF2B5EF4-FFF2-40B4-BE49-F238E27FC236}">
                <a16:creationId xmlns:a16="http://schemas.microsoft.com/office/drawing/2014/main" id="{C7710287-AAEC-4D4E-BDE5-32868674CC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405151" y="6092720"/>
            <a:ext cx="451358" cy="3677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74DD726-47FB-4043-A7C2-79711B37CC6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04" y="5923392"/>
            <a:ext cx="975152" cy="7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dern Love Grunge" panose="04070805081005020601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pngimg.com/download/2694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commons.wikimedia.org/wiki/File:YouTube_social_dark_circle_(2017).svg" TargetMode="External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.jcyl.es/es/aulasvirtuales/7-pasos-puesta-marcha-aula-virtual.ficheros/1425717-7%20pasos%20para%20el%20AV%202020.png?width=1600&amp;height=3535&amp;aspectRatio=tru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1B95D15-5FE8-4A9C-B392-5514E8FC4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" b="192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D9D998-6792-4998-B16B-E389242CAD6A}"/>
              </a:ext>
            </a:extLst>
          </p:cNvPr>
          <p:cNvSpPr txBox="1"/>
          <p:nvPr/>
        </p:nvSpPr>
        <p:spPr>
          <a:xfrm>
            <a:off x="8215793" y="6184556"/>
            <a:ext cx="2648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7EBA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CFIE de Ponferrada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793680-F2E8-4275-8758-13D89B0DF947}"/>
              </a:ext>
            </a:extLst>
          </p:cNvPr>
          <p:cNvSpPr txBox="1"/>
          <p:nvPr/>
        </p:nvSpPr>
        <p:spPr>
          <a:xfrm>
            <a:off x="6096000" y="6173664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7EBA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@CFIE_Ponferrada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7EBA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41FD8945-E85F-4BE6-9876-DF272BDA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30658" y="6063100"/>
            <a:ext cx="517107" cy="517107"/>
          </a:xfrm>
          <a:prstGeom prst="rect">
            <a:avLst/>
          </a:prstGeom>
        </p:spPr>
      </p:pic>
      <p:pic>
        <p:nvPicPr>
          <p:cNvPr id="14" name="Imagen 13" descr="Imagen que contiene persona, vuelo, foto, teléfono&#10;&#10;Descripción generada automáticamente">
            <a:extLst>
              <a:ext uri="{FF2B5EF4-FFF2-40B4-BE49-F238E27FC236}">
                <a16:creationId xmlns:a16="http://schemas.microsoft.com/office/drawing/2014/main" id="{2D313B6E-2626-45EE-9664-ED0B44ABE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44642" y="6124656"/>
            <a:ext cx="451358" cy="3677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5FCCAA3-8041-42FC-B54F-6D66E617E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895" y="5955328"/>
            <a:ext cx="975152" cy="77701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9478167-DBEB-40B8-BCD6-B65A011DD34E}"/>
              </a:ext>
            </a:extLst>
          </p:cNvPr>
          <p:cNvSpPr txBox="1"/>
          <p:nvPr/>
        </p:nvSpPr>
        <p:spPr>
          <a:xfrm>
            <a:off x="9693576" y="6030710"/>
            <a:ext cx="238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Aldhabi" panose="020B0604020202020204" pitchFamily="2" charset="-78"/>
              </a:rPr>
              <a:t>Asesor TIC </a:t>
            </a:r>
            <a:r>
              <a:rPr lang="es-ES" sz="1200" dirty="0">
                <a:solidFill>
                  <a:srgbClr val="000000"/>
                </a:solidFill>
                <a:latin typeface="Bahnschrift SemiBold" panose="020B0502040204020203" pitchFamily="34" charset="0"/>
                <a:cs typeface="Aldhabi" panose="020B0604020202020204" pitchFamily="2" charset="-78"/>
              </a:rPr>
              <a:t>CFIE de Ponferrada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Aldhabi" panose="020B0604020202020204" pitchFamily="2" charset="-78"/>
              </a:rPr>
              <a:t>@masqueunlapiz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0DC6C6A-389D-4EBE-967B-F9368CB5A46E}"/>
              </a:ext>
            </a:extLst>
          </p:cNvPr>
          <p:cNvSpPr txBox="1"/>
          <p:nvPr/>
        </p:nvSpPr>
        <p:spPr>
          <a:xfrm>
            <a:off x="8976875" y="5788051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Aldhabi" panose="020B0604020202020204" pitchFamily="2" charset="-78"/>
              </a:rPr>
              <a:t>Javier Fernández Álvarez</a:t>
            </a:r>
          </a:p>
        </p:txBody>
      </p:sp>
      <p:pic>
        <p:nvPicPr>
          <p:cNvPr id="22" name="Imagen 21" descr="Una caricatura de una persona&#10;&#10;Descripción generada automáticamente">
            <a:extLst>
              <a:ext uri="{FF2B5EF4-FFF2-40B4-BE49-F238E27FC236}">
                <a16:creationId xmlns:a16="http://schemas.microsoft.com/office/drawing/2014/main" id="{EB1C0330-FF5B-46DF-9C85-0812453CE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76" y="3660735"/>
            <a:ext cx="2112728" cy="216235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55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3CA42-4628-4D71-B9F2-77A5E0A7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odern Love Grunge" panose="04070805081005020601" pitchFamily="82" charset="0"/>
              </a:rPr>
              <a:t>Roles principales en </a:t>
            </a:r>
            <a:r>
              <a:rPr lang="es-ES" dirty="0">
                <a:solidFill>
                  <a:srgbClr val="7EBA00"/>
                </a:solidFill>
                <a:latin typeface="Modern Love Grunge" panose="04070805081005020601" pitchFamily="82" charset="0"/>
              </a:rPr>
              <a:t>Moodle EducaCyL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B5FDCEF-7B6E-4292-B3A3-CB03ACA3FF70}"/>
              </a:ext>
            </a:extLst>
          </p:cNvPr>
          <p:cNvGrpSpPr/>
          <p:nvPr/>
        </p:nvGrpSpPr>
        <p:grpSpPr>
          <a:xfrm>
            <a:off x="3006579" y="1690688"/>
            <a:ext cx="6178842" cy="4697632"/>
            <a:chOff x="3917658" y="1795243"/>
            <a:chExt cx="4647501" cy="3632871"/>
          </a:xfrm>
        </p:grpSpPr>
        <p:sp>
          <p:nvSpPr>
            <p:cNvPr id="4" name="Triángulo isósceles 3">
              <a:extLst>
                <a:ext uri="{FF2B5EF4-FFF2-40B4-BE49-F238E27FC236}">
                  <a16:creationId xmlns:a16="http://schemas.microsoft.com/office/drawing/2014/main" id="{2D6B29C1-CB92-49D6-B34D-E6AE421DCFBD}"/>
                </a:ext>
              </a:extLst>
            </p:cNvPr>
            <p:cNvSpPr/>
            <p:nvPr/>
          </p:nvSpPr>
          <p:spPr>
            <a:xfrm rot="10800000">
              <a:off x="3917658" y="1795243"/>
              <a:ext cx="4647501" cy="362404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s-ES" dirty="0"/>
            </a:p>
          </p:txBody>
        </p:sp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49A57DFC-603C-4EA2-9F2C-723FEF93C943}"/>
                </a:ext>
              </a:extLst>
            </p:cNvPr>
            <p:cNvSpPr/>
            <p:nvPr/>
          </p:nvSpPr>
          <p:spPr>
            <a:xfrm rot="10800000">
              <a:off x="4880179" y="3301260"/>
              <a:ext cx="2724897" cy="2110655"/>
            </a:xfrm>
            <a:prstGeom prst="triangle">
              <a:avLst>
                <a:gd name="adj" fmla="val 5015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riángulo isósceles 5">
              <a:extLst>
                <a:ext uri="{FF2B5EF4-FFF2-40B4-BE49-F238E27FC236}">
                  <a16:creationId xmlns:a16="http://schemas.microsoft.com/office/drawing/2014/main" id="{CDBDD0AA-FC71-4583-989E-1D32EA19A30F}"/>
                </a:ext>
              </a:extLst>
            </p:cNvPr>
            <p:cNvSpPr/>
            <p:nvPr/>
          </p:nvSpPr>
          <p:spPr>
            <a:xfrm rot="10800000">
              <a:off x="5658678" y="4510156"/>
              <a:ext cx="1166192" cy="917958"/>
            </a:xfrm>
            <a:prstGeom prst="triangle">
              <a:avLst>
                <a:gd name="adj" fmla="val 50530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F54B844-2B21-4388-B443-489C8E7575FB}"/>
                </a:ext>
              </a:extLst>
            </p:cNvPr>
            <p:cNvSpPr txBox="1"/>
            <p:nvPr/>
          </p:nvSpPr>
          <p:spPr>
            <a:xfrm>
              <a:off x="4629426" y="2279183"/>
              <a:ext cx="3246782" cy="4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bg1"/>
                  </a:solidFill>
                </a:rPr>
                <a:t>Administrador/es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9DA80DA-554A-4967-B02C-3A6F2FFDAEF2}"/>
                </a:ext>
              </a:extLst>
            </p:cNvPr>
            <p:cNvSpPr txBox="1"/>
            <p:nvPr/>
          </p:nvSpPr>
          <p:spPr>
            <a:xfrm>
              <a:off x="5218782" y="3702396"/>
              <a:ext cx="2045252" cy="404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</a:rPr>
                <a:t>Profesor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6F16016-E60C-45B1-A25D-C45865EFB0A3}"/>
                </a:ext>
              </a:extLst>
            </p:cNvPr>
            <p:cNvSpPr txBox="1"/>
            <p:nvPr/>
          </p:nvSpPr>
          <p:spPr>
            <a:xfrm>
              <a:off x="5769113" y="4628561"/>
              <a:ext cx="967408" cy="26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Estudiante</a:t>
              </a:r>
            </a:p>
          </p:txBody>
        </p:sp>
      </p:grp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FD7E0330-58C8-46FC-ADC5-F8DBDE6EB878}"/>
              </a:ext>
            </a:extLst>
          </p:cNvPr>
          <p:cNvSpPr/>
          <p:nvPr/>
        </p:nvSpPr>
        <p:spPr>
          <a:xfrm>
            <a:off x="9202525" y="1634415"/>
            <a:ext cx="1047750" cy="509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97CBE-5D8F-4C4D-8921-2FC2A3A06E52}"/>
              </a:ext>
            </a:extLst>
          </p:cNvPr>
          <p:cNvSpPr txBox="1"/>
          <p:nvPr/>
        </p:nvSpPr>
        <p:spPr>
          <a:xfrm>
            <a:off x="9475835" y="1614487"/>
            <a:ext cx="476862" cy="574833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Escala Jerárquica</a:t>
            </a:r>
          </a:p>
        </p:txBody>
      </p:sp>
    </p:spTree>
    <p:extLst>
      <p:ext uri="{BB962C8B-B14F-4D97-AF65-F5344CB8AC3E}">
        <p14:creationId xmlns:p14="http://schemas.microsoft.com/office/powerpoint/2010/main" val="185579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7FBF7-4AB9-42F4-9FCD-09F0DD4E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¿Quién es </a:t>
            </a:r>
            <a:r>
              <a:rPr lang="es-ES" dirty="0">
                <a:solidFill>
                  <a:srgbClr val="7EBA00"/>
                </a:solidFill>
              </a:rPr>
              <a:t>quién</a:t>
            </a:r>
            <a:r>
              <a:rPr lang="es-ES" dirty="0"/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5553FA-71BF-4CE8-8FAF-72A1EFB9D330}"/>
              </a:ext>
            </a:extLst>
          </p:cNvPr>
          <p:cNvSpPr txBox="1"/>
          <p:nvPr/>
        </p:nvSpPr>
        <p:spPr>
          <a:xfrm>
            <a:off x="592667" y="1808707"/>
            <a:ext cx="431658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Administrador/es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8A282FF-8F0F-4EED-8513-64380B607B9A}"/>
              </a:ext>
            </a:extLst>
          </p:cNvPr>
          <p:cNvSpPr/>
          <p:nvPr/>
        </p:nvSpPr>
        <p:spPr>
          <a:xfrm>
            <a:off x="800100" y="1600200"/>
            <a:ext cx="5416510" cy="1001789"/>
          </a:xfrm>
          <a:prstGeom prst="rightArrow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D60495-CF5A-474A-A463-D19B226E1A6B}"/>
              </a:ext>
            </a:extLst>
          </p:cNvPr>
          <p:cNvSpPr txBox="1"/>
          <p:nvPr/>
        </p:nvSpPr>
        <p:spPr>
          <a:xfrm>
            <a:off x="7324725" y="1508595"/>
            <a:ext cx="3933826" cy="1200329"/>
          </a:xfrm>
          <a:prstGeom prst="rect">
            <a:avLst/>
          </a:prstGeom>
          <a:ln w="38100">
            <a:solidFill>
              <a:srgbClr val="2F55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Por defecto el/la </a:t>
            </a:r>
            <a:r>
              <a:rPr lang="es-ES" b="1" dirty="0"/>
              <a:t>directora/a </a:t>
            </a:r>
            <a:r>
              <a:rPr lang="es-ES" dirty="0"/>
              <a:t>y </a:t>
            </a:r>
            <a:r>
              <a:rPr lang="es-ES" b="1" dirty="0"/>
              <a:t>Jefe/a de Estudios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También aquellos docentes que nombre el/la directora/a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B9AB5D-DB4F-4299-A331-49D4A19B2534}"/>
              </a:ext>
            </a:extLst>
          </p:cNvPr>
          <p:cNvSpPr txBox="1"/>
          <p:nvPr/>
        </p:nvSpPr>
        <p:spPr>
          <a:xfrm>
            <a:off x="592667" y="3225875"/>
            <a:ext cx="431658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Profesor/es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778F3C8-23A9-462C-A24D-A2B7E9202F8D}"/>
              </a:ext>
            </a:extLst>
          </p:cNvPr>
          <p:cNvSpPr/>
          <p:nvPr/>
        </p:nvSpPr>
        <p:spPr>
          <a:xfrm>
            <a:off x="800100" y="3017368"/>
            <a:ext cx="5416510" cy="1001789"/>
          </a:xfrm>
          <a:prstGeom prst="rightArrow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EDDC32-DECF-4172-9FFB-9BCF4213F7FB}"/>
              </a:ext>
            </a:extLst>
          </p:cNvPr>
          <p:cNvSpPr txBox="1"/>
          <p:nvPr/>
        </p:nvSpPr>
        <p:spPr>
          <a:xfrm>
            <a:off x="7324725" y="3195096"/>
            <a:ext cx="3933826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Todo el personal docente del centro educativo que esté reflejado en </a:t>
            </a:r>
            <a:r>
              <a:rPr lang="es-ES" dirty="0" err="1"/>
              <a:t>Stilus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70E816-9852-4436-9189-3409BF94D7EB}"/>
              </a:ext>
            </a:extLst>
          </p:cNvPr>
          <p:cNvSpPr txBox="1"/>
          <p:nvPr/>
        </p:nvSpPr>
        <p:spPr>
          <a:xfrm>
            <a:off x="592667" y="4666860"/>
            <a:ext cx="4316589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92D050"/>
                </a:solidFill>
              </a:rPr>
              <a:t>Estudiantes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20B73FA-1504-4261-B312-98919C878FF5}"/>
              </a:ext>
            </a:extLst>
          </p:cNvPr>
          <p:cNvSpPr/>
          <p:nvPr/>
        </p:nvSpPr>
        <p:spPr>
          <a:xfrm>
            <a:off x="800100" y="4458353"/>
            <a:ext cx="5416510" cy="1001789"/>
          </a:xfrm>
          <a:prstGeom prst="rightArrow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8F0F96-AF99-4E32-848C-94D82E2063A6}"/>
              </a:ext>
            </a:extLst>
          </p:cNvPr>
          <p:cNvSpPr txBox="1"/>
          <p:nvPr/>
        </p:nvSpPr>
        <p:spPr>
          <a:xfrm>
            <a:off x="7324725" y="4359082"/>
            <a:ext cx="3933826" cy="1200329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Todo el alumnado que aparece reflejado en </a:t>
            </a:r>
            <a:r>
              <a:rPr lang="es-ES" dirty="0" err="1"/>
              <a:t>Stilus</a:t>
            </a:r>
            <a:r>
              <a:rPr lang="es-ES" dirty="0"/>
              <a:t> Enseña. Los datos son importados de Colegios, IES2000 y Codex</a:t>
            </a:r>
          </a:p>
        </p:txBody>
      </p:sp>
    </p:spTree>
    <p:extLst>
      <p:ext uri="{BB962C8B-B14F-4D97-AF65-F5344CB8AC3E}">
        <p14:creationId xmlns:p14="http://schemas.microsoft.com/office/powerpoint/2010/main" val="178554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7FBF7-4AB9-42F4-9FCD-09F0DD4E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puede </a:t>
            </a:r>
            <a:r>
              <a:rPr lang="es-ES" dirty="0">
                <a:solidFill>
                  <a:srgbClr val="7EBA00"/>
                </a:solidFill>
              </a:rPr>
              <a:t>hacer…</a:t>
            </a:r>
            <a:r>
              <a:rPr lang="es-ES" dirty="0"/>
              <a:t>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1DE7C95-DB69-441F-AC18-987F1296001C}"/>
              </a:ext>
            </a:extLst>
          </p:cNvPr>
          <p:cNvGrpSpPr/>
          <p:nvPr/>
        </p:nvGrpSpPr>
        <p:grpSpPr>
          <a:xfrm>
            <a:off x="5729857" y="1600198"/>
            <a:ext cx="5623943" cy="1001789"/>
            <a:chOff x="592667" y="1600200"/>
            <a:chExt cx="5623943" cy="1001789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75553FA-71BF-4CE8-8FAF-72A1EFB9D330}"/>
                </a:ext>
              </a:extLst>
            </p:cNvPr>
            <p:cNvSpPr txBox="1"/>
            <p:nvPr/>
          </p:nvSpPr>
          <p:spPr>
            <a:xfrm>
              <a:off x="592667" y="1808707"/>
              <a:ext cx="4316589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Administrador/es</a:t>
              </a:r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48A282FF-8F0F-4EED-8513-64380B607B9A}"/>
                </a:ext>
              </a:extLst>
            </p:cNvPr>
            <p:cNvSpPr/>
            <p:nvPr/>
          </p:nvSpPr>
          <p:spPr>
            <a:xfrm>
              <a:off x="800100" y="1600200"/>
              <a:ext cx="5416510" cy="1001789"/>
            </a:xfrm>
            <a:prstGeom prst="rightArrow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A4D60495-CF5A-474A-A463-D19B226E1A6B}"/>
              </a:ext>
            </a:extLst>
          </p:cNvPr>
          <p:cNvSpPr txBox="1"/>
          <p:nvPr/>
        </p:nvSpPr>
        <p:spPr>
          <a:xfrm>
            <a:off x="784048" y="1517811"/>
            <a:ext cx="3933826" cy="1200329"/>
          </a:xfrm>
          <a:prstGeom prst="rect">
            <a:avLst/>
          </a:prstGeom>
          <a:ln w="38100">
            <a:solidFill>
              <a:srgbClr val="2F55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Administra todo el aula, puede personalizar el contendor del Aula, crear categorías y cursos, matricular usuarios…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91867C5-2DFA-4D51-97A2-5D3FDF165188}"/>
              </a:ext>
            </a:extLst>
          </p:cNvPr>
          <p:cNvGrpSpPr/>
          <p:nvPr/>
        </p:nvGrpSpPr>
        <p:grpSpPr>
          <a:xfrm>
            <a:off x="5729857" y="3029276"/>
            <a:ext cx="5623943" cy="1001789"/>
            <a:chOff x="592667" y="3017368"/>
            <a:chExt cx="5623943" cy="1001789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FB9AB5D-DB4F-4299-A331-49D4A19B2534}"/>
                </a:ext>
              </a:extLst>
            </p:cNvPr>
            <p:cNvSpPr txBox="1"/>
            <p:nvPr/>
          </p:nvSpPr>
          <p:spPr>
            <a:xfrm>
              <a:off x="592667" y="3225875"/>
              <a:ext cx="4316589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FFC000"/>
                  </a:solidFill>
                </a:rPr>
                <a:t>Profesor/es</a:t>
              </a:r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D778F3C8-23A9-462C-A24D-A2B7E9202F8D}"/>
                </a:ext>
              </a:extLst>
            </p:cNvPr>
            <p:cNvSpPr/>
            <p:nvPr/>
          </p:nvSpPr>
          <p:spPr>
            <a:xfrm>
              <a:off x="800100" y="3017368"/>
              <a:ext cx="5416510" cy="1001789"/>
            </a:xfrm>
            <a:prstGeom prst="rightArrow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EDDC32-DECF-4172-9FFB-9BCF4213F7FB}"/>
              </a:ext>
            </a:extLst>
          </p:cNvPr>
          <p:cNvSpPr txBox="1"/>
          <p:nvPr/>
        </p:nvSpPr>
        <p:spPr>
          <a:xfrm>
            <a:off x="784048" y="3068505"/>
            <a:ext cx="3933826" cy="92333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Administra todo lo que sucede en sus cursos. Puede matricular, personalizar y publicar contenido en sus aulas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6D7927C-CC28-4704-8375-BBE6C932DBC4}"/>
              </a:ext>
            </a:extLst>
          </p:cNvPr>
          <p:cNvGrpSpPr/>
          <p:nvPr/>
        </p:nvGrpSpPr>
        <p:grpSpPr>
          <a:xfrm>
            <a:off x="5729857" y="4374473"/>
            <a:ext cx="5623943" cy="1001789"/>
            <a:chOff x="592667" y="4458353"/>
            <a:chExt cx="5623943" cy="1001789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370E816-9852-4436-9189-3409BF94D7EB}"/>
                </a:ext>
              </a:extLst>
            </p:cNvPr>
            <p:cNvSpPr txBox="1"/>
            <p:nvPr/>
          </p:nvSpPr>
          <p:spPr>
            <a:xfrm>
              <a:off x="592667" y="4666860"/>
              <a:ext cx="4316589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92D050"/>
                  </a:solidFill>
                </a:rPr>
                <a:t>Estudiantes</a:t>
              </a:r>
            </a:p>
          </p:txBody>
        </p:sp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D20B73FA-1504-4261-B312-98919C878FF5}"/>
                </a:ext>
              </a:extLst>
            </p:cNvPr>
            <p:cNvSpPr/>
            <p:nvPr/>
          </p:nvSpPr>
          <p:spPr>
            <a:xfrm>
              <a:off x="800100" y="4458353"/>
              <a:ext cx="5416510" cy="1001789"/>
            </a:xfrm>
            <a:prstGeom prst="rightArrow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8F0F96-AF99-4E32-848C-94D82E2063A6}"/>
              </a:ext>
            </a:extLst>
          </p:cNvPr>
          <p:cNvSpPr txBox="1"/>
          <p:nvPr/>
        </p:nvSpPr>
        <p:spPr>
          <a:xfrm>
            <a:off x="784048" y="4552201"/>
            <a:ext cx="3933826" cy="646331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Puede interactuar en lo que su profesor/a le de acceso</a:t>
            </a:r>
          </a:p>
        </p:txBody>
      </p:sp>
    </p:spTree>
    <p:extLst>
      <p:ext uri="{BB962C8B-B14F-4D97-AF65-F5344CB8AC3E}">
        <p14:creationId xmlns:p14="http://schemas.microsoft.com/office/powerpoint/2010/main" val="81857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6AC6B-EDA8-4AB5-922E-6E21D979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43675" cy="2359025"/>
          </a:xfrm>
        </p:spPr>
        <p:txBody>
          <a:bodyPr>
            <a:normAutofit/>
          </a:bodyPr>
          <a:lstStyle/>
          <a:p>
            <a:r>
              <a:rPr lang="es-ES" dirty="0"/>
              <a:t>Funciones iniciales Moodle </a:t>
            </a:r>
            <a:r>
              <a:rPr lang="es-ES" dirty="0" err="1"/>
              <a:t>EcucaCyl</a:t>
            </a:r>
            <a:r>
              <a:rPr lang="es-ES" dirty="0"/>
              <a:t> </a:t>
            </a:r>
            <a:r>
              <a:rPr lang="es-ES" dirty="0">
                <a:solidFill>
                  <a:srgbClr val="7EBA00"/>
                </a:solidFill>
              </a:rPr>
              <a:t>como administradores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FE03A9-8EDD-442D-8E3F-74D7B0D9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77" y="126206"/>
            <a:ext cx="2989799" cy="66055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B18F520-9391-481B-9A7B-FBE071694602}"/>
              </a:ext>
            </a:extLst>
          </p:cNvPr>
          <p:cNvSpPr txBox="1"/>
          <p:nvPr/>
        </p:nvSpPr>
        <p:spPr>
          <a:xfrm rot="5400000">
            <a:off x="8687870" y="2337079"/>
            <a:ext cx="49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3"/>
              </a:rPr>
              <a:t>https://www.educa.jcyl.es/es/aulasvirtuales/7-pasos-puesta-marcha-aula-virtual.ficheros/1425717-7%20pasos%20para%20el%20AV%202020.png?width=1600&amp;height=3535&amp;aspectRatio=true</a:t>
            </a:r>
            <a:r>
              <a:rPr lang="es-ES" sz="9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E2244B-A946-4D56-9BB1-453E9B8F794F}"/>
              </a:ext>
            </a:extLst>
          </p:cNvPr>
          <p:cNvSpPr txBox="1"/>
          <p:nvPr/>
        </p:nvSpPr>
        <p:spPr>
          <a:xfrm>
            <a:off x="1095375" y="2962275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Decidir la </a:t>
            </a:r>
            <a:r>
              <a:rPr lang="es-ES" b="1" dirty="0"/>
              <a:t>estructura de centro virtual</a:t>
            </a:r>
            <a:r>
              <a:rPr lang="es-ES" dirty="0"/>
              <a:t>, esta debe ser lo más parecido a la situación real del centro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Crear categorías y subcategoría, si estas fuesen necesarias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Informar a los compañeros </a:t>
            </a:r>
            <a:r>
              <a:rPr lang="es-ES" b="1" dirty="0"/>
              <a:t>cómo solicitar un cursos en Moodle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Personalizar el Aula Virtual de Centro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098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5A1816-4855-4B71-BF13-68DB31EAC4C4}"/>
              </a:ext>
            </a:extLst>
          </p:cNvPr>
          <p:cNvSpPr txBox="1"/>
          <p:nvPr/>
        </p:nvSpPr>
        <p:spPr>
          <a:xfrm>
            <a:off x="3048699" y="2828835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Funciones iniciales de Administradores Moodle EducaCyL </a:t>
            </a:r>
            <a:r>
              <a:rPr lang="es-ES" b="0" i="0" dirty="0" err="1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by</a:t>
            </a:r>
            <a:r>
              <a:rPr lang="es-E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 Javier Fernández Álvarez </a:t>
            </a:r>
            <a:r>
              <a:rPr lang="es-ES" b="0" i="0" dirty="0" err="1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is</a:t>
            </a:r>
            <a:r>
              <a:rPr lang="es-E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b="0" i="0" dirty="0" err="1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licensed</a:t>
            </a:r>
            <a:r>
              <a:rPr lang="es-E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b="0" i="0" dirty="0" err="1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under</a:t>
            </a:r>
            <a:r>
              <a:rPr lang="es-E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 a </a:t>
            </a:r>
            <a:r>
              <a:rPr lang="es-ES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Creative</a:t>
            </a:r>
            <a:r>
              <a:rPr lang="es-E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 </a:t>
            </a:r>
            <a:r>
              <a:rPr lang="es-ES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Commons</a:t>
            </a:r>
            <a:r>
              <a:rPr lang="es-E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 Reconocimiento-</a:t>
            </a:r>
            <a:r>
              <a:rPr lang="es-ES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NoComercial</a:t>
            </a:r>
            <a:r>
              <a:rPr lang="es-E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 4.0 Internacional </a:t>
            </a:r>
            <a:r>
              <a:rPr lang="es-ES" b="0" i="0" u="none" strike="noStrike" dirty="0" err="1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2"/>
              </a:rPr>
              <a:t>License</a:t>
            </a:r>
            <a:r>
              <a:rPr lang="es-E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s-ES" dirty="0"/>
          </a:p>
        </p:txBody>
      </p:sp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7E2FABA4-DEC0-4020-896A-9A65474D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67" y="1858599"/>
            <a:ext cx="1725266" cy="6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2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274</Words>
  <Application>Microsoft Office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Bahnschrift SemiBold</vt:lpstr>
      <vt:lpstr>Calibri</vt:lpstr>
      <vt:lpstr>Gill Sans MT</vt:lpstr>
      <vt:lpstr>Modern Love Grunge</vt:lpstr>
      <vt:lpstr>source sans pro</vt:lpstr>
      <vt:lpstr>Tema de Office</vt:lpstr>
      <vt:lpstr>Presentación de PowerPoint</vt:lpstr>
      <vt:lpstr>Roles principales en Moodle EducaCyL</vt:lpstr>
      <vt:lpstr>¿Quién es quién?</vt:lpstr>
      <vt:lpstr>¿Qué puede hacer…?</vt:lpstr>
      <vt:lpstr>Funciones iniciales Moodle EcucaCyl como administradores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FERNANDEZ ALVAREZ</dc:creator>
  <cp:lastModifiedBy>JAVIER FERNANDEZ ALVAREZ</cp:lastModifiedBy>
  <cp:revision>8</cp:revision>
  <dcterms:created xsi:type="dcterms:W3CDTF">2020-11-17T17:01:18Z</dcterms:created>
  <dcterms:modified xsi:type="dcterms:W3CDTF">2020-11-19T15:12:17Z</dcterms:modified>
</cp:coreProperties>
</file>