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80" r:id="rId13"/>
    <p:sldId id="281" r:id="rId14"/>
    <p:sldId id="269" r:id="rId15"/>
    <p:sldId id="270" r:id="rId16"/>
    <p:sldId id="271" r:id="rId17"/>
    <p:sldId id="272" r:id="rId18"/>
    <p:sldId id="275" r:id="rId19"/>
    <p:sldId id="276" r:id="rId20"/>
    <p:sldId id="279" r:id="rId21"/>
  </p:sldIdLst>
  <p:sldSz cx="9144000" cy="6858000" type="screen4x3"/>
  <p:notesSz cx="6858000" cy="9144000"/>
  <p:custShowLst>
    <p:custShow name="Presentación personalizada 1" id="0">
      <p:sldLst/>
    </p:custShow>
  </p:custShow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9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6AC18E-36B2-40AE-866F-6B2A328F4B8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D319A00-0739-4DCA-B489-ED0EEB9E0D90}">
      <dgm:prSet phldrT="[Texto]"/>
      <dgm:spPr/>
      <dgm:t>
        <a:bodyPr/>
        <a:lstStyle/>
        <a:p>
          <a:r>
            <a:rPr lang="es-ES"/>
            <a:t>ESCUELA </a:t>
          </a:r>
        </a:p>
      </dgm:t>
    </dgm:pt>
    <dgm:pt modelId="{93EB7CE7-50D8-4E20-AA4E-C3F9F8B383AD}" type="parTrans" cxnId="{00DF4677-E1A0-4214-AF62-22B7CEC0AD6D}">
      <dgm:prSet/>
      <dgm:spPr/>
      <dgm:t>
        <a:bodyPr/>
        <a:lstStyle/>
        <a:p>
          <a:endParaRPr lang="es-ES"/>
        </a:p>
      </dgm:t>
    </dgm:pt>
    <dgm:pt modelId="{333148CF-C591-4F49-AE55-B6EEB0DEA815}" type="sibTrans" cxnId="{00DF4677-E1A0-4214-AF62-22B7CEC0AD6D}">
      <dgm:prSet/>
      <dgm:spPr/>
      <dgm:t>
        <a:bodyPr/>
        <a:lstStyle/>
        <a:p>
          <a:endParaRPr lang="es-ES"/>
        </a:p>
      </dgm:t>
    </dgm:pt>
    <dgm:pt modelId="{B9EC5935-B2EA-4E4F-B7D4-135F1C85E254}">
      <dgm:prSet phldrT="[Texto]"/>
      <dgm:spPr/>
      <dgm:t>
        <a:bodyPr/>
        <a:lstStyle/>
        <a:p>
          <a:r>
            <a:rPr lang="es-ES"/>
            <a:t>FAMILIA</a:t>
          </a:r>
        </a:p>
      </dgm:t>
    </dgm:pt>
    <dgm:pt modelId="{BE718E90-AE17-4BFA-8E96-2CF8133019DD}" type="parTrans" cxnId="{F66E3C59-B392-47C8-BC7A-0B1F20C9917C}">
      <dgm:prSet/>
      <dgm:spPr/>
      <dgm:t>
        <a:bodyPr/>
        <a:lstStyle/>
        <a:p>
          <a:endParaRPr lang="es-ES"/>
        </a:p>
      </dgm:t>
    </dgm:pt>
    <dgm:pt modelId="{172D71C9-DC7D-4441-8E77-A4DE7DB0F915}" type="sibTrans" cxnId="{F66E3C59-B392-47C8-BC7A-0B1F20C9917C}">
      <dgm:prSet/>
      <dgm:spPr/>
      <dgm:t>
        <a:bodyPr/>
        <a:lstStyle/>
        <a:p>
          <a:endParaRPr lang="es-ES"/>
        </a:p>
      </dgm:t>
    </dgm:pt>
    <dgm:pt modelId="{E38EE295-D2C5-4E04-A476-845681282438}" type="pres">
      <dgm:prSet presAssocID="{DA6AC18E-36B2-40AE-866F-6B2A328F4B87}" presName="compositeShape" presStyleCnt="0">
        <dgm:presLayoutVars>
          <dgm:chMax val="7"/>
          <dgm:dir/>
          <dgm:resizeHandles val="exact"/>
        </dgm:presLayoutVars>
      </dgm:prSet>
      <dgm:spPr/>
    </dgm:pt>
    <dgm:pt modelId="{0F823C8E-B4F4-4BA1-8EE6-EF31F861E34B}" type="pres">
      <dgm:prSet presAssocID="{6D319A00-0739-4DCA-B489-ED0EEB9E0D90}" presName="circ1" presStyleLbl="vennNode1" presStyleIdx="0" presStyleCnt="2"/>
      <dgm:spPr/>
      <dgm:t>
        <a:bodyPr/>
        <a:lstStyle/>
        <a:p>
          <a:endParaRPr lang="es-ES"/>
        </a:p>
      </dgm:t>
    </dgm:pt>
    <dgm:pt modelId="{30C803C9-7DD4-4FAA-9C80-3029E4CE0128}" type="pres">
      <dgm:prSet presAssocID="{6D319A00-0739-4DCA-B489-ED0EEB9E0D9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4035032-CEB8-4992-AD7D-CA5B98112697}" type="pres">
      <dgm:prSet presAssocID="{B9EC5935-B2EA-4E4F-B7D4-135F1C85E254}" presName="circ2" presStyleLbl="vennNode1" presStyleIdx="1" presStyleCnt="2" custLinFactNeighborX="-575" custLinFactNeighborY="-273"/>
      <dgm:spPr/>
      <dgm:t>
        <a:bodyPr/>
        <a:lstStyle/>
        <a:p>
          <a:endParaRPr lang="es-ES"/>
        </a:p>
      </dgm:t>
    </dgm:pt>
    <dgm:pt modelId="{3DB17998-1F83-4B2E-A788-9D617E1D6C36}" type="pres">
      <dgm:prSet presAssocID="{B9EC5935-B2EA-4E4F-B7D4-135F1C85E25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CFD4621-2C7E-4B31-8C77-0CCA81C01B89}" type="presOf" srcId="{6D319A00-0739-4DCA-B489-ED0EEB9E0D90}" destId="{30C803C9-7DD4-4FAA-9C80-3029E4CE0128}" srcOrd="1" destOrd="0" presId="urn:microsoft.com/office/officeart/2005/8/layout/venn1"/>
    <dgm:cxn modelId="{C45CB694-4BB7-43E1-9258-9EFD99A0FE70}" type="presOf" srcId="{DA6AC18E-36B2-40AE-866F-6B2A328F4B87}" destId="{E38EE295-D2C5-4E04-A476-845681282438}" srcOrd="0" destOrd="0" presId="urn:microsoft.com/office/officeart/2005/8/layout/venn1"/>
    <dgm:cxn modelId="{4D87A7DA-28F7-4BE7-9BEA-799660276D57}" type="presOf" srcId="{B9EC5935-B2EA-4E4F-B7D4-135F1C85E254}" destId="{94035032-CEB8-4992-AD7D-CA5B98112697}" srcOrd="0" destOrd="0" presId="urn:microsoft.com/office/officeart/2005/8/layout/venn1"/>
    <dgm:cxn modelId="{9984243A-78E8-4207-B228-666F4CE6DD87}" type="presOf" srcId="{6D319A00-0739-4DCA-B489-ED0EEB9E0D90}" destId="{0F823C8E-B4F4-4BA1-8EE6-EF31F861E34B}" srcOrd="0" destOrd="0" presId="urn:microsoft.com/office/officeart/2005/8/layout/venn1"/>
    <dgm:cxn modelId="{F66E3C59-B392-47C8-BC7A-0B1F20C9917C}" srcId="{DA6AC18E-36B2-40AE-866F-6B2A328F4B87}" destId="{B9EC5935-B2EA-4E4F-B7D4-135F1C85E254}" srcOrd="1" destOrd="0" parTransId="{BE718E90-AE17-4BFA-8E96-2CF8133019DD}" sibTransId="{172D71C9-DC7D-4441-8E77-A4DE7DB0F915}"/>
    <dgm:cxn modelId="{00DF4677-E1A0-4214-AF62-22B7CEC0AD6D}" srcId="{DA6AC18E-36B2-40AE-866F-6B2A328F4B87}" destId="{6D319A00-0739-4DCA-B489-ED0EEB9E0D90}" srcOrd="0" destOrd="0" parTransId="{93EB7CE7-50D8-4E20-AA4E-C3F9F8B383AD}" sibTransId="{333148CF-C591-4F49-AE55-B6EEB0DEA815}"/>
    <dgm:cxn modelId="{C042ED94-C62F-4667-BE59-9868B31BF1BC}" type="presOf" srcId="{B9EC5935-B2EA-4E4F-B7D4-135F1C85E254}" destId="{3DB17998-1F83-4B2E-A788-9D617E1D6C36}" srcOrd="1" destOrd="0" presId="urn:microsoft.com/office/officeart/2005/8/layout/venn1"/>
    <dgm:cxn modelId="{81EA55BA-00BB-46BE-90B7-9796B68BE8F3}" type="presParOf" srcId="{E38EE295-D2C5-4E04-A476-845681282438}" destId="{0F823C8E-B4F4-4BA1-8EE6-EF31F861E34B}" srcOrd="0" destOrd="0" presId="urn:microsoft.com/office/officeart/2005/8/layout/venn1"/>
    <dgm:cxn modelId="{7A1CE490-743E-40EA-ADF7-0CB5BF274C2A}" type="presParOf" srcId="{E38EE295-D2C5-4E04-A476-845681282438}" destId="{30C803C9-7DD4-4FAA-9C80-3029E4CE0128}" srcOrd="1" destOrd="0" presId="urn:microsoft.com/office/officeart/2005/8/layout/venn1"/>
    <dgm:cxn modelId="{AE2C6947-C183-4774-9927-10130B4F7BA8}" type="presParOf" srcId="{E38EE295-D2C5-4E04-A476-845681282438}" destId="{94035032-CEB8-4992-AD7D-CA5B98112697}" srcOrd="2" destOrd="0" presId="urn:microsoft.com/office/officeart/2005/8/layout/venn1"/>
    <dgm:cxn modelId="{37E6EB99-32E0-41D2-A04A-BA7061282FF2}" type="presParOf" srcId="{E38EE295-D2C5-4E04-A476-845681282438}" destId="{3DB17998-1F83-4B2E-A788-9D617E1D6C36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8441C0-D6B8-4C7E-8E9A-DBC5BE117BF0}" type="doc">
      <dgm:prSet loTypeId="urn:microsoft.com/office/officeart/2005/8/layout/venn2" loCatId="relationship" qsTypeId="urn:microsoft.com/office/officeart/2005/8/quickstyle/simple1" qsCatId="simple" csTypeId="urn:microsoft.com/office/officeart/2005/8/colors/colorful3" csCatId="colorful" phldr="1"/>
      <dgm:spPr/>
    </dgm:pt>
    <dgm:pt modelId="{C8B39FA4-1FBB-41AD-AA95-9ACB133A4EB6}">
      <dgm:prSet phldrT="[Texto]"/>
      <dgm:spPr/>
      <dgm:t>
        <a:bodyPr/>
        <a:lstStyle/>
        <a:p>
          <a:r>
            <a:rPr lang="es-ES" dirty="0"/>
            <a:t>SISTEMA LEGAL</a:t>
          </a:r>
        </a:p>
      </dgm:t>
    </dgm:pt>
    <dgm:pt modelId="{B99FCF20-BDD1-4B74-8793-E14EF0B8BCF5}" type="parTrans" cxnId="{61A55BF2-7C6A-4197-B079-37B85DD38C28}">
      <dgm:prSet/>
      <dgm:spPr/>
      <dgm:t>
        <a:bodyPr/>
        <a:lstStyle/>
        <a:p>
          <a:endParaRPr lang="es-ES"/>
        </a:p>
      </dgm:t>
    </dgm:pt>
    <dgm:pt modelId="{24CDE7C6-6CD7-4950-BC66-838A56D842AE}" type="sibTrans" cxnId="{61A55BF2-7C6A-4197-B079-37B85DD38C28}">
      <dgm:prSet/>
      <dgm:spPr/>
      <dgm:t>
        <a:bodyPr/>
        <a:lstStyle/>
        <a:p>
          <a:endParaRPr lang="es-ES"/>
        </a:p>
      </dgm:t>
    </dgm:pt>
    <dgm:pt modelId="{DC801990-594E-4987-945F-8DC835393268}">
      <dgm:prSet phldrT="[Texto]"/>
      <dgm:spPr/>
      <dgm:t>
        <a:bodyPr/>
        <a:lstStyle/>
        <a:p>
          <a:r>
            <a:rPr lang="es-ES" dirty="0"/>
            <a:t>ESCUELA</a:t>
          </a:r>
        </a:p>
      </dgm:t>
    </dgm:pt>
    <dgm:pt modelId="{CB9C7D9E-C24B-4E6C-9241-0AF1778BBAC1}" type="parTrans" cxnId="{A2719A48-B9D8-4041-9FF7-A7F6A03D5881}">
      <dgm:prSet/>
      <dgm:spPr/>
      <dgm:t>
        <a:bodyPr/>
        <a:lstStyle/>
        <a:p>
          <a:endParaRPr lang="es-ES"/>
        </a:p>
      </dgm:t>
    </dgm:pt>
    <dgm:pt modelId="{0346E447-11DC-4B7D-9024-4B09576B165D}" type="sibTrans" cxnId="{A2719A48-B9D8-4041-9FF7-A7F6A03D5881}">
      <dgm:prSet/>
      <dgm:spPr/>
      <dgm:t>
        <a:bodyPr/>
        <a:lstStyle/>
        <a:p>
          <a:endParaRPr lang="es-ES"/>
        </a:p>
      </dgm:t>
    </dgm:pt>
    <dgm:pt modelId="{DB277C16-14D5-4995-A75E-E616482B8CB3}">
      <dgm:prSet phldrT="[Texto]"/>
      <dgm:spPr/>
      <dgm:t>
        <a:bodyPr/>
        <a:lstStyle/>
        <a:p>
          <a:r>
            <a:rPr lang="es-ES" dirty="0"/>
            <a:t>FAMILIA</a:t>
          </a:r>
        </a:p>
      </dgm:t>
    </dgm:pt>
    <dgm:pt modelId="{2E4B7749-935F-4D3A-9785-22797039B82B}" type="parTrans" cxnId="{184DD9E6-B55E-4237-97AF-93A61FEAB1F8}">
      <dgm:prSet/>
      <dgm:spPr/>
      <dgm:t>
        <a:bodyPr/>
        <a:lstStyle/>
        <a:p>
          <a:endParaRPr lang="es-ES"/>
        </a:p>
      </dgm:t>
    </dgm:pt>
    <dgm:pt modelId="{4F99D5F0-56C3-4CE1-B977-F622EA242D19}" type="sibTrans" cxnId="{184DD9E6-B55E-4237-97AF-93A61FEAB1F8}">
      <dgm:prSet/>
      <dgm:spPr/>
      <dgm:t>
        <a:bodyPr/>
        <a:lstStyle/>
        <a:p>
          <a:endParaRPr lang="es-ES"/>
        </a:p>
      </dgm:t>
    </dgm:pt>
    <dgm:pt modelId="{49251C1E-C48B-4A86-A564-286A91D9A28C}">
      <dgm:prSet/>
      <dgm:spPr/>
      <dgm:t>
        <a:bodyPr/>
        <a:lstStyle/>
        <a:p>
          <a:r>
            <a:rPr lang="es-ES" dirty="0" smtClean="0"/>
            <a:t>SISTEMA SOCIAL</a:t>
          </a:r>
          <a:endParaRPr lang="es-ES" dirty="0"/>
        </a:p>
      </dgm:t>
    </dgm:pt>
    <dgm:pt modelId="{59F0DBF2-C05C-4EF8-8B76-DCD5C50A915A}" type="parTrans" cxnId="{E8B7C3CA-09DA-4FF8-B6B1-49545AA4F16A}">
      <dgm:prSet/>
      <dgm:spPr/>
      <dgm:t>
        <a:bodyPr/>
        <a:lstStyle/>
        <a:p>
          <a:endParaRPr lang="es-ES"/>
        </a:p>
      </dgm:t>
    </dgm:pt>
    <dgm:pt modelId="{76DE5EFA-ADD4-49C1-92EE-64A593844F52}" type="sibTrans" cxnId="{E8B7C3CA-09DA-4FF8-B6B1-49545AA4F16A}">
      <dgm:prSet/>
      <dgm:spPr/>
      <dgm:t>
        <a:bodyPr/>
        <a:lstStyle/>
        <a:p>
          <a:endParaRPr lang="es-ES"/>
        </a:p>
      </dgm:t>
    </dgm:pt>
    <dgm:pt modelId="{5276BA00-DFED-465B-AA5C-A3BFFD714C4E}" type="pres">
      <dgm:prSet presAssocID="{298441C0-D6B8-4C7E-8E9A-DBC5BE117BF0}" presName="Name0" presStyleCnt="0">
        <dgm:presLayoutVars>
          <dgm:chMax val="7"/>
          <dgm:resizeHandles val="exact"/>
        </dgm:presLayoutVars>
      </dgm:prSet>
      <dgm:spPr/>
    </dgm:pt>
    <dgm:pt modelId="{AC9F2A9E-8B4E-4CE7-BAC2-FC528501CCF8}" type="pres">
      <dgm:prSet presAssocID="{298441C0-D6B8-4C7E-8E9A-DBC5BE117BF0}" presName="comp1" presStyleCnt="0"/>
      <dgm:spPr/>
    </dgm:pt>
    <dgm:pt modelId="{77244A76-0697-4761-863E-AC10FA066B51}" type="pres">
      <dgm:prSet presAssocID="{298441C0-D6B8-4C7E-8E9A-DBC5BE117BF0}" presName="circle1" presStyleLbl="node1" presStyleIdx="0" presStyleCnt="4"/>
      <dgm:spPr/>
      <dgm:t>
        <a:bodyPr/>
        <a:lstStyle/>
        <a:p>
          <a:endParaRPr lang="es-ES"/>
        </a:p>
      </dgm:t>
    </dgm:pt>
    <dgm:pt modelId="{C8A3F405-A3E3-4DB4-9549-19F197CB01E2}" type="pres">
      <dgm:prSet presAssocID="{298441C0-D6B8-4C7E-8E9A-DBC5BE117BF0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9334B3-3C65-41E9-BA0E-A9EF10537007}" type="pres">
      <dgm:prSet presAssocID="{298441C0-D6B8-4C7E-8E9A-DBC5BE117BF0}" presName="comp2" presStyleCnt="0"/>
      <dgm:spPr/>
    </dgm:pt>
    <dgm:pt modelId="{E00ADB9A-6327-489A-A0B5-E90BB29573AE}" type="pres">
      <dgm:prSet presAssocID="{298441C0-D6B8-4C7E-8E9A-DBC5BE117BF0}" presName="circle2" presStyleLbl="node1" presStyleIdx="1" presStyleCnt="4"/>
      <dgm:spPr/>
      <dgm:t>
        <a:bodyPr/>
        <a:lstStyle/>
        <a:p>
          <a:endParaRPr lang="es-ES"/>
        </a:p>
      </dgm:t>
    </dgm:pt>
    <dgm:pt modelId="{7976A5DB-9966-43AE-BEF0-51AF12797D76}" type="pres">
      <dgm:prSet presAssocID="{298441C0-D6B8-4C7E-8E9A-DBC5BE117BF0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2A3D87B-85C0-45EA-B4FC-51CCFAED40F1}" type="pres">
      <dgm:prSet presAssocID="{298441C0-D6B8-4C7E-8E9A-DBC5BE117BF0}" presName="comp3" presStyleCnt="0"/>
      <dgm:spPr/>
    </dgm:pt>
    <dgm:pt modelId="{CC74EB0E-9B79-49B9-A70E-4245D08FF652}" type="pres">
      <dgm:prSet presAssocID="{298441C0-D6B8-4C7E-8E9A-DBC5BE117BF0}" presName="circle3" presStyleLbl="node1" presStyleIdx="2" presStyleCnt="4" custLinFactNeighborX="424" custLinFactNeighborY="926"/>
      <dgm:spPr/>
      <dgm:t>
        <a:bodyPr/>
        <a:lstStyle/>
        <a:p>
          <a:endParaRPr lang="es-ES"/>
        </a:p>
      </dgm:t>
    </dgm:pt>
    <dgm:pt modelId="{4725C702-F3E0-45F2-8163-9C67DAD23862}" type="pres">
      <dgm:prSet presAssocID="{298441C0-D6B8-4C7E-8E9A-DBC5BE117BF0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BE8A7B-DF0F-4A61-BBF2-366BD5345783}" type="pres">
      <dgm:prSet presAssocID="{298441C0-D6B8-4C7E-8E9A-DBC5BE117BF0}" presName="comp4" presStyleCnt="0"/>
      <dgm:spPr/>
    </dgm:pt>
    <dgm:pt modelId="{D3441622-3080-4CDD-9E99-E0EE78CA6494}" type="pres">
      <dgm:prSet presAssocID="{298441C0-D6B8-4C7E-8E9A-DBC5BE117BF0}" presName="circle4" presStyleLbl="node1" presStyleIdx="3" presStyleCnt="4"/>
      <dgm:spPr/>
      <dgm:t>
        <a:bodyPr/>
        <a:lstStyle/>
        <a:p>
          <a:endParaRPr lang="es-ES"/>
        </a:p>
      </dgm:t>
    </dgm:pt>
    <dgm:pt modelId="{EC05A0AF-BD49-4283-BDEF-C514063841A9}" type="pres">
      <dgm:prSet presAssocID="{298441C0-D6B8-4C7E-8E9A-DBC5BE117BF0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3A11B10-57EB-41A4-A37C-1140E677BF36}" type="presOf" srcId="{49251C1E-C48B-4A86-A564-286A91D9A28C}" destId="{7976A5DB-9966-43AE-BEF0-51AF12797D76}" srcOrd="1" destOrd="0" presId="urn:microsoft.com/office/officeart/2005/8/layout/venn2"/>
    <dgm:cxn modelId="{0EDD89D7-A823-4D24-A3F1-780877C17463}" type="presOf" srcId="{49251C1E-C48B-4A86-A564-286A91D9A28C}" destId="{E00ADB9A-6327-489A-A0B5-E90BB29573AE}" srcOrd="0" destOrd="0" presId="urn:microsoft.com/office/officeart/2005/8/layout/venn2"/>
    <dgm:cxn modelId="{E8B7C3CA-09DA-4FF8-B6B1-49545AA4F16A}" srcId="{298441C0-D6B8-4C7E-8E9A-DBC5BE117BF0}" destId="{49251C1E-C48B-4A86-A564-286A91D9A28C}" srcOrd="1" destOrd="0" parTransId="{59F0DBF2-C05C-4EF8-8B76-DCD5C50A915A}" sibTransId="{76DE5EFA-ADD4-49C1-92EE-64A593844F52}"/>
    <dgm:cxn modelId="{4988582E-1D39-4A7B-9560-D8EEAB76E648}" type="presOf" srcId="{DC801990-594E-4987-945F-8DC835393268}" destId="{4725C702-F3E0-45F2-8163-9C67DAD23862}" srcOrd="1" destOrd="0" presId="urn:microsoft.com/office/officeart/2005/8/layout/venn2"/>
    <dgm:cxn modelId="{14892130-1C85-4DA6-BDBA-D8D010342040}" type="presOf" srcId="{298441C0-D6B8-4C7E-8E9A-DBC5BE117BF0}" destId="{5276BA00-DFED-465B-AA5C-A3BFFD714C4E}" srcOrd="0" destOrd="0" presId="urn:microsoft.com/office/officeart/2005/8/layout/venn2"/>
    <dgm:cxn modelId="{BAD4DF31-1995-45AA-BAC9-16408027F9C5}" type="presOf" srcId="{C8B39FA4-1FBB-41AD-AA95-9ACB133A4EB6}" destId="{77244A76-0697-4761-863E-AC10FA066B51}" srcOrd="0" destOrd="0" presId="urn:microsoft.com/office/officeart/2005/8/layout/venn2"/>
    <dgm:cxn modelId="{184DD9E6-B55E-4237-97AF-93A61FEAB1F8}" srcId="{298441C0-D6B8-4C7E-8E9A-DBC5BE117BF0}" destId="{DB277C16-14D5-4995-A75E-E616482B8CB3}" srcOrd="3" destOrd="0" parTransId="{2E4B7749-935F-4D3A-9785-22797039B82B}" sibTransId="{4F99D5F0-56C3-4CE1-B977-F622EA242D19}"/>
    <dgm:cxn modelId="{A2719A48-B9D8-4041-9FF7-A7F6A03D5881}" srcId="{298441C0-D6B8-4C7E-8E9A-DBC5BE117BF0}" destId="{DC801990-594E-4987-945F-8DC835393268}" srcOrd="2" destOrd="0" parTransId="{CB9C7D9E-C24B-4E6C-9241-0AF1778BBAC1}" sibTransId="{0346E447-11DC-4B7D-9024-4B09576B165D}"/>
    <dgm:cxn modelId="{E6F0363F-5721-417D-B664-794B0A537613}" type="presOf" srcId="{DB277C16-14D5-4995-A75E-E616482B8CB3}" destId="{D3441622-3080-4CDD-9E99-E0EE78CA6494}" srcOrd="0" destOrd="0" presId="urn:microsoft.com/office/officeart/2005/8/layout/venn2"/>
    <dgm:cxn modelId="{B8D22C14-40E2-4090-A65A-37853DDE3E7A}" type="presOf" srcId="{DC801990-594E-4987-945F-8DC835393268}" destId="{CC74EB0E-9B79-49B9-A70E-4245D08FF652}" srcOrd="0" destOrd="0" presId="urn:microsoft.com/office/officeart/2005/8/layout/venn2"/>
    <dgm:cxn modelId="{61A55BF2-7C6A-4197-B079-37B85DD38C28}" srcId="{298441C0-D6B8-4C7E-8E9A-DBC5BE117BF0}" destId="{C8B39FA4-1FBB-41AD-AA95-9ACB133A4EB6}" srcOrd="0" destOrd="0" parTransId="{B99FCF20-BDD1-4B74-8793-E14EF0B8BCF5}" sibTransId="{24CDE7C6-6CD7-4950-BC66-838A56D842AE}"/>
    <dgm:cxn modelId="{98DB65F2-411A-4CBB-B332-5D57BB2C368C}" type="presOf" srcId="{DB277C16-14D5-4995-A75E-E616482B8CB3}" destId="{EC05A0AF-BD49-4283-BDEF-C514063841A9}" srcOrd="1" destOrd="0" presId="urn:microsoft.com/office/officeart/2005/8/layout/venn2"/>
    <dgm:cxn modelId="{56727D2E-CDC8-43DC-8302-B4B97348512C}" type="presOf" srcId="{C8B39FA4-1FBB-41AD-AA95-9ACB133A4EB6}" destId="{C8A3F405-A3E3-4DB4-9549-19F197CB01E2}" srcOrd="1" destOrd="0" presId="urn:microsoft.com/office/officeart/2005/8/layout/venn2"/>
    <dgm:cxn modelId="{7A993659-369D-40B8-8505-21B71EDE60A8}" type="presParOf" srcId="{5276BA00-DFED-465B-AA5C-A3BFFD714C4E}" destId="{AC9F2A9E-8B4E-4CE7-BAC2-FC528501CCF8}" srcOrd="0" destOrd="0" presId="urn:microsoft.com/office/officeart/2005/8/layout/venn2"/>
    <dgm:cxn modelId="{879BB816-2FB2-4031-A4BA-D64B83B60C40}" type="presParOf" srcId="{AC9F2A9E-8B4E-4CE7-BAC2-FC528501CCF8}" destId="{77244A76-0697-4761-863E-AC10FA066B51}" srcOrd="0" destOrd="0" presId="urn:microsoft.com/office/officeart/2005/8/layout/venn2"/>
    <dgm:cxn modelId="{B9AA8480-09BF-455B-A37F-2856894B37F6}" type="presParOf" srcId="{AC9F2A9E-8B4E-4CE7-BAC2-FC528501CCF8}" destId="{C8A3F405-A3E3-4DB4-9549-19F197CB01E2}" srcOrd="1" destOrd="0" presId="urn:microsoft.com/office/officeart/2005/8/layout/venn2"/>
    <dgm:cxn modelId="{EC27F1FE-C504-4B67-89E0-7DCA1F7AAA38}" type="presParOf" srcId="{5276BA00-DFED-465B-AA5C-A3BFFD714C4E}" destId="{8E9334B3-3C65-41E9-BA0E-A9EF10537007}" srcOrd="1" destOrd="0" presId="urn:microsoft.com/office/officeart/2005/8/layout/venn2"/>
    <dgm:cxn modelId="{E3034267-114A-48A1-90CA-6C48AD2F0B21}" type="presParOf" srcId="{8E9334B3-3C65-41E9-BA0E-A9EF10537007}" destId="{E00ADB9A-6327-489A-A0B5-E90BB29573AE}" srcOrd="0" destOrd="0" presId="urn:microsoft.com/office/officeart/2005/8/layout/venn2"/>
    <dgm:cxn modelId="{3E4D8944-516B-4E9D-9EB6-54C87FB909E1}" type="presParOf" srcId="{8E9334B3-3C65-41E9-BA0E-A9EF10537007}" destId="{7976A5DB-9966-43AE-BEF0-51AF12797D76}" srcOrd="1" destOrd="0" presId="urn:microsoft.com/office/officeart/2005/8/layout/venn2"/>
    <dgm:cxn modelId="{3BA3D2B7-44B9-4EF2-9A57-ADDD1054D010}" type="presParOf" srcId="{5276BA00-DFED-465B-AA5C-A3BFFD714C4E}" destId="{52A3D87B-85C0-45EA-B4FC-51CCFAED40F1}" srcOrd="2" destOrd="0" presId="urn:microsoft.com/office/officeart/2005/8/layout/venn2"/>
    <dgm:cxn modelId="{AC3FBF49-7629-472E-8046-A2D23B489F9B}" type="presParOf" srcId="{52A3D87B-85C0-45EA-B4FC-51CCFAED40F1}" destId="{CC74EB0E-9B79-49B9-A70E-4245D08FF652}" srcOrd="0" destOrd="0" presId="urn:microsoft.com/office/officeart/2005/8/layout/venn2"/>
    <dgm:cxn modelId="{77EB9968-05DE-4DE8-A95B-58D42E4EFDE0}" type="presParOf" srcId="{52A3D87B-85C0-45EA-B4FC-51CCFAED40F1}" destId="{4725C702-F3E0-45F2-8163-9C67DAD23862}" srcOrd="1" destOrd="0" presId="urn:microsoft.com/office/officeart/2005/8/layout/venn2"/>
    <dgm:cxn modelId="{C733E00A-9948-4B20-A763-28A93599D2F8}" type="presParOf" srcId="{5276BA00-DFED-465B-AA5C-A3BFFD714C4E}" destId="{54BE8A7B-DF0F-4A61-BBF2-366BD5345783}" srcOrd="3" destOrd="0" presId="urn:microsoft.com/office/officeart/2005/8/layout/venn2"/>
    <dgm:cxn modelId="{66F18CA2-CDF1-4FE0-AAD1-29B60457D33F}" type="presParOf" srcId="{54BE8A7B-DF0F-4A61-BBF2-366BD5345783}" destId="{D3441622-3080-4CDD-9E99-E0EE78CA6494}" srcOrd="0" destOrd="0" presId="urn:microsoft.com/office/officeart/2005/8/layout/venn2"/>
    <dgm:cxn modelId="{D111FD66-6C00-4AA4-9D1B-80457DE39EB3}" type="presParOf" srcId="{54BE8A7B-DF0F-4A61-BBF2-366BD5345783}" destId="{EC05A0AF-BD49-4283-BDEF-C514063841A9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823C8E-B4F4-4BA1-8EE6-EF31F861E34B}">
      <dsp:nvSpPr>
        <dsp:cNvPr id="0" name=""/>
        <dsp:cNvSpPr/>
      </dsp:nvSpPr>
      <dsp:spPr>
        <a:xfrm>
          <a:off x="1274025" y="4533"/>
          <a:ext cx="1657807" cy="16578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/>
            <a:t>ESCUELA </a:t>
          </a:r>
        </a:p>
      </dsp:txBody>
      <dsp:txXfrm>
        <a:off x="1505521" y="200025"/>
        <a:ext cx="955852" cy="1266825"/>
      </dsp:txXfrm>
    </dsp:sp>
    <dsp:sp modelId="{94035032-CEB8-4992-AD7D-CA5B98112697}">
      <dsp:nvSpPr>
        <dsp:cNvPr id="0" name=""/>
        <dsp:cNvSpPr/>
      </dsp:nvSpPr>
      <dsp:spPr>
        <a:xfrm>
          <a:off x="2459309" y="8"/>
          <a:ext cx="1657807" cy="16578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/>
            <a:t>FAMILIA</a:t>
          </a:r>
        </a:p>
      </dsp:txBody>
      <dsp:txXfrm>
        <a:off x="2929768" y="195499"/>
        <a:ext cx="955852" cy="126682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244A76-0697-4761-863E-AC10FA066B51}">
      <dsp:nvSpPr>
        <dsp:cNvPr id="0" name=""/>
        <dsp:cNvSpPr/>
      </dsp:nvSpPr>
      <dsp:spPr>
        <a:xfrm>
          <a:off x="0" y="515912"/>
          <a:ext cx="3250703" cy="32507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SISTEMA LEGAL</a:t>
          </a:r>
        </a:p>
      </dsp:txBody>
      <dsp:txXfrm>
        <a:off x="1170903" y="678447"/>
        <a:ext cx="908896" cy="487605"/>
      </dsp:txXfrm>
    </dsp:sp>
    <dsp:sp modelId="{E00ADB9A-6327-489A-A0B5-E90BB29573AE}">
      <dsp:nvSpPr>
        <dsp:cNvPr id="0" name=""/>
        <dsp:cNvSpPr/>
      </dsp:nvSpPr>
      <dsp:spPr>
        <a:xfrm>
          <a:off x="325070" y="1166053"/>
          <a:ext cx="2600563" cy="2600563"/>
        </a:xfrm>
        <a:prstGeom prst="ellipse">
          <a:avLst/>
        </a:prstGeom>
        <a:solidFill>
          <a:schemeClr val="accent3">
            <a:hueOff val="-440403"/>
            <a:satOff val="0"/>
            <a:lumOff val="-18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SISTEMA SOCIAL</a:t>
          </a:r>
          <a:endParaRPr lang="es-ES" sz="1100" kern="1200" dirty="0"/>
        </a:p>
      </dsp:txBody>
      <dsp:txXfrm>
        <a:off x="1170903" y="1322087"/>
        <a:ext cx="908896" cy="468101"/>
      </dsp:txXfrm>
    </dsp:sp>
    <dsp:sp modelId="{CC74EB0E-9B79-49B9-A70E-4245D08FF652}">
      <dsp:nvSpPr>
        <dsp:cNvPr id="0" name=""/>
        <dsp:cNvSpPr/>
      </dsp:nvSpPr>
      <dsp:spPr>
        <a:xfrm>
          <a:off x="658410" y="1834255"/>
          <a:ext cx="1950422" cy="1950422"/>
        </a:xfrm>
        <a:prstGeom prst="ellipse">
          <a:avLst/>
        </a:prstGeom>
        <a:solidFill>
          <a:schemeClr val="accent3">
            <a:hueOff val="-880806"/>
            <a:satOff val="0"/>
            <a:lumOff val="-37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ESCUELA</a:t>
          </a:r>
        </a:p>
      </dsp:txBody>
      <dsp:txXfrm>
        <a:off x="1179173" y="1980536"/>
        <a:ext cx="908896" cy="438845"/>
      </dsp:txXfrm>
    </dsp:sp>
    <dsp:sp modelId="{D3441622-3080-4CDD-9E99-E0EE78CA6494}">
      <dsp:nvSpPr>
        <dsp:cNvPr id="0" name=""/>
        <dsp:cNvSpPr/>
      </dsp:nvSpPr>
      <dsp:spPr>
        <a:xfrm>
          <a:off x="975211" y="2466334"/>
          <a:ext cx="1300281" cy="1300281"/>
        </a:xfrm>
        <a:prstGeom prst="ellipse">
          <a:avLst/>
        </a:prstGeom>
        <a:solidFill>
          <a:schemeClr val="accent3">
            <a:hueOff val="-1321208"/>
            <a:satOff val="0"/>
            <a:lumOff val="-5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FAMILIA</a:t>
          </a:r>
        </a:p>
      </dsp:txBody>
      <dsp:txXfrm>
        <a:off x="1165633" y="2791405"/>
        <a:ext cx="919437" cy="650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4CEBF59-D8CE-4AE9-8DF2-2D204CDBF4AF}" type="datetimeFigureOut">
              <a:rPr lang="es-ES" smtClean="0"/>
              <a:pPr/>
              <a:t>25/10/2016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0F30616-05A8-4CB9-85BF-B09A35D575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 smtClean="0"/>
              <a:t>TUTORIA Y ENTREVISTAS CON LA FAMILIA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2852936"/>
            <a:ext cx="8062912" cy="3408784"/>
          </a:xfrm>
        </p:spPr>
        <p:txBody>
          <a:bodyPr>
            <a:normAutofit fontScale="85000" lnSpcReduction="20000"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b="1" dirty="0" smtClean="0"/>
              <a:t>CFIE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286000" y="2967335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sz="2800" dirty="0" smtClean="0"/>
              <a:t>“Lo más importante es la llave que abre la puerta, y no la naturaleza de la cerradura” (De </a:t>
            </a:r>
            <a:r>
              <a:rPr lang="es-ES" sz="2800" dirty="0" err="1" smtClean="0"/>
              <a:t>Shazer</a:t>
            </a:r>
            <a:r>
              <a:rPr lang="es-ES" sz="2800" dirty="0" smtClean="0"/>
              <a:t>, 1985)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SENTIMIENTOS PREVIO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58924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Sentimientos de la familia</a:t>
            </a:r>
          </a:p>
          <a:p>
            <a:pPr lvl="1"/>
            <a:r>
              <a:rPr lang="es-ES" dirty="0" smtClean="0"/>
              <a:t>Miedo</a:t>
            </a:r>
          </a:p>
          <a:p>
            <a:pPr lvl="1"/>
            <a:r>
              <a:rPr lang="es-ES" dirty="0" smtClean="0"/>
              <a:t>Colaboración</a:t>
            </a:r>
          </a:p>
          <a:p>
            <a:pPr lvl="1"/>
            <a:r>
              <a:rPr lang="es-ES" dirty="0" smtClean="0"/>
              <a:t>Culpa</a:t>
            </a:r>
          </a:p>
          <a:p>
            <a:pPr lvl="1"/>
            <a:r>
              <a:rPr lang="es-ES" dirty="0" smtClean="0"/>
              <a:t>Defensa</a:t>
            </a:r>
          </a:p>
          <a:p>
            <a:pPr lvl="1"/>
            <a:r>
              <a:rPr lang="es-ES" dirty="0" smtClean="0"/>
              <a:t>Tristeza</a:t>
            </a:r>
          </a:p>
          <a:p>
            <a:pPr lvl="1"/>
            <a:r>
              <a:rPr lang="es-ES" dirty="0" smtClean="0"/>
              <a:t>Enfado</a:t>
            </a:r>
          </a:p>
          <a:p>
            <a:pPr lvl="1"/>
            <a:r>
              <a:rPr lang="es-ES" dirty="0" smtClean="0"/>
              <a:t>Rechazo…</a:t>
            </a:r>
          </a:p>
          <a:p>
            <a:pPr marL="448056" lvl="1" indent="-384048">
              <a:buSzPct val="80000"/>
              <a:buFont typeface="Wingdings 2"/>
              <a:buChar char=""/>
            </a:pPr>
            <a:r>
              <a:rPr lang="es-ES" dirty="0" smtClean="0"/>
              <a:t>Sentimientos del profesor/a</a:t>
            </a:r>
          </a:p>
          <a:p>
            <a:pPr lvl="1"/>
            <a:r>
              <a:rPr lang="es-ES" dirty="0" smtClean="0"/>
              <a:t>Miedo</a:t>
            </a:r>
          </a:p>
          <a:p>
            <a:pPr lvl="1"/>
            <a:r>
              <a:rPr lang="es-ES" dirty="0" smtClean="0"/>
              <a:t>Prepotencia</a:t>
            </a:r>
          </a:p>
          <a:p>
            <a:pPr lvl="1"/>
            <a:r>
              <a:rPr lang="es-ES" dirty="0" smtClean="0"/>
              <a:t>Ayuda</a:t>
            </a:r>
          </a:p>
          <a:p>
            <a:pPr lvl="1">
              <a:buNone/>
            </a:pPr>
            <a:endParaRPr lang="es-E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ACTITUDES PREVIAS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Empatía</a:t>
            </a:r>
          </a:p>
          <a:p>
            <a:r>
              <a:rPr lang="es-ES" dirty="0" smtClean="0"/>
              <a:t>Respeto</a:t>
            </a:r>
          </a:p>
          <a:p>
            <a:r>
              <a:rPr lang="es-ES" dirty="0" smtClean="0"/>
              <a:t>Proximidad</a:t>
            </a:r>
          </a:p>
          <a:p>
            <a:r>
              <a:rPr lang="es-ES" dirty="0" smtClean="0"/>
              <a:t>Escucha activa</a:t>
            </a:r>
          </a:p>
          <a:p>
            <a:r>
              <a:rPr lang="es-ES" dirty="0" smtClean="0"/>
              <a:t>Connotación positiva</a:t>
            </a:r>
          </a:p>
          <a:p>
            <a:r>
              <a:rPr lang="es-ES" dirty="0" smtClean="0"/>
              <a:t>Clima de confianza. Crear lazos. </a:t>
            </a:r>
          </a:p>
          <a:p>
            <a:r>
              <a:rPr lang="es-ES" dirty="0" smtClean="0"/>
              <a:t>Colaboración</a:t>
            </a:r>
          </a:p>
          <a:p>
            <a:r>
              <a:rPr lang="es-ES" dirty="0" smtClean="0"/>
              <a:t>Considerar nuestros propios valores</a:t>
            </a:r>
          </a:p>
          <a:p>
            <a:r>
              <a:rPr lang="es-ES" dirty="0" smtClean="0"/>
              <a:t>Considerar la clase social , aspectos de etnicidad, etapas evolutivas, estructura familiar…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ACTITUDES QUE FAVORECEN LA COMUNICACIÓN</a:t>
            </a:r>
            <a:br>
              <a:rPr lang="es-ES" dirty="0" smtClean="0"/>
            </a:br>
            <a:endParaRPr lang="es-ES" sz="27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20"/>
          </a:xfrm>
        </p:spPr>
        <p:txBody>
          <a:bodyPr>
            <a:normAutofit fontScale="70000" lnSpcReduction="20000"/>
          </a:bodyPr>
          <a:lstStyle/>
          <a:p>
            <a:r>
              <a:rPr lang="es-ES" u="sng" dirty="0" smtClean="0"/>
              <a:t>Explorar y potenciar los recursos de las familias</a:t>
            </a:r>
          </a:p>
          <a:p>
            <a:pPr lvl="1"/>
            <a:r>
              <a:rPr lang="es-ES" dirty="0" smtClean="0"/>
              <a:t>Pedir ayuda a los padres</a:t>
            </a:r>
          </a:p>
          <a:p>
            <a:pPr lvl="1"/>
            <a:r>
              <a:rPr lang="es-ES" dirty="0" smtClean="0"/>
              <a:t>Escuchar a los padres</a:t>
            </a:r>
          </a:p>
          <a:p>
            <a:pPr lvl="1"/>
            <a:r>
              <a:rPr lang="es-ES" dirty="0" smtClean="0"/>
              <a:t>Convocar a ambos padres</a:t>
            </a:r>
          </a:p>
          <a:p>
            <a:r>
              <a:rPr lang="es-ES" u="sng" dirty="0" smtClean="0"/>
              <a:t>Otorgar a la familia y al menor su papel en el cambio</a:t>
            </a:r>
          </a:p>
          <a:p>
            <a:pPr lvl="1"/>
            <a:r>
              <a:rPr lang="es-ES" dirty="0" smtClean="0"/>
              <a:t>Ayudar a los padres a detectar las diferencias</a:t>
            </a:r>
          </a:p>
          <a:p>
            <a:pPr lvl="1"/>
            <a:r>
              <a:rPr lang="es-ES" dirty="0" smtClean="0"/>
              <a:t>No aceptar que se atribuya el cambio a la casualidad o a circunstancias externas</a:t>
            </a:r>
          </a:p>
          <a:p>
            <a:pPr lvl="1"/>
            <a:r>
              <a:rPr lang="es-ES" dirty="0" smtClean="0"/>
              <a:t>Hacer ver y potenciar en los padres su posición superior en el nivel jerárquico familiar</a:t>
            </a:r>
          </a:p>
          <a:p>
            <a:pPr lvl="1"/>
            <a:r>
              <a:rPr lang="es-ES" dirty="0" smtClean="0"/>
              <a:t>Poner la atención en el cambio llevado a cabo por el menor</a:t>
            </a:r>
          </a:p>
          <a:p>
            <a:pPr lvl="1"/>
            <a:r>
              <a:rPr lang="es-ES" dirty="0" smtClean="0"/>
              <a:t>No culpabilizar a los padres, si responsabilizar</a:t>
            </a:r>
          </a:p>
          <a:p>
            <a:r>
              <a:rPr lang="es-ES" u="sng" dirty="0" smtClean="0"/>
              <a:t>Economizar el esfuerzo </a:t>
            </a:r>
            <a:endParaRPr lang="es-ES" dirty="0" smtClean="0"/>
          </a:p>
          <a:p>
            <a:pPr lvl="1"/>
            <a:r>
              <a:rPr lang="es-ES" dirty="0" smtClean="0"/>
              <a:t>Diferenciar lo urgente de lo necesario en el cambio</a:t>
            </a:r>
          </a:p>
          <a:p>
            <a:pPr lvl="1"/>
            <a:r>
              <a:rPr lang="es-ES" dirty="0" smtClean="0"/>
              <a:t>Confianza en las posibilidades de cambio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ACTITUDES QUE DIFICULTAN  LA COMUNICACIÓN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817896"/>
          </a:xfrm>
        </p:spPr>
        <p:txBody>
          <a:bodyPr/>
          <a:lstStyle/>
          <a:p>
            <a:r>
              <a:rPr lang="es-ES" dirty="0" smtClean="0"/>
              <a:t>ORGANIZACIÓN JERÁRQUICA DE AMBOS SISTEMAS</a:t>
            </a:r>
          </a:p>
          <a:p>
            <a:endParaRPr lang="es-ES" dirty="0" smtClean="0"/>
          </a:p>
          <a:p>
            <a:r>
              <a:rPr lang="es-ES" dirty="0" smtClean="0"/>
              <a:t>LAS REGLAS</a:t>
            </a:r>
          </a:p>
          <a:p>
            <a:endParaRPr lang="es-ES" dirty="0" smtClean="0"/>
          </a:p>
          <a:p>
            <a:r>
              <a:rPr lang="es-ES" dirty="0" smtClean="0"/>
              <a:t>EL SISTEMA DE CREENCIAS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FASE SOCIAL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Presentarse y conocer los nombres.</a:t>
            </a:r>
          </a:p>
          <a:p>
            <a:r>
              <a:rPr lang="es-ES" dirty="0" smtClean="0"/>
              <a:t>Iniciar una conversación social (tiempo, aficiones, ropa…)</a:t>
            </a:r>
          </a:p>
          <a:p>
            <a:r>
              <a:rPr lang="es-ES" dirty="0" smtClean="0"/>
              <a:t>Sentarnos.</a:t>
            </a:r>
          </a:p>
          <a:p>
            <a:r>
              <a:rPr lang="es-ES" dirty="0" smtClean="0"/>
              <a:t>Garantizar la confidencialidad</a:t>
            </a:r>
          </a:p>
          <a:p>
            <a:r>
              <a:rPr lang="es-ES" dirty="0" smtClean="0"/>
              <a:t>Agradecer la asistencia.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DESARROLLO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6048"/>
          </a:xfrm>
        </p:spPr>
        <p:txBody>
          <a:bodyPr>
            <a:normAutofit fontScale="85000" lnSpcReduction="20000"/>
          </a:bodyPr>
          <a:lstStyle/>
          <a:p>
            <a:endParaRPr lang="es-ES" sz="2800" dirty="0" smtClean="0"/>
          </a:p>
          <a:p>
            <a:r>
              <a:rPr lang="es-ES" sz="2800" dirty="0" smtClean="0"/>
              <a:t>Comenzar por </a:t>
            </a:r>
            <a:r>
              <a:rPr lang="es-ES" sz="2800" b="1" dirty="0" smtClean="0"/>
              <a:t>algo positivo</a:t>
            </a:r>
            <a:r>
              <a:rPr lang="es-ES" sz="2800" dirty="0" smtClean="0"/>
              <a:t>. “</a:t>
            </a:r>
            <a:r>
              <a:rPr lang="es-ES" sz="1900" dirty="0" smtClean="0"/>
              <a:t>Estoy encantada de dar clase a su hijo….”</a:t>
            </a:r>
          </a:p>
          <a:p>
            <a:r>
              <a:rPr lang="es-ES" sz="2800" dirty="0" smtClean="0"/>
              <a:t>Exponer el </a:t>
            </a:r>
            <a:r>
              <a:rPr lang="es-ES" sz="2800" b="1" dirty="0" smtClean="0"/>
              <a:t>motivo</a:t>
            </a:r>
            <a:r>
              <a:rPr lang="es-ES" sz="2800" dirty="0" smtClean="0"/>
              <a:t> de la reunión. </a:t>
            </a:r>
            <a:r>
              <a:rPr lang="es-ES" sz="1900" i="1" dirty="0" smtClean="0"/>
              <a:t>“Agradezco su asistencia, les quería comunicar que realmente estamos preocupados por su hijo/a…</a:t>
            </a:r>
          </a:p>
          <a:p>
            <a:r>
              <a:rPr lang="es-ES" sz="2800" dirty="0" smtClean="0"/>
              <a:t>Aportar </a:t>
            </a:r>
            <a:r>
              <a:rPr lang="es-ES" sz="2800" b="1" dirty="0" smtClean="0"/>
              <a:t>datos concretos </a:t>
            </a:r>
            <a:r>
              <a:rPr lang="es-ES" sz="2800" dirty="0" smtClean="0"/>
              <a:t>e impresiones. Es importante que, en principio, se abarque los distintos espacios y actividades en los que participa el alumno, transmitiendo lo que funciona y lo que no, para poder, desde ahí, centrarnos en lo que queremos modificar. </a:t>
            </a:r>
            <a:r>
              <a:rPr lang="es-ES" sz="1900" i="1" dirty="0" smtClean="0"/>
              <a:t>Últimamente notamos…queremos pedirles su colaboración….¿han notado algo diferente ustedes?</a:t>
            </a:r>
          </a:p>
          <a:p>
            <a:r>
              <a:rPr lang="es-ES" sz="2800" dirty="0" smtClean="0"/>
              <a:t>Intercambio de información a través de </a:t>
            </a:r>
            <a:r>
              <a:rPr lang="es-ES" sz="2800" b="1" dirty="0" smtClean="0"/>
              <a:t>técnicas</a:t>
            </a:r>
            <a:r>
              <a:rPr lang="es-ES" sz="2800" dirty="0" smtClean="0"/>
              <a:t> concretas. Que la información se mueva….</a:t>
            </a:r>
          </a:p>
          <a:p>
            <a:r>
              <a:rPr lang="es-ES" sz="2800" dirty="0" smtClean="0"/>
              <a:t>Recordad los principios de la comunicación y las actitudes que favorecen la comunicación. 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TÉCNICAS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/>
          </a:bodyPr>
          <a:lstStyle/>
          <a:p>
            <a:r>
              <a:rPr lang="es-ES" dirty="0" smtClean="0"/>
              <a:t>CONNOTACIÓN POSITIVA</a:t>
            </a:r>
          </a:p>
          <a:p>
            <a:r>
              <a:rPr lang="es-ES" dirty="0" smtClean="0"/>
              <a:t>RASTREO. </a:t>
            </a:r>
            <a:r>
              <a:rPr lang="es-ES" sz="1900" dirty="0" smtClean="0"/>
              <a:t>¿Qué aficiones tiene? ¿Qué hace en el tiempo libre? ¿Cómo es un día de su hijo/a?</a:t>
            </a:r>
            <a:endParaRPr lang="es-ES" dirty="0" smtClean="0"/>
          </a:p>
          <a:p>
            <a:r>
              <a:rPr lang="es-ES" dirty="0" smtClean="0"/>
              <a:t>PREGUNTAS CIRCULARES </a:t>
            </a:r>
            <a:r>
              <a:rPr lang="es-ES" sz="1900" dirty="0" smtClean="0"/>
              <a:t>“Y que opina el padre de todo esto? ¿Cuándo pasa eso que hace el hermano mayor? Si le preguntara al padre ¿qué diría de esto?</a:t>
            </a:r>
          </a:p>
          <a:p>
            <a:r>
              <a:rPr lang="es-ES" dirty="0" smtClean="0"/>
              <a:t>REDEFINICIÓN. </a:t>
            </a:r>
            <a:r>
              <a:rPr lang="es-ES" sz="1900" i="1" dirty="0" smtClean="0"/>
              <a:t>“Con las discusiones, en realidad os estáis diciendo que os gustaría entenderos porque os importa la relación.”</a:t>
            </a:r>
            <a:endParaRPr lang="es-ES" dirty="0" smtClean="0"/>
          </a:p>
          <a:p>
            <a:r>
              <a:rPr lang="es-ES" dirty="0" smtClean="0"/>
              <a:t>CLARIFICACIÓN </a:t>
            </a:r>
            <a:r>
              <a:rPr lang="es-ES" sz="1800" dirty="0" smtClean="0"/>
              <a:t>“¿ Cuándo dice que no puede con él a que se refiere concretamente? ¿Qué quiere decir con…?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TÉCNICAS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/>
          <a:lstStyle/>
          <a:p>
            <a:r>
              <a:rPr lang="es-ES" dirty="0" smtClean="0"/>
              <a:t>CAMBIOS PRE- REUNIÓN</a:t>
            </a:r>
            <a:r>
              <a:rPr lang="es-ES" sz="1400" dirty="0" smtClean="0"/>
              <a:t>.</a:t>
            </a:r>
          </a:p>
          <a:p>
            <a:pPr>
              <a:buNone/>
            </a:pPr>
            <a:r>
              <a:rPr lang="es-ES" sz="1400" dirty="0" smtClean="0"/>
              <a:t>  	 </a:t>
            </a:r>
            <a:r>
              <a:rPr lang="es-ES" sz="1800" dirty="0" smtClean="0"/>
              <a:t>“¿Qué mejorías han notado Uds. en estos días, desde el día en que les llamamos para citarles y el día de hoy?”</a:t>
            </a:r>
          </a:p>
          <a:p>
            <a:r>
              <a:rPr lang="es-ES" dirty="0" smtClean="0"/>
              <a:t>PROYECCIÓN DE FUTURO</a:t>
            </a:r>
          </a:p>
          <a:p>
            <a:pPr lvl="1"/>
            <a:r>
              <a:rPr lang="es-ES" sz="1800" dirty="0" smtClean="0"/>
              <a:t>PREGUNTA MILAGRO “Imagínense que esta noche, después de ir a dormir, sucede una milagro y los problemas se resuelven. Como están dormidos no se dan cuenta de que sucede este milagro. Mañana por la mañana ¿en qué notarán que este milagro se ha </a:t>
            </a:r>
            <a:r>
              <a:rPr lang="es-ES" sz="1800" smtClean="0"/>
              <a:t>producido?”</a:t>
            </a:r>
            <a:endParaRPr lang="es-ES" sz="1800" dirty="0" smtClean="0"/>
          </a:p>
          <a:p>
            <a:pPr lvl="1">
              <a:buFont typeface="Wingdings" pitchFamily="2" charset="2"/>
              <a:buChar char="ü"/>
            </a:pPr>
            <a:r>
              <a:rPr lang="es-ES" sz="1800" dirty="0" smtClean="0"/>
              <a:t>¿Cómo sería un día perfecto para su hijo, su familia?</a:t>
            </a:r>
          </a:p>
          <a:p>
            <a:r>
              <a:rPr lang="es-ES" dirty="0" smtClean="0"/>
              <a:t>ESCALAS</a:t>
            </a:r>
          </a:p>
          <a:p>
            <a:pPr lvl="1"/>
            <a:r>
              <a:rPr lang="es-ES" sz="1800" dirty="0" smtClean="0"/>
              <a:t>Invitan a los interlocutores a puntuar algo entre 0 y 10. Se va cuestionando cada puntuación.</a:t>
            </a:r>
          </a:p>
          <a:p>
            <a:pPr lvl="1"/>
            <a:endParaRPr lang="es-E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ACUERDOS Y CIERRE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r>
              <a:rPr lang="es-ES" dirty="0" smtClean="0"/>
              <a:t>Llegar a acuerdos de colaboración y compromisos por ambas partes.</a:t>
            </a:r>
          </a:p>
          <a:p>
            <a:r>
              <a:rPr lang="es-ES" dirty="0" smtClean="0"/>
              <a:t>Hacer un resumen de lo hablado, resaltando los aspectos positivos.</a:t>
            </a:r>
          </a:p>
          <a:p>
            <a:r>
              <a:rPr lang="es-ES" dirty="0" smtClean="0"/>
              <a:t>Agradecer la asistencia a la reunión. </a:t>
            </a:r>
          </a:p>
          <a:p>
            <a:r>
              <a:rPr lang="es-ES" dirty="0" smtClean="0"/>
              <a:t>Es importante que quede un sentimiento de esperanza para todos.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SEGUMIENTO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Proponer próximas citas si fuera necesario.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LA RELACIÓN FAMILIA -ESCUELA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DOS SISTEMAS MAS INFLUYENTES EN EL DESARROLLO DEL MENOR CON UN MISMO OBJETIVO : LA EDUCACIÓN </a:t>
            </a:r>
          </a:p>
          <a:p>
            <a:r>
              <a:rPr lang="es-ES" dirty="0" smtClean="0"/>
              <a:t>LA ESCUELA COMO SISTEMA ABIERTO</a:t>
            </a:r>
          </a:p>
          <a:p>
            <a:pPr>
              <a:buNone/>
            </a:pPr>
            <a:endParaRPr lang="es-ES" dirty="0"/>
          </a:p>
        </p:txBody>
      </p:sp>
      <p:graphicFrame>
        <p:nvGraphicFramePr>
          <p:cNvPr id="6" name="5 Diagrama"/>
          <p:cNvGraphicFramePr/>
          <p:nvPr/>
        </p:nvGraphicFramePr>
        <p:xfrm>
          <a:off x="1619672" y="4005064"/>
          <a:ext cx="5400675" cy="166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Gracias por todo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SISTEMAS 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508104" y="2060848"/>
          <a:ext cx="3250704" cy="428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0" y="1700808"/>
            <a:ext cx="5205683" cy="4801017"/>
            <a:chOff x="4678" y="2633"/>
            <a:chExt cx="5735" cy="4294"/>
          </a:xfrm>
        </p:grpSpPr>
        <p:sp>
          <p:nvSpPr>
            <p:cNvPr id="2083" name="AutoShape 35"/>
            <p:cNvSpPr>
              <a:spLocks noChangeAspect="1" noChangeArrowheads="1" noTextEdit="1"/>
            </p:cNvSpPr>
            <p:nvPr/>
          </p:nvSpPr>
          <p:spPr bwMode="auto">
            <a:xfrm>
              <a:off x="4678" y="2633"/>
              <a:ext cx="5735" cy="4294"/>
            </a:xfrm>
            <a:prstGeom prst="rect">
              <a:avLst/>
            </a:prstGeom>
            <a:solidFill>
              <a:srgbClr val="DDDDDD"/>
            </a:solidFill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82" name="AutoShape 34"/>
            <p:cNvSpPr>
              <a:spLocks noChangeArrowheads="1"/>
            </p:cNvSpPr>
            <p:nvPr/>
          </p:nvSpPr>
          <p:spPr bwMode="auto">
            <a:xfrm>
              <a:off x="4829" y="3748"/>
              <a:ext cx="399" cy="1972"/>
            </a:xfrm>
            <a:prstGeom prst="flowChartProcess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MINISTERIO</a:t>
              </a:r>
              <a:endParaRPr kumimoji="0" lang="es-ES" sz="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Verdana" pitchFamily="34" charset="0"/>
                  <a:ea typeface="Calibri" pitchFamily="34" charset="0"/>
                  <a:cs typeface="Arial" pitchFamily="34" charset="0"/>
                </a:rPr>
                <a:t>EDUCACIÓN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1" name="AutoShape 33"/>
            <p:cNvSpPr>
              <a:spLocks noChangeArrowheads="1"/>
            </p:cNvSpPr>
            <p:nvPr/>
          </p:nvSpPr>
          <p:spPr bwMode="auto">
            <a:xfrm>
              <a:off x="5322" y="3748"/>
              <a:ext cx="399" cy="1972"/>
            </a:xfrm>
            <a:prstGeom prst="flowChartProcess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CONSEJERIA</a:t>
              </a:r>
            </a:p>
          </p:txBody>
        </p:sp>
        <p:sp>
          <p:nvSpPr>
            <p:cNvPr id="2080" name="AutoShape 32"/>
            <p:cNvSpPr>
              <a:spLocks noChangeArrowheads="1"/>
            </p:cNvSpPr>
            <p:nvPr/>
          </p:nvSpPr>
          <p:spPr bwMode="auto">
            <a:xfrm>
              <a:off x="5789" y="3748"/>
              <a:ext cx="399" cy="1972"/>
            </a:xfrm>
            <a:prstGeom prst="flowChartProcess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" wrap="square" lIns="3600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DIRECCIÓN</a:t>
              </a:r>
              <a:endParaRPr kumimoji="0" lang="es-ES" sz="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PROVINCIAL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9" name="AutoShape 31"/>
            <p:cNvSpPr>
              <a:spLocks noChangeArrowheads="1"/>
            </p:cNvSpPr>
            <p:nvPr/>
          </p:nvSpPr>
          <p:spPr bwMode="auto">
            <a:xfrm>
              <a:off x="6257" y="4030"/>
              <a:ext cx="374" cy="1036"/>
            </a:xfrm>
            <a:prstGeom prst="flowChartProcess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DIRECTOR</a:t>
              </a:r>
              <a:endPara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8" name="AutoShape 30"/>
            <p:cNvSpPr>
              <a:spLocks noChangeArrowheads="1"/>
            </p:cNvSpPr>
            <p:nvPr/>
          </p:nvSpPr>
          <p:spPr bwMode="auto">
            <a:xfrm>
              <a:off x="6724" y="4030"/>
              <a:ext cx="374" cy="1036"/>
            </a:xfrm>
            <a:prstGeom prst="flowChartProcess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JEFATURA</a:t>
              </a:r>
              <a:r>
                <a:rPr kumimoji="0" lang="es-E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 </a:t>
              </a:r>
              <a:r>
                <a:rPr kumimoji="0" lang="es-ES" sz="1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ESTUDIOS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7" name="AutoShape 29"/>
            <p:cNvSpPr>
              <a:spLocks noChangeArrowheads="1"/>
            </p:cNvSpPr>
            <p:nvPr/>
          </p:nvSpPr>
          <p:spPr bwMode="auto">
            <a:xfrm>
              <a:off x="7192" y="4030"/>
              <a:ext cx="374" cy="1039"/>
            </a:xfrm>
            <a:prstGeom prst="flowChartProcess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TUTO</a:t>
              </a:r>
              <a:r>
                <a:rPr kumimoji="0" lang="es-ES" sz="120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</a:t>
              </a:r>
              <a:endParaRPr kumimoji="0" lang="es-ES" sz="18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6" name="AutoShape 28"/>
            <p:cNvSpPr>
              <a:spLocks noChangeArrowheads="1"/>
            </p:cNvSpPr>
            <p:nvPr/>
          </p:nvSpPr>
          <p:spPr bwMode="auto">
            <a:xfrm>
              <a:off x="6257" y="5251"/>
              <a:ext cx="1309" cy="502"/>
            </a:xfrm>
            <a:prstGeom prst="flowChartProcess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E.O.E.P</a:t>
              </a:r>
              <a:endParaRPr kumimoji="0" lang="es-ES" sz="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5" name="AutoShape 27"/>
            <p:cNvSpPr>
              <a:spLocks noChangeArrowheads="1"/>
            </p:cNvSpPr>
            <p:nvPr/>
          </p:nvSpPr>
          <p:spPr bwMode="auto">
            <a:xfrm>
              <a:off x="7192" y="2903"/>
              <a:ext cx="467" cy="1039"/>
            </a:xfrm>
            <a:prstGeom prst="flowChartProcess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EQUIPO DOCENTE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4" name="AutoShape 26"/>
            <p:cNvSpPr>
              <a:spLocks noChangeArrowheads="1"/>
            </p:cNvSpPr>
            <p:nvPr/>
          </p:nvSpPr>
          <p:spPr bwMode="auto">
            <a:xfrm>
              <a:off x="8127" y="4092"/>
              <a:ext cx="359" cy="1354"/>
            </a:xfrm>
            <a:prstGeom prst="flowChartProcess">
              <a:avLst/>
            </a:prstGeom>
            <a:solidFill>
              <a:srgbClr val="00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ALUMNO</a:t>
              </a:r>
              <a:endParaRPr kumimoji="0" lang="es-ES" sz="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3" name="AutoShape 25"/>
            <p:cNvSpPr>
              <a:spLocks noChangeArrowheads="1"/>
            </p:cNvSpPr>
            <p:nvPr/>
          </p:nvSpPr>
          <p:spPr bwMode="auto">
            <a:xfrm>
              <a:off x="8688" y="4030"/>
              <a:ext cx="1028" cy="375"/>
            </a:xfrm>
            <a:prstGeom prst="flowChartProcess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PADRE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2" name="AutoShape 24"/>
            <p:cNvSpPr>
              <a:spLocks noChangeArrowheads="1"/>
            </p:cNvSpPr>
            <p:nvPr/>
          </p:nvSpPr>
          <p:spPr bwMode="auto">
            <a:xfrm>
              <a:off x="8688" y="4687"/>
              <a:ext cx="1029" cy="375"/>
            </a:xfrm>
            <a:prstGeom prst="flowChartProcess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MADRE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 flipH="1" flipV="1">
              <a:off x="7846" y="5626"/>
              <a:ext cx="233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70" name="Line 22"/>
            <p:cNvSpPr>
              <a:spLocks noChangeShapeType="1"/>
            </p:cNvSpPr>
            <p:nvPr/>
          </p:nvSpPr>
          <p:spPr bwMode="auto">
            <a:xfrm>
              <a:off x="10184" y="3936"/>
              <a:ext cx="0" cy="16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9" name="Line 21"/>
            <p:cNvSpPr>
              <a:spLocks noChangeShapeType="1"/>
            </p:cNvSpPr>
            <p:nvPr/>
          </p:nvSpPr>
          <p:spPr bwMode="auto">
            <a:xfrm flipV="1">
              <a:off x="7846" y="3936"/>
              <a:ext cx="0" cy="16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8" name="Line 20"/>
            <p:cNvSpPr>
              <a:spLocks noChangeShapeType="1"/>
            </p:cNvSpPr>
            <p:nvPr/>
          </p:nvSpPr>
          <p:spPr bwMode="auto">
            <a:xfrm flipH="1">
              <a:off x="7846" y="3936"/>
              <a:ext cx="23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4854" y="2809"/>
              <a:ext cx="28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6" name="Line 18"/>
            <p:cNvSpPr>
              <a:spLocks noChangeShapeType="1"/>
            </p:cNvSpPr>
            <p:nvPr/>
          </p:nvSpPr>
          <p:spPr bwMode="auto">
            <a:xfrm>
              <a:off x="7727" y="2805"/>
              <a:ext cx="1" cy="30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 flipH="1">
              <a:off x="4761" y="5908"/>
              <a:ext cx="28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4" name="Line 16"/>
            <p:cNvSpPr>
              <a:spLocks noChangeShapeType="1"/>
            </p:cNvSpPr>
            <p:nvPr/>
          </p:nvSpPr>
          <p:spPr bwMode="auto">
            <a:xfrm flipV="1">
              <a:off x="4761" y="2809"/>
              <a:ext cx="0" cy="30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3" name="Line 15"/>
            <p:cNvSpPr>
              <a:spLocks noChangeShapeType="1"/>
            </p:cNvSpPr>
            <p:nvPr/>
          </p:nvSpPr>
          <p:spPr bwMode="auto">
            <a:xfrm>
              <a:off x="4761" y="2809"/>
              <a:ext cx="9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 flipH="1">
              <a:off x="7659" y="4687"/>
              <a:ext cx="4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1" name="Line 13"/>
            <p:cNvSpPr>
              <a:spLocks noChangeShapeType="1"/>
            </p:cNvSpPr>
            <p:nvPr/>
          </p:nvSpPr>
          <p:spPr bwMode="auto">
            <a:xfrm flipV="1">
              <a:off x="6911" y="5157"/>
              <a:ext cx="0" cy="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6350" y="5157"/>
              <a:ext cx="10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9" name="Line 11"/>
            <p:cNvSpPr>
              <a:spLocks noChangeShapeType="1"/>
            </p:cNvSpPr>
            <p:nvPr/>
          </p:nvSpPr>
          <p:spPr bwMode="auto">
            <a:xfrm flipV="1">
              <a:off x="6350" y="5063"/>
              <a:ext cx="0" cy="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 flipV="1">
              <a:off x="6911" y="5063"/>
              <a:ext cx="0" cy="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 flipV="1">
              <a:off x="7379" y="5063"/>
              <a:ext cx="0" cy="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 flipV="1">
              <a:off x="7379" y="3936"/>
              <a:ext cx="0" cy="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7566" y="4312"/>
              <a:ext cx="46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5197" y="6177"/>
              <a:ext cx="2150" cy="427"/>
            </a:xfrm>
            <a:prstGeom prst="flowChartAlternateProcess">
              <a:avLst/>
            </a:prstGeom>
            <a:solidFill>
              <a:srgbClr val="FF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s-ES" sz="1400" dirty="0" smtClean="0">
                  <a:solidFill>
                    <a:schemeClr val="bg1"/>
                  </a:solidFill>
                </a:rPr>
                <a:t>SISTEMA ESCOLAR</a:t>
              </a:r>
              <a:endParaRPr lang="es-ES" sz="1400" dirty="0">
                <a:solidFill>
                  <a:schemeClr val="bg1"/>
                </a:solidFill>
              </a:endParaRPr>
            </a:p>
          </p:txBody>
        </p:sp>
        <p:sp>
          <p:nvSpPr>
            <p:cNvPr id="2052" name="AutoShape 4"/>
            <p:cNvSpPr>
              <a:spLocks noChangeArrowheads="1"/>
            </p:cNvSpPr>
            <p:nvPr/>
          </p:nvSpPr>
          <p:spPr bwMode="auto">
            <a:xfrm>
              <a:off x="7930" y="6218"/>
              <a:ext cx="2159" cy="350"/>
            </a:xfrm>
            <a:prstGeom prst="flowChartAlternateProcess">
              <a:avLst/>
            </a:prstGeom>
            <a:solidFill>
              <a:srgbClr val="CCE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SISTEMA FAMILIAR</a:t>
              </a:r>
              <a:endPara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" name="AutoShape 3"/>
            <p:cNvSpPr>
              <a:spLocks noChangeShapeType="1"/>
            </p:cNvSpPr>
            <p:nvPr/>
          </p:nvSpPr>
          <p:spPr bwMode="auto">
            <a:xfrm flipV="1">
              <a:off x="7659" y="2805"/>
              <a:ext cx="68" cy="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0" name="AutoShape 2"/>
            <p:cNvSpPr>
              <a:spLocks noChangeShapeType="1"/>
            </p:cNvSpPr>
            <p:nvPr/>
          </p:nvSpPr>
          <p:spPr bwMode="auto">
            <a:xfrm flipV="1">
              <a:off x="7660" y="5904"/>
              <a:ext cx="68" cy="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SISTEMA ESCOLAR</a:t>
            </a:r>
            <a:endParaRPr kumimoji="0" lang="es-E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CAMBIO DE VISIÓN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/>
              <a:t>De la observación del alumno </a:t>
            </a:r>
          </a:p>
          <a:p>
            <a:pPr>
              <a:buNone/>
            </a:pPr>
            <a:r>
              <a:rPr lang="es-ES" sz="2400" b="1" dirty="0" smtClean="0"/>
              <a:t>a la observación del alumno + su contexto. </a:t>
            </a:r>
            <a:endParaRPr lang="es-ES" sz="2400" dirty="0" smtClean="0"/>
          </a:p>
          <a:p>
            <a:r>
              <a:rPr lang="es-ES" sz="2400" b="1" dirty="0" smtClean="0"/>
              <a:t> De la causalidad lineal        a la causalidad circular. </a:t>
            </a:r>
            <a:endParaRPr lang="es-ES" sz="2400" dirty="0" smtClean="0"/>
          </a:p>
          <a:p>
            <a:r>
              <a:rPr lang="es-ES" sz="2400" b="1" dirty="0" smtClean="0"/>
              <a:t>De los miembros de una escuela      al sistema escolar. </a:t>
            </a:r>
            <a:endParaRPr lang="es-ES" sz="2400" dirty="0" smtClean="0"/>
          </a:p>
          <a:p>
            <a:r>
              <a:rPr lang="es-ES" sz="2400" b="1" dirty="0" smtClean="0"/>
              <a:t>De la mirada al pasado       a la mirada en el AQUÍ Y AHORA. </a:t>
            </a:r>
            <a:endParaRPr lang="es-ES" sz="2400" dirty="0" smtClean="0"/>
          </a:p>
          <a:p>
            <a:r>
              <a:rPr lang="es-ES" sz="2400" b="1" dirty="0" smtClean="0"/>
              <a:t>De una única lectura         a una lectura más ampliada y diversificada.</a:t>
            </a:r>
            <a:endParaRPr lang="es-ES" sz="2400" dirty="0" smtClean="0"/>
          </a:p>
          <a:p>
            <a:endParaRPr lang="es-ES" dirty="0"/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5508104" y="2132856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4644008" y="2996952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5868144" y="3789040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572000" y="4653136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4211960" y="5373216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ENTREVISTAS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comunicación elemento fundamental para mejorar la relación familia-escuela.</a:t>
            </a:r>
          </a:p>
          <a:p>
            <a:pPr lvl="1">
              <a:buNone/>
            </a:pPr>
            <a:endParaRPr lang="es-ES" dirty="0" smtClean="0"/>
          </a:p>
          <a:p>
            <a:pPr lvl="1">
              <a:buNone/>
            </a:pPr>
            <a:r>
              <a:rPr lang="es-ES" dirty="0" smtClean="0"/>
              <a:t>Intercambio personalizado de información.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>PRINCIPIOS DE LA COMUNICACIÓN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1800" dirty="0" smtClean="0"/>
              <a:t>(“Teoría de la comunicación humana” Paul </a:t>
            </a:r>
            <a:r>
              <a:rPr lang="es-ES" sz="1800" dirty="0" err="1" smtClean="0"/>
              <a:t>Watzlawick</a:t>
            </a:r>
            <a:r>
              <a:rPr lang="es-ES" sz="1800" dirty="0" smtClean="0"/>
              <a:t>, Buenos Aires 1971).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imposible no comunicar</a:t>
            </a:r>
          </a:p>
          <a:p>
            <a:r>
              <a:rPr lang="es-ES" dirty="0" smtClean="0"/>
              <a:t>Toda comunicación tiene un nivel de contenido y un nivel relacional</a:t>
            </a:r>
          </a:p>
          <a:p>
            <a:r>
              <a:rPr lang="es-ES" dirty="0" smtClean="0"/>
              <a:t>Puntualización de la secuencia</a:t>
            </a:r>
          </a:p>
          <a:p>
            <a:r>
              <a:rPr lang="es-ES" dirty="0" smtClean="0"/>
              <a:t>Comunicación digital y analógica</a:t>
            </a:r>
          </a:p>
          <a:p>
            <a:r>
              <a:rPr lang="es-ES" dirty="0" smtClean="0"/>
              <a:t>Los intercambios comunicacionales son simétricos o complementarios.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ENTREVISTA TUTOR Y FAMILIA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dirty="0" smtClean="0"/>
              <a:t>-- “¿Qué significa “domesticar”?</a:t>
            </a:r>
          </a:p>
          <a:p>
            <a:pPr>
              <a:buNone/>
            </a:pPr>
            <a:r>
              <a:rPr lang="es-ES" dirty="0" smtClean="0"/>
              <a:t>-- (…)</a:t>
            </a:r>
          </a:p>
          <a:p>
            <a:pPr>
              <a:buNone/>
            </a:pPr>
            <a:r>
              <a:rPr lang="es-ES" dirty="0" smtClean="0"/>
              <a:t>-- Es una cosa demasiado olvidada -dijo el zorro-. Significa “crear lazos”.</a:t>
            </a:r>
          </a:p>
          <a:p>
            <a:pPr>
              <a:buNone/>
            </a:pPr>
            <a:r>
              <a:rPr lang="es-ES" dirty="0" smtClean="0"/>
              <a:t>-- (…)</a:t>
            </a:r>
          </a:p>
          <a:p>
            <a:pPr>
              <a:buNone/>
            </a:pPr>
            <a:r>
              <a:rPr lang="es-ES" dirty="0" smtClean="0"/>
              <a:t>-- ¡Por favor…domestícame! -dijo.</a:t>
            </a:r>
          </a:p>
          <a:p>
            <a:pPr>
              <a:buNone/>
            </a:pPr>
            <a:r>
              <a:rPr lang="es-ES" dirty="0" smtClean="0"/>
              <a:t>-- Bien lo quisiera -respondió el principito-, pero no tengo mucho tiempo.</a:t>
            </a:r>
          </a:p>
          <a:p>
            <a:pPr>
              <a:buNone/>
            </a:pPr>
            <a:r>
              <a:rPr lang="es-ES" dirty="0" smtClean="0"/>
              <a:t>Tengo que encontrar amigos y conocer muchas cosas.</a:t>
            </a:r>
          </a:p>
          <a:p>
            <a:pPr>
              <a:buNone/>
            </a:pPr>
            <a:r>
              <a:rPr lang="es-ES" dirty="0" smtClean="0"/>
              <a:t>-- Sólo se conocen las cosas que se domestican -dijo el zorro-. Los hombres ya no tienen tiempo de conocer nada.”</a:t>
            </a:r>
          </a:p>
          <a:p>
            <a:pPr algn="r">
              <a:buNone/>
            </a:pPr>
            <a:r>
              <a:rPr lang="es-ES" i="1" dirty="0" smtClean="0"/>
              <a:t>“El Principito” (</a:t>
            </a:r>
            <a:r>
              <a:rPr lang="es-ES" i="1" dirty="0" err="1" smtClean="0"/>
              <a:t>Antoine</a:t>
            </a:r>
            <a:r>
              <a:rPr lang="es-ES" i="1" dirty="0" smtClean="0"/>
              <a:t> de Saint-</a:t>
            </a:r>
            <a:r>
              <a:rPr lang="es-ES" i="1" dirty="0" err="1" smtClean="0"/>
              <a:t>Exupéry</a:t>
            </a:r>
            <a:r>
              <a:rPr lang="es-ES" i="1" dirty="0" smtClean="0"/>
              <a:t>)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FASES DE LA ENTREVISTA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PREPARACIÓN PREVIA</a:t>
            </a:r>
          </a:p>
          <a:p>
            <a:r>
              <a:rPr lang="es-ES" dirty="0" smtClean="0"/>
              <a:t>FASE SOCIAL</a:t>
            </a:r>
          </a:p>
          <a:p>
            <a:r>
              <a:rPr lang="es-ES" dirty="0" smtClean="0"/>
              <a:t>DESARROLLO</a:t>
            </a:r>
          </a:p>
          <a:p>
            <a:r>
              <a:rPr lang="es-ES" dirty="0" smtClean="0"/>
              <a:t>ACUERDOS Y CIERRE</a:t>
            </a:r>
          </a:p>
          <a:p>
            <a:r>
              <a:rPr lang="es-ES" dirty="0" smtClean="0"/>
              <a:t>SEGUIMIENTO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PREPARACIÓN PREVIA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Cómo concertar la cita.</a:t>
            </a:r>
          </a:p>
          <a:p>
            <a:r>
              <a:rPr lang="es-ES" dirty="0" smtClean="0"/>
              <a:t>Citar a ambos progenitores.</a:t>
            </a:r>
          </a:p>
          <a:p>
            <a:r>
              <a:rPr lang="es-ES" dirty="0" smtClean="0"/>
              <a:t>Recabar información de todo el profesorado y </a:t>
            </a:r>
            <a:r>
              <a:rPr lang="es-ES" dirty="0" err="1" smtClean="0"/>
              <a:t>pas</a:t>
            </a:r>
            <a:r>
              <a:rPr lang="es-ES" dirty="0" smtClean="0"/>
              <a:t>.</a:t>
            </a:r>
          </a:p>
          <a:p>
            <a:r>
              <a:rPr lang="es-ES" dirty="0" smtClean="0"/>
              <a:t>Establecer OBJETIVOS para no enredarnos.</a:t>
            </a:r>
          </a:p>
          <a:p>
            <a:r>
              <a:rPr lang="es-ES" dirty="0" smtClean="0"/>
              <a:t>Donde nos reunimos y quienes.</a:t>
            </a:r>
          </a:p>
          <a:p>
            <a:pPr>
              <a:buNone/>
            </a:pP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2161</TotalTime>
  <Words>849</Words>
  <Application>Microsoft Office PowerPoint</Application>
  <PresentationFormat>Presentación en pantalla (4:3)</PresentationFormat>
  <Paragraphs>160</Paragraphs>
  <Slides>20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  <vt:variant>
        <vt:lpstr>Presentaciones personalizadas</vt:lpstr>
      </vt:variant>
      <vt:variant>
        <vt:i4>1</vt:i4>
      </vt:variant>
    </vt:vector>
  </HeadingPairs>
  <TitlesOfParts>
    <vt:vector size="22" baseType="lpstr">
      <vt:lpstr>Brío</vt:lpstr>
      <vt:lpstr>TUTORIA Y ENTREVISTAS CON LA FAMILIA</vt:lpstr>
      <vt:lpstr>LA RELACIÓN FAMILIA -ESCUELA</vt:lpstr>
      <vt:lpstr>SISTEMAS </vt:lpstr>
      <vt:lpstr>CAMBIO DE VISIÓN</vt:lpstr>
      <vt:lpstr>ENTREVISTAS</vt:lpstr>
      <vt:lpstr>PRINCIPIOS DE LA COMUNICACIÓN  (“Teoría de la comunicación humana” Paul Watzlawick, Buenos Aires 1971).  </vt:lpstr>
      <vt:lpstr>ENTREVISTA TUTOR Y FAMILIA</vt:lpstr>
      <vt:lpstr>FASES DE LA ENTREVISTA</vt:lpstr>
      <vt:lpstr>PREPARACIÓN PREVIA</vt:lpstr>
      <vt:lpstr>SENTIMIENTOS PREVIO</vt:lpstr>
      <vt:lpstr>ACTITUDES PREVIAS</vt:lpstr>
      <vt:lpstr>ACTITUDES QUE FAVORECEN LA COMUNICACIÓN </vt:lpstr>
      <vt:lpstr>ACTITUDES QUE DIFICULTAN  LA COMUNICACIÓN</vt:lpstr>
      <vt:lpstr>FASE SOCIAL</vt:lpstr>
      <vt:lpstr>DESARROLLO</vt:lpstr>
      <vt:lpstr>TÉCNICAS</vt:lpstr>
      <vt:lpstr>TÉCNICAS</vt:lpstr>
      <vt:lpstr>ACUERDOS Y CIERRE</vt:lpstr>
      <vt:lpstr>SEGUMIENTO</vt:lpstr>
      <vt:lpstr>          Gracias por todo</vt:lpstr>
      <vt:lpstr>Presentación personalizada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 Y ENTREVISTAS A LA FAMILIA</dc:title>
  <dc:creator>Vero Burgos</dc:creator>
  <cp:lastModifiedBy>Vero Burgos</cp:lastModifiedBy>
  <cp:revision>40</cp:revision>
  <dcterms:created xsi:type="dcterms:W3CDTF">2016-10-12T11:41:55Z</dcterms:created>
  <dcterms:modified xsi:type="dcterms:W3CDTF">2016-10-25T19:40:12Z</dcterms:modified>
</cp:coreProperties>
</file>