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58" r:id="rId4"/>
    <p:sldId id="264" r:id="rId5"/>
    <p:sldId id="265" r:id="rId6"/>
    <p:sldId id="259" r:id="rId7"/>
    <p:sldId id="267" r:id="rId8"/>
    <p:sldId id="262" r:id="rId9"/>
    <p:sldId id="263" r:id="rId10"/>
    <p:sldId id="270" r:id="rId11"/>
    <p:sldId id="271" r:id="rId12"/>
    <p:sldId id="268" r:id="rId13"/>
    <p:sldId id="269" r:id="rId14"/>
    <p:sldId id="273" r:id="rId15"/>
    <p:sldId id="274" r:id="rId16"/>
    <p:sldId id="272"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372471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182048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383512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48606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205129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19668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259843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75411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269008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187370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FFF0B9-75A9-4C5F-AD0A-15D30037A27E}" type="datetimeFigureOut">
              <a:rPr lang="es-ES" smtClean="0"/>
              <a:t>25/11/2019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A7CC31A-9DFC-4D76-91DA-D11B84024F65}" type="slidenum">
              <a:rPr lang="es-ES" smtClean="0"/>
              <a:t>‹Nº›</a:t>
            </a:fld>
            <a:endParaRPr lang="es-ES"/>
          </a:p>
        </p:txBody>
      </p:sp>
    </p:spTree>
    <p:extLst>
      <p:ext uri="{BB962C8B-B14F-4D97-AF65-F5344CB8AC3E}">
        <p14:creationId xmlns:p14="http://schemas.microsoft.com/office/powerpoint/2010/main" val="264317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FF0B9-75A9-4C5F-AD0A-15D30037A27E}" type="datetimeFigureOut">
              <a:rPr lang="es-ES" smtClean="0"/>
              <a:t>25/11/2019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CC31A-9DFC-4D76-91DA-D11B84024F65}" type="slidenum">
              <a:rPr lang="es-ES" smtClean="0"/>
              <a:t>‹Nº›</a:t>
            </a:fld>
            <a:endParaRPr lang="es-ES"/>
          </a:p>
        </p:txBody>
      </p:sp>
    </p:spTree>
    <p:extLst>
      <p:ext uri="{BB962C8B-B14F-4D97-AF65-F5344CB8AC3E}">
        <p14:creationId xmlns:p14="http://schemas.microsoft.com/office/powerpoint/2010/main" val="42155876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Algunas Claves para la Gestión de la Convivencia Escolar</a:t>
            </a:r>
            <a:endParaRPr lang="es-E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99933"/>
            <a:ext cx="482453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42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ESCUCHA ACTIVA</a:t>
            </a:r>
            <a:endParaRPr lang="es-E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340768"/>
            <a:ext cx="6411032" cy="498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19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qué consiste?</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La Escucha Activa es una forma de responder que implica el conocimiento de los pensamientos, sentimientos y experiencias de los otros, en otras palabras, empatía.</a:t>
            </a:r>
          </a:p>
          <a:p>
            <a:r>
              <a:rPr lang="es-ES" dirty="0" smtClean="0"/>
              <a:t>Muestra la creencia del oyente de que lo que se dice merece ser oído y entendido. </a:t>
            </a:r>
          </a:p>
          <a:p>
            <a:r>
              <a:rPr lang="es-ES" dirty="0" smtClean="0"/>
              <a:t>Cuando se muestra empatía y respeto, y no se juzga, las personas se animan a continuar hablando y se sienten mejor expresando sus pensamientos y sentimientos.</a:t>
            </a:r>
            <a:endParaRPr lang="es-ES" dirty="0"/>
          </a:p>
        </p:txBody>
      </p:sp>
    </p:spTree>
    <p:extLst>
      <p:ext uri="{BB962C8B-B14F-4D97-AF65-F5344CB8AC3E}">
        <p14:creationId xmlns:p14="http://schemas.microsoft.com/office/powerpoint/2010/main" val="231719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300367" y="260648"/>
            <a:ext cx="8343633" cy="6264696"/>
          </a:xfrm>
        </p:spPr>
        <p:txBody>
          <a:bodyPr>
            <a:normAutofit fontScale="92500" lnSpcReduction="10000"/>
          </a:bodyPr>
          <a:lstStyle/>
          <a:p>
            <a:r>
              <a:rPr lang="es-ES" dirty="0" smtClean="0"/>
              <a:t>Intenta comprender y hace hincapié en cómo se siente el alumno.</a:t>
            </a:r>
          </a:p>
          <a:p>
            <a:r>
              <a:rPr lang="es-ES" dirty="0" smtClean="0"/>
              <a:t>Demuestra comprensión y aceptación.</a:t>
            </a:r>
          </a:p>
          <a:p>
            <a:r>
              <a:rPr lang="es-ES" dirty="0" smtClean="0"/>
              <a:t>Respeta los pensamientos y sentimientos más importante de la otra persona. (Tono de voz, gestos, postura, expresiones faciales…)</a:t>
            </a:r>
          </a:p>
          <a:p>
            <a:r>
              <a:rPr lang="es-ES" dirty="0" smtClean="0"/>
              <a:t> No interrumpir, dar consejos o sugerencias. No presentar sentimientos y problemas similares de tu propia experiencia.</a:t>
            </a:r>
          </a:p>
          <a:p>
            <a:r>
              <a:rPr lang="es-ES" dirty="0" smtClean="0"/>
              <a:t>Permanece neutral. No adoptar posturas de uno u otro lado.</a:t>
            </a:r>
          </a:p>
          <a:p>
            <a:r>
              <a:rPr lang="es-ES" dirty="0" smtClean="0"/>
              <a:t>Haz preguntas abiertas para comprender mejor lo que está preocupando a la otra persona.</a:t>
            </a:r>
            <a:endParaRPr lang="es-ES" dirty="0"/>
          </a:p>
        </p:txBody>
      </p:sp>
    </p:spTree>
    <p:extLst>
      <p:ext uri="{BB962C8B-B14F-4D97-AF65-F5344CB8AC3E}">
        <p14:creationId xmlns:p14="http://schemas.microsoft.com/office/powerpoint/2010/main" val="225234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técnica utilizar?</a:t>
            </a:r>
            <a:endParaRPr lang="es-E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87793"/>
            <a:ext cx="7344816" cy="5517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74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404664"/>
            <a:ext cx="8392175"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78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61" y="332656"/>
            <a:ext cx="8891396"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74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457200" y="1600200"/>
            <a:ext cx="8229600" cy="4425827"/>
          </a:xfrm>
          <a:prstGeom prst="rect">
            <a:avLst/>
          </a:prstGeom>
          <a:noFill/>
        </p:spPr>
        <p:txBody>
          <a:bodyPr wrap="square" rtlCol="0">
            <a:spAutoFit/>
          </a:bodyPr>
          <a:lstStyle/>
          <a:p>
            <a:pPr marL="0" indent="0">
              <a:buNone/>
            </a:pPr>
            <a:r>
              <a:rPr lang="es-ES" dirty="0" smtClean="0"/>
              <a:t>“Resolución Pacífica de Conflictos y Acompañamiento escolar” Escuela universitaria Cardenal Cisneros (Univ. Alcalá)  </a:t>
            </a:r>
          </a:p>
          <a:p>
            <a:pPr marL="0" indent="0">
              <a:buNone/>
            </a:pPr>
            <a:endParaRPr lang="es-ES" dirty="0" smtClean="0"/>
          </a:p>
          <a:p>
            <a:pPr marL="0" indent="0">
              <a:buNone/>
            </a:pPr>
            <a:endParaRPr lang="es-ES" dirty="0" smtClean="0"/>
          </a:p>
          <a:p>
            <a:pPr marL="0" indent="0">
              <a:buNone/>
            </a:pPr>
            <a:endParaRPr lang="es-ES" dirty="0"/>
          </a:p>
          <a:p>
            <a:pPr marL="0" indent="0">
              <a:buNone/>
            </a:pPr>
            <a:r>
              <a:rPr lang="es-ES" dirty="0" smtClean="0"/>
              <a:t>Guía de Recursos y experiencias prácticas para educadores. Ayuntamiento Vitoria/Gasteiz </a:t>
            </a:r>
            <a:endParaRPr lang="es-ES" dirty="0"/>
          </a:p>
        </p:txBody>
      </p:sp>
    </p:spTree>
    <p:extLst>
      <p:ext uri="{BB962C8B-B14F-4D97-AF65-F5344CB8AC3E}">
        <p14:creationId xmlns:p14="http://schemas.microsoft.com/office/powerpoint/2010/main" val="39064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67544" y="548680"/>
            <a:ext cx="8229600" cy="4525963"/>
          </a:xfrm>
        </p:spPr>
        <p:txBody>
          <a:bodyPr>
            <a:normAutofit lnSpcReduction="10000"/>
          </a:bodyPr>
          <a:lstStyle/>
          <a:p>
            <a:pPr algn="just"/>
            <a:r>
              <a:rPr lang="es-ES" dirty="0" smtClean="0"/>
              <a:t>Hablar del papel del educador  ante el conflicto supone insistir en el hecho de que su función no es transmitir un pensamiento ya elaborado, sino </a:t>
            </a:r>
            <a:r>
              <a:rPr lang="es-ES" dirty="0" smtClean="0">
                <a:solidFill>
                  <a:srgbClr val="FF0000"/>
                </a:solidFill>
              </a:rPr>
              <a:t>crear</a:t>
            </a:r>
            <a:r>
              <a:rPr lang="es-ES" dirty="0" smtClean="0"/>
              <a:t> y </a:t>
            </a:r>
            <a:r>
              <a:rPr lang="es-ES" dirty="0" smtClean="0">
                <a:solidFill>
                  <a:srgbClr val="FF0000"/>
                </a:solidFill>
              </a:rPr>
              <a:t>facilitar</a:t>
            </a:r>
            <a:r>
              <a:rPr lang="es-ES" dirty="0" smtClean="0"/>
              <a:t> las herramientas necesarias para la elaboración del mismo por parte del alumno. Esto es, tener que enseñar cómo afrontar y cómo analizar un problema. </a:t>
            </a:r>
          </a:p>
          <a:p>
            <a:pPr algn="just"/>
            <a:r>
              <a:rPr lang="es-ES" dirty="0" smtClean="0"/>
              <a:t>Asumimos un papel f</a:t>
            </a:r>
            <a:r>
              <a:rPr lang="es-ES" dirty="0" smtClean="0">
                <a:solidFill>
                  <a:srgbClr val="FF0000"/>
                </a:solidFill>
              </a:rPr>
              <a:t>acilitador</a:t>
            </a:r>
            <a:r>
              <a:rPr lang="es-ES" dirty="0" smtClean="0"/>
              <a:t>.</a:t>
            </a:r>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9" y="4653136"/>
            <a:ext cx="3153941" cy="2073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59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084982"/>
          </a:xfrm>
        </p:spPr>
        <p:txBody>
          <a:bodyPr>
            <a:normAutofit/>
          </a:bodyPr>
          <a:lstStyle/>
          <a:p>
            <a:r>
              <a:rPr lang="es-ES" dirty="0"/>
              <a:t>P</a:t>
            </a:r>
            <a:r>
              <a:rPr lang="es-ES" dirty="0" smtClean="0"/>
              <a:t>erspectiva socio afectiva</a:t>
            </a:r>
            <a:endParaRPr lang="es-ES" dirty="0"/>
          </a:p>
        </p:txBody>
      </p:sp>
      <p:sp>
        <p:nvSpPr>
          <p:cNvPr id="3" name="2 Marcador de contenido"/>
          <p:cNvSpPr>
            <a:spLocks noGrp="1"/>
          </p:cNvSpPr>
          <p:nvPr>
            <p:ph idx="1"/>
          </p:nvPr>
        </p:nvSpPr>
        <p:spPr>
          <a:xfrm>
            <a:off x="457200" y="1340768"/>
            <a:ext cx="8229600" cy="4785395"/>
          </a:xfrm>
        </p:spPr>
        <p:txBody>
          <a:bodyPr>
            <a:normAutofit fontScale="85000" lnSpcReduction="20000"/>
          </a:bodyPr>
          <a:lstStyle/>
          <a:p>
            <a:r>
              <a:rPr lang="es-ES" b="1" dirty="0" smtClean="0">
                <a:solidFill>
                  <a:srgbClr val="FF0000"/>
                </a:solidFill>
              </a:rPr>
              <a:t>Crear un clima adecuado </a:t>
            </a:r>
            <a:r>
              <a:rPr lang="es-ES" dirty="0" smtClean="0"/>
              <a:t>a través de ejercicios de creación de grupo, confianza y estimación.</a:t>
            </a:r>
          </a:p>
          <a:p>
            <a:r>
              <a:rPr lang="es-ES" b="1" dirty="0" smtClean="0">
                <a:solidFill>
                  <a:srgbClr val="FF0000"/>
                </a:solidFill>
              </a:rPr>
              <a:t>Vivenciar/experimentar</a:t>
            </a:r>
            <a:r>
              <a:rPr lang="es-ES" dirty="0" smtClean="0"/>
              <a:t> una situación, a través de juegos de rol, simulaciones, lecturas vivenciales.</a:t>
            </a:r>
          </a:p>
          <a:p>
            <a:r>
              <a:rPr lang="es-ES" dirty="0" smtClean="0"/>
              <a:t>Realizar una evaluación personal tanto de lo que se ha sentido, como de lo que ha pasado. Se trata de generalizar la discusión, poner en común impresiones, </a:t>
            </a:r>
            <a:r>
              <a:rPr lang="es-ES" b="1" dirty="0" smtClean="0">
                <a:solidFill>
                  <a:srgbClr val="FF0000"/>
                </a:solidFill>
              </a:rPr>
              <a:t>ligarlo a experiencias de vida real</a:t>
            </a:r>
            <a:r>
              <a:rPr lang="es-ES" dirty="0" smtClean="0"/>
              <a:t>. </a:t>
            </a:r>
          </a:p>
          <a:p>
            <a:r>
              <a:rPr lang="es-ES" dirty="0" smtClean="0"/>
              <a:t>A partir de las </a:t>
            </a:r>
            <a:r>
              <a:rPr lang="es-ES" b="1" dirty="0" smtClean="0">
                <a:solidFill>
                  <a:srgbClr val="FF0000"/>
                </a:solidFill>
              </a:rPr>
              <a:t>vivencias personales</a:t>
            </a:r>
            <a:r>
              <a:rPr lang="es-ES" dirty="0" smtClean="0"/>
              <a:t>, recoger y analizar la información pasando a tratar el tema a fondo. </a:t>
            </a:r>
          </a:p>
          <a:p>
            <a:r>
              <a:rPr lang="es-ES" dirty="0" smtClean="0"/>
              <a:t>Buscar un </a:t>
            </a:r>
            <a:r>
              <a:rPr lang="es-ES" b="1" dirty="0" smtClean="0">
                <a:solidFill>
                  <a:srgbClr val="FF0000"/>
                </a:solidFill>
              </a:rPr>
              <a:t>compromiso transformador</a:t>
            </a:r>
            <a:r>
              <a:rPr lang="es-ES" dirty="0" smtClean="0"/>
              <a:t>: qué podemos hacer desde nuestra propia realidad y con los recursos que tenemos para cambiar esa realidad.</a:t>
            </a:r>
            <a:endParaRPr lang="es-ES" dirty="0"/>
          </a:p>
        </p:txBody>
      </p:sp>
    </p:spTree>
    <p:extLst>
      <p:ext uri="{BB962C8B-B14F-4D97-AF65-F5344CB8AC3E}">
        <p14:creationId xmlns:p14="http://schemas.microsoft.com/office/powerpoint/2010/main" val="237370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Perspectiva Comunitaria</a:t>
            </a:r>
            <a:endParaRPr lang="es-ES" dirty="0"/>
          </a:p>
        </p:txBody>
      </p:sp>
      <p:sp>
        <p:nvSpPr>
          <p:cNvPr id="3" name="2 Marcador de contenido"/>
          <p:cNvSpPr>
            <a:spLocks noGrp="1"/>
          </p:cNvSpPr>
          <p:nvPr>
            <p:ph idx="1"/>
          </p:nvPr>
        </p:nvSpPr>
        <p:spPr>
          <a:xfrm>
            <a:off x="251520" y="1412776"/>
            <a:ext cx="8712968" cy="3672408"/>
          </a:xfrm>
        </p:spPr>
        <p:txBody>
          <a:bodyPr>
            <a:noAutofit/>
          </a:bodyPr>
          <a:lstStyle/>
          <a:p>
            <a:r>
              <a:rPr lang="es-ES" sz="2400" dirty="0" smtClean="0"/>
              <a:t>El conflicto es vivido por personas que están dentro de un sistema (la familia, la escuela...),</a:t>
            </a:r>
          </a:p>
          <a:p>
            <a:r>
              <a:rPr lang="es-ES" sz="2400" dirty="0" smtClean="0"/>
              <a:t>Que está dentro de otro más amplio (el barrio, la ciudad) </a:t>
            </a:r>
          </a:p>
          <a:p>
            <a:r>
              <a:rPr lang="es-ES" sz="2400" dirty="0" smtClean="0"/>
              <a:t>Que a su vez está dentro de otro (el país, el mundo...). </a:t>
            </a:r>
          </a:p>
          <a:p>
            <a:r>
              <a:rPr lang="es-ES" sz="2400" dirty="0" smtClean="0"/>
              <a:t>No existe un único factor que explique por sí mismo el comportamiento de una persona ante una situación conflictiva sino que ese comportamiento resultaría de la interacción de muchos factores biológicos, sociales, culturales, relacionales, etc. </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7725" b="22573"/>
          <a:stretch/>
        </p:blipFill>
        <p:spPr bwMode="auto">
          <a:xfrm>
            <a:off x="1835696" y="4718830"/>
            <a:ext cx="5400600" cy="201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29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3"/>
            <a:ext cx="8568952" cy="3888432"/>
          </a:xfrm>
        </p:spPr>
        <p:txBody>
          <a:bodyPr>
            <a:normAutofit/>
          </a:bodyPr>
          <a:lstStyle/>
          <a:p>
            <a:r>
              <a:rPr lang="es-ES" dirty="0" smtClean="0"/>
              <a:t>Esto nos obliga a dar un salto hacia un enfoque global como educadores:</a:t>
            </a:r>
          </a:p>
          <a:p>
            <a:pPr marL="0" indent="0">
              <a:buNone/>
            </a:pPr>
            <a:r>
              <a:rPr lang="es-ES" dirty="0" smtClean="0"/>
              <a:t>- </a:t>
            </a:r>
            <a:r>
              <a:rPr lang="es-ES" sz="2200" dirty="0" smtClean="0"/>
              <a:t>sin dejar de lado las necesidades individuales de los jóvenes.</a:t>
            </a:r>
          </a:p>
          <a:p>
            <a:pPr marL="0" indent="0">
              <a:buNone/>
            </a:pPr>
            <a:r>
              <a:rPr lang="es-ES" sz="2200" dirty="0" smtClean="0"/>
              <a:t>- teniendo en cuenta también las necesidades de las familias.</a:t>
            </a:r>
          </a:p>
          <a:p>
            <a:pPr marL="0" indent="0">
              <a:buNone/>
            </a:pPr>
            <a:r>
              <a:rPr lang="es-ES" dirty="0" smtClean="0"/>
              <a:t>- </a:t>
            </a:r>
            <a:r>
              <a:rPr lang="es-ES" sz="2400" dirty="0" smtClean="0"/>
              <a:t>de otros educadores.</a:t>
            </a:r>
          </a:p>
          <a:p>
            <a:pPr marL="0" indent="0">
              <a:buNone/>
            </a:pPr>
            <a:r>
              <a:rPr lang="es-ES" sz="2400" dirty="0" smtClean="0"/>
              <a:t>- estableciendo vínculos de colaboración entre los espacios educativos y la propia comunidad que es el espacio final de socialización. </a:t>
            </a:r>
          </a:p>
          <a:p>
            <a:pPr marL="0" indent="0">
              <a:buNone/>
            </a:pPr>
            <a:endParaRPr lang="es-ES" dirty="0"/>
          </a:p>
        </p:txBody>
      </p:sp>
      <p:sp>
        <p:nvSpPr>
          <p:cNvPr id="4" name="3 CuadroTexto"/>
          <p:cNvSpPr txBox="1"/>
          <p:nvPr/>
        </p:nvSpPr>
        <p:spPr>
          <a:xfrm>
            <a:off x="483033" y="4878452"/>
            <a:ext cx="7920880" cy="1077218"/>
          </a:xfrm>
          <a:prstGeom prst="rect">
            <a:avLst/>
          </a:prstGeom>
          <a:noFill/>
        </p:spPr>
        <p:txBody>
          <a:bodyPr wrap="square" rtlCol="0">
            <a:spAutoFit/>
          </a:bodyPr>
          <a:lstStyle/>
          <a:p>
            <a:r>
              <a:rPr lang="es-ES" sz="3200" dirty="0" smtClean="0">
                <a:solidFill>
                  <a:schemeClr val="accent6">
                    <a:lumMod val="75000"/>
                  </a:schemeClr>
                </a:solidFill>
              </a:rPr>
              <a:t>Te puede gustar más o menos, pero si no…    no suele funcionar.</a:t>
            </a:r>
            <a:endParaRPr lang="es-ES" sz="3200" dirty="0">
              <a:solidFill>
                <a:schemeClr val="accent6">
                  <a:lumMod val="75000"/>
                </a:schemeClr>
              </a:solidFill>
            </a:endParaRPr>
          </a:p>
        </p:txBody>
      </p:sp>
    </p:spTree>
    <p:extLst>
      <p:ext uri="{BB962C8B-B14F-4D97-AF65-F5344CB8AC3E}">
        <p14:creationId xmlns:p14="http://schemas.microsoft.com/office/powerpoint/2010/main" val="865456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945" y="188640"/>
            <a:ext cx="8229600" cy="1143000"/>
          </a:xfrm>
        </p:spPr>
        <p:txBody>
          <a:bodyPr/>
          <a:lstStyle/>
          <a:p>
            <a:r>
              <a:rPr lang="es-ES" dirty="0" smtClean="0"/>
              <a:t>Hay que tener en cuenta que…</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26" y="1235547"/>
            <a:ext cx="8541038" cy="1381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2780928"/>
            <a:ext cx="4480992" cy="390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85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perciben?</a:t>
            </a:r>
            <a:endParaRPr lang="es-ES" dirty="0"/>
          </a:p>
        </p:txBody>
      </p:sp>
      <p:sp>
        <p:nvSpPr>
          <p:cNvPr id="3" name="2 Marcador de contenido"/>
          <p:cNvSpPr>
            <a:spLocks noGrp="1"/>
          </p:cNvSpPr>
          <p:nvPr>
            <p:ph idx="1"/>
          </p:nvPr>
        </p:nvSpPr>
        <p:spPr>
          <a:xfrm>
            <a:off x="323528" y="1600200"/>
            <a:ext cx="8496944" cy="4525963"/>
          </a:xfrm>
        </p:spPr>
        <p:txBody>
          <a:bodyPr/>
          <a:lstStyle/>
          <a:p>
            <a:r>
              <a:rPr lang="es-ES" dirty="0" smtClean="0"/>
              <a:t>Si siento que al profesor no le importo.</a:t>
            </a:r>
          </a:p>
          <a:p>
            <a:r>
              <a:rPr lang="es-ES" dirty="0" smtClean="0"/>
              <a:t>Si no me siento querido por el profesor.</a:t>
            </a:r>
          </a:p>
          <a:p>
            <a:r>
              <a:rPr lang="es-ES" dirty="0" smtClean="0"/>
              <a:t>Si el profesor está esperando el final de la clase.</a:t>
            </a:r>
          </a:p>
          <a:p>
            <a:r>
              <a:rPr lang="es-ES" dirty="0" smtClean="0"/>
              <a:t>Si el tiempo que me dedica es “robado”.</a:t>
            </a:r>
          </a:p>
          <a:p>
            <a:r>
              <a:rPr lang="es-ES" dirty="0" smtClean="0"/>
              <a:t>Si me impone y no me explica.</a:t>
            </a:r>
          </a:p>
          <a:p>
            <a:r>
              <a:rPr lang="es-ES" dirty="0" smtClean="0"/>
              <a:t>Si no me entiende.</a:t>
            </a:r>
          </a:p>
          <a:p>
            <a:r>
              <a:rPr lang="es-ES" dirty="0" smtClean="0"/>
              <a:t>Si no intenta entenderme.</a:t>
            </a:r>
            <a:endParaRPr lang="es-ES" dirty="0"/>
          </a:p>
        </p:txBody>
      </p:sp>
    </p:spTree>
    <p:extLst>
      <p:ext uri="{BB962C8B-B14F-4D97-AF65-F5344CB8AC3E}">
        <p14:creationId xmlns:p14="http://schemas.microsoft.com/office/powerpoint/2010/main" val="390810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2048"/>
            <a:ext cx="8229600" cy="1143000"/>
          </a:xfrm>
        </p:spPr>
        <p:txBody>
          <a:bodyPr/>
          <a:lstStyle/>
          <a:p>
            <a:r>
              <a:rPr lang="es-ES" dirty="0" smtClean="0"/>
              <a:t>Y cuando surge el conflicto…</a:t>
            </a:r>
            <a:endParaRPr lang="es-ES"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018" b="2159"/>
          <a:stretch/>
        </p:blipFill>
        <p:spPr bwMode="auto">
          <a:xfrm>
            <a:off x="323528" y="908720"/>
            <a:ext cx="8435814" cy="358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746"/>
          <a:stretch/>
        </p:blipFill>
        <p:spPr bwMode="auto">
          <a:xfrm>
            <a:off x="309348" y="4447309"/>
            <a:ext cx="8424936" cy="233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45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509" r="19977" b="23501"/>
          <a:stretch/>
        </p:blipFill>
        <p:spPr bwMode="auto">
          <a:xfrm>
            <a:off x="467545" y="260648"/>
            <a:ext cx="384349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5644"/>
          <a:stretch/>
        </p:blipFill>
        <p:spPr bwMode="auto">
          <a:xfrm>
            <a:off x="6212745" y="260648"/>
            <a:ext cx="243035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2627915425"/>
              </p:ext>
            </p:extLst>
          </p:nvPr>
        </p:nvGraphicFramePr>
        <p:xfrm>
          <a:off x="466357" y="2708920"/>
          <a:ext cx="8352928" cy="2895600"/>
        </p:xfrm>
        <a:graphic>
          <a:graphicData uri="http://schemas.openxmlformats.org/drawingml/2006/table">
            <a:tbl>
              <a:tblPr firstRow="1" bandRow="1">
                <a:tableStyleId>{5C22544A-7EE6-4342-B048-85BDC9FD1C3A}</a:tableStyleId>
              </a:tblPr>
              <a:tblGrid>
                <a:gridCol w="4176464"/>
                <a:gridCol w="4176464"/>
              </a:tblGrid>
              <a:tr h="370840">
                <a:tc gridSpan="2">
                  <a:txBody>
                    <a:bodyPr/>
                    <a:lstStyle/>
                    <a:p>
                      <a:pPr algn="ctr"/>
                      <a:r>
                        <a:rPr lang="es-ES" sz="3200" dirty="0" smtClean="0"/>
                        <a:t>BÁSICO</a:t>
                      </a:r>
                      <a:r>
                        <a:rPr lang="es-ES" sz="3200" baseline="0" dirty="0" smtClean="0"/>
                        <a:t> EN ESTE ENFOQUE DE LA CONVIVENCIA</a:t>
                      </a:r>
                      <a:endParaRPr lang="es-ES" sz="3200" dirty="0"/>
                    </a:p>
                  </a:txBody>
                  <a:tcPr/>
                </a:tc>
                <a:tc hMerge="1">
                  <a:txBody>
                    <a:bodyPr/>
                    <a:lstStyle/>
                    <a:p>
                      <a:endParaRPr lang="es-ES" dirty="0"/>
                    </a:p>
                  </a:txBody>
                  <a:tcPr/>
                </a:tc>
              </a:tr>
              <a:tr h="370840">
                <a:tc>
                  <a:txBody>
                    <a:bodyPr/>
                    <a:lstStyle/>
                    <a:p>
                      <a:r>
                        <a:rPr lang="es-ES" sz="3200" dirty="0" smtClean="0"/>
                        <a:t>NO</a:t>
                      </a:r>
                      <a:r>
                        <a:rPr lang="es-ES" sz="3200" baseline="0" dirty="0" smtClean="0"/>
                        <a:t> ordena</a:t>
                      </a:r>
                      <a:endParaRPr lang="es-ES" sz="3200" dirty="0"/>
                    </a:p>
                  </a:txBody>
                  <a:tcPr/>
                </a:tc>
                <a:tc>
                  <a:txBody>
                    <a:bodyPr/>
                    <a:lstStyle/>
                    <a:p>
                      <a:r>
                        <a:rPr lang="es-ES" sz="3200" dirty="0" smtClean="0"/>
                        <a:t>SÍ</a:t>
                      </a:r>
                      <a:r>
                        <a:rPr lang="es-ES" sz="3200" baseline="0" dirty="0" smtClean="0"/>
                        <a:t> invita-anima</a:t>
                      </a:r>
                      <a:endParaRPr lang="es-ES" sz="3200" dirty="0"/>
                    </a:p>
                  </a:txBody>
                  <a:tcPr/>
                </a:tc>
              </a:tr>
              <a:tr h="370840">
                <a:tc>
                  <a:txBody>
                    <a:bodyPr/>
                    <a:lstStyle/>
                    <a:p>
                      <a:r>
                        <a:rPr lang="es-ES" sz="3200" dirty="0" smtClean="0"/>
                        <a:t>NO</a:t>
                      </a:r>
                      <a:r>
                        <a:rPr lang="es-ES" sz="3200" baseline="0" dirty="0" smtClean="0"/>
                        <a:t> prejuzga</a:t>
                      </a:r>
                      <a:endParaRPr lang="es-ES" sz="3200" dirty="0"/>
                    </a:p>
                  </a:txBody>
                  <a:tcPr/>
                </a:tc>
                <a:tc>
                  <a:txBody>
                    <a:bodyPr/>
                    <a:lstStyle/>
                    <a:p>
                      <a:r>
                        <a:rPr lang="es-ES" sz="3200" dirty="0" smtClean="0"/>
                        <a:t>SÍ escucha</a:t>
                      </a:r>
                      <a:endParaRPr lang="es-ES" sz="3200" dirty="0"/>
                    </a:p>
                  </a:txBody>
                  <a:tcPr/>
                </a:tc>
              </a:tr>
              <a:tr h="370840">
                <a:tc>
                  <a:txBody>
                    <a:bodyPr/>
                    <a:lstStyle/>
                    <a:p>
                      <a:r>
                        <a:rPr lang="es-ES" sz="3200" dirty="0" smtClean="0"/>
                        <a:t>NO humilla</a:t>
                      </a:r>
                      <a:endParaRPr lang="es-ES" sz="3200" dirty="0"/>
                    </a:p>
                  </a:txBody>
                  <a:tcPr/>
                </a:tc>
                <a:tc>
                  <a:txBody>
                    <a:bodyPr/>
                    <a:lstStyle/>
                    <a:p>
                      <a:r>
                        <a:rPr lang="es-ES" sz="3200" dirty="0" smtClean="0"/>
                        <a:t>Sí respeta</a:t>
                      </a:r>
                      <a:endParaRPr lang="es-ES" sz="3200" dirty="0"/>
                    </a:p>
                  </a:txBody>
                  <a:tcPr/>
                </a:tc>
              </a:tr>
              <a:tr h="370840">
                <a:tc>
                  <a:txBody>
                    <a:bodyPr/>
                    <a:lstStyle/>
                    <a:p>
                      <a:r>
                        <a:rPr lang="es-ES" sz="3200" dirty="0" smtClean="0"/>
                        <a:t>NO da respuestas</a:t>
                      </a:r>
                      <a:endParaRPr lang="es-ES" sz="3200" dirty="0"/>
                    </a:p>
                  </a:txBody>
                  <a:tcPr/>
                </a:tc>
                <a:tc>
                  <a:txBody>
                    <a:bodyPr/>
                    <a:lstStyle/>
                    <a:p>
                      <a:r>
                        <a:rPr lang="es-ES" sz="3200" dirty="0" smtClean="0"/>
                        <a:t>Sí busca soluciones</a:t>
                      </a:r>
                      <a:endParaRPr lang="es-ES" sz="3200" dirty="0"/>
                    </a:p>
                  </a:txBody>
                  <a:tcPr/>
                </a:tc>
              </a:tr>
            </a:tbl>
          </a:graphicData>
        </a:graphic>
      </p:graphicFrame>
    </p:spTree>
    <p:extLst>
      <p:ext uri="{BB962C8B-B14F-4D97-AF65-F5344CB8AC3E}">
        <p14:creationId xmlns:p14="http://schemas.microsoft.com/office/powerpoint/2010/main" val="11013702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TotalTime>
  <Words>658</Words>
  <Application>Microsoft Office PowerPoint</Application>
  <PresentationFormat>Presentación en pantalla (4:3)</PresentationFormat>
  <Paragraphs>56</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Algunas Claves para la Gestión de la Convivencia Escolar</vt:lpstr>
      <vt:lpstr>Presentación de PowerPoint</vt:lpstr>
      <vt:lpstr>Perspectiva socio afectiva</vt:lpstr>
      <vt:lpstr>Perspectiva Comunitaria</vt:lpstr>
      <vt:lpstr>Presentación de PowerPoint</vt:lpstr>
      <vt:lpstr>Hay que tener en cuenta que…</vt:lpstr>
      <vt:lpstr>¿Qué perciben?</vt:lpstr>
      <vt:lpstr>Y cuando surge el conflicto…</vt:lpstr>
      <vt:lpstr>Presentación de PowerPoint</vt:lpstr>
      <vt:lpstr>ESCUCHA ACTIVA</vt:lpstr>
      <vt:lpstr>¿En qué consiste?</vt:lpstr>
      <vt:lpstr>Presentación de PowerPoint</vt:lpstr>
      <vt:lpstr>¿Qué técnica utilizar?</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Algunas Claves para la Gestión de la Convivencia Escolar</dc:title>
  <dc:creator>Direccion</dc:creator>
  <cp:lastModifiedBy>Direccion</cp:lastModifiedBy>
  <cp:revision>8</cp:revision>
  <dcterms:created xsi:type="dcterms:W3CDTF">2019-11-25T12:25:58Z</dcterms:created>
  <dcterms:modified xsi:type="dcterms:W3CDTF">2019-11-25T13:52:15Z</dcterms:modified>
</cp:coreProperties>
</file>