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0" r:id="rId7"/>
    <p:sldId id="261" r:id="rId8"/>
    <p:sldId id="262" r:id="rId9"/>
    <p:sldId id="264" r:id="rId10"/>
    <p:sldId id="267" r:id="rId11"/>
    <p:sldId id="268" r:id="rId12"/>
    <p:sldId id="270" r:id="rId13"/>
    <p:sldId id="271" r:id="rId14"/>
    <p:sldId id="26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/>
    <p:restoredTop sz="96327"/>
  </p:normalViewPr>
  <p:slideViewPr>
    <p:cSldViewPr snapToGrid="0">
      <p:cViewPr varScale="1">
        <p:scale>
          <a:sx n="248" d="100"/>
          <a:sy n="248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WYAN GARCIA MARTIN" userId="67c770c5-fdf3-456f-afff-7c0cd6a36e93" providerId="ADAL" clId="{F4B77870-5A12-1C49-961A-D9577D690E00}"/>
    <pc:docChg chg="custSel modSld">
      <pc:chgData name="ALICE WYAN GARCIA MARTIN" userId="67c770c5-fdf3-456f-afff-7c0cd6a36e93" providerId="ADAL" clId="{F4B77870-5A12-1C49-961A-D9577D690E00}" dt="2024-03-18T12:36:51.239" v="1" actId="478"/>
      <pc:docMkLst>
        <pc:docMk/>
      </pc:docMkLst>
      <pc:sldChg chg="delSp mod">
        <pc:chgData name="ALICE WYAN GARCIA MARTIN" userId="67c770c5-fdf3-456f-afff-7c0cd6a36e93" providerId="ADAL" clId="{F4B77870-5A12-1C49-961A-D9577D690E00}" dt="2024-03-18T12:36:51.239" v="1" actId="478"/>
        <pc:sldMkLst>
          <pc:docMk/>
          <pc:sldMk cId="728086025" sldId="258"/>
        </pc:sldMkLst>
        <pc:grpChg chg="del">
          <ac:chgData name="ALICE WYAN GARCIA MARTIN" userId="67c770c5-fdf3-456f-afff-7c0cd6a36e93" providerId="ADAL" clId="{F4B77870-5A12-1C49-961A-D9577D690E00}" dt="2024-03-18T12:36:51.239" v="1" actId="478"/>
          <ac:grpSpMkLst>
            <pc:docMk/>
            <pc:sldMk cId="728086025" sldId="258"/>
            <ac:grpSpMk id="13" creationId="{47D98B26-CD05-3A22-47D0-E3C10F583C02}"/>
          </ac:grpSpMkLst>
        </pc:grpChg>
      </pc:sldChg>
      <pc:sldChg chg="delSp mod">
        <pc:chgData name="ALICE WYAN GARCIA MARTIN" userId="67c770c5-fdf3-456f-afff-7c0cd6a36e93" providerId="ADAL" clId="{F4B77870-5A12-1C49-961A-D9577D690E00}" dt="2024-03-18T12:36:48.909" v="0" actId="478"/>
        <pc:sldMkLst>
          <pc:docMk/>
          <pc:sldMk cId="3148850068" sldId="259"/>
        </pc:sldMkLst>
        <pc:picChg chg="del">
          <ac:chgData name="ALICE WYAN GARCIA MARTIN" userId="67c770c5-fdf3-456f-afff-7c0cd6a36e93" providerId="ADAL" clId="{F4B77870-5A12-1C49-961A-D9577D690E00}" dt="2024-03-18T12:36:48.909" v="0" actId="478"/>
          <ac:picMkLst>
            <pc:docMk/>
            <pc:sldMk cId="3148850068" sldId="259"/>
            <ac:picMk id="4" creationId="{86DE4600-8852-F3F5-EB4E-C9DA73797C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FDPZOJ1HU" TargetMode="External"/><Relationship Id="rId2" Type="http://schemas.openxmlformats.org/officeDocument/2006/relationships/hyperlink" Target="https://www.youtube.com/playlist?list=PLON0OoQHhALZ-SjzwoGxyPtvjkzguRR7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bgescuela.com/tutoblogs/como-iluminar-bien-un-retrato-7-esquemas-sencillos-de-iluminacion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kdenlive.org/es/index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kdenlive.org/es/index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2E65-168F-3A8F-8A0D-A683E5E3D7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Edición avanzada de vídeo con </a:t>
            </a:r>
            <a:r>
              <a:rPr lang="es-ES_tradnl" dirty="0" err="1"/>
              <a:t>Kdenlive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E2B70-D906-2185-C052-14C004422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Alice Wyan García Martín</a:t>
            </a:r>
          </a:p>
        </p:txBody>
      </p:sp>
    </p:spTree>
    <p:extLst>
      <p:ext uri="{BB962C8B-B14F-4D97-AF65-F5344CB8AC3E}">
        <p14:creationId xmlns:p14="http://schemas.microsoft.com/office/powerpoint/2010/main" val="52337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91F0-4B33-D295-62A1-05FA5073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Chroma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D6F3-7347-5E5F-E00B-74FD577B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923" y="2090793"/>
            <a:ext cx="7770154" cy="4195481"/>
          </a:xfrm>
        </p:spPr>
        <p:txBody>
          <a:bodyPr/>
          <a:lstStyle/>
          <a:p>
            <a:r>
              <a:rPr lang="es-ES_tradnl" dirty="0"/>
              <a:t>Utilizaremos pantalla verde o azul preferiblemente, pero se puede utilizar cualquier color que no aparezca en el sujeto que estamos grabando (a menos que busquemos específicamente este efecto)</a:t>
            </a:r>
          </a:p>
          <a:p>
            <a:r>
              <a:rPr lang="es-ES_tradnl" dirty="0"/>
              <a:t>Fondo iluminado uniformemente, sin reflejos ni sombras</a:t>
            </a:r>
          </a:p>
          <a:p>
            <a:r>
              <a:rPr lang="es-ES_tradnl" dirty="0"/>
              <a:t>Iluminaremos con luz blanca (5500 K) para evitar distorsiones cromáticas</a:t>
            </a:r>
          </a:p>
          <a:p>
            <a:r>
              <a:rPr lang="es-ES_tradnl" dirty="0"/>
              <a:t>Dejaremos suficiente espacio entre el </a:t>
            </a:r>
            <a:r>
              <a:rPr lang="es-ES_tradnl" dirty="0" err="1"/>
              <a:t>chroma</a:t>
            </a:r>
            <a:r>
              <a:rPr lang="es-ES_tradnl" dirty="0"/>
              <a:t> y el sujeto para evitar reflejos o sombras inesperados</a:t>
            </a:r>
          </a:p>
        </p:txBody>
      </p:sp>
    </p:spTree>
    <p:extLst>
      <p:ext uri="{BB962C8B-B14F-4D97-AF65-F5344CB8AC3E}">
        <p14:creationId xmlns:p14="http://schemas.microsoft.com/office/powerpoint/2010/main" val="416019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4D43-0BC5-C85A-97BD-76A14D87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Chroma</a:t>
            </a:r>
            <a:r>
              <a:rPr lang="es-ES_tradnl" dirty="0"/>
              <a:t> en </a:t>
            </a:r>
            <a:r>
              <a:rPr lang="es-ES_tradnl" dirty="0" err="1"/>
              <a:t>Kdenlive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B5B67-EB1A-BEB5-B3FC-B671F69D0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72" y="2034630"/>
            <a:ext cx="6608127" cy="4195481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Situaremos el clip con el fondo verde que queremos sustraer en la pista V2.</a:t>
            </a:r>
          </a:p>
          <a:p>
            <a:r>
              <a:rPr lang="es-ES_tradnl" dirty="0"/>
              <a:t>En la caja superior izquierda (donde normalmente tenemos la Bandeja de Proyecto), elegimos la pestaña "Efectos".</a:t>
            </a:r>
          </a:p>
          <a:p>
            <a:r>
              <a:rPr lang="es-ES_tradnl" dirty="0"/>
              <a:t>Bajo el apartado "Alpha, </a:t>
            </a:r>
            <a:r>
              <a:rPr lang="es-ES_tradnl" dirty="0" err="1"/>
              <a:t>Mask</a:t>
            </a:r>
            <a:r>
              <a:rPr lang="es-ES_tradnl" dirty="0"/>
              <a:t> and </a:t>
            </a:r>
            <a:r>
              <a:rPr lang="es-ES_tradnl" dirty="0" err="1"/>
              <a:t>Keying</a:t>
            </a:r>
            <a:r>
              <a:rPr lang="es-ES_tradnl" dirty="0"/>
              <a:t>" tenemos dos efectos </a:t>
            </a:r>
            <a:r>
              <a:rPr lang="es-ES_tradnl" dirty="0" err="1"/>
              <a:t>Chroma</a:t>
            </a:r>
            <a:r>
              <a:rPr lang="es-ES_tradnl" dirty="0"/>
              <a:t> Key: el básico nos bastará si tenemos un clip grabado en buenas condiciones, mientras que el avanzado nos permitirá trabajar con clips grabados en peores situaciones.</a:t>
            </a:r>
          </a:p>
          <a:p>
            <a:r>
              <a:rPr lang="es-ES_tradnl" dirty="0"/>
              <a:t>Para aplicar el efecto </a:t>
            </a:r>
            <a:r>
              <a:rPr lang="es-ES_tradnl" dirty="0" err="1"/>
              <a:t>Chroma</a:t>
            </a:r>
            <a:r>
              <a:rPr lang="es-ES_tradnl" dirty="0"/>
              <a:t> Key, lo arrastramos a la pestaña de Efectos/Composiciones del clip de vídeo.</a:t>
            </a:r>
          </a:p>
          <a:p>
            <a:endParaRPr lang="es-ES_tradnl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35BE642-2BEC-644B-7374-ED13CEADC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3"/>
          <a:stretch/>
        </p:blipFill>
        <p:spPr>
          <a:xfrm>
            <a:off x="7557519" y="2499359"/>
            <a:ext cx="4238505" cy="31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2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torial-FullHD">
            <a:hlinkClick r:id="" action="ppaction://media"/>
            <a:extLst>
              <a:ext uri="{FF2B5EF4-FFF2-40B4-BE49-F238E27FC236}">
                <a16:creationId xmlns:a16="http://schemas.microsoft.com/office/drawing/2014/main" id="{DC2A2840-1554-451F-5D38-386FAB2AF7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61E5-057D-6EA1-21CC-B5D11DFB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Chroma</a:t>
            </a:r>
            <a:r>
              <a:rPr lang="es-ES_tradnl" dirty="0"/>
              <a:t> Key: Básico</a:t>
            </a:r>
          </a:p>
        </p:txBody>
      </p:sp>
      <p:pic>
        <p:nvPicPr>
          <p:cNvPr id="4" name="Picture 3" descr="A screenshot of a video editing program&#10;&#10;Description automatically generated">
            <a:extLst>
              <a:ext uri="{FF2B5EF4-FFF2-40B4-BE49-F238E27FC236}">
                <a16:creationId xmlns:a16="http://schemas.microsoft.com/office/drawing/2014/main" id="{7D456AF8-CA06-2EA2-D6CE-2ABCDCD29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88" y="2059326"/>
            <a:ext cx="5029200" cy="276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E5357-241A-9735-D960-31E4C8FD4C87}"/>
              </a:ext>
            </a:extLst>
          </p:cNvPr>
          <p:cNvSpPr txBox="1"/>
          <p:nvPr/>
        </p:nvSpPr>
        <p:spPr>
          <a:xfrm>
            <a:off x="5720328" y="5547360"/>
            <a:ext cx="442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Color que vamos a eliminar del fondo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A64F6D-9B69-0D4B-D6CB-08200F5D7DBE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7268712" y="4608576"/>
            <a:ext cx="663921" cy="93878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A8EEE1-B057-FBAC-D0E0-4EE327978D6E}"/>
              </a:ext>
            </a:extLst>
          </p:cNvPr>
          <p:cNvSpPr txBox="1"/>
          <p:nvPr/>
        </p:nvSpPr>
        <p:spPr>
          <a:xfrm>
            <a:off x="9050770" y="2202656"/>
            <a:ext cx="3025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Selector de color:</a:t>
            </a:r>
          </a:p>
          <a:p>
            <a:r>
              <a:rPr lang="es-ES_tradnl" dirty="0"/>
              <a:t>Nos permite elegir el</a:t>
            </a:r>
          </a:p>
          <a:p>
            <a:r>
              <a:rPr lang="es-ES_tradnl" dirty="0"/>
              <a:t>color de fondo haciendo</a:t>
            </a:r>
          </a:p>
          <a:p>
            <a:r>
              <a:rPr lang="es-ES_tradnl" dirty="0" err="1"/>
              <a:t>click</a:t>
            </a:r>
            <a:r>
              <a:rPr lang="es-ES_tradnl" dirty="0"/>
              <a:t> sobre el clip en el</a:t>
            </a:r>
          </a:p>
          <a:p>
            <a:r>
              <a:rPr lang="es-ES_tradnl" dirty="0"/>
              <a:t>monitor de la línea de tiempo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06EEB3-DCBB-9817-15DE-9D351C1DD86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572943" y="3079819"/>
            <a:ext cx="477827" cy="13219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38914F7-9806-C513-B518-F33136E0873D}"/>
              </a:ext>
            </a:extLst>
          </p:cNvPr>
          <p:cNvSpPr txBox="1"/>
          <p:nvPr/>
        </p:nvSpPr>
        <p:spPr>
          <a:xfrm>
            <a:off x="115948" y="2856040"/>
            <a:ext cx="34867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Variance</a:t>
            </a:r>
            <a:r>
              <a:rPr lang="es-ES_tradnl" dirty="0"/>
              <a:t>:</a:t>
            </a:r>
          </a:p>
          <a:p>
            <a:r>
              <a:rPr lang="es-ES_tradnl" dirty="0"/>
              <a:t>Este parámetro determina cómo de estricto va a ser el efecto a la hora de eliminar el color de fondo.</a:t>
            </a:r>
            <a:br>
              <a:rPr lang="es-ES_tradnl" dirty="0"/>
            </a:br>
            <a:r>
              <a:rPr lang="es-ES_tradnl" dirty="0"/>
              <a:t>Valores bajos eliminan sólo colores muy cercanos al elegido, valores altos dan mayor flexibilidad.</a:t>
            </a:r>
            <a:br>
              <a:rPr lang="es-ES_tradnl" dirty="0"/>
            </a:br>
            <a:r>
              <a:rPr lang="es-ES_tradnl" dirty="0"/>
              <a:t>Lo ideal es situarlo en el valor más bajo posible que elimine tanto fondo como sea posible.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A28656-BB6E-510F-A34F-2D914621A7EC}"/>
              </a:ext>
            </a:extLst>
          </p:cNvPr>
          <p:cNvCxnSpPr>
            <a:cxnSpLocks/>
          </p:cNvCxnSpPr>
          <p:nvPr/>
        </p:nvCxnSpPr>
        <p:spPr>
          <a:xfrm>
            <a:off x="1395984" y="3035808"/>
            <a:ext cx="2504434" cy="1463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8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64A3-F6F9-8B3C-1357-DFCAFE04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Bancos de recursos online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22CD04-9A36-437D-2907-0ED7B96CB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37" y="2252203"/>
            <a:ext cx="7566128" cy="4195762"/>
          </a:xfrm>
        </p:spPr>
      </p:pic>
      <p:pic>
        <p:nvPicPr>
          <p:cNvPr id="7" name="Picture 6" descr="A screenshot of a black and white text&#10;&#10;Description automatically generated">
            <a:extLst>
              <a:ext uri="{FF2B5EF4-FFF2-40B4-BE49-F238E27FC236}">
                <a16:creationId xmlns:a16="http://schemas.microsoft.com/office/drawing/2014/main" id="{7A2574F5-1709-F256-A448-E478CD13C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003" y="1385878"/>
            <a:ext cx="4798649" cy="20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B32F-BEC6-4DFE-F3A1-7B6D83BA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Recursos adicionales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5FECA-6B65-30B6-F69C-6F853767B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Tutoriales </a:t>
            </a:r>
            <a:r>
              <a:rPr lang="es-ES_tradnl" dirty="0" err="1"/>
              <a:t>Kdenlive</a:t>
            </a:r>
            <a:br>
              <a:rPr lang="es-ES_tradnl" dirty="0"/>
            </a:br>
            <a:r>
              <a:rPr lang="es-ES_tradnl" dirty="0">
                <a:hlinkClick r:id="rId2"/>
              </a:rPr>
              <a:t>https://www.youtube.com/playlist?list=PLON0OoQHhALZ-SjzwoGxyPtvjkzguRR7s</a:t>
            </a:r>
            <a:endParaRPr lang="es-ES_tradnl" dirty="0"/>
          </a:p>
          <a:p>
            <a:r>
              <a:rPr lang="es-ES_tradnl" dirty="0"/>
              <a:t>Como hacer CHROMA KEY avanzado en KDENLIVE</a:t>
            </a:r>
            <a:br>
              <a:rPr lang="es-ES_tradnl" dirty="0"/>
            </a:br>
            <a:r>
              <a:rPr lang="es-ES_tradnl" dirty="0">
                <a:hlinkClick r:id="rId3"/>
              </a:rPr>
              <a:t>https://www.youtube.com/watch?v=vtFDPZOJ1HU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9694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9FA2-84A0-E5F2-3DBA-94C94812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Grabación de imagen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8512-9C31-49DB-11D9-77EF93C3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Escena</a:t>
            </a:r>
          </a:p>
          <a:p>
            <a:r>
              <a:rPr lang="es-ES_tradnl" dirty="0"/>
              <a:t>Iluminación: </a:t>
            </a:r>
            <a:r>
              <a:rPr lang="en-GB" dirty="0" err="1"/>
              <a:t>directa</a:t>
            </a:r>
            <a:r>
              <a:rPr lang="en-GB" dirty="0"/>
              <a:t>, </a:t>
            </a:r>
            <a:r>
              <a:rPr lang="en-GB" dirty="0" err="1"/>
              <a:t>indirecta</a:t>
            </a:r>
            <a:r>
              <a:rPr lang="en-GB" dirty="0"/>
              <a:t>, </a:t>
            </a:r>
            <a:r>
              <a:rPr lang="en-GB" dirty="0" err="1"/>
              <a:t>difusa</a:t>
            </a:r>
            <a:r>
              <a:rPr lang="en-GB" dirty="0"/>
              <a:t>, </a:t>
            </a:r>
            <a:r>
              <a:rPr lang="en-GB" dirty="0" err="1"/>
              <a:t>focos</a:t>
            </a:r>
            <a:r>
              <a:rPr lang="en-GB" dirty="0"/>
              <a:t>, </a:t>
            </a:r>
            <a:r>
              <a:rPr lang="en-GB" dirty="0" err="1"/>
              <a:t>reflectores</a:t>
            </a:r>
            <a:r>
              <a:rPr lang="en-GB" dirty="0"/>
              <a:t>, relleno</a:t>
            </a:r>
          </a:p>
          <a:p>
            <a:r>
              <a:rPr lang="en-GB" dirty="0" err="1"/>
              <a:t>Esquemas</a:t>
            </a:r>
            <a:r>
              <a:rPr lang="en-GB" dirty="0"/>
              <a:t> de </a:t>
            </a:r>
            <a:r>
              <a:rPr lang="en-GB" dirty="0" err="1"/>
              <a:t>iluminación</a:t>
            </a:r>
            <a:endParaRPr lang="en-GB" dirty="0"/>
          </a:p>
          <a:p>
            <a:r>
              <a:rPr lang="en-GB" dirty="0" err="1"/>
              <a:t>Sonido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491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A60C-CF57-4651-D6E0-6A16462B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Esquemas de iluminación</a:t>
            </a:r>
          </a:p>
        </p:txBody>
      </p:sp>
    </p:spTree>
    <p:extLst>
      <p:ext uri="{BB962C8B-B14F-4D97-AF65-F5344CB8AC3E}">
        <p14:creationId xmlns:p14="http://schemas.microsoft.com/office/powerpoint/2010/main" val="314885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85FF-C72F-0CEB-B6FB-AD53022C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Esquemas de iluminación: 3 puntos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8E3AB2-61EC-DC93-C69F-D381DC5F4962}"/>
              </a:ext>
            </a:extLst>
          </p:cNvPr>
          <p:cNvSpPr txBox="1">
            <a:spLocks/>
          </p:cNvSpPr>
          <p:nvPr/>
        </p:nvSpPr>
        <p:spPr>
          <a:xfrm>
            <a:off x="1678916" y="5836827"/>
            <a:ext cx="8371918" cy="8765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ES_tradnl" sz="1600" dirty="0"/>
              <a:t>Cómo iluminar bien un retrato: 7 Esquemas sencillos de iluminación</a:t>
            </a:r>
            <a:br>
              <a:rPr lang="es-ES_tradnl" sz="1600" dirty="0"/>
            </a:br>
            <a:r>
              <a:rPr lang="es-ES_tradnl" sz="1600" dirty="0">
                <a:hlinkClick r:id="rId2"/>
              </a:rPr>
              <a:t>https://rbgescuela.com/tutoblogs/como-iluminar-bien-un-retrato-7-esquemas-sencillos-de-iluminacion/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72808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B792-3B68-34C9-07ED-EFA849DD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Sonido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9CB0-85ED-5A37-EBF3-19FB45DE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 vídeo con calidad de imagen mediocre, pero buen sonido, dará mejor resultado que un vídeo con excelente calidad de imagen, pero mal sonido.</a:t>
            </a:r>
          </a:p>
          <a:p>
            <a:r>
              <a:rPr lang="es-ES_tradnl" dirty="0"/>
              <a:t>Evitar ecos: paredes duras, etc.</a:t>
            </a:r>
          </a:p>
          <a:p>
            <a:r>
              <a:rPr lang="es-ES_tradnl" dirty="0"/>
              <a:t>Micrófonos direccionales o de solapa.</a:t>
            </a:r>
          </a:p>
          <a:p>
            <a:r>
              <a:rPr lang="es-ES_tradnl" dirty="0"/>
              <a:t>Para grabar un </a:t>
            </a:r>
            <a:r>
              <a:rPr lang="es-ES_tradnl" dirty="0" err="1"/>
              <a:t>voice-over</a:t>
            </a:r>
            <a:r>
              <a:rPr lang="es-ES_tradnl" dirty="0"/>
              <a:t>: si no tenemos estudio de grabación, podemos cubrirnos con una manta gruesa o similar.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7329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4BF2-2F6D-F8C0-66BA-CB95C58F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Kdenlive</a:t>
            </a:r>
            <a:r>
              <a:rPr lang="es-ES_tradnl" dirty="0"/>
              <a:t>: interfaz de usuario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16DA9D-0A1F-12BA-2EE5-F755E6A5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1" y="2033979"/>
            <a:ext cx="7212904" cy="39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0FFD77-1CFD-F529-3633-4C0280AE7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887" y="2245664"/>
            <a:ext cx="4345212" cy="3719723"/>
          </a:xfrm>
        </p:spPr>
        <p:txBody>
          <a:bodyPr>
            <a:normAutofit/>
          </a:bodyPr>
          <a:lstStyle/>
          <a:p>
            <a:r>
              <a:rPr lang="en-GB" sz="1600" dirty="0"/>
              <a:t>&lt;A&gt; </a:t>
            </a:r>
            <a:r>
              <a:rPr lang="en-GB" sz="1600" dirty="0" err="1"/>
              <a:t>Organizaciones</a:t>
            </a:r>
            <a:r>
              <a:rPr lang="en-GB" sz="1600" dirty="0"/>
              <a:t> del </a:t>
            </a:r>
            <a:r>
              <a:rPr lang="en-GB" sz="1600" dirty="0" err="1"/>
              <a:t>espacio</a:t>
            </a:r>
            <a:r>
              <a:rPr lang="en-GB" sz="1600" dirty="0"/>
              <a:t> de </a:t>
            </a:r>
            <a:r>
              <a:rPr lang="en-GB" sz="1600" dirty="0" err="1"/>
              <a:t>trabajo</a:t>
            </a:r>
            <a:r>
              <a:rPr lang="en-GB" sz="1600" dirty="0"/>
              <a:t> (Workspaces)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err="1"/>
              <a:t>seleccionables</a:t>
            </a:r>
            <a:r>
              <a:rPr lang="en-GB" sz="1600" dirty="0"/>
              <a:t> a </a:t>
            </a:r>
            <a:r>
              <a:rPr lang="en-GB" sz="1600" dirty="0" err="1"/>
              <a:t>través</a:t>
            </a:r>
            <a:r>
              <a:rPr lang="en-GB" sz="1600" dirty="0"/>
              <a:t> de Ver &gt; </a:t>
            </a:r>
            <a:r>
              <a:rPr lang="en-GB" sz="1600" dirty="0" err="1"/>
              <a:t>Cargar</a:t>
            </a:r>
            <a:r>
              <a:rPr lang="en-GB" sz="1600" dirty="0"/>
              <a:t> </a:t>
            </a:r>
            <a:r>
              <a:rPr lang="en-GB" sz="1600" dirty="0" err="1"/>
              <a:t>organización</a:t>
            </a: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err="1"/>
              <a:t>configurables</a:t>
            </a:r>
            <a:r>
              <a:rPr lang="en-GB" sz="1600" dirty="0"/>
              <a:t> a </a:t>
            </a:r>
            <a:r>
              <a:rPr lang="en-GB" sz="1600" dirty="0" err="1"/>
              <a:t>través</a:t>
            </a:r>
            <a:r>
              <a:rPr lang="en-GB" sz="1600" dirty="0"/>
              <a:t> del </a:t>
            </a:r>
            <a:r>
              <a:rPr lang="en-GB" sz="1600" dirty="0" err="1"/>
              <a:t>menú</a:t>
            </a:r>
            <a:r>
              <a:rPr lang="en-GB" sz="1600" dirty="0"/>
              <a:t> 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err="1"/>
              <a:t>por</a:t>
            </a:r>
            <a:r>
              <a:rPr lang="en-GB" sz="1600" dirty="0"/>
              <a:t> </a:t>
            </a:r>
            <a:r>
              <a:rPr lang="en-GB" sz="1600" dirty="0" err="1"/>
              <a:t>defecto</a:t>
            </a:r>
            <a:r>
              <a:rPr lang="en-GB" sz="1600" dirty="0"/>
              <a:t>: vista de </a:t>
            </a:r>
            <a:r>
              <a:rPr lang="en-GB" sz="1600" dirty="0" err="1"/>
              <a:t>edición</a:t>
            </a:r>
            <a:endParaRPr lang="en-GB" sz="1600" dirty="0"/>
          </a:p>
          <a:p>
            <a:r>
              <a:rPr lang="en-GB" sz="1600" dirty="0"/>
              <a:t>&lt;B&gt; Barra de </a:t>
            </a:r>
            <a:r>
              <a:rPr lang="en-GB" sz="1600" dirty="0" err="1"/>
              <a:t>menús</a:t>
            </a:r>
            <a:endParaRPr lang="en-GB" sz="1600" dirty="0"/>
          </a:p>
          <a:p>
            <a:r>
              <a:rPr lang="en-GB" sz="1600" dirty="0"/>
              <a:t>&lt;C&gt; Barras de </a:t>
            </a:r>
            <a:r>
              <a:rPr lang="en-GB" sz="1600" dirty="0" err="1"/>
              <a:t>herramientas</a:t>
            </a:r>
            <a:endParaRPr lang="en-GB" sz="1600" dirty="0"/>
          </a:p>
          <a:p>
            <a:r>
              <a:rPr lang="en-GB" sz="1600" dirty="0"/>
              <a:t>&lt;D&gt; Barra de </a:t>
            </a:r>
            <a:r>
              <a:rPr lang="en-GB" sz="1600" dirty="0" err="1"/>
              <a:t>estado</a:t>
            </a:r>
            <a:endParaRPr lang="en-GB" sz="1600" dirty="0"/>
          </a:p>
          <a:p>
            <a:endParaRPr lang="es-ES_tradnl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7E768-6927-7E6A-E4EC-AB9503EA575F}"/>
              </a:ext>
            </a:extLst>
          </p:cNvPr>
          <p:cNvSpPr txBox="1"/>
          <p:nvPr/>
        </p:nvSpPr>
        <p:spPr>
          <a:xfrm>
            <a:off x="351669" y="6082116"/>
            <a:ext cx="6965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Imagen: Manual de </a:t>
            </a:r>
            <a:r>
              <a:rPr lang="es-ES_tradnl" sz="1200" dirty="0" err="1"/>
              <a:t>Kdenlive</a:t>
            </a:r>
            <a:r>
              <a:rPr lang="es-ES_tradnl" sz="1200" dirty="0"/>
              <a:t>, </a:t>
            </a:r>
            <a:r>
              <a:rPr lang="es-ES_tradnl" sz="1200" dirty="0">
                <a:hlinkClick r:id="rId3"/>
              </a:rPr>
              <a:t>https://docs.kdenlive.org/es/index.html</a:t>
            </a:r>
            <a:endParaRPr lang="es-ES_tradnl" sz="1200" dirty="0"/>
          </a:p>
          <a:p>
            <a:r>
              <a:rPr lang="es-ES_tradnl" sz="1200" dirty="0"/>
              <a:t>Compartida según los términos de la licencia Creative </a:t>
            </a:r>
            <a:r>
              <a:rPr lang="es-ES_tradnl" sz="1200" dirty="0" err="1"/>
              <a:t>Commons</a:t>
            </a:r>
            <a:r>
              <a:rPr lang="es-ES_tradnl" sz="1200" dirty="0"/>
              <a:t> </a:t>
            </a:r>
            <a:r>
              <a:rPr lang="es-ES_tradnl" sz="1200" dirty="0" err="1"/>
              <a:t>Attribution-ShareAlike</a:t>
            </a:r>
            <a:r>
              <a:rPr lang="es-ES_tradnl" sz="1200" dirty="0"/>
              <a:t> 4.0</a:t>
            </a:r>
            <a:br>
              <a:rPr lang="es-ES_tradnl" sz="1200" dirty="0"/>
            </a:br>
            <a:r>
              <a:rPr lang="es-ES_tradnl" sz="1200" dirty="0"/>
              <a:t>https://</a:t>
            </a:r>
            <a:r>
              <a:rPr lang="es-ES_tradnl" sz="1200" dirty="0" err="1"/>
              <a:t>creativecommons.org</a:t>
            </a:r>
            <a:r>
              <a:rPr lang="es-ES_tradnl" sz="1200" dirty="0"/>
              <a:t>/</a:t>
            </a:r>
            <a:r>
              <a:rPr lang="es-ES_tradnl" sz="1200" dirty="0" err="1"/>
              <a:t>licenses</a:t>
            </a:r>
            <a:r>
              <a:rPr lang="es-ES_tradnl" sz="1200" dirty="0"/>
              <a:t>/</a:t>
            </a:r>
            <a:r>
              <a:rPr lang="es-ES_tradnl" sz="1200" dirty="0" err="1"/>
              <a:t>by-sa</a:t>
            </a:r>
            <a:r>
              <a:rPr lang="es-ES_tradnl" sz="1200" dirty="0"/>
              <a:t>/4.0/</a:t>
            </a:r>
          </a:p>
        </p:txBody>
      </p:sp>
    </p:spTree>
    <p:extLst>
      <p:ext uri="{BB962C8B-B14F-4D97-AF65-F5344CB8AC3E}">
        <p14:creationId xmlns:p14="http://schemas.microsoft.com/office/powerpoint/2010/main" val="209585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920B-E8AB-E247-0C51-B6CA0579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Kdenlive</a:t>
            </a:r>
            <a:r>
              <a:rPr lang="es-ES_tradnl" dirty="0"/>
              <a:t>: vista de edición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A954-8D87-5DCB-64EE-5B8C5E814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475" y="1823284"/>
            <a:ext cx="4352992" cy="4195481"/>
          </a:xfrm>
        </p:spPr>
        <p:txBody>
          <a:bodyPr>
            <a:normAutofit fontScale="92500" lnSpcReduction="10000"/>
          </a:bodyPr>
          <a:lstStyle/>
          <a:p>
            <a:r>
              <a:rPr lang="en-GB" sz="1600" dirty="0"/>
              <a:t>[1] </a:t>
            </a:r>
            <a:r>
              <a:rPr lang="en-GB" sz="1600" dirty="0" err="1"/>
              <a:t>Bandeja</a:t>
            </a:r>
            <a:r>
              <a:rPr lang="en-GB" sz="1600" dirty="0"/>
              <a:t> de </a:t>
            </a:r>
            <a:r>
              <a:rPr lang="en-GB" sz="1600" dirty="0" err="1"/>
              <a:t>proyecto</a:t>
            </a:r>
            <a:r>
              <a:rPr lang="en-GB" sz="1600" dirty="0"/>
              <a:t>: </a:t>
            </a:r>
            <a:r>
              <a:rPr lang="en-GB" sz="1600" dirty="0" err="1"/>
              <a:t>donde</a:t>
            </a:r>
            <a:r>
              <a:rPr lang="en-GB" sz="1600" dirty="0"/>
              <a:t> </a:t>
            </a:r>
            <a:r>
              <a:rPr lang="en-GB" sz="1600" dirty="0" err="1"/>
              <a:t>insertamos</a:t>
            </a:r>
            <a:r>
              <a:rPr lang="en-GB" sz="1600" dirty="0"/>
              <a:t> </a:t>
            </a:r>
            <a:r>
              <a:rPr lang="en-GB" sz="1600" dirty="0" err="1"/>
              <a:t>los</a:t>
            </a:r>
            <a:r>
              <a:rPr lang="en-GB" sz="1600" dirty="0"/>
              <a:t> clips e </a:t>
            </a:r>
            <a:r>
              <a:rPr lang="en-GB" sz="1600" dirty="0" err="1"/>
              <a:t>imágenes</a:t>
            </a:r>
            <a:r>
              <a:rPr lang="en-GB" sz="1600" dirty="0"/>
              <a:t> que </a:t>
            </a:r>
            <a:r>
              <a:rPr lang="en-GB" sz="1600" dirty="0" err="1"/>
              <a:t>vamos</a:t>
            </a:r>
            <a:r>
              <a:rPr lang="en-GB" sz="1600" dirty="0"/>
              <a:t> a </a:t>
            </a:r>
            <a:r>
              <a:rPr lang="en-GB" sz="1600" dirty="0" err="1"/>
              <a:t>utilizar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nuestro</a:t>
            </a:r>
            <a:r>
              <a:rPr lang="en-GB" sz="1600" dirty="0"/>
              <a:t> </a:t>
            </a:r>
            <a:r>
              <a:rPr lang="en-GB" sz="1600" dirty="0" err="1"/>
              <a:t>proyecto</a:t>
            </a:r>
            <a:r>
              <a:rPr lang="en-GB" sz="1600" dirty="0"/>
              <a:t>.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otras</a:t>
            </a:r>
            <a:r>
              <a:rPr lang="en-GB" sz="1600" dirty="0"/>
              <a:t> </a:t>
            </a:r>
            <a:r>
              <a:rPr lang="en-GB" sz="1600" dirty="0" err="1"/>
              <a:t>pestañas</a:t>
            </a:r>
            <a:r>
              <a:rPr lang="en-GB" sz="1600" dirty="0"/>
              <a:t>: </a:t>
            </a:r>
            <a:r>
              <a:rPr lang="en-GB" sz="1600" dirty="0" err="1"/>
              <a:t>efectos</a:t>
            </a:r>
            <a:r>
              <a:rPr lang="en-GB" sz="1600" dirty="0"/>
              <a:t>, </a:t>
            </a:r>
            <a:r>
              <a:rPr lang="en-GB" sz="1600" dirty="0" err="1"/>
              <a:t>composiciones</a:t>
            </a:r>
            <a:r>
              <a:rPr lang="en-GB" sz="1600" dirty="0"/>
              <a:t>, </a:t>
            </a:r>
            <a:r>
              <a:rPr lang="en-GB" sz="1600" dirty="0" err="1"/>
              <a:t>propiedades</a:t>
            </a:r>
            <a:r>
              <a:rPr lang="en-GB" sz="1600" dirty="0"/>
              <a:t> de clips, </a:t>
            </a:r>
            <a:r>
              <a:rPr lang="en-GB" sz="1600" dirty="0" err="1"/>
              <a:t>historial</a:t>
            </a:r>
            <a:r>
              <a:rPr lang="en-GB" sz="1600" dirty="0"/>
              <a:t> de </a:t>
            </a:r>
            <a:r>
              <a:rPr lang="en-GB" sz="1600" dirty="0" err="1"/>
              <a:t>deshacer</a:t>
            </a:r>
            <a:r>
              <a:rPr lang="en-GB" sz="1600" dirty="0"/>
              <a:t>.</a:t>
            </a:r>
          </a:p>
          <a:p>
            <a:r>
              <a:rPr lang="en-GB" sz="1600" dirty="0"/>
              <a:t>[2] Monitor de clips</a:t>
            </a:r>
          </a:p>
          <a:p>
            <a:r>
              <a:rPr lang="en-GB" sz="1600" dirty="0"/>
              <a:t>[3] Monitor de </a:t>
            </a:r>
            <a:r>
              <a:rPr lang="en-GB" sz="1600" dirty="0" err="1"/>
              <a:t>proyecto</a:t>
            </a:r>
            <a:endParaRPr lang="en-GB" sz="1600" dirty="0"/>
          </a:p>
          <a:p>
            <a:r>
              <a:rPr lang="en-GB" sz="1600" dirty="0"/>
              <a:t>[4] </a:t>
            </a:r>
            <a:r>
              <a:rPr lang="en-GB" sz="1600" dirty="0" err="1"/>
              <a:t>Línea</a:t>
            </a:r>
            <a:r>
              <a:rPr lang="en-GB" sz="1600" dirty="0"/>
              <a:t> de </a:t>
            </a:r>
            <a:r>
              <a:rPr lang="en-GB" sz="1600" dirty="0" err="1"/>
              <a:t>tiempo</a:t>
            </a:r>
            <a:endParaRPr lang="en-GB" sz="1600" dirty="0"/>
          </a:p>
          <a:p>
            <a:r>
              <a:rPr lang="en-GB" sz="1600" dirty="0"/>
              <a:t>[5] Barra de </a:t>
            </a:r>
            <a:r>
              <a:rPr lang="en-GB" sz="1600" dirty="0" err="1"/>
              <a:t>herramientas</a:t>
            </a:r>
            <a:r>
              <a:rPr lang="en-GB" sz="1600" dirty="0"/>
              <a:t> de la </a:t>
            </a:r>
            <a:r>
              <a:rPr lang="en-GB" sz="1600" dirty="0" err="1"/>
              <a:t>línea</a:t>
            </a:r>
            <a:r>
              <a:rPr lang="en-GB" sz="1600" dirty="0"/>
              <a:t> de </a:t>
            </a:r>
            <a:r>
              <a:rPr lang="en-GB" sz="1600" dirty="0" err="1"/>
              <a:t>tiempo</a:t>
            </a:r>
            <a:endParaRPr lang="en-GB" sz="1600" dirty="0"/>
          </a:p>
          <a:p>
            <a:r>
              <a:rPr lang="en-GB" sz="1600" dirty="0"/>
              <a:t>[6] </a:t>
            </a:r>
            <a:r>
              <a:rPr lang="en-GB" sz="1600" dirty="0" err="1"/>
              <a:t>Mezclador</a:t>
            </a:r>
            <a:r>
              <a:rPr lang="en-GB" sz="1600" dirty="0"/>
              <a:t> de audio, panel de </a:t>
            </a:r>
            <a:r>
              <a:rPr lang="en-GB" sz="1600" dirty="0" err="1"/>
              <a:t>efectos</a:t>
            </a:r>
            <a:r>
              <a:rPr lang="en-GB" sz="1600" dirty="0"/>
              <a:t>, </a:t>
            </a:r>
            <a:r>
              <a:rPr lang="en-GB" sz="1600" dirty="0" err="1"/>
              <a:t>subtítulos</a:t>
            </a:r>
            <a:endParaRPr lang="en-GB" sz="1600" dirty="0"/>
          </a:p>
          <a:p>
            <a:r>
              <a:rPr lang="en-GB" sz="1600" dirty="0"/>
              <a:t>[7] Barra de </a:t>
            </a:r>
            <a:r>
              <a:rPr lang="en-GB" sz="1600" dirty="0" err="1"/>
              <a:t>menús</a:t>
            </a:r>
            <a:r>
              <a:rPr lang="en-GB" sz="1600" dirty="0"/>
              <a:t> y de </a:t>
            </a:r>
            <a:r>
              <a:rPr lang="en-GB" sz="1600" dirty="0" err="1"/>
              <a:t>herramientas</a:t>
            </a:r>
            <a:r>
              <a:rPr lang="en-GB" sz="1600" dirty="0"/>
              <a:t> (</a:t>
            </a:r>
            <a:r>
              <a:rPr lang="en-GB" sz="1600" dirty="0" err="1"/>
              <a:t>Preferencias</a:t>
            </a:r>
            <a:r>
              <a:rPr lang="en-GB" sz="1600" dirty="0"/>
              <a:t> &gt; </a:t>
            </a:r>
            <a:r>
              <a:rPr lang="en-GB" sz="1600" dirty="0" err="1"/>
              <a:t>Mostrar</a:t>
            </a:r>
            <a:r>
              <a:rPr lang="en-GB" sz="1600" dirty="0"/>
              <a:t> barra de </a:t>
            </a:r>
            <a:r>
              <a:rPr lang="en-GB" sz="1600" dirty="0" err="1"/>
              <a:t>herramientas</a:t>
            </a:r>
            <a:r>
              <a:rPr lang="en-GB" sz="1600" dirty="0"/>
              <a:t>)</a:t>
            </a:r>
          </a:p>
          <a:p>
            <a:endParaRPr lang="es-ES_tradnl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7B51B9-791C-6B69-12E1-9262B189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8" y="1808475"/>
            <a:ext cx="7061364" cy="398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49CFD-A477-0CE0-5815-05042B0E600B}"/>
              </a:ext>
            </a:extLst>
          </p:cNvPr>
          <p:cNvSpPr txBox="1"/>
          <p:nvPr/>
        </p:nvSpPr>
        <p:spPr>
          <a:xfrm>
            <a:off x="278488" y="6018765"/>
            <a:ext cx="6965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Imagen: Manual de </a:t>
            </a:r>
            <a:r>
              <a:rPr lang="es-ES_tradnl" sz="1200" dirty="0" err="1"/>
              <a:t>Kdenlive</a:t>
            </a:r>
            <a:r>
              <a:rPr lang="es-ES_tradnl" sz="1200" dirty="0"/>
              <a:t>, </a:t>
            </a:r>
            <a:r>
              <a:rPr lang="es-ES_tradnl" sz="1200" dirty="0">
                <a:hlinkClick r:id="rId3"/>
              </a:rPr>
              <a:t>https://docs.kdenlive.org/es/index.html</a:t>
            </a:r>
            <a:endParaRPr lang="es-ES_tradnl" sz="1200" dirty="0"/>
          </a:p>
          <a:p>
            <a:r>
              <a:rPr lang="es-ES_tradnl" sz="1200" dirty="0"/>
              <a:t>Compartida según los términos de la licencia Creative </a:t>
            </a:r>
            <a:r>
              <a:rPr lang="es-ES_tradnl" sz="1200" dirty="0" err="1"/>
              <a:t>Commons</a:t>
            </a:r>
            <a:r>
              <a:rPr lang="es-ES_tradnl" sz="1200" dirty="0"/>
              <a:t> </a:t>
            </a:r>
            <a:r>
              <a:rPr lang="es-ES_tradnl" sz="1200" dirty="0" err="1"/>
              <a:t>Attribution-ShareAlike</a:t>
            </a:r>
            <a:r>
              <a:rPr lang="es-ES_tradnl" sz="1200" dirty="0"/>
              <a:t> 4.0</a:t>
            </a:r>
            <a:br>
              <a:rPr lang="es-ES_tradnl" sz="1200" dirty="0"/>
            </a:br>
            <a:r>
              <a:rPr lang="es-ES_tradnl" sz="1200" dirty="0"/>
              <a:t>https://</a:t>
            </a:r>
            <a:r>
              <a:rPr lang="es-ES_tradnl" sz="1200" dirty="0" err="1"/>
              <a:t>creativecommons.org</a:t>
            </a:r>
            <a:r>
              <a:rPr lang="es-ES_tradnl" sz="1200" dirty="0"/>
              <a:t>/</a:t>
            </a:r>
            <a:r>
              <a:rPr lang="es-ES_tradnl" sz="1200" dirty="0" err="1"/>
              <a:t>licenses</a:t>
            </a:r>
            <a:r>
              <a:rPr lang="es-ES_tradnl" sz="1200" dirty="0"/>
              <a:t>/</a:t>
            </a:r>
            <a:r>
              <a:rPr lang="es-ES_tradnl" sz="1200" dirty="0" err="1"/>
              <a:t>by-sa</a:t>
            </a:r>
            <a:r>
              <a:rPr lang="es-ES_tradnl" sz="1200" dirty="0"/>
              <a:t>/4.0/</a:t>
            </a:r>
          </a:p>
        </p:txBody>
      </p:sp>
    </p:spTree>
    <p:extLst>
      <p:ext uri="{BB962C8B-B14F-4D97-AF65-F5344CB8AC3E}">
        <p14:creationId xmlns:p14="http://schemas.microsoft.com/office/powerpoint/2010/main" val="301106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073F-EBA1-DBF3-63C4-447E31A8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Edición de vídeo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54A7-9482-7DB0-C985-DA2A15A9D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Añadir clips a la línea de tiempo</a:t>
            </a:r>
          </a:p>
          <a:p>
            <a:r>
              <a:rPr lang="es-ES_tradnl" dirty="0"/>
              <a:t>Cortar clips</a:t>
            </a:r>
          </a:p>
          <a:p>
            <a:r>
              <a:rPr lang="es-ES_tradnl" dirty="0"/>
              <a:t>Agrupar / desagrupar clips</a:t>
            </a:r>
          </a:p>
          <a:p>
            <a:r>
              <a:rPr lang="es-ES_tradnl" dirty="0"/>
              <a:t>Añadir títulos</a:t>
            </a:r>
          </a:p>
          <a:p>
            <a:r>
              <a:rPr lang="es-ES_tradnl" dirty="0"/>
              <a:t>Importación y modificación de fotografías</a:t>
            </a:r>
          </a:p>
          <a:p>
            <a:r>
              <a:rPr lang="es-ES_tradnl" dirty="0"/>
              <a:t>Recortar y ajustar el clip de vídeo (</a:t>
            </a:r>
            <a:r>
              <a:rPr lang="es-ES_tradnl" dirty="0" err="1"/>
              <a:t>Crop</a:t>
            </a:r>
            <a:r>
              <a:rPr lang="es-ES_tradnl" dirty="0"/>
              <a:t>, </a:t>
            </a:r>
            <a:r>
              <a:rPr lang="es-ES_tradnl" dirty="0" err="1"/>
              <a:t>Scale</a:t>
            </a:r>
            <a:r>
              <a:rPr lang="es-ES_tradnl" dirty="0"/>
              <a:t> and Tilt)</a:t>
            </a:r>
          </a:p>
          <a:p>
            <a:r>
              <a:rPr lang="es-ES_tradnl" dirty="0"/>
              <a:t>Transiciones</a:t>
            </a:r>
          </a:p>
          <a:p>
            <a:r>
              <a:rPr lang="es-ES_tradnl" dirty="0" err="1"/>
              <a:t>Fade</a:t>
            </a:r>
            <a:r>
              <a:rPr lang="es-ES_tradnl" dirty="0"/>
              <a:t> in / </a:t>
            </a:r>
            <a:r>
              <a:rPr lang="es-ES_tradnl" dirty="0" err="1"/>
              <a:t>fade</a:t>
            </a:r>
            <a:r>
              <a:rPr lang="es-ES_tradnl" dirty="0"/>
              <a:t> </a:t>
            </a:r>
            <a:r>
              <a:rPr lang="es-ES_tradnl" dirty="0" err="1"/>
              <a:t>out</a:t>
            </a:r>
            <a:endParaRPr lang="es-ES_tradnl" dirty="0"/>
          </a:p>
          <a:p>
            <a:r>
              <a:rPr lang="es-ES_tradnl" dirty="0"/>
              <a:t>Efectos de vídeo y audio</a:t>
            </a:r>
          </a:p>
          <a:p>
            <a:r>
              <a:rPr lang="es-ES_tradnl" dirty="0"/>
              <a:t>Modificar velocidad de un clip</a:t>
            </a:r>
          </a:p>
          <a:p>
            <a:r>
              <a:rPr lang="es-ES_tradnl" dirty="0"/>
              <a:t>Procesar el proyecto (exportar a archivo de vídeo)</a:t>
            </a:r>
          </a:p>
        </p:txBody>
      </p:sp>
    </p:spTree>
    <p:extLst>
      <p:ext uri="{BB962C8B-B14F-4D97-AF65-F5344CB8AC3E}">
        <p14:creationId xmlns:p14="http://schemas.microsoft.com/office/powerpoint/2010/main" val="242897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0490-C1A6-4FE0-2F4F-11139AE4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Chroma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B1B06-13F0-AC92-FA0C-DA1CF0F9E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7108"/>
            <a:ext cx="8946541" cy="4771291"/>
          </a:xfrm>
        </p:spPr>
        <p:txBody>
          <a:bodyPr/>
          <a:lstStyle/>
          <a:p>
            <a:r>
              <a:rPr lang="es-ES_tradnl" dirty="0"/>
              <a:t>Primeros procesos: máscaras y exposición múltiple</a:t>
            </a:r>
          </a:p>
          <a:p>
            <a:r>
              <a:rPr lang="es-ES_tradnl" dirty="0"/>
              <a:t>Pantalla azul</a:t>
            </a:r>
          </a:p>
          <a:p>
            <a:pPr lvl="1"/>
            <a:r>
              <a:rPr lang="es-ES_tradnl" dirty="0"/>
              <a:t>C. Dodge </a:t>
            </a:r>
            <a:r>
              <a:rPr lang="es-ES_tradnl" dirty="0" err="1"/>
              <a:t>Dunning</a:t>
            </a:r>
            <a:r>
              <a:rPr lang="es-ES_tradnl" dirty="0"/>
              <a:t>: Iluminación amarilla sobre fondo azul</a:t>
            </a:r>
          </a:p>
          <a:p>
            <a:pPr lvl="1"/>
            <a:r>
              <a:rPr lang="es-ES_tradnl" dirty="0"/>
              <a:t>King Kong (1933)</a:t>
            </a:r>
          </a:p>
          <a:p>
            <a:pPr lvl="1"/>
            <a:r>
              <a:rPr lang="es-ES_tradnl" dirty="0"/>
              <a:t>Proceso Butler (1940) permite este efecto en color</a:t>
            </a:r>
          </a:p>
          <a:p>
            <a:pPr lvl="1"/>
            <a:r>
              <a:rPr lang="es-ES_tradnl" dirty="0"/>
              <a:t>Petro </a:t>
            </a:r>
            <a:r>
              <a:rPr lang="es-ES_tradnl" dirty="0" err="1"/>
              <a:t>Vlahos</a:t>
            </a:r>
            <a:r>
              <a:rPr lang="es-ES_tradnl" dirty="0"/>
              <a:t>: </a:t>
            </a:r>
            <a:r>
              <a:rPr lang="es-ES_tradnl" dirty="0" err="1"/>
              <a:t>Colour</a:t>
            </a:r>
            <a:r>
              <a:rPr lang="es-ES_tradnl" dirty="0"/>
              <a:t> </a:t>
            </a:r>
            <a:r>
              <a:rPr lang="es-ES_tradnl" dirty="0" err="1"/>
              <a:t>Difference</a:t>
            </a:r>
            <a:r>
              <a:rPr lang="es-ES_tradnl" dirty="0"/>
              <a:t> Matte </a:t>
            </a:r>
            <a:r>
              <a:rPr lang="es-ES_tradnl" dirty="0" err="1"/>
              <a:t>Process</a:t>
            </a:r>
            <a:r>
              <a:rPr lang="es-ES_tradnl" dirty="0"/>
              <a:t>, utilizado hasta los 1990</a:t>
            </a:r>
          </a:p>
          <a:p>
            <a:r>
              <a:rPr lang="es-ES_tradnl" dirty="0"/>
              <a:t>Pantalla amarilla</a:t>
            </a:r>
          </a:p>
          <a:p>
            <a:pPr lvl="1"/>
            <a:r>
              <a:rPr lang="es-ES_tradnl" dirty="0"/>
              <a:t>Utilizando lámparas de vapor de sodio, que emiten una banda de frecuencia muy estrecha y se filtra fácilmente (1950s)</a:t>
            </a:r>
          </a:p>
          <a:p>
            <a:r>
              <a:rPr lang="es-ES_tradnl" dirty="0"/>
              <a:t>Pantalla verde</a:t>
            </a:r>
          </a:p>
          <a:p>
            <a:pPr lvl="1"/>
            <a:r>
              <a:rPr lang="es-ES_tradnl" dirty="0"/>
              <a:t>Con el advenimiento de la tecnología digital, sustituye a la pantalla azul, dada la mayor sensibilidad de los sensores digitales al verde</a:t>
            </a:r>
          </a:p>
        </p:txBody>
      </p:sp>
    </p:spTree>
    <p:extLst>
      <p:ext uri="{BB962C8B-B14F-4D97-AF65-F5344CB8AC3E}">
        <p14:creationId xmlns:p14="http://schemas.microsoft.com/office/powerpoint/2010/main" val="2127420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1390</TotalTime>
  <Words>832</Words>
  <Application>Microsoft Macintosh PowerPoint</Application>
  <PresentationFormat>Widescreen</PresentationFormat>
  <Paragraphs>81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Edición avanzada de vídeo con Kdenlive</vt:lpstr>
      <vt:lpstr>Grabación de imagen</vt:lpstr>
      <vt:lpstr>Esquemas de iluminación</vt:lpstr>
      <vt:lpstr>Esquemas de iluminación: 3 puntos</vt:lpstr>
      <vt:lpstr>Sonido</vt:lpstr>
      <vt:lpstr>Kdenlive: interfaz de usuario</vt:lpstr>
      <vt:lpstr>Kdenlive: vista de edición</vt:lpstr>
      <vt:lpstr>Edición de vídeo</vt:lpstr>
      <vt:lpstr>Chroma</vt:lpstr>
      <vt:lpstr>Chroma</vt:lpstr>
      <vt:lpstr>Chroma en Kdenlive</vt:lpstr>
      <vt:lpstr>PowerPoint Presentation</vt:lpstr>
      <vt:lpstr>Chroma Key: Básico</vt:lpstr>
      <vt:lpstr>Bancos de recursos online</vt:lpstr>
      <vt:lpstr>Recursos adicionales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Edición avanzada de vídeo con Kdenlive</dc:title>
  <dc:creator>ALICE WYAN GARCIA MARTIN</dc:creator>
  <cp:lastModifiedBy>ALICE WYAN GARCIA MARTIN</cp:lastModifiedBy>
  <cp:revision>2</cp:revision>
  <dcterms:created xsi:type="dcterms:W3CDTF">2024-01-11T13:53:24Z</dcterms:created>
  <dcterms:modified xsi:type="dcterms:W3CDTF">2024-03-18T12:36:52Z</dcterms:modified>
</cp:coreProperties>
</file>