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8" r:id="rId5"/>
    <p:sldId id="264" r:id="rId6"/>
    <p:sldId id="263" r:id="rId7"/>
    <p:sldId id="262" r:id="rId8"/>
    <p:sldId id="261" r:id="rId9"/>
    <p:sldId id="267" r:id="rId10"/>
    <p:sldId id="266" r:id="rId11"/>
    <p:sldId id="265" r:id="rId12"/>
    <p:sldId id="269"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09/02/2020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09/02/2020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caarollopezz.blogspot.com/2019/03/visual-thinking-unidad-5.html" TargetMode="External"/><Relationship Id="rId5" Type="http://schemas.openxmlformats.org/officeDocument/2006/relationships/image" Target="../media/image7.jpeg"/><Relationship Id="rId4" Type="http://schemas.openxmlformats.org/officeDocument/2006/relationships/hyperlink" Target="https://www.pinterest.es/pin/375628425161835875/?lp=tru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ifca.unican.es/es-es/news/Paginas/Observaciones-nocturnas-en-el-IFCA.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twitter.com/iesvegasbajas/status/106224355159616717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ieszaidinvergeles.org/blog/?p=278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astroaficion.com/2019/02/03/planetario-movi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DwcQ98S1Ov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sp>
        <p:nvSpPr>
          <p:cNvPr id="8" name="7 CuadroTexto"/>
          <p:cNvSpPr txBox="1"/>
          <p:nvPr/>
        </p:nvSpPr>
        <p:spPr>
          <a:xfrm>
            <a:off x="1331640" y="2636912"/>
            <a:ext cx="6552728" cy="1323439"/>
          </a:xfrm>
          <a:prstGeom prst="rect">
            <a:avLst/>
          </a:prstGeom>
          <a:solidFill>
            <a:schemeClr val="accent1"/>
          </a:solidFill>
        </p:spPr>
        <p:txBody>
          <a:bodyPr wrap="square" rtlCol="0">
            <a:spAutoFit/>
          </a:bodyPr>
          <a:lstStyle/>
          <a:p>
            <a:pPr algn="ctr"/>
            <a:r>
              <a:rPr lang="es-ES" sz="4000" dirty="0" smtClean="0">
                <a:solidFill>
                  <a:schemeClr val="bg1"/>
                </a:solidFill>
              </a:rPr>
              <a:t>SEMANA DE ASTRONOMÍA EN EL INSTITUTO</a:t>
            </a:r>
            <a:endParaRPr lang="es-ES" sz="4000" dirty="0">
              <a:solidFill>
                <a:schemeClr val="bg1"/>
              </a:solidFill>
            </a:endParaRPr>
          </a:p>
        </p:txBody>
      </p:sp>
      <p:sp>
        <p:nvSpPr>
          <p:cNvPr id="9" name="8 CuadroTexto"/>
          <p:cNvSpPr txBox="1"/>
          <p:nvPr/>
        </p:nvSpPr>
        <p:spPr>
          <a:xfrm>
            <a:off x="2411760" y="6237312"/>
            <a:ext cx="5616624" cy="646331"/>
          </a:xfrm>
          <a:prstGeom prst="rect">
            <a:avLst/>
          </a:prstGeom>
          <a:noFill/>
        </p:spPr>
        <p:txBody>
          <a:bodyPr wrap="square" rtlCol="0">
            <a:spAutoFit/>
          </a:bodyPr>
          <a:lstStyle/>
          <a:p>
            <a:r>
              <a:rPr lang="es-ES" dirty="0" smtClean="0">
                <a:solidFill>
                  <a:schemeClr val="bg1"/>
                </a:solidFill>
              </a:rPr>
              <a:t>		Realizado por Carmen </a:t>
            </a:r>
            <a:r>
              <a:rPr lang="es-ES" dirty="0" smtClean="0">
                <a:solidFill>
                  <a:schemeClr val="bg1"/>
                </a:solidFill>
              </a:rPr>
              <a:t>D</a:t>
            </a:r>
            <a:r>
              <a:rPr lang="es-ES" dirty="0" smtClean="0">
                <a:solidFill>
                  <a:schemeClr val="bg1"/>
                </a:solidFill>
              </a:rPr>
              <a:t>íaz Cabrera</a:t>
            </a:r>
            <a:br>
              <a:rPr lang="es-ES" dirty="0" smtClean="0">
                <a:solidFill>
                  <a:schemeClr val="bg1"/>
                </a:solidFill>
              </a:rPr>
            </a:b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pic>
        <p:nvPicPr>
          <p:cNvPr id="23554" name="Picture 2" descr="Resultado de imagen de visual thinking sobre el universo"/>
          <p:cNvPicPr>
            <a:picLocks noChangeAspect="1" noChangeArrowheads="1"/>
          </p:cNvPicPr>
          <p:nvPr/>
        </p:nvPicPr>
        <p:blipFill>
          <a:blip r:embed="rId3" cstate="print"/>
          <a:srcRect t="24000" r="3573" b="12401"/>
          <a:stretch>
            <a:fillRect/>
          </a:stretch>
        </p:blipFill>
        <p:spPr bwMode="auto">
          <a:xfrm>
            <a:off x="0" y="0"/>
            <a:ext cx="5400600" cy="3816424"/>
          </a:xfrm>
          <a:prstGeom prst="rect">
            <a:avLst/>
          </a:prstGeom>
          <a:noFill/>
        </p:spPr>
      </p:pic>
      <p:sp>
        <p:nvSpPr>
          <p:cNvPr id="6" name="5 Rectángulo"/>
          <p:cNvSpPr/>
          <p:nvPr/>
        </p:nvSpPr>
        <p:spPr>
          <a:xfrm>
            <a:off x="0" y="3140968"/>
            <a:ext cx="3419872" cy="646331"/>
          </a:xfrm>
          <a:prstGeom prst="rect">
            <a:avLst/>
          </a:prstGeom>
        </p:spPr>
        <p:txBody>
          <a:bodyPr wrap="square">
            <a:spAutoFit/>
          </a:bodyPr>
          <a:lstStyle/>
          <a:p>
            <a:r>
              <a:rPr lang="es-ES" dirty="0" smtClean="0">
                <a:hlinkClick r:id="rId4"/>
              </a:rPr>
              <a:t>https://www.pinterest.es/pin/375628425161835875/?lp=true</a:t>
            </a:r>
            <a:endParaRPr lang="es-ES" dirty="0"/>
          </a:p>
        </p:txBody>
      </p:sp>
      <p:pic>
        <p:nvPicPr>
          <p:cNvPr id="23556" name="Picture 4" descr="Resultado de imagen de visual thinking sobre el universo"/>
          <p:cNvPicPr>
            <a:picLocks noChangeAspect="1" noChangeArrowheads="1"/>
          </p:cNvPicPr>
          <p:nvPr/>
        </p:nvPicPr>
        <p:blipFill>
          <a:blip r:embed="rId5" cstate="print"/>
          <a:srcRect/>
          <a:stretch>
            <a:fillRect/>
          </a:stretch>
        </p:blipFill>
        <p:spPr bwMode="auto">
          <a:xfrm>
            <a:off x="5399584" y="4049688"/>
            <a:ext cx="3744416" cy="2808312"/>
          </a:xfrm>
          <a:prstGeom prst="rect">
            <a:avLst/>
          </a:prstGeom>
          <a:noFill/>
        </p:spPr>
      </p:pic>
      <p:sp>
        <p:nvSpPr>
          <p:cNvPr id="8" name="7 Rectángulo"/>
          <p:cNvSpPr/>
          <p:nvPr/>
        </p:nvSpPr>
        <p:spPr>
          <a:xfrm>
            <a:off x="5364088" y="6211669"/>
            <a:ext cx="3779912" cy="646331"/>
          </a:xfrm>
          <a:prstGeom prst="rect">
            <a:avLst/>
          </a:prstGeom>
        </p:spPr>
        <p:txBody>
          <a:bodyPr wrap="square">
            <a:spAutoFit/>
          </a:bodyPr>
          <a:lstStyle/>
          <a:p>
            <a:r>
              <a:rPr lang="es-ES" dirty="0" smtClean="0">
                <a:hlinkClick r:id="rId6"/>
              </a:rPr>
              <a:t>http://caarollopezz.blogspot.com/2019/03/visual-thinking-unidad-5.html</a:t>
            </a:r>
            <a:endParaRPr lang="es-ES" dirty="0"/>
          </a:p>
        </p:txBody>
      </p:sp>
      <p:sp>
        <p:nvSpPr>
          <p:cNvPr id="9" name="8 CuadroTexto"/>
          <p:cNvSpPr txBox="1"/>
          <p:nvPr/>
        </p:nvSpPr>
        <p:spPr>
          <a:xfrm>
            <a:off x="5796136" y="1700808"/>
            <a:ext cx="3024336" cy="461665"/>
          </a:xfrm>
          <a:prstGeom prst="rect">
            <a:avLst/>
          </a:prstGeom>
          <a:noFill/>
        </p:spPr>
        <p:txBody>
          <a:bodyPr wrap="square" rtlCol="0">
            <a:spAutoFit/>
          </a:bodyPr>
          <a:lstStyle/>
          <a:p>
            <a:pPr algn="ctr"/>
            <a:r>
              <a:rPr lang="es-ES" sz="2400" dirty="0" smtClean="0">
                <a:solidFill>
                  <a:schemeClr val="bg1"/>
                </a:solidFill>
              </a:rPr>
              <a:t>Visual   </a:t>
            </a:r>
            <a:r>
              <a:rPr lang="es-ES" sz="2400" dirty="0" err="1" smtClean="0">
                <a:solidFill>
                  <a:schemeClr val="bg1"/>
                </a:solidFill>
              </a:rPr>
              <a:t>thinking</a:t>
            </a:r>
            <a:endParaRPr lang="es-ES" sz="2400" dirty="0">
              <a:solidFill>
                <a:schemeClr val="bg1"/>
              </a:solidFill>
            </a:endParaRPr>
          </a:p>
        </p:txBody>
      </p:sp>
      <p:sp>
        <p:nvSpPr>
          <p:cNvPr id="10" name="9 CuadroTexto"/>
          <p:cNvSpPr txBox="1"/>
          <p:nvPr/>
        </p:nvSpPr>
        <p:spPr>
          <a:xfrm>
            <a:off x="251520" y="4005064"/>
            <a:ext cx="4680520" cy="2677656"/>
          </a:xfrm>
          <a:prstGeom prst="rect">
            <a:avLst/>
          </a:prstGeom>
          <a:noFill/>
        </p:spPr>
        <p:txBody>
          <a:bodyPr wrap="square" rtlCol="0">
            <a:spAutoFit/>
          </a:bodyPr>
          <a:lstStyle/>
          <a:p>
            <a:pPr algn="ctr"/>
            <a:r>
              <a:rPr lang="es-ES" sz="2400" dirty="0" smtClean="0">
                <a:solidFill>
                  <a:schemeClr val="bg1"/>
                </a:solidFill>
              </a:rPr>
              <a:t>El jueves los alumnos elaborarán en grupos de 3 unos esquemas de Visual </a:t>
            </a:r>
            <a:r>
              <a:rPr lang="es-ES" sz="2400" dirty="0" err="1" smtClean="0">
                <a:solidFill>
                  <a:schemeClr val="bg1"/>
                </a:solidFill>
              </a:rPr>
              <a:t>Thinking</a:t>
            </a:r>
            <a:r>
              <a:rPr lang="es-ES" sz="2400" dirty="0" smtClean="0">
                <a:solidFill>
                  <a:schemeClr val="bg1"/>
                </a:solidFill>
              </a:rPr>
              <a:t>, tras haber investigado sobre los contenidos en relación al Sistema Solar y la evolución de distintos tipos de estrellas</a:t>
            </a:r>
            <a:endParaRPr lang="es-ES"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sp>
        <p:nvSpPr>
          <p:cNvPr id="5" name="4 CuadroTexto"/>
          <p:cNvSpPr txBox="1"/>
          <p:nvPr/>
        </p:nvSpPr>
        <p:spPr>
          <a:xfrm>
            <a:off x="755576" y="260648"/>
            <a:ext cx="7848872" cy="6370975"/>
          </a:xfrm>
          <a:prstGeom prst="rect">
            <a:avLst/>
          </a:prstGeom>
          <a:noFill/>
        </p:spPr>
        <p:txBody>
          <a:bodyPr wrap="square" rtlCol="0">
            <a:spAutoFit/>
          </a:bodyPr>
          <a:lstStyle/>
          <a:p>
            <a:pPr algn="ctr"/>
            <a:r>
              <a:rPr lang="es-ES" sz="3600" b="1" dirty="0" smtClean="0">
                <a:solidFill>
                  <a:schemeClr val="bg1"/>
                </a:solidFill>
              </a:rPr>
              <a:t>OBSERVACIÓN CON TELESCOPIO</a:t>
            </a:r>
          </a:p>
          <a:p>
            <a:pPr algn="ctr"/>
            <a:endParaRPr lang="es-ES" sz="3600" b="1" dirty="0" smtClean="0">
              <a:solidFill>
                <a:schemeClr val="bg1"/>
              </a:solidFill>
            </a:endParaRPr>
          </a:p>
          <a:p>
            <a:pPr algn="just"/>
            <a:r>
              <a:rPr lang="es-ES" sz="2800" dirty="0" smtClean="0">
                <a:solidFill>
                  <a:schemeClr val="bg1"/>
                </a:solidFill>
              </a:rPr>
              <a:t>Para finalizar, se realizará en el patio del instituto una actividad nocturna, en la que realizaremos una observación del cielo con telescopio, guiada con laser verde.</a:t>
            </a:r>
          </a:p>
          <a:p>
            <a:pPr algn="just"/>
            <a:endParaRPr lang="es-ES" sz="2800" dirty="0" smtClean="0">
              <a:solidFill>
                <a:schemeClr val="bg1"/>
              </a:solidFill>
            </a:endParaRPr>
          </a:p>
          <a:p>
            <a:pPr algn="just"/>
            <a:r>
              <a:rPr lang="es-ES" sz="2800" dirty="0" smtClean="0">
                <a:solidFill>
                  <a:schemeClr val="bg1"/>
                </a:solidFill>
              </a:rPr>
              <a:t>Para ello, previamente los alumnos habrán observado en la AEMET las previsiones meteorológicas para esa semana, escogiendo el día más despejado para realizarla. En caso de que no sea posible en esa semana, se pospondrá para otro día en que las condiciones meteorológicas sean apropiadas para observar el cielo nocturno.</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pic>
        <p:nvPicPr>
          <p:cNvPr id="26626" name="Picture 2" descr="Resultado de imagen de observacion del cielo nocturno con telescopio"/>
          <p:cNvPicPr>
            <a:picLocks noChangeAspect="1" noChangeArrowheads="1"/>
          </p:cNvPicPr>
          <p:nvPr/>
        </p:nvPicPr>
        <p:blipFill>
          <a:blip r:embed="rId3" cstate="print"/>
          <a:srcRect/>
          <a:stretch>
            <a:fillRect/>
          </a:stretch>
        </p:blipFill>
        <p:spPr bwMode="auto">
          <a:xfrm>
            <a:off x="-1" y="37778"/>
            <a:ext cx="9093629" cy="6820222"/>
          </a:xfrm>
          <a:prstGeom prst="rect">
            <a:avLst/>
          </a:prstGeom>
          <a:noFill/>
        </p:spPr>
      </p:pic>
      <p:sp>
        <p:nvSpPr>
          <p:cNvPr id="7" name="6 Rectángulo"/>
          <p:cNvSpPr/>
          <p:nvPr/>
        </p:nvSpPr>
        <p:spPr>
          <a:xfrm>
            <a:off x="6012160" y="5934670"/>
            <a:ext cx="3131840" cy="923330"/>
          </a:xfrm>
          <a:prstGeom prst="rect">
            <a:avLst/>
          </a:prstGeom>
        </p:spPr>
        <p:txBody>
          <a:bodyPr wrap="square">
            <a:spAutoFit/>
          </a:bodyPr>
          <a:lstStyle/>
          <a:p>
            <a:r>
              <a:rPr lang="es-ES" dirty="0" smtClean="0">
                <a:hlinkClick r:id="rId4"/>
              </a:rPr>
              <a:t>https://ifca.unican.es/es-es/news/Paginas/Observaciones-nocturnas-en-el-IFCA.aspx</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sp>
        <p:nvSpPr>
          <p:cNvPr id="7" name="6 CuadroTexto"/>
          <p:cNvSpPr txBox="1"/>
          <p:nvPr/>
        </p:nvSpPr>
        <p:spPr>
          <a:xfrm>
            <a:off x="827584" y="1124744"/>
            <a:ext cx="7704856" cy="4216539"/>
          </a:xfrm>
          <a:prstGeom prst="rect">
            <a:avLst/>
          </a:prstGeom>
          <a:noFill/>
        </p:spPr>
        <p:txBody>
          <a:bodyPr wrap="square" rtlCol="0">
            <a:spAutoFit/>
          </a:bodyPr>
          <a:lstStyle/>
          <a:p>
            <a:r>
              <a:rPr lang="es-ES" sz="2800" dirty="0" smtClean="0">
                <a:solidFill>
                  <a:schemeClr val="bg1"/>
                </a:solidFill>
              </a:rPr>
              <a:t>Programa:</a:t>
            </a:r>
          </a:p>
          <a:p>
            <a:endParaRPr lang="es-ES" sz="2400" dirty="0" smtClean="0">
              <a:solidFill>
                <a:schemeClr val="bg1"/>
              </a:solidFill>
            </a:endParaRPr>
          </a:p>
          <a:p>
            <a:pPr>
              <a:buFont typeface="Arial" charset="0"/>
              <a:buChar char="•"/>
            </a:pPr>
            <a:r>
              <a:rPr lang="es-ES" sz="2400" dirty="0" smtClean="0">
                <a:solidFill>
                  <a:schemeClr val="bg1"/>
                </a:solidFill>
              </a:rPr>
              <a:t>Exposición de maquetas sobre el Sistema </a:t>
            </a:r>
            <a:r>
              <a:rPr lang="es-ES" sz="2400" dirty="0" smtClean="0">
                <a:solidFill>
                  <a:schemeClr val="bg1"/>
                </a:solidFill>
              </a:rPr>
              <a:t>S</a:t>
            </a:r>
            <a:r>
              <a:rPr lang="es-ES" sz="2400" dirty="0" smtClean="0">
                <a:solidFill>
                  <a:schemeClr val="bg1"/>
                </a:solidFill>
              </a:rPr>
              <a:t>olar y eclipses</a:t>
            </a:r>
          </a:p>
          <a:p>
            <a:pPr>
              <a:buFont typeface="Arial" charset="0"/>
              <a:buChar char="•"/>
            </a:pPr>
            <a:r>
              <a:rPr lang="es-ES" sz="2400" dirty="0" smtClean="0">
                <a:solidFill>
                  <a:schemeClr val="bg1"/>
                </a:solidFill>
              </a:rPr>
              <a:t>Visita al planetario portátil prestado por la </a:t>
            </a:r>
            <a:r>
              <a:rPr lang="es-ES" sz="2400" dirty="0" err="1" smtClean="0">
                <a:solidFill>
                  <a:schemeClr val="bg1"/>
                </a:solidFill>
              </a:rPr>
              <a:t>Caixa</a:t>
            </a:r>
            <a:r>
              <a:rPr lang="es-ES" sz="2400" dirty="0" smtClean="0">
                <a:solidFill>
                  <a:schemeClr val="bg1"/>
                </a:solidFill>
              </a:rPr>
              <a:t>.</a:t>
            </a:r>
          </a:p>
          <a:p>
            <a:pPr>
              <a:buFont typeface="Arial" charset="0"/>
              <a:buChar char="•"/>
            </a:pPr>
            <a:r>
              <a:rPr lang="es-ES" sz="2400" dirty="0" smtClean="0">
                <a:solidFill>
                  <a:schemeClr val="bg1"/>
                </a:solidFill>
              </a:rPr>
              <a:t>Taller de realización de un planisferio.</a:t>
            </a:r>
          </a:p>
          <a:p>
            <a:pPr>
              <a:buFont typeface="Arial" charset="0"/>
              <a:buChar char="•"/>
            </a:pPr>
            <a:r>
              <a:rPr lang="es-ES" sz="2400" dirty="0" smtClean="0">
                <a:solidFill>
                  <a:schemeClr val="bg1"/>
                </a:solidFill>
              </a:rPr>
              <a:t>Explicación en clase de la formación del Sistema Solar y de las etapas de evolución de las estrellas.</a:t>
            </a:r>
          </a:p>
          <a:p>
            <a:pPr>
              <a:buFont typeface="Arial" charset="0"/>
              <a:buChar char="•"/>
            </a:pPr>
            <a:r>
              <a:rPr lang="es-ES" sz="2400" dirty="0" smtClean="0">
                <a:solidFill>
                  <a:schemeClr val="bg1"/>
                </a:solidFill>
              </a:rPr>
              <a:t>Realización por parte de los alumnos de Visual </a:t>
            </a:r>
            <a:r>
              <a:rPr lang="es-ES" sz="2400" dirty="0" err="1" smtClean="0">
                <a:solidFill>
                  <a:schemeClr val="bg1"/>
                </a:solidFill>
              </a:rPr>
              <a:t>Thinking</a:t>
            </a:r>
            <a:r>
              <a:rPr lang="es-ES" sz="2400" dirty="0" smtClean="0">
                <a:solidFill>
                  <a:schemeClr val="bg1"/>
                </a:solidFill>
              </a:rPr>
              <a:t> relacionado con el universo.</a:t>
            </a:r>
          </a:p>
          <a:p>
            <a:pPr>
              <a:buFont typeface="Arial" charset="0"/>
              <a:buChar char="•"/>
            </a:pPr>
            <a:r>
              <a:rPr lang="es-ES" sz="2400" dirty="0" smtClean="0">
                <a:solidFill>
                  <a:schemeClr val="bg1"/>
                </a:solidFill>
              </a:rPr>
              <a:t>Observación del cielo nocturno con telescopio guiada con láser verde</a:t>
            </a:r>
            <a:endParaRPr lang="es-E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pic>
        <p:nvPicPr>
          <p:cNvPr id="18434" name="Picture 2" descr="Resultado de imagen de maquetas del sistema solar en el hall del instituto"/>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5 Rectángulo"/>
          <p:cNvSpPr/>
          <p:nvPr/>
        </p:nvSpPr>
        <p:spPr>
          <a:xfrm>
            <a:off x="1547664" y="4869160"/>
            <a:ext cx="6768752" cy="369332"/>
          </a:xfrm>
          <a:prstGeom prst="rect">
            <a:avLst/>
          </a:prstGeom>
        </p:spPr>
        <p:txBody>
          <a:bodyPr wrap="square">
            <a:spAutoFit/>
          </a:bodyPr>
          <a:lstStyle/>
          <a:p>
            <a:r>
              <a:rPr lang="es-ES" dirty="0" smtClean="0">
                <a:hlinkClick r:id="rId4"/>
              </a:rPr>
              <a:t>https://twitter.com/iesvegasbajas/status/1062243551596167174</a:t>
            </a:r>
            <a:endParaRPr lang="es-ES" dirty="0"/>
          </a:p>
        </p:txBody>
      </p:sp>
      <p:sp>
        <p:nvSpPr>
          <p:cNvPr id="7" name="6 CuadroTexto"/>
          <p:cNvSpPr txBox="1"/>
          <p:nvPr/>
        </p:nvSpPr>
        <p:spPr>
          <a:xfrm>
            <a:off x="611560" y="5229200"/>
            <a:ext cx="8280920" cy="954107"/>
          </a:xfrm>
          <a:prstGeom prst="rect">
            <a:avLst/>
          </a:prstGeom>
          <a:noFill/>
        </p:spPr>
        <p:txBody>
          <a:bodyPr wrap="square" rtlCol="0">
            <a:spAutoFit/>
          </a:bodyPr>
          <a:lstStyle/>
          <a:p>
            <a:r>
              <a:rPr lang="es-ES" sz="2800" b="1" dirty="0" smtClean="0"/>
              <a:t>Exposición de maquetas sobre el Sistema Solar y eclipses, realizadas por los alumnos de 1º de ESO </a:t>
            </a:r>
            <a:endParaRPr lang="es-E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sp>
        <p:nvSpPr>
          <p:cNvPr id="5" name="4 CuadroTexto"/>
          <p:cNvSpPr txBox="1"/>
          <p:nvPr/>
        </p:nvSpPr>
        <p:spPr>
          <a:xfrm>
            <a:off x="1259632" y="1052736"/>
            <a:ext cx="6696744" cy="4647426"/>
          </a:xfrm>
          <a:prstGeom prst="rect">
            <a:avLst/>
          </a:prstGeom>
          <a:noFill/>
        </p:spPr>
        <p:txBody>
          <a:bodyPr wrap="square" rtlCol="0">
            <a:spAutoFit/>
          </a:bodyPr>
          <a:lstStyle/>
          <a:p>
            <a:pPr algn="ctr"/>
            <a:r>
              <a:rPr lang="es-ES" sz="4000" dirty="0" smtClean="0">
                <a:solidFill>
                  <a:schemeClr val="bg1"/>
                </a:solidFill>
              </a:rPr>
              <a:t>Exposición de maquetas del Sistema Solar y de eclipses</a:t>
            </a:r>
          </a:p>
          <a:p>
            <a:pPr algn="just"/>
            <a:endParaRPr lang="es-ES" sz="3600" dirty="0" smtClean="0">
              <a:solidFill>
                <a:schemeClr val="bg1"/>
              </a:solidFill>
            </a:endParaRPr>
          </a:p>
          <a:p>
            <a:pPr algn="just"/>
            <a:r>
              <a:rPr lang="es-ES" sz="3600" dirty="0" smtClean="0">
                <a:solidFill>
                  <a:schemeClr val="bg1"/>
                </a:solidFill>
              </a:rPr>
              <a:t>Las maquetas serán colocadas por los alumnos el primer día de la semana de Astronomía (lunes) y permanecerán expuestas en el hall durante toda la semana.</a:t>
            </a:r>
            <a:endParaRPr lang="es-E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pic>
        <p:nvPicPr>
          <p:cNvPr id="14338" name="Picture 2" descr="Resultado de imagen de planetario portátil de la caixa"/>
          <p:cNvPicPr>
            <a:picLocks noChangeAspect="1" noChangeArrowheads="1"/>
          </p:cNvPicPr>
          <p:nvPr/>
        </p:nvPicPr>
        <p:blipFill>
          <a:blip r:embed="rId3" cstate="print"/>
          <a:srcRect/>
          <a:stretch>
            <a:fillRect/>
          </a:stretch>
        </p:blipFill>
        <p:spPr bwMode="auto">
          <a:xfrm>
            <a:off x="0" y="0"/>
            <a:ext cx="9167033" cy="6858000"/>
          </a:xfrm>
          <a:prstGeom prst="rect">
            <a:avLst/>
          </a:prstGeom>
          <a:noFill/>
        </p:spPr>
      </p:pic>
      <p:sp>
        <p:nvSpPr>
          <p:cNvPr id="6" name="5 Rectángulo"/>
          <p:cNvSpPr/>
          <p:nvPr/>
        </p:nvSpPr>
        <p:spPr>
          <a:xfrm>
            <a:off x="0" y="6488668"/>
            <a:ext cx="5148064" cy="369332"/>
          </a:xfrm>
          <a:prstGeom prst="rect">
            <a:avLst/>
          </a:prstGeom>
        </p:spPr>
        <p:txBody>
          <a:bodyPr wrap="square">
            <a:spAutoFit/>
          </a:bodyPr>
          <a:lstStyle/>
          <a:p>
            <a:r>
              <a:rPr lang="es-ES" dirty="0" smtClean="0">
                <a:hlinkClick r:id="rId4"/>
              </a:rPr>
              <a:t>https://www.ieszaidinvergeles.org/blog/?p=2787</a:t>
            </a:r>
            <a:endParaRPr lang="es-ES" dirty="0"/>
          </a:p>
        </p:txBody>
      </p:sp>
      <p:sp>
        <p:nvSpPr>
          <p:cNvPr id="7" name="6 Rectángulo"/>
          <p:cNvSpPr/>
          <p:nvPr/>
        </p:nvSpPr>
        <p:spPr>
          <a:xfrm>
            <a:off x="1907704" y="404664"/>
            <a:ext cx="5648341" cy="646331"/>
          </a:xfrm>
          <a:prstGeom prst="rect">
            <a:avLst/>
          </a:prstGeom>
        </p:spPr>
        <p:txBody>
          <a:bodyPr wrap="none">
            <a:spAutoFit/>
          </a:bodyPr>
          <a:lstStyle/>
          <a:p>
            <a:r>
              <a:rPr lang="es-ES" sz="3600" b="1" dirty="0" smtClean="0">
                <a:solidFill>
                  <a:schemeClr val="bg1"/>
                </a:solidFill>
              </a:rPr>
              <a:t>Planetario móvil de la CAIXA</a:t>
            </a:r>
            <a:endParaRPr lang="es-ES" sz="3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pic>
        <p:nvPicPr>
          <p:cNvPr id="15362" name="Picture 2" descr="Resultado de imagen de interior del planetario portátil de la caixa"/>
          <p:cNvPicPr>
            <a:picLocks noChangeAspect="1" noChangeArrowheads="1"/>
          </p:cNvPicPr>
          <p:nvPr/>
        </p:nvPicPr>
        <p:blipFill>
          <a:blip r:embed="rId3" cstate="print"/>
          <a:srcRect/>
          <a:stretch>
            <a:fillRect/>
          </a:stretch>
        </p:blipFill>
        <p:spPr bwMode="auto">
          <a:xfrm>
            <a:off x="0" y="759022"/>
            <a:ext cx="9144000" cy="6098978"/>
          </a:xfrm>
          <a:prstGeom prst="rect">
            <a:avLst/>
          </a:prstGeom>
          <a:noFill/>
        </p:spPr>
      </p:pic>
      <p:sp>
        <p:nvSpPr>
          <p:cNvPr id="6" name="5 Rectángulo"/>
          <p:cNvSpPr/>
          <p:nvPr/>
        </p:nvSpPr>
        <p:spPr>
          <a:xfrm>
            <a:off x="1691680" y="836712"/>
            <a:ext cx="6462464" cy="369332"/>
          </a:xfrm>
          <a:prstGeom prst="rect">
            <a:avLst/>
          </a:prstGeom>
        </p:spPr>
        <p:txBody>
          <a:bodyPr wrap="square">
            <a:spAutoFit/>
          </a:bodyPr>
          <a:lstStyle/>
          <a:p>
            <a:r>
              <a:rPr lang="es-ES" dirty="0" smtClean="0">
                <a:solidFill>
                  <a:schemeClr val="bg1"/>
                </a:solidFill>
                <a:hlinkClick r:id="rId4"/>
              </a:rPr>
              <a:t>https://astroaficion.com/2019/02/03/planetario-movil/</a:t>
            </a:r>
            <a:endParaRPr lang="es-ES" dirty="0">
              <a:solidFill>
                <a:schemeClr val="bg1"/>
              </a:solidFill>
            </a:endParaRPr>
          </a:p>
        </p:txBody>
      </p:sp>
      <p:sp>
        <p:nvSpPr>
          <p:cNvPr id="7" name="6 CuadroTexto"/>
          <p:cNvSpPr txBox="1"/>
          <p:nvPr/>
        </p:nvSpPr>
        <p:spPr>
          <a:xfrm>
            <a:off x="1619672" y="188640"/>
            <a:ext cx="6768752" cy="646331"/>
          </a:xfrm>
          <a:prstGeom prst="rect">
            <a:avLst/>
          </a:prstGeom>
          <a:noFill/>
        </p:spPr>
        <p:txBody>
          <a:bodyPr wrap="square" rtlCol="0">
            <a:spAutoFit/>
          </a:bodyPr>
          <a:lstStyle/>
          <a:p>
            <a:r>
              <a:rPr lang="es-ES" sz="3600" b="1" dirty="0" smtClean="0">
                <a:solidFill>
                  <a:schemeClr val="bg1"/>
                </a:solidFill>
              </a:rPr>
              <a:t>Planetario móvil de la CAIXA</a:t>
            </a:r>
            <a:endParaRPr lang="es-ES" sz="36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sp>
        <p:nvSpPr>
          <p:cNvPr id="6" name="5 CuadroTexto"/>
          <p:cNvSpPr txBox="1"/>
          <p:nvPr/>
        </p:nvSpPr>
        <p:spPr>
          <a:xfrm>
            <a:off x="1475656" y="908720"/>
            <a:ext cx="6768752" cy="5078313"/>
          </a:xfrm>
          <a:prstGeom prst="rect">
            <a:avLst/>
          </a:prstGeom>
          <a:noFill/>
        </p:spPr>
        <p:txBody>
          <a:bodyPr wrap="square" rtlCol="0">
            <a:spAutoFit/>
          </a:bodyPr>
          <a:lstStyle/>
          <a:p>
            <a:r>
              <a:rPr lang="es-ES" sz="3600" b="1" dirty="0" smtClean="0">
                <a:solidFill>
                  <a:schemeClr val="bg1"/>
                </a:solidFill>
              </a:rPr>
              <a:t>Planetario móvil de la CAIXA</a:t>
            </a:r>
          </a:p>
          <a:p>
            <a:endParaRPr lang="es-ES" sz="3600" b="1" dirty="0" smtClean="0">
              <a:solidFill>
                <a:schemeClr val="bg1"/>
              </a:solidFill>
            </a:endParaRPr>
          </a:p>
          <a:p>
            <a:pPr algn="just"/>
            <a:r>
              <a:rPr lang="es-ES" sz="2800" dirty="0" smtClean="0">
                <a:solidFill>
                  <a:schemeClr val="bg1"/>
                </a:solidFill>
              </a:rPr>
              <a:t>A lo largo de la semana, los diferentes grupos de alumnos de 1º a 4º de ESO irán bajando al gimnasio, donde se ha instalado el planetario móvil y en su interior se les explicarán algunas curiosidades sobre el sistema solar para, posteriormente ver una proyección sobre “el cielo en una noche de primavera” que se corresponderá con la estación en la que nos encontramos.</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pic>
        <p:nvPicPr>
          <p:cNvPr id="17410" name="Picture 2" descr="Resultado de imagen de cómo realizar un planisferio"/>
          <p:cNvPicPr>
            <a:picLocks noChangeAspect="1" noChangeArrowheads="1"/>
          </p:cNvPicPr>
          <p:nvPr/>
        </p:nvPicPr>
        <p:blipFill>
          <a:blip r:embed="rId3" cstate="print"/>
          <a:srcRect/>
          <a:stretch>
            <a:fillRect/>
          </a:stretch>
        </p:blipFill>
        <p:spPr bwMode="auto">
          <a:xfrm>
            <a:off x="0" y="1700808"/>
            <a:ext cx="9168340" cy="5157192"/>
          </a:xfrm>
          <a:prstGeom prst="rect">
            <a:avLst/>
          </a:prstGeom>
          <a:noFill/>
        </p:spPr>
      </p:pic>
      <p:sp>
        <p:nvSpPr>
          <p:cNvPr id="6" name="5 Rectángulo"/>
          <p:cNvSpPr/>
          <p:nvPr/>
        </p:nvSpPr>
        <p:spPr>
          <a:xfrm>
            <a:off x="1835696" y="6309320"/>
            <a:ext cx="5292080" cy="369332"/>
          </a:xfrm>
          <a:prstGeom prst="rect">
            <a:avLst/>
          </a:prstGeom>
        </p:spPr>
        <p:txBody>
          <a:bodyPr wrap="square">
            <a:spAutoFit/>
          </a:bodyPr>
          <a:lstStyle/>
          <a:p>
            <a:r>
              <a:rPr lang="es-ES" dirty="0" smtClean="0">
                <a:hlinkClick r:id="rId4"/>
              </a:rPr>
              <a:t>https://www.youtube.com/watch?v=DwcQ98S1Ovs</a:t>
            </a:r>
            <a:endParaRPr lang="es-ES" dirty="0"/>
          </a:p>
        </p:txBody>
      </p:sp>
      <p:sp>
        <p:nvSpPr>
          <p:cNvPr id="7" name="6 CuadroTexto"/>
          <p:cNvSpPr txBox="1"/>
          <p:nvPr/>
        </p:nvSpPr>
        <p:spPr>
          <a:xfrm>
            <a:off x="1403648" y="476672"/>
            <a:ext cx="7200800" cy="584775"/>
          </a:xfrm>
          <a:prstGeom prst="rect">
            <a:avLst/>
          </a:prstGeom>
          <a:noFill/>
        </p:spPr>
        <p:txBody>
          <a:bodyPr wrap="square" rtlCol="0">
            <a:spAutoFit/>
          </a:bodyPr>
          <a:lstStyle/>
          <a:p>
            <a:r>
              <a:rPr lang="es-ES" sz="3200" b="1" dirty="0" smtClean="0">
                <a:solidFill>
                  <a:schemeClr val="bg1"/>
                </a:solidFill>
              </a:rPr>
              <a:t>Taller de realización de un planisferio</a:t>
            </a:r>
            <a:endParaRPr lang="es-ES" sz="3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cielo nocturno"/>
          <p:cNvPicPr>
            <a:picLocks noChangeAspect="1" noChangeArrowheads="1"/>
          </p:cNvPicPr>
          <p:nvPr/>
        </p:nvPicPr>
        <p:blipFill>
          <a:blip r:embed="rId2" cstate="print"/>
          <a:srcRect/>
          <a:stretch>
            <a:fillRect/>
          </a:stretch>
        </p:blipFill>
        <p:spPr bwMode="auto">
          <a:xfrm>
            <a:off x="-1" y="0"/>
            <a:ext cx="9166101" cy="6858001"/>
          </a:xfrm>
          <a:prstGeom prst="rect">
            <a:avLst/>
          </a:prstGeom>
          <a:noFill/>
        </p:spPr>
      </p:pic>
      <p:sp>
        <p:nvSpPr>
          <p:cNvPr id="5" name="4 CuadroTexto"/>
          <p:cNvSpPr txBox="1"/>
          <p:nvPr/>
        </p:nvSpPr>
        <p:spPr>
          <a:xfrm>
            <a:off x="1115616" y="980728"/>
            <a:ext cx="7200800" cy="5139869"/>
          </a:xfrm>
          <a:prstGeom prst="rect">
            <a:avLst/>
          </a:prstGeom>
          <a:noFill/>
        </p:spPr>
        <p:txBody>
          <a:bodyPr wrap="square" rtlCol="0">
            <a:spAutoFit/>
          </a:bodyPr>
          <a:lstStyle/>
          <a:p>
            <a:pPr algn="ctr"/>
            <a:r>
              <a:rPr lang="es-ES" sz="3600" b="1" dirty="0" smtClean="0">
                <a:solidFill>
                  <a:schemeClr val="bg1"/>
                </a:solidFill>
              </a:rPr>
              <a:t>Taller de realización de un PLANISFERIO</a:t>
            </a:r>
          </a:p>
          <a:p>
            <a:endParaRPr lang="es-ES" sz="3200" b="1" dirty="0" smtClean="0">
              <a:solidFill>
                <a:schemeClr val="bg1"/>
              </a:solidFill>
            </a:endParaRPr>
          </a:p>
          <a:p>
            <a:pPr algn="just"/>
            <a:r>
              <a:rPr lang="es-ES" sz="3200" b="1" dirty="0" smtClean="0">
                <a:solidFill>
                  <a:schemeClr val="bg1"/>
                </a:solidFill>
              </a:rPr>
              <a:t>Tras el visionado del video de </a:t>
            </a:r>
            <a:r>
              <a:rPr lang="es-ES" sz="3200" b="1" dirty="0" err="1" smtClean="0">
                <a:solidFill>
                  <a:schemeClr val="bg1"/>
                </a:solidFill>
              </a:rPr>
              <a:t>youtube</a:t>
            </a:r>
            <a:r>
              <a:rPr lang="es-ES" sz="3200" b="1" dirty="0" smtClean="0">
                <a:solidFill>
                  <a:schemeClr val="bg1"/>
                </a:solidFill>
              </a:rPr>
              <a:t> de la web que aparece en la diapositiva anterior y algunas explicaciones del profesor, los alumnos de 1º de ESO construirán su propio planisferio en los talleres que se llevarán a cabo el miércoles de la semana de Astronomía</a:t>
            </a:r>
            <a:endParaRPr lang="es-ES" sz="3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427</Words>
  <Application>Microsoft Office PowerPoint</Application>
  <PresentationFormat>Presentación en pantalla (4:3)</PresentationFormat>
  <Paragraphs>37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alberto cerca</dc:creator>
  <cp:lastModifiedBy>www.intercambiosvirtuales.org</cp:lastModifiedBy>
  <cp:revision>4</cp:revision>
  <dcterms:created xsi:type="dcterms:W3CDTF">2020-02-09T14:16:31Z</dcterms:created>
  <dcterms:modified xsi:type="dcterms:W3CDTF">2020-02-09T15:46:04Z</dcterms:modified>
</cp:coreProperties>
</file>