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4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883894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929941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560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831629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661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051778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274664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890535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801795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210153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943336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168944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60296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26842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4/23/2021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250183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4/23/2021</a:t>
            </a:fld>
            <a:endParaRPr lang="en-US" dirty="0"/>
          </a:p>
        </p:txBody>
      </p:sp>
    </p:spTree>
    <p:extLst>
      <p:ext uri="{BB962C8B-B14F-4D97-AF65-F5344CB8AC3E}">
        <p14:creationId xmlns:p14="http://schemas.microsoft.com/office/powerpoint/2010/main" val="2836479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4/23/2021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996966347"/>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57" r:id="rId15"/>
    <p:sldLayoutId id="214748375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28420D-0E49-48AF-B13A-97BD7BBBA67C}"/>
              </a:ext>
            </a:extLst>
          </p:cNvPr>
          <p:cNvSpPr>
            <a:spLocks noGrp="1"/>
          </p:cNvSpPr>
          <p:nvPr>
            <p:ph type="ctrTitle"/>
          </p:nvPr>
        </p:nvSpPr>
        <p:spPr/>
        <p:txBody>
          <a:bodyPr/>
          <a:lstStyle/>
          <a:p>
            <a:pPr algn="ctr"/>
            <a:r>
              <a:rPr lang="es-ES" b="1" dirty="0"/>
              <a:t>ACTUALIZACIÓN EN EL USO DE HERRAMIENTAS OFFICE 365</a:t>
            </a:r>
          </a:p>
        </p:txBody>
      </p:sp>
      <p:sp>
        <p:nvSpPr>
          <p:cNvPr id="3" name="Subtítulo 2">
            <a:extLst>
              <a:ext uri="{FF2B5EF4-FFF2-40B4-BE49-F238E27FC236}">
                <a16:creationId xmlns:a16="http://schemas.microsoft.com/office/drawing/2014/main" id="{6CF5C010-1ED1-4305-B62B-A92C1B8267FF}"/>
              </a:ext>
            </a:extLst>
          </p:cNvPr>
          <p:cNvSpPr>
            <a:spLocks noGrp="1"/>
          </p:cNvSpPr>
          <p:nvPr>
            <p:ph type="subTitle" idx="1"/>
          </p:nvPr>
        </p:nvSpPr>
        <p:spPr/>
        <p:txBody>
          <a:bodyPr>
            <a:normAutofit/>
          </a:bodyPr>
          <a:lstStyle/>
          <a:p>
            <a:pPr algn="ctr"/>
            <a:r>
              <a:rPr lang="es-ES" sz="2000" b="1" dirty="0"/>
              <a:t>Implementación de Microsoft </a:t>
            </a:r>
            <a:r>
              <a:rPr lang="es-ES" sz="2000" b="1" dirty="0" err="1"/>
              <a:t>Teams</a:t>
            </a:r>
            <a:r>
              <a:rPr lang="es-ES" sz="2000" b="1" dirty="0"/>
              <a:t> en el día a día del centro. </a:t>
            </a:r>
          </a:p>
          <a:p>
            <a:pPr algn="ctr"/>
            <a:r>
              <a:rPr lang="es-ES" sz="2000" b="1" dirty="0"/>
              <a:t>¿Cómo empezar?</a:t>
            </a:r>
          </a:p>
        </p:txBody>
      </p:sp>
      <p:sp>
        <p:nvSpPr>
          <p:cNvPr id="5" name="CuadroTexto 4">
            <a:extLst>
              <a:ext uri="{FF2B5EF4-FFF2-40B4-BE49-F238E27FC236}">
                <a16:creationId xmlns:a16="http://schemas.microsoft.com/office/drawing/2014/main" id="{42791D68-53ED-4711-9742-EE813647A99E}"/>
              </a:ext>
            </a:extLst>
          </p:cNvPr>
          <p:cNvSpPr txBox="1"/>
          <p:nvPr/>
        </p:nvSpPr>
        <p:spPr>
          <a:xfrm>
            <a:off x="138914" y="6227805"/>
            <a:ext cx="5251621" cy="369332"/>
          </a:xfrm>
          <a:prstGeom prst="rect">
            <a:avLst/>
          </a:prstGeom>
          <a:noFill/>
        </p:spPr>
        <p:txBody>
          <a:bodyPr wrap="square" rtlCol="0">
            <a:spAutoFit/>
          </a:bodyPr>
          <a:lstStyle/>
          <a:p>
            <a:r>
              <a:rPr lang="es-ES" dirty="0">
                <a:solidFill>
                  <a:schemeClr val="accent1">
                    <a:lumMod val="50000"/>
                  </a:schemeClr>
                </a:solidFill>
              </a:rPr>
              <a:t>C.E.I.P. San Agustín. </a:t>
            </a:r>
            <a:r>
              <a:rPr lang="es-ES" i="1" dirty="0">
                <a:solidFill>
                  <a:schemeClr val="accent1">
                    <a:lumMod val="50000"/>
                  </a:schemeClr>
                </a:solidFill>
              </a:rPr>
              <a:t>Fuentes de Nava</a:t>
            </a:r>
          </a:p>
        </p:txBody>
      </p:sp>
    </p:spTree>
    <p:extLst>
      <p:ext uri="{BB962C8B-B14F-4D97-AF65-F5344CB8AC3E}">
        <p14:creationId xmlns:p14="http://schemas.microsoft.com/office/powerpoint/2010/main" val="2450626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5A1400-B7F0-457E-A303-12BD14DB14A4}"/>
              </a:ext>
            </a:extLst>
          </p:cNvPr>
          <p:cNvSpPr>
            <a:spLocks noGrp="1"/>
          </p:cNvSpPr>
          <p:nvPr>
            <p:ph type="title"/>
          </p:nvPr>
        </p:nvSpPr>
        <p:spPr>
          <a:xfrm>
            <a:off x="677334" y="609600"/>
            <a:ext cx="8596668" cy="860854"/>
          </a:xfrm>
        </p:spPr>
        <p:txBody>
          <a:bodyPr/>
          <a:lstStyle/>
          <a:p>
            <a:pPr algn="ctr"/>
            <a:r>
              <a:rPr lang="es-ES" dirty="0"/>
              <a:t>CONSIDERACIONES INICIALES</a:t>
            </a:r>
          </a:p>
        </p:txBody>
      </p:sp>
      <p:sp>
        <p:nvSpPr>
          <p:cNvPr id="3" name="Marcador de contenido 2">
            <a:extLst>
              <a:ext uri="{FF2B5EF4-FFF2-40B4-BE49-F238E27FC236}">
                <a16:creationId xmlns:a16="http://schemas.microsoft.com/office/drawing/2014/main" id="{4FB07C3D-6A30-497A-8C2D-46E45FE5A14D}"/>
              </a:ext>
            </a:extLst>
          </p:cNvPr>
          <p:cNvSpPr>
            <a:spLocks noGrp="1"/>
          </p:cNvSpPr>
          <p:nvPr>
            <p:ph idx="1"/>
          </p:nvPr>
        </p:nvSpPr>
        <p:spPr>
          <a:xfrm>
            <a:off x="677334" y="1371600"/>
            <a:ext cx="8596668" cy="5288692"/>
          </a:xfrm>
        </p:spPr>
        <p:txBody>
          <a:bodyPr>
            <a:normAutofit/>
          </a:bodyPr>
          <a:lstStyle/>
          <a:p>
            <a:pPr marL="0" indent="0">
              <a:buNone/>
            </a:pPr>
            <a:r>
              <a:rPr lang="es-ES" dirty="0"/>
              <a:t>Aunque Microsoft </a:t>
            </a:r>
            <a:r>
              <a:rPr lang="es-ES" dirty="0" err="1"/>
              <a:t>Teams</a:t>
            </a:r>
            <a:r>
              <a:rPr lang="es-ES" dirty="0"/>
              <a:t> ofrece una amplia gama de recursos y herramientas, no todas son útiles en todas las etapas, niveles y/o contextos educativos.</a:t>
            </a:r>
          </a:p>
          <a:p>
            <a:pPr marL="0" indent="0">
              <a:buNone/>
            </a:pPr>
            <a:r>
              <a:rPr lang="es-ES" dirty="0"/>
              <a:t>Por ello, antes de comenzar a utilizarlo en nuestros centros, debemos plantearnos algunas cuestiones, que nos ayudarán a decidir qué herramientas emplear y cómo hacerlo:</a:t>
            </a:r>
          </a:p>
          <a:p>
            <a:pPr marL="0" indent="0">
              <a:buNone/>
            </a:pPr>
            <a:endParaRPr lang="es-ES" dirty="0"/>
          </a:p>
          <a:p>
            <a:pPr marL="0" indent="0">
              <a:buNone/>
            </a:pPr>
            <a:r>
              <a:rPr lang="es-ES" dirty="0">
                <a:solidFill>
                  <a:schemeClr val="accent5">
                    <a:lumMod val="60000"/>
                    <a:lumOff val="40000"/>
                  </a:schemeClr>
                </a:solidFill>
              </a:rPr>
              <a:t>¿Qué conocimientos previos tiene el profesorado?</a:t>
            </a:r>
          </a:p>
          <a:p>
            <a:pPr marL="0" indent="0">
              <a:buNone/>
            </a:pPr>
            <a:r>
              <a:rPr lang="es-ES" dirty="0">
                <a:solidFill>
                  <a:schemeClr val="accent5">
                    <a:lumMod val="60000"/>
                    <a:lumOff val="40000"/>
                  </a:schemeClr>
                </a:solidFill>
              </a:rPr>
              <a:t>¿Qué recursos tenemos a nuestra disposición en el centro? ¿Y las familias en sus hogares?</a:t>
            </a:r>
          </a:p>
          <a:p>
            <a:pPr marL="0" indent="0">
              <a:buNone/>
            </a:pPr>
            <a:r>
              <a:rPr lang="es-ES" dirty="0">
                <a:solidFill>
                  <a:schemeClr val="accent5">
                    <a:lumMod val="60000"/>
                    <a:lumOff val="40000"/>
                  </a:schemeClr>
                </a:solidFill>
              </a:rPr>
              <a:t>¿Qué manejo de las herramientas informáticas tienen nuestros alumnos?</a:t>
            </a:r>
          </a:p>
          <a:p>
            <a:pPr marL="0" indent="0">
              <a:buNone/>
            </a:pPr>
            <a:endParaRPr lang="es-ES" dirty="0">
              <a:solidFill>
                <a:schemeClr val="accent5">
                  <a:lumMod val="60000"/>
                  <a:lumOff val="40000"/>
                </a:schemeClr>
              </a:solidFill>
            </a:endParaRPr>
          </a:p>
          <a:p>
            <a:pPr marL="0" indent="0">
              <a:buNone/>
            </a:pPr>
            <a:r>
              <a:rPr lang="es-ES" dirty="0">
                <a:solidFill>
                  <a:schemeClr val="tx1"/>
                </a:solidFill>
              </a:rPr>
              <a:t>Partiendo de esto, deberemos ir tomando diferentes decisiones, en función de los intereses de cada centro/grupo/docente; en algunos de los aspectos fundamentales de Microsoft </a:t>
            </a:r>
            <a:r>
              <a:rPr lang="es-ES" dirty="0" err="1">
                <a:solidFill>
                  <a:schemeClr val="tx1"/>
                </a:solidFill>
              </a:rPr>
              <a:t>Teams</a:t>
            </a:r>
            <a:r>
              <a:rPr lang="es-ES" dirty="0">
                <a:solidFill>
                  <a:schemeClr val="tx1"/>
                </a:solidFill>
              </a:rPr>
              <a:t>.</a:t>
            </a:r>
          </a:p>
        </p:txBody>
      </p:sp>
    </p:spTree>
    <p:extLst>
      <p:ext uri="{BB962C8B-B14F-4D97-AF65-F5344CB8AC3E}">
        <p14:creationId xmlns:p14="http://schemas.microsoft.com/office/powerpoint/2010/main" val="2572810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8EFB4A-FA7C-4127-A751-1EAB6D040589}"/>
              </a:ext>
            </a:extLst>
          </p:cNvPr>
          <p:cNvSpPr>
            <a:spLocks noGrp="1"/>
          </p:cNvSpPr>
          <p:nvPr>
            <p:ph type="title"/>
          </p:nvPr>
        </p:nvSpPr>
        <p:spPr>
          <a:xfrm>
            <a:off x="677334" y="609600"/>
            <a:ext cx="8596668" cy="860854"/>
          </a:xfrm>
        </p:spPr>
        <p:txBody>
          <a:bodyPr/>
          <a:lstStyle/>
          <a:p>
            <a:pPr algn="ctr"/>
            <a:r>
              <a:rPr lang="es-ES" dirty="0"/>
              <a:t>LA CREACIÓN DE EQUIPOS Y CANALES </a:t>
            </a:r>
          </a:p>
        </p:txBody>
      </p:sp>
      <p:sp>
        <p:nvSpPr>
          <p:cNvPr id="3" name="Marcador de contenido 2">
            <a:extLst>
              <a:ext uri="{FF2B5EF4-FFF2-40B4-BE49-F238E27FC236}">
                <a16:creationId xmlns:a16="http://schemas.microsoft.com/office/drawing/2014/main" id="{FE461A35-C64A-445D-ACF0-4294ADE82475}"/>
              </a:ext>
            </a:extLst>
          </p:cNvPr>
          <p:cNvSpPr>
            <a:spLocks noGrp="1"/>
          </p:cNvSpPr>
          <p:nvPr>
            <p:ph idx="1"/>
          </p:nvPr>
        </p:nvSpPr>
        <p:spPr>
          <a:xfrm>
            <a:off x="677334" y="1470454"/>
            <a:ext cx="9578774" cy="5226907"/>
          </a:xfrm>
        </p:spPr>
        <p:txBody>
          <a:bodyPr>
            <a:normAutofit lnSpcReduction="10000"/>
          </a:bodyPr>
          <a:lstStyle/>
          <a:p>
            <a:pPr marL="0" indent="0">
              <a:buNone/>
            </a:pPr>
            <a:r>
              <a:rPr lang="es-ES" dirty="0" err="1"/>
              <a:t>Micosoft</a:t>
            </a:r>
            <a:r>
              <a:rPr lang="es-ES" dirty="0"/>
              <a:t> </a:t>
            </a:r>
            <a:r>
              <a:rPr lang="es-ES" dirty="0" err="1"/>
              <a:t>Teams</a:t>
            </a:r>
            <a:r>
              <a:rPr lang="es-ES" dirty="0"/>
              <a:t> nos ofrece la posibilidad de crear un equipo privado al que únicamente podrán acceder nuestros alumnos y sus docentes. A su vez, dentro de este equipo, podemos organizar diferentes canales temáticos, en los que pueden estar todos o sólo algunos de los miembros del equipo.</a:t>
            </a:r>
          </a:p>
          <a:p>
            <a:pPr marL="0" indent="0">
              <a:buNone/>
            </a:pPr>
            <a:r>
              <a:rPr lang="es-ES" b="1" dirty="0">
                <a:solidFill>
                  <a:schemeClr val="accent5">
                    <a:lumMod val="60000"/>
                    <a:lumOff val="40000"/>
                  </a:schemeClr>
                </a:solidFill>
              </a:rPr>
              <a:t>¿Cómo organizamos nuestro </a:t>
            </a:r>
            <a:r>
              <a:rPr lang="es-ES" b="1" dirty="0" err="1">
                <a:solidFill>
                  <a:schemeClr val="accent5">
                    <a:lumMod val="60000"/>
                    <a:lumOff val="40000"/>
                  </a:schemeClr>
                </a:solidFill>
              </a:rPr>
              <a:t>Teams</a:t>
            </a:r>
            <a:r>
              <a:rPr lang="es-ES" b="1" dirty="0">
                <a:solidFill>
                  <a:schemeClr val="accent5">
                    <a:lumMod val="60000"/>
                    <a:lumOff val="40000"/>
                  </a:schemeClr>
                </a:solidFill>
              </a:rPr>
              <a:t>?</a:t>
            </a:r>
          </a:p>
          <a:p>
            <a:pPr marL="0" indent="0">
              <a:buNone/>
            </a:pPr>
            <a:r>
              <a:rPr lang="es-ES" dirty="0">
                <a:solidFill>
                  <a:schemeClr val="tx1"/>
                </a:solidFill>
              </a:rPr>
              <a:t>Lo más sencillo es crear un equipo para cada nivel o curso. Dentro de dicho equipo se incluirá a todos los alumnos y docentes que imparten clase en el grupo. </a:t>
            </a:r>
          </a:p>
          <a:p>
            <a:pPr marL="0" indent="0">
              <a:buNone/>
            </a:pPr>
            <a:r>
              <a:rPr lang="es-ES" dirty="0">
                <a:solidFill>
                  <a:schemeClr val="tx1"/>
                </a:solidFill>
              </a:rPr>
              <a:t>Asu vez, se creará un canal para cada asignatura, de modo que sólo el docente de esa asignatura y los alumnos que la cursen podrán ver el canal y acceder a él.</a:t>
            </a:r>
          </a:p>
          <a:p>
            <a:pPr marL="0" indent="0">
              <a:buNone/>
            </a:pPr>
            <a:r>
              <a:rPr lang="es-ES" b="1" dirty="0">
                <a:solidFill>
                  <a:schemeClr val="accent5">
                    <a:lumMod val="60000"/>
                    <a:lumOff val="40000"/>
                  </a:schemeClr>
                </a:solidFill>
              </a:rPr>
              <a:t>¿Qué otras opciones existen?</a:t>
            </a:r>
          </a:p>
          <a:p>
            <a:pPr marL="0" indent="0">
              <a:buNone/>
            </a:pPr>
            <a:r>
              <a:rPr lang="es-ES" dirty="0">
                <a:solidFill>
                  <a:schemeClr val="tx1"/>
                </a:solidFill>
              </a:rPr>
              <a:t>Existe una opción más básica, que es crear un único equipo en el centro y un canal para cada nivel. Esta opción dificultaría el trabajo por grupos o niveles, dado que las herramientas dentro de un canal (frente a un equipo completo para cada grupo) son más limitadas.</a:t>
            </a:r>
          </a:p>
          <a:p>
            <a:pPr marL="0" indent="0">
              <a:buNone/>
            </a:pPr>
            <a:r>
              <a:rPr lang="es-ES" dirty="0">
                <a:solidFill>
                  <a:schemeClr val="tx1"/>
                </a:solidFill>
              </a:rPr>
              <a:t>Por otra parte, podría crearse un equipo para cada asignatura, aunque supone una mayor dificultad en la organización, para alumnos y docentes, puesto que aumentaría mucho el número de equipos que gestionar y atender. </a:t>
            </a:r>
          </a:p>
        </p:txBody>
      </p:sp>
    </p:spTree>
    <p:extLst>
      <p:ext uri="{BB962C8B-B14F-4D97-AF65-F5344CB8AC3E}">
        <p14:creationId xmlns:p14="http://schemas.microsoft.com/office/powerpoint/2010/main" val="1158077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7D926D-C7DF-48DB-8A6E-CA0FC2AD41B9}"/>
              </a:ext>
            </a:extLst>
          </p:cNvPr>
          <p:cNvSpPr>
            <a:spLocks noGrp="1"/>
          </p:cNvSpPr>
          <p:nvPr>
            <p:ph type="title"/>
          </p:nvPr>
        </p:nvSpPr>
        <p:spPr/>
        <p:txBody>
          <a:bodyPr/>
          <a:lstStyle/>
          <a:p>
            <a:pPr algn="ctr"/>
            <a:r>
              <a:rPr lang="es-ES" dirty="0"/>
              <a:t>BLOC DE NOTAS Y ARCHIVOS DEL EQUIPO</a:t>
            </a:r>
          </a:p>
        </p:txBody>
      </p:sp>
      <p:sp>
        <p:nvSpPr>
          <p:cNvPr id="3" name="Marcador de contenido 2">
            <a:extLst>
              <a:ext uri="{FF2B5EF4-FFF2-40B4-BE49-F238E27FC236}">
                <a16:creationId xmlns:a16="http://schemas.microsoft.com/office/drawing/2014/main" id="{A75AD86E-EE8A-4A28-BEB9-0711361BC09B}"/>
              </a:ext>
            </a:extLst>
          </p:cNvPr>
          <p:cNvSpPr>
            <a:spLocks noGrp="1"/>
          </p:cNvSpPr>
          <p:nvPr>
            <p:ph idx="1"/>
          </p:nvPr>
        </p:nvSpPr>
        <p:spPr>
          <a:xfrm>
            <a:off x="677334" y="1421026"/>
            <a:ext cx="10369607" cy="5066271"/>
          </a:xfrm>
        </p:spPr>
        <p:txBody>
          <a:bodyPr>
            <a:normAutofit lnSpcReduction="10000"/>
          </a:bodyPr>
          <a:lstStyle/>
          <a:p>
            <a:pPr marL="0" indent="0">
              <a:buNone/>
            </a:pPr>
            <a:r>
              <a:rPr lang="es-ES" dirty="0"/>
              <a:t>El Bloc de Notas de Microsoft </a:t>
            </a:r>
            <a:r>
              <a:rPr lang="es-ES" dirty="0" err="1"/>
              <a:t>Teams</a:t>
            </a:r>
            <a:r>
              <a:rPr lang="es-ES" dirty="0"/>
              <a:t> es una especie de macro cuaderno del docente en versión digital. En él encontraremos 4 secciones:</a:t>
            </a:r>
          </a:p>
          <a:p>
            <a:pPr>
              <a:buFontTx/>
              <a:buChar char="-"/>
            </a:pPr>
            <a:r>
              <a:rPr lang="es-ES" dirty="0"/>
              <a:t>Una biblioteca de archivos que todos los alumnos podrán consultar, pero no modificar</a:t>
            </a:r>
          </a:p>
          <a:p>
            <a:pPr>
              <a:buFontTx/>
              <a:buChar char="-"/>
            </a:pPr>
            <a:r>
              <a:rPr lang="es-ES" dirty="0"/>
              <a:t>Una sección de trabajo colaborativo, que todos pueden consultar y modificar</a:t>
            </a:r>
          </a:p>
          <a:p>
            <a:pPr>
              <a:buFontTx/>
              <a:buChar char="-"/>
            </a:pPr>
            <a:r>
              <a:rPr lang="es-ES" dirty="0"/>
              <a:t>Una sección personal del docente, a la que sólo él puede acceder, y en la que puede organizar sus informaciones y materiales</a:t>
            </a:r>
          </a:p>
          <a:p>
            <a:pPr>
              <a:buFontTx/>
              <a:buChar char="-"/>
            </a:pPr>
            <a:r>
              <a:rPr lang="es-ES" dirty="0"/>
              <a:t>Una sección individual para cada alumno (que a su vez puede también dividirse en carpetas), que hace la función de cuaderno personal</a:t>
            </a:r>
          </a:p>
          <a:p>
            <a:pPr marL="0" indent="0">
              <a:buNone/>
            </a:pPr>
            <a:r>
              <a:rPr lang="es-ES" dirty="0"/>
              <a:t>Sin embargo, hemos de tener en cuenta que no se podrá acceder al Bloc de Notas desde dispositivos Android, por lo que si decidimos organizarnos a través de él, todos nuestros alumnos deben disponer de ordenador y utilizar herramientas como el procesador de texto.</a:t>
            </a:r>
          </a:p>
          <a:p>
            <a:pPr marL="0" indent="0">
              <a:buNone/>
            </a:pPr>
            <a:r>
              <a:rPr lang="es-ES" dirty="0">
                <a:solidFill>
                  <a:schemeClr val="accent5">
                    <a:lumMod val="60000"/>
                    <a:lumOff val="40000"/>
                  </a:schemeClr>
                </a:solidFill>
              </a:rPr>
              <a:t>¿Qué alternativa tenemos?</a:t>
            </a:r>
          </a:p>
          <a:p>
            <a:pPr marL="0" indent="0">
              <a:buNone/>
            </a:pPr>
            <a:r>
              <a:rPr lang="es-ES" dirty="0"/>
              <a:t>Podemos crear, en la sección de archivos de cada equipo y canal, una serie de carpetas y subcarpetas que organicen la información. </a:t>
            </a:r>
          </a:p>
          <a:p>
            <a:pPr marL="0" indent="0">
              <a:buNone/>
            </a:pPr>
            <a:r>
              <a:rPr lang="es-ES" dirty="0"/>
              <a:t>Podemos crear una carpeta con el nombre de cada asignatura o cada alumno, crear subcarpetas en su interior con informaciones, tareas o ejercicios entregados…</a:t>
            </a:r>
          </a:p>
        </p:txBody>
      </p:sp>
    </p:spTree>
    <p:extLst>
      <p:ext uri="{BB962C8B-B14F-4D97-AF65-F5344CB8AC3E}">
        <p14:creationId xmlns:p14="http://schemas.microsoft.com/office/powerpoint/2010/main" val="3374385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46287F-7C63-488B-94E8-E737FEB05DDD}"/>
              </a:ext>
            </a:extLst>
          </p:cNvPr>
          <p:cNvSpPr>
            <a:spLocks noGrp="1"/>
          </p:cNvSpPr>
          <p:nvPr>
            <p:ph type="title"/>
          </p:nvPr>
        </p:nvSpPr>
        <p:spPr>
          <a:xfrm>
            <a:off x="677334" y="609600"/>
            <a:ext cx="8596668" cy="749643"/>
          </a:xfrm>
        </p:spPr>
        <p:txBody>
          <a:bodyPr/>
          <a:lstStyle/>
          <a:p>
            <a:pPr algn="ctr"/>
            <a:r>
              <a:rPr lang="es-ES" dirty="0"/>
              <a:t>CHATS Y PUBLICACIONES</a:t>
            </a:r>
          </a:p>
        </p:txBody>
      </p:sp>
      <p:sp>
        <p:nvSpPr>
          <p:cNvPr id="3" name="Marcador de contenido 2">
            <a:extLst>
              <a:ext uri="{FF2B5EF4-FFF2-40B4-BE49-F238E27FC236}">
                <a16:creationId xmlns:a16="http://schemas.microsoft.com/office/drawing/2014/main" id="{8EA34C73-F557-450F-8F49-AD3433ECD4FE}"/>
              </a:ext>
            </a:extLst>
          </p:cNvPr>
          <p:cNvSpPr>
            <a:spLocks noGrp="1"/>
          </p:cNvSpPr>
          <p:nvPr>
            <p:ph idx="1"/>
          </p:nvPr>
        </p:nvSpPr>
        <p:spPr>
          <a:xfrm>
            <a:off x="677334" y="1359243"/>
            <a:ext cx="8596668" cy="4682119"/>
          </a:xfrm>
        </p:spPr>
        <p:txBody>
          <a:bodyPr/>
          <a:lstStyle/>
          <a:p>
            <a:pPr marL="0" indent="0">
              <a:buNone/>
            </a:pPr>
            <a:r>
              <a:rPr lang="es-ES" dirty="0"/>
              <a:t>Cada equipo y canal de </a:t>
            </a:r>
            <a:r>
              <a:rPr lang="es-ES" dirty="0" err="1"/>
              <a:t>Teams</a:t>
            </a:r>
            <a:r>
              <a:rPr lang="es-ES" dirty="0"/>
              <a:t> cuenta con un panel de publicaciones al que todos los miembros de esos canales o equipos tienen acceso.</a:t>
            </a:r>
          </a:p>
          <a:p>
            <a:pPr marL="0" indent="0">
              <a:buNone/>
            </a:pPr>
            <a:r>
              <a:rPr lang="es-ES" dirty="0"/>
              <a:t>En función de la organización que hayamos llevado a cabo, nuestras comunicaciones con los alumnos pueden ser diferentes. Sin embargo, creemos adecuado establecer 3 niveles de comunicación escrita:</a:t>
            </a:r>
          </a:p>
          <a:p>
            <a:pPr>
              <a:buFontTx/>
              <a:buChar char="-"/>
            </a:pPr>
            <a:r>
              <a:rPr lang="es-ES" dirty="0">
                <a:solidFill>
                  <a:schemeClr val="accent5">
                    <a:lumMod val="60000"/>
                    <a:lumOff val="40000"/>
                  </a:schemeClr>
                </a:solidFill>
              </a:rPr>
              <a:t>Comunicación con todo el grupo para temas generales: </a:t>
            </a:r>
            <a:r>
              <a:rPr lang="es-ES" dirty="0"/>
              <a:t>A través de las publicaciones del canal general. Es apropiado distinguir entre los anuncios (Mensajes con ilustraciones y resaltados) y los mensajes convencionales (que suelen generar una interacción)</a:t>
            </a:r>
          </a:p>
          <a:p>
            <a:pPr>
              <a:buFontTx/>
              <a:buChar char="-"/>
            </a:pPr>
            <a:r>
              <a:rPr lang="es-ES" dirty="0">
                <a:solidFill>
                  <a:schemeClr val="accent5">
                    <a:lumMod val="60000"/>
                    <a:lumOff val="40000"/>
                  </a:schemeClr>
                </a:solidFill>
              </a:rPr>
              <a:t>Comunicación para temas de un área concreta: </a:t>
            </a:r>
            <a:r>
              <a:rPr lang="es-ES" dirty="0"/>
              <a:t>Se realizarán a través del tablón de publicaciones del canal de cada asignatura</a:t>
            </a:r>
          </a:p>
          <a:p>
            <a:pPr>
              <a:buFontTx/>
              <a:buChar char="-"/>
            </a:pPr>
            <a:r>
              <a:rPr lang="es-ES" dirty="0">
                <a:solidFill>
                  <a:schemeClr val="accent5">
                    <a:lumMod val="60000"/>
                    <a:lumOff val="40000"/>
                  </a:schemeClr>
                </a:solidFill>
              </a:rPr>
              <a:t>Comunicación individual con algún alumno o docente: </a:t>
            </a:r>
            <a:r>
              <a:rPr lang="es-ES" dirty="0"/>
              <a:t>a través del chat individual, manteniendo así la privacidad.</a:t>
            </a:r>
          </a:p>
        </p:txBody>
      </p:sp>
    </p:spTree>
    <p:extLst>
      <p:ext uri="{BB962C8B-B14F-4D97-AF65-F5344CB8AC3E}">
        <p14:creationId xmlns:p14="http://schemas.microsoft.com/office/powerpoint/2010/main" val="3633207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478625-BC90-4660-BECE-DD1ECB5FDCAB}"/>
              </a:ext>
            </a:extLst>
          </p:cNvPr>
          <p:cNvSpPr>
            <a:spLocks noGrp="1"/>
          </p:cNvSpPr>
          <p:nvPr>
            <p:ph type="title"/>
          </p:nvPr>
        </p:nvSpPr>
        <p:spPr>
          <a:xfrm>
            <a:off x="677334" y="609600"/>
            <a:ext cx="8596668" cy="786714"/>
          </a:xfrm>
        </p:spPr>
        <p:txBody>
          <a:bodyPr/>
          <a:lstStyle/>
          <a:p>
            <a:pPr algn="ctr"/>
            <a:r>
              <a:rPr lang="es-ES" dirty="0"/>
              <a:t>REUNIONES Y VIDEOLLAMADAS</a:t>
            </a:r>
          </a:p>
        </p:txBody>
      </p:sp>
      <p:sp>
        <p:nvSpPr>
          <p:cNvPr id="3" name="Marcador de contenido 2">
            <a:extLst>
              <a:ext uri="{FF2B5EF4-FFF2-40B4-BE49-F238E27FC236}">
                <a16:creationId xmlns:a16="http://schemas.microsoft.com/office/drawing/2014/main" id="{BA3A1DF1-0A79-45A0-8C63-1F7D509A51FA}"/>
              </a:ext>
            </a:extLst>
          </p:cNvPr>
          <p:cNvSpPr>
            <a:spLocks noGrp="1"/>
          </p:cNvSpPr>
          <p:nvPr>
            <p:ph idx="1"/>
          </p:nvPr>
        </p:nvSpPr>
        <p:spPr>
          <a:xfrm>
            <a:off x="677333" y="1396315"/>
            <a:ext cx="9689985" cy="5276334"/>
          </a:xfrm>
        </p:spPr>
        <p:txBody>
          <a:bodyPr/>
          <a:lstStyle/>
          <a:p>
            <a:pPr marL="0" indent="0">
              <a:buNone/>
            </a:pPr>
            <a:r>
              <a:rPr lang="es-ES" dirty="0"/>
              <a:t>Esta herramienta es una de las más importantes en Educación, ya que nos permite impartir clase a distancia, o reunirnos con nuestros compañeros, cuando no podemos hacerlo de forma presencial. Sin embargo, también es la que requiere de mayores recursos (cámara, micrófono, conexión a internet veloz, horarios adaptados a todos…)</a:t>
            </a:r>
          </a:p>
          <a:p>
            <a:pPr marL="0" indent="0">
              <a:buNone/>
            </a:pPr>
            <a:r>
              <a:rPr lang="es-ES" dirty="0">
                <a:solidFill>
                  <a:schemeClr val="accent5">
                    <a:lumMod val="60000"/>
                    <a:lumOff val="40000"/>
                  </a:schemeClr>
                </a:solidFill>
              </a:rPr>
              <a:t>¿Cómo utilizarlas?</a:t>
            </a:r>
          </a:p>
          <a:p>
            <a:pPr marL="0" indent="0">
              <a:buNone/>
            </a:pPr>
            <a:r>
              <a:rPr lang="es-ES" dirty="0"/>
              <a:t>En función de la edad de nuestros alumnos, sus necesidades, los recursos disponibles… podemos emplear las reuniones de diferentes modos:</a:t>
            </a:r>
          </a:p>
          <a:p>
            <a:pPr>
              <a:buFontTx/>
              <a:buChar char="-"/>
            </a:pPr>
            <a:r>
              <a:rPr lang="es-ES" dirty="0"/>
              <a:t>Reuniones diarias programadas a una hora concreta (como en el horario escolar)</a:t>
            </a:r>
          </a:p>
          <a:p>
            <a:pPr>
              <a:buFontTx/>
              <a:buChar char="-"/>
            </a:pPr>
            <a:r>
              <a:rPr lang="es-ES" dirty="0"/>
              <a:t>Reuniones diarias en las que abordar los aspectos más importantes en un periodo breve de tiempo</a:t>
            </a:r>
          </a:p>
          <a:p>
            <a:pPr>
              <a:buFontTx/>
              <a:buChar char="-"/>
            </a:pPr>
            <a:r>
              <a:rPr lang="es-ES" dirty="0"/>
              <a:t>Reuniones puntuales para abordar aspectos concretos</a:t>
            </a:r>
          </a:p>
          <a:p>
            <a:pPr marL="0" indent="0">
              <a:buNone/>
            </a:pPr>
            <a:r>
              <a:rPr lang="es-ES" dirty="0"/>
              <a:t>A la hora de pensar cómo utilizar las reuniones debemos pensar en el bien de la mayoría de nuestros alumnos, por lo que si el acceso diario es imposible para la mayoría, es conveniente no tomar decisiones que perjudiquen a esa mayoría y creen desigualdad de oportunidades en el grupo; del mismo modo que hay alumnos y niveles que requieren de un explicaciones diarias y un seguimiento constante para poder progresar. </a:t>
            </a:r>
          </a:p>
          <a:p>
            <a:pPr>
              <a:buFontTx/>
              <a:buChar char="-"/>
            </a:pPr>
            <a:endParaRPr lang="es-ES" dirty="0"/>
          </a:p>
        </p:txBody>
      </p:sp>
    </p:spTree>
    <p:extLst>
      <p:ext uri="{BB962C8B-B14F-4D97-AF65-F5344CB8AC3E}">
        <p14:creationId xmlns:p14="http://schemas.microsoft.com/office/powerpoint/2010/main" val="4170464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DDACCE5-150B-4D23-9590-99798E07CCA6}"/>
              </a:ext>
            </a:extLst>
          </p:cNvPr>
          <p:cNvSpPr>
            <a:spLocks noGrp="1"/>
          </p:cNvSpPr>
          <p:nvPr>
            <p:ph idx="1"/>
          </p:nvPr>
        </p:nvSpPr>
        <p:spPr>
          <a:xfrm>
            <a:off x="677334" y="667265"/>
            <a:ext cx="8596668" cy="5374097"/>
          </a:xfrm>
        </p:spPr>
        <p:txBody>
          <a:bodyPr/>
          <a:lstStyle/>
          <a:p>
            <a:pPr marL="0" indent="0">
              <a:buNone/>
            </a:pPr>
            <a:r>
              <a:rPr lang="es-ES" dirty="0">
                <a:solidFill>
                  <a:schemeClr val="accent5">
                    <a:lumMod val="60000"/>
                    <a:lumOff val="40000"/>
                  </a:schemeClr>
                </a:solidFill>
              </a:rPr>
              <a:t>¿Qué nos ofrecen las reuniones y videollamadas?</a:t>
            </a:r>
          </a:p>
          <a:p>
            <a:pPr marL="0" indent="0">
              <a:buNone/>
            </a:pPr>
            <a:r>
              <a:rPr lang="es-ES" dirty="0"/>
              <a:t>Además de la posibilidad de establecer un canal de comunicación inmediato entre todos los asistentes, la reunión de </a:t>
            </a:r>
            <a:r>
              <a:rPr lang="es-ES" dirty="0" err="1"/>
              <a:t>Teams</a:t>
            </a:r>
            <a:r>
              <a:rPr lang="es-ES" dirty="0"/>
              <a:t> nos ofrece algunas herramientas muy útiles en el ámbito educativo, y que debemos conocer:</a:t>
            </a:r>
          </a:p>
          <a:p>
            <a:pPr>
              <a:buFontTx/>
              <a:buChar char="-"/>
            </a:pPr>
            <a:r>
              <a:rPr lang="es-ES" dirty="0"/>
              <a:t>La pizarra: nos permitirá completar nuestras explicaciones orales, ejemplificar e incluso permitir a los alumnos que interactúen en ella.</a:t>
            </a:r>
          </a:p>
          <a:p>
            <a:pPr>
              <a:buFontTx/>
              <a:buChar char="-"/>
            </a:pPr>
            <a:r>
              <a:rPr lang="es-ES" dirty="0"/>
              <a:t>Compartir pantalla: a través de esta herramienta podremos proyectar en las pantallas de nuestros alumnos videos, presentaciones y páginas web.</a:t>
            </a:r>
          </a:p>
          <a:p>
            <a:pPr>
              <a:buFontTx/>
              <a:buChar char="-"/>
            </a:pPr>
            <a:r>
              <a:rPr lang="es-ES" dirty="0"/>
              <a:t>Chat de la reunión: puede ser útil para realizar preguntas y contestarlas durante la clase, o para resumir y sintetizar lo más importante.</a:t>
            </a:r>
          </a:p>
          <a:p>
            <a:pPr>
              <a:buFontTx/>
              <a:buChar char="-"/>
            </a:pPr>
            <a:r>
              <a:rPr lang="es-ES" dirty="0"/>
              <a:t>Grabación de la reunión: aquellos que no pueden asistir en directo pueden verlo en diferido.</a:t>
            </a:r>
          </a:p>
          <a:p>
            <a:pPr>
              <a:buFontTx/>
              <a:buChar char="-"/>
            </a:pPr>
            <a:r>
              <a:rPr lang="es-ES" dirty="0"/>
              <a:t>Silenciar participantes: el docente administrador de la llamada puede asignar turnos de palabra (los alumnos pueden “levantar la mano” con un </a:t>
            </a:r>
            <a:r>
              <a:rPr lang="es-ES" dirty="0" err="1"/>
              <a:t>click</a:t>
            </a:r>
            <a:r>
              <a:rPr lang="es-ES" dirty="0"/>
              <a:t>) y silenciar a los demás para facilitar la escucha.</a:t>
            </a:r>
          </a:p>
        </p:txBody>
      </p:sp>
    </p:spTree>
    <p:extLst>
      <p:ext uri="{BB962C8B-B14F-4D97-AF65-F5344CB8AC3E}">
        <p14:creationId xmlns:p14="http://schemas.microsoft.com/office/powerpoint/2010/main" val="1874123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6EBA9B-0016-4D34-AEFE-FB5E4088E5D2}"/>
              </a:ext>
            </a:extLst>
          </p:cNvPr>
          <p:cNvSpPr>
            <a:spLocks noGrp="1"/>
          </p:cNvSpPr>
          <p:nvPr>
            <p:ph type="title"/>
          </p:nvPr>
        </p:nvSpPr>
        <p:spPr>
          <a:xfrm>
            <a:off x="677334" y="609600"/>
            <a:ext cx="8596668" cy="687859"/>
          </a:xfrm>
        </p:spPr>
        <p:txBody>
          <a:bodyPr/>
          <a:lstStyle/>
          <a:p>
            <a:pPr algn="ctr"/>
            <a:r>
              <a:rPr lang="es-ES" dirty="0"/>
              <a:t>LAS TAREAS</a:t>
            </a:r>
          </a:p>
        </p:txBody>
      </p:sp>
      <p:sp>
        <p:nvSpPr>
          <p:cNvPr id="3" name="Marcador de contenido 2">
            <a:extLst>
              <a:ext uri="{FF2B5EF4-FFF2-40B4-BE49-F238E27FC236}">
                <a16:creationId xmlns:a16="http://schemas.microsoft.com/office/drawing/2014/main" id="{B5AD26DA-7F20-46AD-A7DA-F90AEAB786E7}"/>
              </a:ext>
            </a:extLst>
          </p:cNvPr>
          <p:cNvSpPr>
            <a:spLocks noGrp="1"/>
          </p:cNvSpPr>
          <p:nvPr>
            <p:ph idx="1"/>
          </p:nvPr>
        </p:nvSpPr>
        <p:spPr>
          <a:xfrm>
            <a:off x="677334" y="1297459"/>
            <a:ext cx="8596668" cy="4743904"/>
          </a:xfrm>
        </p:spPr>
        <p:txBody>
          <a:bodyPr/>
          <a:lstStyle/>
          <a:p>
            <a:pPr marL="0" indent="0">
              <a:buNone/>
            </a:pPr>
            <a:r>
              <a:rPr lang="es-ES" dirty="0"/>
              <a:t>La sección de tareas nos permite establecer actividades que los alumnos deben realizar, publicarlas en los diferentes equipos y canales, y organizar tanto los archivos recibidos como las correcciones realizadas a cada alumno.</a:t>
            </a:r>
          </a:p>
          <a:p>
            <a:pPr marL="0" indent="0">
              <a:buNone/>
            </a:pPr>
            <a:r>
              <a:rPr lang="es-ES" dirty="0"/>
              <a:t>Esta sección permite establecer tareas complejas (incluyendo incluso criterios de evaluación automáticos), pero también tareas más sencillas, como entregar un texto o enviar una imagen. </a:t>
            </a:r>
          </a:p>
          <a:p>
            <a:pPr marL="0" indent="0">
              <a:buNone/>
            </a:pPr>
            <a:r>
              <a:rPr lang="es-ES" dirty="0"/>
              <a:t>¿Qué hemos de tener en cuenta a la hora de crear una tarea?</a:t>
            </a:r>
          </a:p>
          <a:p>
            <a:pPr>
              <a:buFontTx/>
              <a:buChar char="-"/>
            </a:pPr>
            <a:r>
              <a:rPr lang="es-ES" dirty="0"/>
              <a:t>La descripción de la tarea: podemos redactarla o adjuntar un documento. Debe ser clara para que todos los alumnos la entiendan por si mismos.</a:t>
            </a:r>
          </a:p>
          <a:p>
            <a:pPr>
              <a:buFontTx/>
              <a:buChar char="-"/>
            </a:pPr>
            <a:r>
              <a:rPr lang="es-ES" dirty="0"/>
              <a:t>La fecha de entrega: de forma automática, cuando esta fecha se cumpla los alumnos perderán la oportunidad de completarla.</a:t>
            </a:r>
          </a:p>
          <a:p>
            <a:pPr>
              <a:buFontTx/>
              <a:buChar char="-"/>
            </a:pPr>
            <a:r>
              <a:rPr lang="es-ES" dirty="0"/>
              <a:t>El lugar en el que se publica: dependiendo de si se trata de una tarea general una tarea de una asignatura o una tarea individual, debemos concretar a que equipo, canal o alumnos concretos debemos enviar la tarea.</a:t>
            </a:r>
          </a:p>
        </p:txBody>
      </p:sp>
    </p:spTree>
    <p:extLst>
      <p:ext uri="{BB962C8B-B14F-4D97-AF65-F5344CB8AC3E}">
        <p14:creationId xmlns:p14="http://schemas.microsoft.com/office/powerpoint/2010/main" val="3076005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E2A55F-D1DD-404F-AF4A-BEC7C83DDBE5}"/>
              </a:ext>
            </a:extLst>
          </p:cNvPr>
          <p:cNvSpPr>
            <a:spLocks noGrp="1"/>
          </p:cNvSpPr>
          <p:nvPr>
            <p:ph type="title"/>
          </p:nvPr>
        </p:nvSpPr>
        <p:spPr>
          <a:xfrm>
            <a:off x="677334" y="609600"/>
            <a:ext cx="8596668" cy="860854"/>
          </a:xfrm>
        </p:spPr>
        <p:txBody>
          <a:bodyPr/>
          <a:lstStyle/>
          <a:p>
            <a:pPr algn="ctr"/>
            <a:r>
              <a:rPr lang="es-ES" dirty="0"/>
              <a:t>CONCLUSIONES</a:t>
            </a:r>
          </a:p>
        </p:txBody>
      </p:sp>
      <p:sp>
        <p:nvSpPr>
          <p:cNvPr id="3" name="Marcador de contenido 2">
            <a:extLst>
              <a:ext uri="{FF2B5EF4-FFF2-40B4-BE49-F238E27FC236}">
                <a16:creationId xmlns:a16="http://schemas.microsoft.com/office/drawing/2014/main" id="{D7B0D572-07FC-4AB8-A0B2-E439A738B3EE}"/>
              </a:ext>
            </a:extLst>
          </p:cNvPr>
          <p:cNvSpPr>
            <a:spLocks noGrp="1"/>
          </p:cNvSpPr>
          <p:nvPr>
            <p:ph idx="1"/>
          </p:nvPr>
        </p:nvSpPr>
        <p:spPr>
          <a:xfrm>
            <a:off x="677334" y="1470455"/>
            <a:ext cx="8596668" cy="4570908"/>
          </a:xfrm>
        </p:spPr>
        <p:txBody>
          <a:bodyPr>
            <a:normAutofit lnSpcReduction="10000"/>
          </a:bodyPr>
          <a:lstStyle/>
          <a:p>
            <a:pPr>
              <a:buFontTx/>
              <a:buChar char="-"/>
            </a:pPr>
            <a:r>
              <a:rPr lang="es-ES" dirty="0"/>
              <a:t>Aunque Microsoft </a:t>
            </a:r>
            <a:r>
              <a:rPr lang="es-ES" dirty="0" err="1"/>
              <a:t>Teams</a:t>
            </a:r>
            <a:r>
              <a:rPr lang="es-ES" dirty="0"/>
              <a:t> ofrece numerosos recursos, los que necesitamos conocer y manejar para utilizar </a:t>
            </a:r>
            <a:r>
              <a:rPr lang="es-ES" dirty="0" err="1"/>
              <a:t>Teams</a:t>
            </a:r>
            <a:r>
              <a:rPr lang="es-ES" dirty="0"/>
              <a:t> en clase no son demasiados, por lo que no es necesario poseer numerosos conocimientos previos</a:t>
            </a:r>
          </a:p>
          <a:p>
            <a:pPr>
              <a:buFontTx/>
              <a:buChar char="-"/>
            </a:pPr>
            <a:r>
              <a:rPr lang="es-ES" dirty="0"/>
              <a:t>A la hora de utilizarlo en el aula debemos tener en cuenta las circunstancias del centro y de los alumnos. El uso de </a:t>
            </a:r>
            <a:r>
              <a:rPr lang="es-ES" dirty="0" err="1"/>
              <a:t>Teams</a:t>
            </a:r>
            <a:r>
              <a:rPr lang="es-ES" dirty="0"/>
              <a:t> no puede generar desigualdad por el hecho de que algunos alumnos no tengan recursos para utilizarlo adecuadamente</a:t>
            </a:r>
          </a:p>
          <a:p>
            <a:pPr>
              <a:buFontTx/>
              <a:buChar char="-"/>
            </a:pPr>
            <a:r>
              <a:rPr lang="es-ES" dirty="0"/>
              <a:t>Utilizar </a:t>
            </a:r>
            <a:r>
              <a:rPr lang="es-ES" dirty="0" err="1"/>
              <a:t>Teams</a:t>
            </a:r>
            <a:r>
              <a:rPr lang="es-ES" dirty="0"/>
              <a:t> no supone necesariamente que todo en el centro funcione a través de la red. </a:t>
            </a:r>
            <a:r>
              <a:rPr lang="es-ES" dirty="0" err="1"/>
              <a:t>Teams</a:t>
            </a:r>
            <a:r>
              <a:rPr lang="es-ES" dirty="0"/>
              <a:t> puede convertirse en un recurso extra que complemente la enseñanza presencial, y que vaya introduciéndose progresivamente.</a:t>
            </a:r>
          </a:p>
          <a:p>
            <a:pPr>
              <a:buFontTx/>
              <a:buChar char="-"/>
            </a:pPr>
            <a:r>
              <a:rPr lang="es-ES" dirty="0"/>
              <a:t>El uso más básico de </a:t>
            </a:r>
            <a:r>
              <a:rPr lang="es-ES" dirty="0" err="1"/>
              <a:t>Teams</a:t>
            </a:r>
            <a:r>
              <a:rPr lang="es-ES" dirty="0"/>
              <a:t> está prácticamente al alcance de todos, pero aprovechar al máximo las opciones que ofrece requiere de una formación específica y de la adquisición de práctica en el uso de esta y otras herramientas, como el paquete Office o los </a:t>
            </a:r>
            <a:r>
              <a:rPr lang="es-ES"/>
              <a:t>navegadores web.</a:t>
            </a:r>
            <a:endParaRPr lang="es-ES" dirty="0"/>
          </a:p>
          <a:p>
            <a:pPr>
              <a:buFontTx/>
              <a:buChar char="-"/>
            </a:pPr>
            <a:endParaRPr lang="es-ES" dirty="0"/>
          </a:p>
        </p:txBody>
      </p:sp>
    </p:spTree>
    <p:extLst>
      <p:ext uri="{BB962C8B-B14F-4D97-AF65-F5344CB8AC3E}">
        <p14:creationId xmlns:p14="http://schemas.microsoft.com/office/powerpoint/2010/main" val="1640017588"/>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TM02900688[[fn=Faceta]]</Template>
  <TotalTime>93</TotalTime>
  <Words>1457</Words>
  <Application>Microsoft Office PowerPoint</Application>
  <PresentationFormat>Panorámica</PresentationFormat>
  <Paragraphs>64</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Trebuchet MS</vt:lpstr>
      <vt:lpstr>Wingdings 3</vt:lpstr>
      <vt:lpstr>Faceta</vt:lpstr>
      <vt:lpstr>ACTUALIZACIÓN EN EL USO DE HERRAMIENTAS OFFICE 365</vt:lpstr>
      <vt:lpstr>CONSIDERACIONES INICIALES</vt:lpstr>
      <vt:lpstr>LA CREACIÓN DE EQUIPOS Y CANALES </vt:lpstr>
      <vt:lpstr>BLOC DE NOTAS Y ARCHIVOS DEL EQUIPO</vt:lpstr>
      <vt:lpstr>CHATS Y PUBLICACIONES</vt:lpstr>
      <vt:lpstr>REUNIONES Y VIDEOLLAMADAS</vt:lpstr>
      <vt:lpstr>Presentación de PowerPoint</vt:lpstr>
      <vt:lpstr>LAS TAREAS</vt:lpstr>
      <vt:lpstr>CONCLUSIONES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ACTUALIZACIÓN EN EL USO DE HERRAMIENTAS OFFICE 365</dc:title>
  <dc:creator>victor cabello perez</dc:creator>
  <cp:lastModifiedBy>victor cabello perez</cp:lastModifiedBy>
  <cp:revision>10</cp:revision>
  <dcterms:created xsi:type="dcterms:W3CDTF">2021-04-23T13:22:30Z</dcterms:created>
  <dcterms:modified xsi:type="dcterms:W3CDTF">2021-04-23T14:55:47Z</dcterms:modified>
</cp:coreProperties>
</file>