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4" r:id="rId7"/>
    <p:sldId id="265" r:id="rId8"/>
    <p:sldId id="266" r:id="rId9"/>
    <p:sldId id="260" r:id="rId10"/>
    <p:sldId id="261"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D8A55537-2378-45AA-B23D-3B55DA2FA164}" type="datetimeFigureOut">
              <a:rPr lang="es-ES" smtClean="0"/>
              <a:t>26/09/2020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CFC0A9-E926-4143-9092-CF74FCE105D3}" type="slidenum">
              <a:rPr lang="es-ES" smtClean="0"/>
              <a:t>‹Nº›</a:t>
            </a:fld>
            <a:endParaRPr lang="es-E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4686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A55537-2378-45AA-B23D-3B55DA2FA164}" type="datetimeFigureOut">
              <a:rPr lang="es-ES" smtClean="0"/>
              <a:t>26/09/2020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CFC0A9-E926-4143-9092-CF74FCE105D3}" type="slidenum">
              <a:rPr lang="es-ES" smtClean="0"/>
              <a:t>‹Nº›</a:t>
            </a:fld>
            <a:endParaRPr lang="es-ES"/>
          </a:p>
        </p:txBody>
      </p:sp>
    </p:spTree>
    <p:extLst>
      <p:ext uri="{BB962C8B-B14F-4D97-AF65-F5344CB8AC3E}">
        <p14:creationId xmlns:p14="http://schemas.microsoft.com/office/powerpoint/2010/main" val="181910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A55537-2378-45AA-B23D-3B55DA2FA164}" type="datetimeFigureOut">
              <a:rPr lang="es-ES" smtClean="0"/>
              <a:t>26/09/2020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CFC0A9-E926-4143-9092-CF74FCE105D3}" type="slidenum">
              <a:rPr lang="es-ES" smtClean="0"/>
              <a:t>‹Nº›</a:t>
            </a:fld>
            <a:endParaRPr lang="es-E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4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A55537-2378-45AA-B23D-3B55DA2FA164}" type="datetimeFigureOut">
              <a:rPr lang="es-ES" smtClean="0"/>
              <a:t>26/09/2020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CFC0A9-E926-4143-9092-CF74FCE105D3}" type="slidenum">
              <a:rPr lang="es-ES" smtClean="0"/>
              <a:t>‹Nº›</a:t>
            </a:fld>
            <a:endParaRPr lang="es-ES"/>
          </a:p>
        </p:txBody>
      </p:sp>
    </p:spTree>
    <p:extLst>
      <p:ext uri="{BB962C8B-B14F-4D97-AF65-F5344CB8AC3E}">
        <p14:creationId xmlns:p14="http://schemas.microsoft.com/office/powerpoint/2010/main" val="4221276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8A55537-2378-45AA-B23D-3B55DA2FA164}" type="datetimeFigureOut">
              <a:rPr lang="es-ES" smtClean="0"/>
              <a:t>26/09/2020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8CFC0A9-E926-4143-9092-CF74FCE105D3}" type="slidenum">
              <a:rPr lang="es-ES" smtClean="0"/>
              <a:t>‹Nº›</a:t>
            </a:fld>
            <a:endParaRPr lang="es-E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1340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8A55537-2378-45AA-B23D-3B55DA2FA164}" type="datetimeFigureOut">
              <a:rPr lang="es-ES" smtClean="0"/>
              <a:t>26/09/2020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8CFC0A9-E926-4143-9092-CF74FCE105D3}" type="slidenum">
              <a:rPr lang="es-ES" smtClean="0"/>
              <a:t>‹Nº›</a:t>
            </a:fld>
            <a:endParaRPr lang="es-ES"/>
          </a:p>
        </p:txBody>
      </p:sp>
    </p:spTree>
    <p:extLst>
      <p:ext uri="{BB962C8B-B14F-4D97-AF65-F5344CB8AC3E}">
        <p14:creationId xmlns:p14="http://schemas.microsoft.com/office/powerpoint/2010/main" val="1881416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8A55537-2378-45AA-B23D-3B55DA2FA164}" type="datetimeFigureOut">
              <a:rPr lang="es-ES" smtClean="0"/>
              <a:t>26/09/2020</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78CFC0A9-E926-4143-9092-CF74FCE105D3}" type="slidenum">
              <a:rPr lang="es-ES" smtClean="0"/>
              <a:t>‹Nº›</a:t>
            </a:fld>
            <a:endParaRPr lang="es-ES"/>
          </a:p>
        </p:txBody>
      </p:sp>
    </p:spTree>
    <p:extLst>
      <p:ext uri="{BB962C8B-B14F-4D97-AF65-F5344CB8AC3E}">
        <p14:creationId xmlns:p14="http://schemas.microsoft.com/office/powerpoint/2010/main" val="1071168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8A55537-2378-45AA-B23D-3B55DA2FA164}" type="datetimeFigureOut">
              <a:rPr lang="es-ES" smtClean="0"/>
              <a:t>26/09/2020</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78CFC0A9-E926-4143-9092-CF74FCE105D3}" type="slidenum">
              <a:rPr lang="es-ES" smtClean="0"/>
              <a:t>‹Nº›</a:t>
            </a:fld>
            <a:endParaRPr lang="es-ES"/>
          </a:p>
        </p:txBody>
      </p:sp>
    </p:spTree>
    <p:extLst>
      <p:ext uri="{BB962C8B-B14F-4D97-AF65-F5344CB8AC3E}">
        <p14:creationId xmlns:p14="http://schemas.microsoft.com/office/powerpoint/2010/main" val="3208540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A55537-2378-45AA-B23D-3B55DA2FA164}" type="datetimeFigureOut">
              <a:rPr lang="es-ES" smtClean="0"/>
              <a:t>26/09/2020</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78CFC0A9-E926-4143-9092-CF74FCE105D3}" type="slidenum">
              <a:rPr lang="es-ES" smtClean="0"/>
              <a:t>‹Nº›</a:t>
            </a:fld>
            <a:endParaRPr lang="es-ES"/>
          </a:p>
        </p:txBody>
      </p:sp>
    </p:spTree>
    <p:extLst>
      <p:ext uri="{BB962C8B-B14F-4D97-AF65-F5344CB8AC3E}">
        <p14:creationId xmlns:p14="http://schemas.microsoft.com/office/powerpoint/2010/main" val="602473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8A55537-2378-45AA-B23D-3B55DA2FA164}" type="datetimeFigureOut">
              <a:rPr lang="es-ES" smtClean="0"/>
              <a:t>26/09/2020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8CFC0A9-E926-4143-9092-CF74FCE105D3}" type="slidenum">
              <a:rPr lang="es-ES" smtClean="0"/>
              <a:t>‹Nº›</a:t>
            </a:fld>
            <a:endParaRPr lang="es-ES"/>
          </a:p>
        </p:txBody>
      </p:sp>
    </p:spTree>
    <p:extLst>
      <p:ext uri="{BB962C8B-B14F-4D97-AF65-F5344CB8AC3E}">
        <p14:creationId xmlns:p14="http://schemas.microsoft.com/office/powerpoint/2010/main" val="2801495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8A55537-2378-45AA-B23D-3B55DA2FA164}" type="datetimeFigureOut">
              <a:rPr lang="es-ES" smtClean="0"/>
              <a:t>26/09/2020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8CFC0A9-E926-4143-9092-CF74FCE105D3}" type="slidenum">
              <a:rPr lang="es-ES" smtClean="0"/>
              <a:t>‹Nº›</a:t>
            </a:fld>
            <a:endParaRPr lang="es-E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00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8A55537-2378-45AA-B23D-3B55DA2FA164}" type="datetimeFigureOut">
              <a:rPr lang="es-ES" smtClean="0"/>
              <a:t>26/09/2020</a:t>
            </a:fld>
            <a:endParaRPr lang="es-E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E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8CFC0A9-E926-4143-9092-CF74FCE105D3}" type="slidenum">
              <a:rPr lang="es-ES" smtClean="0"/>
              <a:t>‹Nº›</a:t>
            </a:fld>
            <a:endParaRPr lang="es-E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0739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iessapostol.educarex.es/latin/gramatica/ESQUEMAS/quinta_declinacion.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latinonline.es/gramatica-latina/2-1-primera-declinacion-del-lati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cademialatin.com/la-segunda-declinac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NMHtCqx4GC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aulafacil.com/cursos/latin/i/la-tercera-declinacion-l2451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NiTgORK4kYI" TargetMode="External"/><Relationship Id="rId2" Type="http://schemas.openxmlformats.org/officeDocument/2006/relationships/hyperlink" Target="https://www.didacterion.com/usuarios/publico/ddcue000763.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contraclave.es/clasicas/tema3.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linguaeantiquae.wordpress.com/category/latin/" TargetMode="External"/><Relationship Id="rId2" Type="http://schemas.openxmlformats.org/officeDocument/2006/relationships/hyperlink" Target="https://iessapostol.educarex.es/latin/gramatica/ESQUEMAS/verbos-irregulares.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mitoslogos.blogspot.com/2013/11/cuarta-declinacion-tema-en-u.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C5CB0B-A0A0-4914-8C56-FF30197EE2AB}"/>
              </a:ext>
            </a:extLst>
          </p:cNvPr>
          <p:cNvSpPr>
            <a:spLocks noGrp="1"/>
          </p:cNvSpPr>
          <p:nvPr>
            <p:ph type="ctrTitle"/>
          </p:nvPr>
        </p:nvSpPr>
        <p:spPr/>
        <p:txBody>
          <a:bodyPr/>
          <a:lstStyle/>
          <a:p>
            <a:r>
              <a:rPr lang="es-ES" dirty="0"/>
              <a:t>Aprende latín</a:t>
            </a:r>
          </a:p>
        </p:txBody>
      </p:sp>
      <p:sp>
        <p:nvSpPr>
          <p:cNvPr id="3" name="Subtítulo 2">
            <a:extLst>
              <a:ext uri="{FF2B5EF4-FFF2-40B4-BE49-F238E27FC236}">
                <a16:creationId xmlns:a16="http://schemas.microsoft.com/office/drawing/2014/main" id="{52AD921A-28E7-45EE-B96D-277CD3BA8193}"/>
              </a:ext>
            </a:extLst>
          </p:cNvPr>
          <p:cNvSpPr>
            <a:spLocks noGrp="1"/>
          </p:cNvSpPr>
          <p:nvPr>
            <p:ph type="subTitle" idx="1"/>
          </p:nvPr>
        </p:nvSpPr>
        <p:spPr/>
        <p:txBody>
          <a:bodyPr/>
          <a:lstStyle/>
          <a:p>
            <a:r>
              <a:rPr lang="es-ES" dirty="0"/>
              <a:t>COLECCIÓN DE ENLACES CURADOS</a:t>
            </a:r>
          </a:p>
        </p:txBody>
      </p:sp>
    </p:spTree>
    <p:extLst>
      <p:ext uri="{BB962C8B-B14F-4D97-AF65-F5344CB8AC3E}">
        <p14:creationId xmlns:p14="http://schemas.microsoft.com/office/powerpoint/2010/main" val="2834843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C5919D-598A-4256-8B74-A4CE5329B1C6}"/>
              </a:ext>
            </a:extLst>
          </p:cNvPr>
          <p:cNvSpPr>
            <a:spLocks noGrp="1"/>
          </p:cNvSpPr>
          <p:nvPr>
            <p:ph type="title"/>
          </p:nvPr>
        </p:nvSpPr>
        <p:spPr/>
        <p:txBody>
          <a:bodyPr/>
          <a:lstStyle/>
          <a:p>
            <a:pPr algn="ctr"/>
            <a:r>
              <a:rPr lang="es-ES" dirty="0"/>
              <a:t>La quinta declinación</a:t>
            </a:r>
          </a:p>
        </p:txBody>
      </p:sp>
      <p:sp>
        <p:nvSpPr>
          <p:cNvPr id="3" name="Marcador de contenido 2">
            <a:extLst>
              <a:ext uri="{FF2B5EF4-FFF2-40B4-BE49-F238E27FC236}">
                <a16:creationId xmlns:a16="http://schemas.microsoft.com/office/drawing/2014/main" id="{6B728C82-66C4-43BE-80FD-0095C4323CA3}"/>
              </a:ext>
            </a:extLst>
          </p:cNvPr>
          <p:cNvSpPr>
            <a:spLocks noGrp="1"/>
          </p:cNvSpPr>
          <p:nvPr>
            <p:ph idx="1"/>
          </p:nvPr>
        </p:nvSpPr>
        <p:spPr>
          <a:xfrm>
            <a:off x="1235963" y="2084832"/>
            <a:ext cx="9720073" cy="527538"/>
          </a:xfrm>
        </p:spPr>
        <p:txBody>
          <a:bodyPr/>
          <a:lstStyle/>
          <a:p>
            <a:r>
              <a:rPr lang="es-ES" dirty="0">
                <a:hlinkClick r:id="rId2"/>
              </a:rPr>
              <a:t>https://iessapostol.educarex.es/latin/gramatica/ESQUEMAS/quinta_declinacion.htm</a:t>
            </a:r>
            <a:r>
              <a:rPr lang="es-ES" dirty="0"/>
              <a:t> </a:t>
            </a:r>
          </a:p>
        </p:txBody>
      </p:sp>
      <p:sp>
        <p:nvSpPr>
          <p:cNvPr id="5" name="Rectángulo: esquinas redondeadas 4">
            <a:extLst>
              <a:ext uri="{FF2B5EF4-FFF2-40B4-BE49-F238E27FC236}">
                <a16:creationId xmlns:a16="http://schemas.microsoft.com/office/drawing/2014/main" id="{E1C1630F-77DB-44C5-A3F6-921A5DD23EEF}"/>
              </a:ext>
            </a:extLst>
          </p:cNvPr>
          <p:cNvSpPr/>
          <p:nvPr/>
        </p:nvSpPr>
        <p:spPr>
          <a:xfrm>
            <a:off x="497058" y="3206731"/>
            <a:ext cx="6185095" cy="26728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Esta web es algo arcaica, pero está muy bien porque tiene bastantes ejemplos de sustantivos declinados.</a:t>
            </a:r>
          </a:p>
          <a:p>
            <a:pPr algn="ctr"/>
            <a:endParaRPr lang="es-ES" dirty="0"/>
          </a:p>
          <a:p>
            <a:pPr algn="ctr"/>
            <a:r>
              <a:rPr lang="es-ES" dirty="0"/>
              <a:t>Hemos de añadir que la 5ª declinación solo tiene 3 sustantivos que se declinan al completo: </a:t>
            </a:r>
            <a:r>
              <a:rPr lang="es-ES" i="1" dirty="0" err="1"/>
              <a:t>dies</a:t>
            </a:r>
            <a:r>
              <a:rPr lang="es-ES" i="1" dirty="0"/>
              <a:t>, res </a:t>
            </a:r>
            <a:r>
              <a:rPr lang="es-ES" dirty="0"/>
              <a:t>y </a:t>
            </a:r>
            <a:r>
              <a:rPr lang="es-ES" i="1" dirty="0" err="1"/>
              <a:t>spes</a:t>
            </a:r>
            <a:r>
              <a:rPr lang="es-ES" dirty="0"/>
              <a:t>. El resto de sustantivos solo tienen la declinación del singular. Se trata de sustantivos abstractos con dobletes en la 1ª declinación. En el caso de necesitar un plural, se recurriría a su doblete de la 1ª declinación: </a:t>
            </a:r>
            <a:r>
              <a:rPr lang="es-ES" i="1" dirty="0" err="1"/>
              <a:t>luxuries</a:t>
            </a:r>
            <a:r>
              <a:rPr lang="es-ES" dirty="0"/>
              <a:t> y </a:t>
            </a:r>
            <a:r>
              <a:rPr lang="es-ES" i="1" dirty="0" err="1"/>
              <a:t>luxuria</a:t>
            </a:r>
            <a:r>
              <a:rPr lang="es-ES" dirty="0"/>
              <a:t>, por ejemplo.</a:t>
            </a:r>
          </a:p>
        </p:txBody>
      </p:sp>
      <p:pic>
        <p:nvPicPr>
          <p:cNvPr id="3074" name="Picture 2" descr="🥇▷【 La Quinta Declinación - Latín I 】">
            <a:extLst>
              <a:ext uri="{FF2B5EF4-FFF2-40B4-BE49-F238E27FC236}">
                <a16:creationId xmlns:a16="http://schemas.microsoft.com/office/drawing/2014/main" id="{00CAD9EC-F5EB-42B9-9DD8-5BC795B2F2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0966" y="2760786"/>
            <a:ext cx="4998719" cy="3511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1698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1FB186-D2C8-40EC-91AA-881FCEBF6013}"/>
              </a:ext>
            </a:extLst>
          </p:cNvPr>
          <p:cNvSpPr>
            <a:spLocks noGrp="1"/>
          </p:cNvSpPr>
          <p:nvPr>
            <p:ph type="title"/>
          </p:nvPr>
        </p:nvSpPr>
        <p:spPr/>
        <p:txBody>
          <a:bodyPr/>
          <a:lstStyle/>
          <a:p>
            <a:pPr algn="ctr"/>
            <a:r>
              <a:rPr lang="es-ES" dirty="0"/>
              <a:t>Comentarios sobre búsqueda y filtrado de los enlaces web</a:t>
            </a:r>
          </a:p>
        </p:txBody>
      </p:sp>
      <p:sp>
        <p:nvSpPr>
          <p:cNvPr id="3" name="Marcador de contenido 2">
            <a:extLst>
              <a:ext uri="{FF2B5EF4-FFF2-40B4-BE49-F238E27FC236}">
                <a16:creationId xmlns:a16="http://schemas.microsoft.com/office/drawing/2014/main" id="{9A83E6A2-9CE8-44D5-A628-09E729C274E2}"/>
              </a:ext>
            </a:extLst>
          </p:cNvPr>
          <p:cNvSpPr>
            <a:spLocks noGrp="1"/>
          </p:cNvSpPr>
          <p:nvPr>
            <p:ph idx="1"/>
          </p:nvPr>
        </p:nvSpPr>
        <p:spPr/>
        <p:txBody>
          <a:bodyPr>
            <a:normAutofit/>
          </a:bodyPr>
          <a:lstStyle/>
          <a:p>
            <a:r>
              <a:rPr lang="es-ES" sz="2500" dirty="0"/>
              <a:t>Principalmente la búsqueda y filtrado se ha llevado a cabo a través de:</a:t>
            </a:r>
          </a:p>
          <a:p>
            <a:pPr lvl="1"/>
            <a:r>
              <a:rPr lang="es-ES" sz="2500" dirty="0"/>
              <a:t>La </a:t>
            </a:r>
            <a:r>
              <a:rPr lang="es-ES" sz="2500" b="1" dirty="0"/>
              <a:t>BÚSQUEDA AVANZADA </a:t>
            </a:r>
            <a:r>
              <a:rPr lang="es-ES" sz="2500" dirty="0"/>
              <a:t>de Google: Se trata de una herramienta con la que ya estaba familiarizado. Además, sus filtros han permitido encontrar la información en español que necesitaba sobre lengua latina, información que no es muy abundante en la red.</a:t>
            </a:r>
          </a:p>
          <a:p>
            <a:pPr lvl="1" algn="just"/>
            <a:r>
              <a:rPr lang="es-ES" sz="2500" b="1" dirty="0"/>
              <a:t>FEEDLY: </a:t>
            </a:r>
            <a:r>
              <a:rPr lang="es-ES" sz="2500" dirty="0"/>
              <a:t>Me ha recordado a Google Reader. Me ha llamado la atención que en el mismo tiempo que he invertido en las búsquedas de Google he leído más entradas en </a:t>
            </a:r>
            <a:r>
              <a:rPr lang="es-ES" sz="2500" dirty="0" err="1"/>
              <a:t>feedly</a:t>
            </a:r>
            <a:r>
              <a:rPr lang="es-ES" sz="2500" dirty="0"/>
              <a:t>, aunque quizás hecho en falta la posibilidad de ver los comentarios de los posts.</a:t>
            </a:r>
            <a:endParaRPr lang="es-ES" sz="2500" b="1" dirty="0"/>
          </a:p>
        </p:txBody>
      </p:sp>
    </p:spTree>
    <p:extLst>
      <p:ext uri="{BB962C8B-B14F-4D97-AF65-F5344CB8AC3E}">
        <p14:creationId xmlns:p14="http://schemas.microsoft.com/office/powerpoint/2010/main" val="3890347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7545EC-BAC7-4EDF-83CC-0747F2EE5505}"/>
              </a:ext>
            </a:extLst>
          </p:cNvPr>
          <p:cNvSpPr>
            <a:spLocks noGrp="1"/>
          </p:cNvSpPr>
          <p:nvPr>
            <p:ph type="title"/>
          </p:nvPr>
        </p:nvSpPr>
        <p:spPr/>
        <p:txBody>
          <a:bodyPr/>
          <a:lstStyle/>
          <a:p>
            <a:pPr algn="ctr"/>
            <a:r>
              <a:rPr lang="es-ES" dirty="0"/>
              <a:t>LA PRIMERA DECLINACIÓN</a:t>
            </a:r>
          </a:p>
        </p:txBody>
      </p:sp>
      <p:sp>
        <p:nvSpPr>
          <p:cNvPr id="3" name="Marcador de contenido 2">
            <a:extLst>
              <a:ext uri="{FF2B5EF4-FFF2-40B4-BE49-F238E27FC236}">
                <a16:creationId xmlns:a16="http://schemas.microsoft.com/office/drawing/2014/main" id="{5456B38B-7C09-4984-86E2-F0214BE9FAF6}"/>
              </a:ext>
            </a:extLst>
          </p:cNvPr>
          <p:cNvSpPr>
            <a:spLocks noGrp="1"/>
          </p:cNvSpPr>
          <p:nvPr>
            <p:ph idx="1"/>
          </p:nvPr>
        </p:nvSpPr>
        <p:spPr>
          <a:xfrm>
            <a:off x="1235963" y="2084832"/>
            <a:ext cx="9720073" cy="499403"/>
          </a:xfrm>
        </p:spPr>
        <p:txBody>
          <a:bodyPr/>
          <a:lstStyle/>
          <a:p>
            <a:pPr algn="ctr"/>
            <a:r>
              <a:rPr lang="es-ES" dirty="0">
                <a:hlinkClick r:id="rId2"/>
              </a:rPr>
              <a:t>https://latinonline.es/gramatica-latina/2-1-primera-declinacion-del-latin/</a:t>
            </a:r>
            <a:r>
              <a:rPr lang="es-ES" dirty="0"/>
              <a:t> </a:t>
            </a:r>
          </a:p>
        </p:txBody>
      </p:sp>
      <p:sp>
        <p:nvSpPr>
          <p:cNvPr id="4" name="Rectángulo: esquinas redondeadas 3">
            <a:extLst>
              <a:ext uri="{FF2B5EF4-FFF2-40B4-BE49-F238E27FC236}">
                <a16:creationId xmlns:a16="http://schemas.microsoft.com/office/drawing/2014/main" id="{0B855074-DD32-45AC-B64B-4DC201B0CB7D}"/>
              </a:ext>
            </a:extLst>
          </p:cNvPr>
          <p:cNvSpPr/>
          <p:nvPr/>
        </p:nvSpPr>
        <p:spPr>
          <a:xfrm>
            <a:off x="826829" y="3429000"/>
            <a:ext cx="6291424" cy="28437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Completa web donde se explica la primera declinación latina al detalle</a:t>
            </a:r>
          </a:p>
          <a:p>
            <a:pPr algn="ctr"/>
            <a:r>
              <a:rPr lang="es-ES" dirty="0"/>
              <a:t>Acompaña un video ilustrativo de como declinar cada sustantivo</a:t>
            </a:r>
          </a:p>
          <a:p>
            <a:pPr algn="ctr"/>
            <a:r>
              <a:rPr lang="es-ES" dirty="0"/>
              <a:t>Hemos de recordar que no todos los sustantivos de la 1ª declinación son femeninos, hay algunos masculinos y no solamente los nombres de varón y los oficios, sino también los acabados en –</a:t>
            </a:r>
            <a:r>
              <a:rPr lang="es-ES" i="1" dirty="0"/>
              <a:t>cola</a:t>
            </a:r>
            <a:r>
              <a:rPr lang="es-ES" dirty="0"/>
              <a:t> y -</a:t>
            </a:r>
            <a:r>
              <a:rPr lang="es-ES" i="1" dirty="0"/>
              <a:t>gena</a:t>
            </a:r>
          </a:p>
        </p:txBody>
      </p:sp>
      <p:pic>
        <p:nvPicPr>
          <p:cNvPr id="1026" name="Picture 2" descr="2.1. PRIMERA DECLINACIÓN DEL LATÍN - LATÍN ONLINE">
            <a:extLst>
              <a:ext uri="{FF2B5EF4-FFF2-40B4-BE49-F238E27FC236}">
                <a16:creationId xmlns:a16="http://schemas.microsoft.com/office/drawing/2014/main" id="{C4018743-0D09-497B-8FF5-955FCC5CB4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6555" y="2785403"/>
            <a:ext cx="3815510" cy="37811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7264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3FAB67-D8EB-4015-95C8-1A80A39088BF}"/>
              </a:ext>
            </a:extLst>
          </p:cNvPr>
          <p:cNvSpPr>
            <a:spLocks noGrp="1"/>
          </p:cNvSpPr>
          <p:nvPr>
            <p:ph type="title"/>
          </p:nvPr>
        </p:nvSpPr>
        <p:spPr/>
        <p:txBody>
          <a:bodyPr/>
          <a:lstStyle/>
          <a:p>
            <a:pPr algn="ctr"/>
            <a:r>
              <a:rPr lang="es-ES" dirty="0"/>
              <a:t>La segunda declinación</a:t>
            </a:r>
          </a:p>
        </p:txBody>
      </p:sp>
      <p:sp>
        <p:nvSpPr>
          <p:cNvPr id="3" name="Marcador de contenido 2">
            <a:extLst>
              <a:ext uri="{FF2B5EF4-FFF2-40B4-BE49-F238E27FC236}">
                <a16:creationId xmlns:a16="http://schemas.microsoft.com/office/drawing/2014/main" id="{E2D34BD2-099F-48B5-B11C-B3882CC08F0B}"/>
              </a:ext>
            </a:extLst>
          </p:cNvPr>
          <p:cNvSpPr>
            <a:spLocks noGrp="1"/>
          </p:cNvSpPr>
          <p:nvPr>
            <p:ph idx="1"/>
          </p:nvPr>
        </p:nvSpPr>
        <p:spPr>
          <a:xfrm>
            <a:off x="1024128" y="2286000"/>
            <a:ext cx="9720073" cy="752622"/>
          </a:xfrm>
        </p:spPr>
        <p:txBody>
          <a:bodyPr/>
          <a:lstStyle/>
          <a:p>
            <a:pPr algn="ctr"/>
            <a:r>
              <a:rPr lang="es-ES" dirty="0">
                <a:hlinkClick r:id="rId2"/>
              </a:rPr>
              <a:t>https://academialatin.com/la-segunda-declinacion/</a:t>
            </a:r>
            <a:r>
              <a:rPr lang="es-ES" dirty="0"/>
              <a:t> </a:t>
            </a:r>
          </a:p>
        </p:txBody>
      </p:sp>
      <p:sp>
        <p:nvSpPr>
          <p:cNvPr id="4" name="Rectángulo: esquinas redondeadas 3">
            <a:extLst>
              <a:ext uri="{FF2B5EF4-FFF2-40B4-BE49-F238E27FC236}">
                <a16:creationId xmlns:a16="http://schemas.microsoft.com/office/drawing/2014/main" id="{17DCE047-FE49-4DBD-9E5F-15AFD53D18CE}"/>
              </a:ext>
            </a:extLst>
          </p:cNvPr>
          <p:cNvSpPr/>
          <p:nvPr/>
        </p:nvSpPr>
        <p:spPr>
          <a:xfrm>
            <a:off x="1931963" y="3239790"/>
            <a:ext cx="8328073" cy="26728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Esta web es una de las más completas para los autodidactas del latín. </a:t>
            </a:r>
          </a:p>
          <a:p>
            <a:pPr algn="ctr"/>
            <a:endParaRPr lang="es-ES" dirty="0"/>
          </a:p>
          <a:p>
            <a:pPr algn="ctr"/>
            <a:r>
              <a:rPr lang="es-ES" dirty="0"/>
              <a:t>Para profundizar más en cuanto a los géneros de los sustantivos de la 2ª declinación, cabe destacar los 3 neutros excepcionales en –</a:t>
            </a:r>
            <a:r>
              <a:rPr lang="es-ES" i="1" dirty="0" err="1"/>
              <a:t>us</a:t>
            </a:r>
            <a:r>
              <a:rPr lang="es-ES" dirty="0"/>
              <a:t>: </a:t>
            </a:r>
            <a:r>
              <a:rPr lang="es-ES" i="1" dirty="0"/>
              <a:t>virus, </a:t>
            </a:r>
            <a:r>
              <a:rPr lang="es-ES" i="1" dirty="0" err="1"/>
              <a:t>pelagus</a:t>
            </a:r>
            <a:r>
              <a:rPr lang="es-ES" i="1" dirty="0"/>
              <a:t>, </a:t>
            </a:r>
            <a:r>
              <a:rPr lang="es-ES" i="1" dirty="0" err="1"/>
              <a:t>vulgus</a:t>
            </a:r>
            <a:r>
              <a:rPr lang="es-ES" dirty="0"/>
              <a:t>. Rompen la norma con respecto a los neutros regulares en –</a:t>
            </a:r>
            <a:r>
              <a:rPr lang="es-ES" i="1" dirty="0" err="1"/>
              <a:t>um</a:t>
            </a:r>
            <a:r>
              <a:rPr lang="es-ES" dirty="0"/>
              <a:t> debido a que son calcos del griego. A pesar de ser en –</a:t>
            </a:r>
            <a:r>
              <a:rPr lang="es-ES" i="1" dirty="0" err="1"/>
              <a:t>us</a:t>
            </a:r>
            <a:r>
              <a:rPr lang="es-ES" dirty="0"/>
              <a:t>, cumplen las normas de todos los neutros: Nominativo, Vocativo y Acusativo </a:t>
            </a:r>
            <a:r>
              <a:rPr lang="es-ES" dirty="0" err="1"/>
              <a:t>sigulares</a:t>
            </a:r>
            <a:r>
              <a:rPr lang="es-ES" dirty="0"/>
              <a:t> iguales y en el plural, además de iguales, siempre llevan la desinencia –</a:t>
            </a:r>
            <a:r>
              <a:rPr lang="es-ES" i="1" dirty="0"/>
              <a:t>a</a:t>
            </a:r>
            <a:r>
              <a:rPr lang="es-ES" dirty="0"/>
              <a:t>.</a:t>
            </a:r>
          </a:p>
        </p:txBody>
      </p:sp>
    </p:spTree>
    <p:extLst>
      <p:ext uri="{BB962C8B-B14F-4D97-AF65-F5344CB8AC3E}">
        <p14:creationId xmlns:p14="http://schemas.microsoft.com/office/powerpoint/2010/main" val="2919624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62C2D1-6CF3-416D-8F22-4E715D15DF78}"/>
              </a:ext>
            </a:extLst>
          </p:cNvPr>
          <p:cNvSpPr>
            <a:spLocks noGrp="1"/>
          </p:cNvSpPr>
          <p:nvPr>
            <p:ph type="title"/>
          </p:nvPr>
        </p:nvSpPr>
        <p:spPr/>
        <p:txBody>
          <a:bodyPr/>
          <a:lstStyle/>
          <a:p>
            <a:pPr algn="ctr"/>
            <a:r>
              <a:rPr lang="es-ES" dirty="0"/>
              <a:t>Los adjetivos del primer tipo 2-1-2</a:t>
            </a:r>
          </a:p>
        </p:txBody>
      </p:sp>
      <p:sp>
        <p:nvSpPr>
          <p:cNvPr id="3" name="Marcador de contenido 2">
            <a:extLst>
              <a:ext uri="{FF2B5EF4-FFF2-40B4-BE49-F238E27FC236}">
                <a16:creationId xmlns:a16="http://schemas.microsoft.com/office/drawing/2014/main" id="{2965CF0D-0B76-478E-97A5-9D327153D7F1}"/>
              </a:ext>
            </a:extLst>
          </p:cNvPr>
          <p:cNvSpPr>
            <a:spLocks noGrp="1"/>
          </p:cNvSpPr>
          <p:nvPr>
            <p:ph idx="1"/>
          </p:nvPr>
        </p:nvSpPr>
        <p:spPr>
          <a:xfrm>
            <a:off x="1024128" y="2286000"/>
            <a:ext cx="9720073" cy="527538"/>
          </a:xfrm>
        </p:spPr>
        <p:txBody>
          <a:bodyPr/>
          <a:lstStyle/>
          <a:p>
            <a:pPr algn="ctr"/>
            <a:r>
              <a:rPr lang="es-ES" dirty="0">
                <a:hlinkClick r:id="rId2"/>
              </a:rPr>
              <a:t>https://www.youtube.com/watch?v=NMHtCqx4GCQ</a:t>
            </a:r>
            <a:r>
              <a:rPr lang="es-ES" dirty="0"/>
              <a:t> </a:t>
            </a:r>
          </a:p>
        </p:txBody>
      </p:sp>
      <p:sp>
        <p:nvSpPr>
          <p:cNvPr id="5" name="Rectángulo: esquinas redondeadas 4">
            <a:extLst>
              <a:ext uri="{FF2B5EF4-FFF2-40B4-BE49-F238E27FC236}">
                <a16:creationId xmlns:a16="http://schemas.microsoft.com/office/drawing/2014/main" id="{F22B7DBF-E84A-4B64-BA43-226AE2557298}"/>
              </a:ext>
            </a:extLst>
          </p:cNvPr>
          <p:cNvSpPr/>
          <p:nvPr/>
        </p:nvSpPr>
        <p:spPr>
          <a:xfrm>
            <a:off x="1931963" y="3239790"/>
            <a:ext cx="8328073" cy="26728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Clase magistral de </a:t>
            </a:r>
            <a:r>
              <a:rPr lang="es-ES" dirty="0" err="1"/>
              <a:t>youtube</a:t>
            </a:r>
            <a:r>
              <a:rPr lang="es-ES" dirty="0"/>
              <a:t> sobre la declinación de este tipo de adjetivos tan frecuentes en la lengua latina.</a:t>
            </a:r>
          </a:p>
          <a:p>
            <a:pPr algn="ctr"/>
            <a:endParaRPr lang="es-ES" dirty="0"/>
          </a:p>
          <a:p>
            <a:pPr algn="ctr"/>
            <a:r>
              <a:rPr lang="es-ES" dirty="0"/>
              <a:t>Cabe añadir que no todos se enuncian de la misma manera: </a:t>
            </a:r>
            <a:r>
              <a:rPr lang="es-ES" i="1" dirty="0"/>
              <a:t>-</a:t>
            </a:r>
            <a:r>
              <a:rPr lang="es-ES" i="1" dirty="0" err="1"/>
              <a:t>us</a:t>
            </a:r>
            <a:r>
              <a:rPr lang="es-ES" i="1" dirty="0"/>
              <a:t>/-a/-</a:t>
            </a:r>
            <a:r>
              <a:rPr lang="es-ES" i="1" dirty="0" err="1"/>
              <a:t>um</a:t>
            </a:r>
            <a:r>
              <a:rPr lang="es-ES" i="1" dirty="0"/>
              <a:t> –</a:t>
            </a:r>
            <a:r>
              <a:rPr lang="es-ES" i="1" dirty="0" err="1"/>
              <a:t>er</a:t>
            </a:r>
            <a:r>
              <a:rPr lang="es-ES" i="1" dirty="0"/>
              <a:t>/-a/-</a:t>
            </a:r>
            <a:r>
              <a:rPr lang="es-ES" i="1" dirty="0" err="1"/>
              <a:t>um</a:t>
            </a:r>
            <a:r>
              <a:rPr lang="es-ES" dirty="0"/>
              <a:t> y que los segundos pueden sufrir apofonía o no, por ejemplo: </a:t>
            </a:r>
            <a:r>
              <a:rPr lang="es-ES" i="1" dirty="0" err="1"/>
              <a:t>miser</a:t>
            </a:r>
            <a:r>
              <a:rPr lang="es-ES" i="1" dirty="0"/>
              <a:t>-misera-</a:t>
            </a:r>
            <a:r>
              <a:rPr lang="es-ES" i="1" dirty="0" err="1"/>
              <a:t>miserum</a:t>
            </a:r>
            <a:r>
              <a:rPr lang="es-ES" dirty="0"/>
              <a:t> no tiene apofonía y </a:t>
            </a:r>
            <a:r>
              <a:rPr lang="es-ES" i="1" dirty="0"/>
              <a:t>sacer-sacra-</a:t>
            </a:r>
            <a:r>
              <a:rPr lang="es-ES" i="1" dirty="0" err="1"/>
              <a:t>sacrum</a:t>
            </a:r>
            <a:r>
              <a:rPr lang="es-ES" dirty="0"/>
              <a:t> sí la tiene. En este último caso la raíz para declinar la cogeremos del neutro y nunca del masculino.</a:t>
            </a:r>
          </a:p>
        </p:txBody>
      </p:sp>
    </p:spTree>
    <p:extLst>
      <p:ext uri="{BB962C8B-B14F-4D97-AF65-F5344CB8AC3E}">
        <p14:creationId xmlns:p14="http://schemas.microsoft.com/office/powerpoint/2010/main" val="2513325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688F6-DE1C-4A60-BE4E-12EDF0657602}"/>
              </a:ext>
            </a:extLst>
          </p:cNvPr>
          <p:cNvSpPr>
            <a:spLocks noGrp="1"/>
          </p:cNvSpPr>
          <p:nvPr>
            <p:ph type="title"/>
          </p:nvPr>
        </p:nvSpPr>
        <p:spPr/>
        <p:txBody>
          <a:bodyPr/>
          <a:lstStyle/>
          <a:p>
            <a:pPr algn="ctr"/>
            <a:r>
              <a:rPr lang="es-ES" dirty="0"/>
              <a:t>La tercera declinación</a:t>
            </a:r>
          </a:p>
        </p:txBody>
      </p:sp>
      <p:sp>
        <p:nvSpPr>
          <p:cNvPr id="3" name="Marcador de contenido 2">
            <a:extLst>
              <a:ext uri="{FF2B5EF4-FFF2-40B4-BE49-F238E27FC236}">
                <a16:creationId xmlns:a16="http://schemas.microsoft.com/office/drawing/2014/main" id="{586622F1-F8D8-4D88-86EC-ED84E6449ACD}"/>
              </a:ext>
            </a:extLst>
          </p:cNvPr>
          <p:cNvSpPr>
            <a:spLocks noGrp="1"/>
          </p:cNvSpPr>
          <p:nvPr>
            <p:ph idx="1"/>
          </p:nvPr>
        </p:nvSpPr>
        <p:spPr>
          <a:xfrm>
            <a:off x="1024128" y="2286000"/>
            <a:ext cx="9720073" cy="471268"/>
          </a:xfrm>
        </p:spPr>
        <p:txBody>
          <a:bodyPr/>
          <a:lstStyle/>
          <a:p>
            <a:pPr algn="ctr"/>
            <a:r>
              <a:rPr lang="es-ES" dirty="0">
                <a:hlinkClick r:id="rId2"/>
              </a:rPr>
              <a:t>https://www.aulafacil.com/cursos/latin/i/la-tercera-declinacion-l24512</a:t>
            </a:r>
            <a:r>
              <a:rPr lang="es-ES" dirty="0"/>
              <a:t> </a:t>
            </a:r>
          </a:p>
        </p:txBody>
      </p:sp>
      <p:sp>
        <p:nvSpPr>
          <p:cNvPr id="4" name="Rectángulo: esquinas redondeadas 3">
            <a:extLst>
              <a:ext uri="{FF2B5EF4-FFF2-40B4-BE49-F238E27FC236}">
                <a16:creationId xmlns:a16="http://schemas.microsoft.com/office/drawing/2014/main" id="{A365E3E8-6E9D-4A26-BF09-CC16496D7F65}"/>
              </a:ext>
            </a:extLst>
          </p:cNvPr>
          <p:cNvSpPr/>
          <p:nvPr/>
        </p:nvSpPr>
        <p:spPr>
          <a:xfrm>
            <a:off x="485776" y="2958436"/>
            <a:ext cx="5078438" cy="36224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En su empeño de hacer fácil el latín, la web de </a:t>
            </a:r>
            <a:r>
              <a:rPr lang="es-ES" dirty="0" err="1"/>
              <a:t>aulafacil</a:t>
            </a:r>
            <a:r>
              <a:rPr lang="es-ES" dirty="0"/>
              <a:t> es algo chapucera a la hora de explicar los contenidos, pero es interesante por sus actividades interactivas.</a:t>
            </a:r>
          </a:p>
          <a:p>
            <a:pPr algn="ctr"/>
            <a:endParaRPr lang="es-ES" dirty="0"/>
          </a:p>
          <a:p>
            <a:pPr algn="ctr"/>
            <a:r>
              <a:rPr lang="es-ES" dirty="0"/>
              <a:t>Hemos de destacar que falta toda la clasificación de sustantivos de la 3ª declinación de tema acabado en consonante. En función de la consonante en la que acabe tenemos la siguiente clasificación: Temas en oclusiva, en líquida, en nasal y en silbante.</a:t>
            </a:r>
          </a:p>
        </p:txBody>
      </p:sp>
      <p:pic>
        <p:nvPicPr>
          <p:cNvPr id="2050" name="Picture 2" descr="La tercera declinación latina: tema en consonante y tema en i | Lenguas  clásicas">
            <a:extLst>
              <a:ext uri="{FF2B5EF4-FFF2-40B4-BE49-F238E27FC236}">
                <a16:creationId xmlns:a16="http://schemas.microsoft.com/office/drawing/2014/main" id="{5E6D9E41-940A-4EE7-81FA-76A62D8179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84164" y="2958436"/>
            <a:ext cx="6121351" cy="3843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1102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156A30-5E67-4A30-A1C8-F061F57C9728}"/>
              </a:ext>
            </a:extLst>
          </p:cNvPr>
          <p:cNvSpPr>
            <a:spLocks noGrp="1"/>
          </p:cNvSpPr>
          <p:nvPr>
            <p:ph type="title"/>
          </p:nvPr>
        </p:nvSpPr>
        <p:spPr>
          <a:xfrm>
            <a:off x="1235964" y="457389"/>
            <a:ext cx="9720072" cy="1499616"/>
          </a:xfrm>
        </p:spPr>
        <p:txBody>
          <a:bodyPr/>
          <a:lstStyle/>
          <a:p>
            <a:pPr algn="ctr"/>
            <a:r>
              <a:rPr lang="es-ES" dirty="0"/>
              <a:t>Los adjetivos de la tercera declinación</a:t>
            </a:r>
          </a:p>
        </p:txBody>
      </p:sp>
      <p:sp>
        <p:nvSpPr>
          <p:cNvPr id="3" name="Marcador de contenido 2">
            <a:extLst>
              <a:ext uri="{FF2B5EF4-FFF2-40B4-BE49-F238E27FC236}">
                <a16:creationId xmlns:a16="http://schemas.microsoft.com/office/drawing/2014/main" id="{ED5000F0-A227-4781-B1E8-D937E1418C8A}"/>
              </a:ext>
            </a:extLst>
          </p:cNvPr>
          <p:cNvSpPr>
            <a:spLocks noGrp="1"/>
          </p:cNvSpPr>
          <p:nvPr>
            <p:ph idx="1"/>
          </p:nvPr>
        </p:nvSpPr>
        <p:spPr>
          <a:xfrm>
            <a:off x="1024128" y="2286000"/>
            <a:ext cx="9720073" cy="471268"/>
          </a:xfrm>
        </p:spPr>
        <p:txBody>
          <a:bodyPr/>
          <a:lstStyle/>
          <a:p>
            <a:pPr algn="ctr"/>
            <a:r>
              <a:rPr lang="es-ES" dirty="0">
                <a:hlinkClick r:id="rId2"/>
              </a:rPr>
              <a:t>https://www.didacterion.com/usuarios/publico/ddcue000763.htm</a:t>
            </a:r>
            <a:r>
              <a:rPr lang="es-ES" dirty="0"/>
              <a:t> </a:t>
            </a:r>
          </a:p>
        </p:txBody>
      </p:sp>
      <p:sp>
        <p:nvSpPr>
          <p:cNvPr id="5" name="Rectángulo: esquinas redondeadas 4">
            <a:extLst>
              <a:ext uri="{FF2B5EF4-FFF2-40B4-BE49-F238E27FC236}">
                <a16:creationId xmlns:a16="http://schemas.microsoft.com/office/drawing/2014/main" id="{8002AD29-8C36-4DBD-B3D7-F501284753E2}"/>
              </a:ext>
            </a:extLst>
          </p:cNvPr>
          <p:cNvSpPr/>
          <p:nvPr/>
        </p:nvSpPr>
        <p:spPr>
          <a:xfrm>
            <a:off x="1820008" y="3086262"/>
            <a:ext cx="8328073" cy="26728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Esta web presenta una serie de actividades </a:t>
            </a:r>
            <a:r>
              <a:rPr lang="es-ES" dirty="0" err="1"/>
              <a:t>autoevaluables</a:t>
            </a:r>
            <a:r>
              <a:rPr lang="es-ES" dirty="0"/>
              <a:t> sobre los adjetivos de la tercera declinación.</a:t>
            </a:r>
          </a:p>
          <a:p>
            <a:pPr algn="ctr"/>
            <a:endParaRPr lang="es-ES" dirty="0"/>
          </a:p>
          <a:p>
            <a:pPr algn="ctr"/>
            <a:r>
              <a:rPr lang="es-ES" dirty="0"/>
              <a:t>Falta toda la explicación de las distintas formaciones de adjetivos de la tercera declinación. Para ello podemos recurrir a esta magnífica explicación en </a:t>
            </a:r>
            <a:r>
              <a:rPr lang="es-ES" dirty="0" err="1"/>
              <a:t>youtube</a:t>
            </a:r>
            <a:r>
              <a:rPr lang="es-ES" dirty="0"/>
              <a:t> de Francisco Javier </a:t>
            </a:r>
            <a:r>
              <a:rPr lang="es-ES" dirty="0" err="1"/>
              <a:t>Comesaña</a:t>
            </a:r>
            <a:r>
              <a:rPr lang="es-ES" dirty="0"/>
              <a:t> </a:t>
            </a:r>
          </a:p>
        </p:txBody>
      </p:sp>
      <p:sp>
        <p:nvSpPr>
          <p:cNvPr id="9" name="CuadroTexto 8">
            <a:extLst>
              <a:ext uri="{FF2B5EF4-FFF2-40B4-BE49-F238E27FC236}">
                <a16:creationId xmlns:a16="http://schemas.microsoft.com/office/drawing/2014/main" id="{7CBFE449-D4EA-4FBD-959B-38A38947EAD0}"/>
              </a:ext>
            </a:extLst>
          </p:cNvPr>
          <p:cNvSpPr txBox="1"/>
          <p:nvPr/>
        </p:nvSpPr>
        <p:spPr>
          <a:xfrm>
            <a:off x="3513406" y="6088118"/>
            <a:ext cx="4941278" cy="369332"/>
          </a:xfrm>
          <a:prstGeom prst="rect">
            <a:avLst/>
          </a:prstGeom>
          <a:noFill/>
        </p:spPr>
        <p:txBody>
          <a:bodyPr wrap="square">
            <a:spAutoFit/>
          </a:bodyPr>
          <a:lstStyle/>
          <a:p>
            <a:r>
              <a:rPr lang="es-ES" dirty="0">
                <a:hlinkClick r:id="rId3"/>
              </a:rPr>
              <a:t>https://www.youtube.com/watch?v=NiTgORK4kYI</a:t>
            </a:r>
            <a:r>
              <a:rPr lang="es-ES" dirty="0"/>
              <a:t> </a:t>
            </a:r>
          </a:p>
        </p:txBody>
      </p:sp>
    </p:spTree>
    <p:extLst>
      <p:ext uri="{BB962C8B-B14F-4D97-AF65-F5344CB8AC3E}">
        <p14:creationId xmlns:p14="http://schemas.microsoft.com/office/powerpoint/2010/main" val="806429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AAAD4E-7D96-4349-A16E-EC413122CB76}"/>
              </a:ext>
            </a:extLst>
          </p:cNvPr>
          <p:cNvSpPr>
            <a:spLocks noGrp="1"/>
          </p:cNvSpPr>
          <p:nvPr>
            <p:ph type="title"/>
          </p:nvPr>
        </p:nvSpPr>
        <p:spPr/>
        <p:txBody>
          <a:bodyPr/>
          <a:lstStyle/>
          <a:p>
            <a:pPr algn="ctr"/>
            <a:r>
              <a:rPr lang="es-ES" dirty="0"/>
              <a:t>El verbo latino I: verbos regulares</a:t>
            </a:r>
          </a:p>
        </p:txBody>
      </p:sp>
      <p:sp>
        <p:nvSpPr>
          <p:cNvPr id="3" name="Marcador de contenido 2">
            <a:extLst>
              <a:ext uri="{FF2B5EF4-FFF2-40B4-BE49-F238E27FC236}">
                <a16:creationId xmlns:a16="http://schemas.microsoft.com/office/drawing/2014/main" id="{9795A8F5-9D03-4D73-AC2F-3CB9E1EF8DB0}"/>
              </a:ext>
            </a:extLst>
          </p:cNvPr>
          <p:cNvSpPr>
            <a:spLocks noGrp="1"/>
          </p:cNvSpPr>
          <p:nvPr>
            <p:ph idx="1"/>
          </p:nvPr>
        </p:nvSpPr>
        <p:spPr>
          <a:xfrm>
            <a:off x="1024128" y="2286000"/>
            <a:ext cx="9720073" cy="513471"/>
          </a:xfrm>
        </p:spPr>
        <p:txBody>
          <a:bodyPr/>
          <a:lstStyle/>
          <a:p>
            <a:pPr algn="ctr"/>
            <a:r>
              <a:rPr lang="es-ES" dirty="0">
                <a:hlinkClick r:id="rId2"/>
              </a:rPr>
              <a:t>http://www.contraclave.es/clasicas/tema3.pdf</a:t>
            </a:r>
            <a:r>
              <a:rPr lang="es-ES" dirty="0"/>
              <a:t> </a:t>
            </a:r>
          </a:p>
        </p:txBody>
      </p:sp>
      <p:sp>
        <p:nvSpPr>
          <p:cNvPr id="5" name="Rectángulo: esquinas redondeadas 4">
            <a:extLst>
              <a:ext uri="{FF2B5EF4-FFF2-40B4-BE49-F238E27FC236}">
                <a16:creationId xmlns:a16="http://schemas.microsoft.com/office/drawing/2014/main" id="{614D3156-5C78-4576-8E18-3F3E27957647}"/>
              </a:ext>
            </a:extLst>
          </p:cNvPr>
          <p:cNvSpPr/>
          <p:nvPr/>
        </p:nvSpPr>
        <p:spPr>
          <a:xfrm>
            <a:off x="1820008" y="3086262"/>
            <a:ext cx="8328073" cy="25408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Completo material en </a:t>
            </a:r>
            <a:r>
              <a:rPr lang="es-ES" dirty="0" err="1"/>
              <a:t>pdf</a:t>
            </a:r>
            <a:r>
              <a:rPr lang="es-ES" dirty="0"/>
              <a:t> sobre la conjugación de los diferentes tiempos verbales latinos.</a:t>
            </a:r>
          </a:p>
          <a:p>
            <a:pPr algn="ctr"/>
            <a:r>
              <a:rPr lang="es-ES" dirty="0"/>
              <a:t>Me parece un material muy interesante porque aparecen todos los paradigmas verbales de cada conjugación, de manera que se pueden tomar los verbos que aparecen como modelos aplicables a otros verbos.</a:t>
            </a:r>
          </a:p>
          <a:p>
            <a:pPr algn="ctr"/>
            <a:r>
              <a:rPr lang="es-ES" dirty="0"/>
              <a:t>Debemos entonces saber identificar muy bien a qué conjugación pertenece cada verbo para así aplicar el paradigma de nuestro modelo.</a:t>
            </a:r>
          </a:p>
        </p:txBody>
      </p:sp>
    </p:spTree>
    <p:extLst>
      <p:ext uri="{BB962C8B-B14F-4D97-AF65-F5344CB8AC3E}">
        <p14:creationId xmlns:p14="http://schemas.microsoft.com/office/powerpoint/2010/main" val="2735110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7D9A9B-C97E-43CD-ACEA-60BC6B60938B}"/>
              </a:ext>
            </a:extLst>
          </p:cNvPr>
          <p:cNvSpPr>
            <a:spLocks noGrp="1"/>
          </p:cNvSpPr>
          <p:nvPr>
            <p:ph type="title"/>
          </p:nvPr>
        </p:nvSpPr>
        <p:spPr/>
        <p:txBody>
          <a:bodyPr/>
          <a:lstStyle/>
          <a:p>
            <a:pPr algn="ctr"/>
            <a:r>
              <a:rPr lang="es-ES" dirty="0"/>
              <a:t>El verbo latino </a:t>
            </a:r>
            <a:r>
              <a:rPr lang="es-ES" dirty="0" err="1"/>
              <a:t>ii</a:t>
            </a:r>
            <a:r>
              <a:rPr lang="es-ES" dirty="0"/>
              <a:t>: verbos irregulares</a:t>
            </a:r>
          </a:p>
        </p:txBody>
      </p:sp>
      <p:sp>
        <p:nvSpPr>
          <p:cNvPr id="3" name="Marcador de contenido 2">
            <a:extLst>
              <a:ext uri="{FF2B5EF4-FFF2-40B4-BE49-F238E27FC236}">
                <a16:creationId xmlns:a16="http://schemas.microsoft.com/office/drawing/2014/main" id="{22EEA0C1-B1CE-4EE4-A350-B424D3B6FD41}"/>
              </a:ext>
            </a:extLst>
          </p:cNvPr>
          <p:cNvSpPr>
            <a:spLocks noGrp="1"/>
          </p:cNvSpPr>
          <p:nvPr>
            <p:ph idx="1"/>
          </p:nvPr>
        </p:nvSpPr>
        <p:spPr>
          <a:xfrm>
            <a:off x="1024128" y="2084832"/>
            <a:ext cx="9720073" cy="541606"/>
          </a:xfrm>
        </p:spPr>
        <p:txBody>
          <a:bodyPr/>
          <a:lstStyle/>
          <a:p>
            <a:pPr algn="ctr"/>
            <a:r>
              <a:rPr lang="es-ES" dirty="0">
                <a:hlinkClick r:id="rId2"/>
              </a:rPr>
              <a:t>https://iessapostol.educarex.es/latin/gramatica/ESQUEMAS/verbos-irregulares.htm</a:t>
            </a:r>
            <a:r>
              <a:rPr lang="es-ES" dirty="0"/>
              <a:t> </a:t>
            </a:r>
          </a:p>
        </p:txBody>
      </p:sp>
      <p:sp>
        <p:nvSpPr>
          <p:cNvPr id="5" name="Rectángulo: esquinas redondeadas 4">
            <a:extLst>
              <a:ext uri="{FF2B5EF4-FFF2-40B4-BE49-F238E27FC236}">
                <a16:creationId xmlns:a16="http://schemas.microsoft.com/office/drawing/2014/main" id="{1A3B3279-C88A-4051-AA82-38C28B766CDB}"/>
              </a:ext>
            </a:extLst>
          </p:cNvPr>
          <p:cNvSpPr/>
          <p:nvPr/>
        </p:nvSpPr>
        <p:spPr>
          <a:xfrm>
            <a:off x="1158541" y="2827606"/>
            <a:ext cx="9585659" cy="24899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Se trata de una página poco actualizada pero que tiene información muy útil.</a:t>
            </a:r>
          </a:p>
          <a:p>
            <a:pPr algn="ctr"/>
            <a:r>
              <a:rPr lang="es-ES" dirty="0"/>
              <a:t>Por ejemplo, aparece toda la conjugación de los pocos verbos irregulares que existen en latín.</a:t>
            </a:r>
          </a:p>
          <a:p>
            <a:pPr algn="ctr"/>
            <a:r>
              <a:rPr lang="es-ES" dirty="0"/>
              <a:t>Cabe destacar que faltan algunos como </a:t>
            </a:r>
            <a:r>
              <a:rPr lang="es-ES" i="1" dirty="0" err="1"/>
              <a:t>edo</a:t>
            </a:r>
            <a:r>
              <a:rPr lang="es-ES" dirty="0"/>
              <a:t> y </a:t>
            </a:r>
            <a:r>
              <a:rPr lang="es-ES" i="1" dirty="0"/>
              <a:t>fio.</a:t>
            </a:r>
          </a:p>
          <a:p>
            <a:pPr algn="ctr"/>
            <a:endParaRPr lang="es-ES" i="1" dirty="0"/>
          </a:p>
          <a:p>
            <a:pPr algn="ctr"/>
            <a:r>
              <a:rPr lang="es-ES" dirty="0"/>
              <a:t>Por eso, es conveniente completar la información anterior con la que aparece en la siguiente web.</a:t>
            </a:r>
          </a:p>
        </p:txBody>
      </p:sp>
      <p:sp>
        <p:nvSpPr>
          <p:cNvPr id="7" name="CuadroTexto 6">
            <a:extLst>
              <a:ext uri="{FF2B5EF4-FFF2-40B4-BE49-F238E27FC236}">
                <a16:creationId xmlns:a16="http://schemas.microsoft.com/office/drawing/2014/main" id="{53D34509-85F2-4ECD-9D4D-0EA5F06F28CB}"/>
              </a:ext>
            </a:extLst>
          </p:cNvPr>
          <p:cNvSpPr txBox="1"/>
          <p:nvPr/>
        </p:nvSpPr>
        <p:spPr>
          <a:xfrm>
            <a:off x="1158541" y="5718517"/>
            <a:ext cx="9585659" cy="369332"/>
          </a:xfrm>
          <a:prstGeom prst="rect">
            <a:avLst/>
          </a:prstGeom>
          <a:noFill/>
        </p:spPr>
        <p:txBody>
          <a:bodyPr wrap="square">
            <a:spAutoFit/>
          </a:bodyPr>
          <a:lstStyle/>
          <a:p>
            <a:pPr algn="ctr"/>
            <a:r>
              <a:rPr lang="es-ES" dirty="0"/>
              <a:t> </a:t>
            </a:r>
            <a:r>
              <a:rPr lang="es-ES" dirty="0">
                <a:hlinkClick r:id="rId3"/>
              </a:rPr>
              <a:t>https://linguaeantiquae.wordpress.com/category/latin/</a:t>
            </a:r>
            <a:r>
              <a:rPr lang="es-ES" dirty="0"/>
              <a:t> </a:t>
            </a:r>
          </a:p>
        </p:txBody>
      </p:sp>
    </p:spTree>
    <p:extLst>
      <p:ext uri="{BB962C8B-B14F-4D97-AF65-F5344CB8AC3E}">
        <p14:creationId xmlns:p14="http://schemas.microsoft.com/office/powerpoint/2010/main" val="2595538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E04329-E0A4-4955-83FE-8C99BE64A9AC}"/>
              </a:ext>
            </a:extLst>
          </p:cNvPr>
          <p:cNvSpPr>
            <a:spLocks noGrp="1"/>
          </p:cNvSpPr>
          <p:nvPr>
            <p:ph type="title"/>
          </p:nvPr>
        </p:nvSpPr>
        <p:spPr>
          <a:xfrm>
            <a:off x="1024128" y="585217"/>
            <a:ext cx="9720072" cy="1012942"/>
          </a:xfrm>
        </p:spPr>
        <p:txBody>
          <a:bodyPr/>
          <a:lstStyle/>
          <a:p>
            <a:pPr algn="ctr"/>
            <a:r>
              <a:rPr lang="es-ES" dirty="0"/>
              <a:t>Cuarta declinación</a:t>
            </a:r>
          </a:p>
        </p:txBody>
      </p:sp>
      <p:sp>
        <p:nvSpPr>
          <p:cNvPr id="3" name="Marcador de contenido 2">
            <a:extLst>
              <a:ext uri="{FF2B5EF4-FFF2-40B4-BE49-F238E27FC236}">
                <a16:creationId xmlns:a16="http://schemas.microsoft.com/office/drawing/2014/main" id="{D727C110-3323-494A-8CFA-0AD698D9BB66}"/>
              </a:ext>
            </a:extLst>
          </p:cNvPr>
          <p:cNvSpPr>
            <a:spLocks noGrp="1"/>
          </p:cNvSpPr>
          <p:nvPr>
            <p:ph idx="1"/>
          </p:nvPr>
        </p:nvSpPr>
        <p:spPr>
          <a:xfrm>
            <a:off x="6813754" y="1785893"/>
            <a:ext cx="5083277" cy="1012943"/>
          </a:xfrm>
        </p:spPr>
        <p:txBody>
          <a:bodyPr>
            <a:normAutofit/>
          </a:bodyPr>
          <a:lstStyle/>
          <a:p>
            <a:pPr algn="ctr"/>
            <a:r>
              <a:rPr lang="es-ES" dirty="0">
                <a:hlinkClick r:id="rId2"/>
              </a:rPr>
              <a:t>http://mitoslogos.blogspot.com/2013/11/cuarta-declinacion-tema-en-u.html</a:t>
            </a:r>
            <a:r>
              <a:rPr lang="es-ES" dirty="0"/>
              <a:t> </a:t>
            </a:r>
          </a:p>
        </p:txBody>
      </p:sp>
      <p:sp>
        <p:nvSpPr>
          <p:cNvPr id="5" name="Rectángulo: esquinas redondeadas 4">
            <a:extLst>
              <a:ext uri="{FF2B5EF4-FFF2-40B4-BE49-F238E27FC236}">
                <a16:creationId xmlns:a16="http://schemas.microsoft.com/office/drawing/2014/main" id="{0EAFB944-AC27-4C9C-8C3B-92D1FF0A37A0}"/>
              </a:ext>
            </a:extLst>
          </p:cNvPr>
          <p:cNvSpPr/>
          <p:nvPr/>
        </p:nvSpPr>
        <p:spPr>
          <a:xfrm>
            <a:off x="6813754" y="2986571"/>
            <a:ext cx="5083277" cy="36207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Completo blog con toda la información necesaria para comprender la 4ª declinación latina.</a:t>
            </a:r>
          </a:p>
          <a:p>
            <a:pPr algn="ctr"/>
            <a:endParaRPr lang="es-ES" dirty="0"/>
          </a:p>
          <a:p>
            <a:pPr algn="ctr"/>
            <a:r>
              <a:rPr lang="es-ES" dirty="0"/>
              <a:t>El diseño es algo aburrido y monótono.</a:t>
            </a:r>
          </a:p>
          <a:p>
            <a:pPr algn="ctr"/>
            <a:endParaRPr lang="es-ES" dirty="0"/>
          </a:p>
          <a:p>
            <a:pPr algn="ctr"/>
            <a:r>
              <a:rPr lang="es-ES" dirty="0"/>
              <a:t>Cabe resaltar que los masculinos y femeninos de la 4ª declinación se declinan igual y que no tenemos manera de diferenciarlos más que acudiendo a un diccionario.</a:t>
            </a:r>
          </a:p>
        </p:txBody>
      </p:sp>
      <p:pic>
        <p:nvPicPr>
          <p:cNvPr id="7" name="Imagen 6">
            <a:extLst>
              <a:ext uri="{FF2B5EF4-FFF2-40B4-BE49-F238E27FC236}">
                <a16:creationId xmlns:a16="http://schemas.microsoft.com/office/drawing/2014/main" id="{9A694CF2-1553-4462-BD18-2937ACE3F80A}"/>
              </a:ext>
            </a:extLst>
          </p:cNvPr>
          <p:cNvPicPr>
            <a:picLocks noChangeAspect="1"/>
          </p:cNvPicPr>
          <p:nvPr/>
        </p:nvPicPr>
        <p:blipFill rotWithShape="1">
          <a:blip r:embed="rId3"/>
          <a:srcRect l="15000" t="19677" r="34193" b="8512"/>
          <a:stretch/>
        </p:blipFill>
        <p:spPr>
          <a:xfrm>
            <a:off x="294968" y="1785893"/>
            <a:ext cx="6194323" cy="5101604"/>
          </a:xfrm>
          <a:prstGeom prst="rect">
            <a:avLst/>
          </a:prstGeom>
        </p:spPr>
      </p:pic>
    </p:spTree>
    <p:extLst>
      <p:ext uri="{BB962C8B-B14F-4D97-AF65-F5344CB8AC3E}">
        <p14:creationId xmlns:p14="http://schemas.microsoft.com/office/powerpoint/2010/main" val="40732797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72</TotalTime>
  <Words>949</Words>
  <Application>Microsoft Office PowerPoint</Application>
  <PresentationFormat>Panorámica</PresentationFormat>
  <Paragraphs>57</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Tw Cen MT</vt:lpstr>
      <vt:lpstr>Tw Cen MT Condensed</vt:lpstr>
      <vt:lpstr>Wingdings 3</vt:lpstr>
      <vt:lpstr>Integral</vt:lpstr>
      <vt:lpstr>Aprende latín</vt:lpstr>
      <vt:lpstr>LA PRIMERA DECLINACIÓN</vt:lpstr>
      <vt:lpstr>La segunda declinación</vt:lpstr>
      <vt:lpstr>Los adjetivos del primer tipo 2-1-2</vt:lpstr>
      <vt:lpstr>La tercera declinación</vt:lpstr>
      <vt:lpstr>Los adjetivos de la tercera declinación</vt:lpstr>
      <vt:lpstr>El verbo latino I: verbos regulares</vt:lpstr>
      <vt:lpstr>El verbo latino ii: verbos irregulares</vt:lpstr>
      <vt:lpstr>Cuarta declinación</vt:lpstr>
      <vt:lpstr>La quinta declinación</vt:lpstr>
      <vt:lpstr>Comentarios sobre búsqueda y filtrado de los enlaces web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Aprende latín</dc:title>
  <dc:creator>D. Á. P.</dc:creator>
  <cp:lastModifiedBy>D. Á. P.</cp:lastModifiedBy>
  <cp:revision>7</cp:revision>
  <dcterms:created xsi:type="dcterms:W3CDTF">2020-09-25T17:41:11Z</dcterms:created>
  <dcterms:modified xsi:type="dcterms:W3CDTF">2020-09-26T08:13:32Z</dcterms:modified>
</cp:coreProperties>
</file>