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7"/>
  </p:notes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0" r:id="rId9"/>
    <p:sldId id="261" r:id="rId10"/>
    <p:sldId id="266" r:id="rId11"/>
    <p:sldId id="265" r:id="rId12"/>
    <p:sldId id="267" r:id="rId13"/>
    <p:sldId id="268" r:id="rId14"/>
    <p:sldId id="274" r:id="rId15"/>
    <p:sldId id="275" r:id="rId16"/>
    <p:sldId id="276" r:id="rId17"/>
    <p:sldId id="277" r:id="rId18"/>
    <p:sldId id="269" r:id="rId19"/>
    <p:sldId id="270" r:id="rId20"/>
    <p:sldId id="271" r:id="rId21"/>
    <p:sldId id="272" r:id="rId22"/>
    <p:sldId id="278" r:id="rId23"/>
    <p:sldId id="280" r:id="rId24"/>
    <p:sldId id="279" r:id="rId25"/>
    <p:sldId id="281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E6CF4E6-10AA-48F8-83A8-EAAB614B4C9C}">
          <p14:sldIdLst>
            <p14:sldId id="256"/>
            <p14:sldId id="257"/>
            <p14:sldId id="258"/>
            <p14:sldId id="262"/>
            <p14:sldId id="263"/>
            <p14:sldId id="264"/>
            <p14:sldId id="259"/>
            <p14:sldId id="260"/>
            <p14:sldId id="261"/>
            <p14:sldId id="266"/>
            <p14:sldId id="265"/>
            <p14:sldId id="267"/>
            <p14:sldId id="268"/>
            <p14:sldId id="274"/>
            <p14:sldId id="275"/>
            <p14:sldId id="276"/>
            <p14:sldId id="277"/>
            <p14:sldId id="269"/>
            <p14:sldId id="270"/>
            <p14:sldId id="271"/>
            <p14:sldId id="272"/>
            <p14:sldId id="278"/>
            <p14:sldId id="280"/>
            <p14:sldId id="279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BA7DA-24DC-4E97-B74C-BF03C5EDF421}" type="datetimeFigureOut">
              <a:rPr lang="es-ES" smtClean="0"/>
              <a:t>28/04/2021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F0041-719E-4C5B-A295-B788F489B7E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3161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F0041-719E-4C5B-A295-B788F489B7E7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111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9319BB1-231B-46D0-AF06-A3D740CA71D7}" type="datetimeFigureOut">
              <a:rPr lang="es-ES" smtClean="0"/>
              <a:t>28/04/2021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850D-9877-4BCD-9A9E-B063622DC707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9BB1-231B-46D0-AF06-A3D740CA71D7}" type="datetimeFigureOut">
              <a:rPr lang="es-ES" smtClean="0"/>
              <a:t>28/04/2021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850D-9877-4BCD-9A9E-B063622DC707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9BB1-231B-46D0-AF06-A3D740CA71D7}" type="datetimeFigureOut">
              <a:rPr lang="es-ES" smtClean="0"/>
              <a:t>28/04/2021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850D-9877-4BCD-9A9E-B063622DC707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9BB1-231B-46D0-AF06-A3D740CA71D7}" type="datetimeFigureOut">
              <a:rPr lang="es-ES" smtClean="0"/>
              <a:t>28/04/2021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850D-9877-4BCD-9A9E-B063622DC707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9BB1-231B-46D0-AF06-A3D740CA71D7}" type="datetimeFigureOut">
              <a:rPr lang="es-ES" smtClean="0"/>
              <a:t>28/04/2021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850D-9877-4BCD-9A9E-B063622DC707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9BB1-231B-46D0-AF06-A3D740CA71D7}" type="datetimeFigureOut">
              <a:rPr lang="es-ES" smtClean="0"/>
              <a:t>28/04/2021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850D-9877-4BCD-9A9E-B063622DC707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9BB1-231B-46D0-AF06-A3D740CA71D7}" type="datetimeFigureOut">
              <a:rPr lang="es-ES" smtClean="0"/>
              <a:t>28/04/2021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850D-9877-4BCD-9A9E-B063622DC707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9BB1-231B-46D0-AF06-A3D740CA71D7}" type="datetimeFigureOut">
              <a:rPr lang="es-ES" smtClean="0"/>
              <a:t>28/04/2021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850D-9877-4BCD-9A9E-B063622DC707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9BB1-231B-46D0-AF06-A3D740CA71D7}" type="datetimeFigureOut">
              <a:rPr lang="es-ES" smtClean="0"/>
              <a:t>28/04/2021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850D-9877-4BCD-9A9E-B063622DC707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9BB1-231B-46D0-AF06-A3D740CA71D7}" type="datetimeFigureOut">
              <a:rPr lang="es-ES" smtClean="0"/>
              <a:t>28/04/2021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850D-9877-4BCD-9A9E-B063622DC707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9BB1-231B-46D0-AF06-A3D740CA71D7}" type="datetimeFigureOut">
              <a:rPr lang="es-ES" smtClean="0"/>
              <a:t>28/04/2021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850D-9877-4BCD-9A9E-B063622DC707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9319BB1-231B-46D0-AF06-A3D740CA71D7}" type="datetimeFigureOut">
              <a:rPr lang="es-ES" smtClean="0"/>
              <a:t>28/04/2021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B9E850D-9877-4BCD-9A9E-B063622DC707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Batang" panose="02030600000101010101" pitchFamily="18" charset="-127"/>
              </a:rPr>
              <a:t>¡HA ENTRADO UN INSECTO...en mi aula!</a:t>
            </a:r>
            <a:endParaRPr lang="es-E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  <a:ea typeface="Batang" panose="02030600000101010101" pitchFamily="18" charset="-127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49" y="3855549"/>
            <a:ext cx="1916832" cy="191683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91" y="2924944"/>
            <a:ext cx="1647825" cy="1905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945544" y="5400315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Milagros San José Valiente</a:t>
            </a:r>
          </a:p>
        </p:txBody>
      </p:sp>
    </p:spTree>
    <p:extLst>
      <p:ext uri="{BB962C8B-B14F-4D97-AF65-F5344CB8AC3E}">
        <p14:creationId xmlns:p14="http://schemas.microsoft.com/office/powerpoint/2010/main" val="371439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s-ES" b="1" u="sng" dirty="0" smtClean="0"/>
              <a:t>Enrojecimiento e inflamación alrededor del sitio de la picadura.</a:t>
            </a:r>
          </a:p>
          <a:p>
            <a:pPr algn="ctr">
              <a:lnSpc>
                <a:spcPct val="100000"/>
              </a:lnSpc>
            </a:pPr>
            <a:r>
              <a:rPr lang="es-ES" b="1" u="sng" dirty="0" smtClean="0"/>
              <a:t>Dolor más o menos intenso y picor o escozor durante algunas  horas.</a:t>
            </a:r>
          </a:p>
          <a:p>
            <a:pPr algn="ctr"/>
            <a:endParaRPr lang="es-ES" b="1" u="sng" dirty="0" smtClean="0"/>
          </a:p>
          <a:p>
            <a:pPr algn="ctr"/>
            <a:endParaRPr lang="es-ES" b="1" u="sng" dirty="0"/>
          </a:p>
          <a:p>
            <a:endParaRPr lang="es-ES" dirty="0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581128"/>
            <a:ext cx="2548136" cy="1433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SÍNTOMAS: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u="sng" dirty="0" smtClean="0">
                <a:solidFill>
                  <a:srgbClr val="00B050"/>
                </a:solidFill>
              </a:rPr>
              <a:t>SI NO ERES ALÉGICO</a:t>
            </a:r>
            <a:endParaRPr lang="es-ES" u="sng" dirty="0">
              <a:solidFill>
                <a:srgbClr val="00B050"/>
              </a:solidFill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4932040" y="1196752"/>
            <a:ext cx="3127375" cy="5328592"/>
          </a:xfrm>
        </p:spPr>
        <p:txBody>
          <a:bodyPr>
            <a:normAutofit fontScale="55000" lnSpcReduction="20000"/>
          </a:bodyPr>
          <a:lstStyle/>
          <a:p>
            <a:endParaRPr lang="es-ES" sz="3800" u="sng" dirty="0" smtClean="0">
              <a:solidFill>
                <a:srgbClr val="FF0000"/>
              </a:solidFill>
            </a:endParaRPr>
          </a:p>
          <a:p>
            <a:r>
              <a:rPr lang="es-ES" sz="3800" u="sng" dirty="0" smtClean="0">
                <a:solidFill>
                  <a:srgbClr val="FF0000"/>
                </a:solidFill>
              </a:rPr>
              <a:t>SI ERES </a:t>
            </a:r>
            <a:r>
              <a:rPr lang="es-ES" sz="3300" u="sng" dirty="0" smtClean="0">
                <a:solidFill>
                  <a:srgbClr val="FF0000"/>
                </a:solidFill>
              </a:rPr>
              <a:t>ALÉRGICO</a:t>
            </a:r>
            <a:endParaRPr lang="es-ES" sz="4400" u="sng" dirty="0" smtClean="0">
              <a:solidFill>
                <a:srgbClr val="FF0000"/>
              </a:solidFill>
            </a:endParaRPr>
          </a:p>
          <a:p>
            <a:r>
              <a:rPr lang="es-ES" sz="2900" u="sng" dirty="0" smtClean="0">
                <a:latin typeface="Baskerville Old Face" panose="02020602080505020303" pitchFamily="18" charset="0"/>
              </a:rPr>
              <a:t>Signos </a:t>
            </a:r>
            <a:r>
              <a:rPr lang="es-ES" sz="2900" u="sng" dirty="0">
                <a:latin typeface="Baskerville Old Face" panose="02020602080505020303" pitchFamily="18" charset="0"/>
              </a:rPr>
              <a:t>de una reacción alérgica </a:t>
            </a:r>
            <a:r>
              <a:rPr lang="es-ES" sz="2900" u="sng" dirty="0" smtClean="0">
                <a:latin typeface="Baskerville Old Face" panose="02020602080505020303" pitchFamily="18" charset="0"/>
              </a:rPr>
              <a:t>generalizada</a:t>
            </a:r>
          </a:p>
          <a:p>
            <a:pPr>
              <a:lnSpc>
                <a:spcPct val="120000"/>
              </a:lnSpc>
            </a:pPr>
            <a:r>
              <a:rPr lang="es-ES" sz="3400" dirty="0" smtClean="0">
                <a:latin typeface="Baskerville Old Face" panose="02020602080505020303" pitchFamily="18" charset="0"/>
              </a:rPr>
              <a:t>-</a:t>
            </a:r>
            <a:r>
              <a:rPr lang="es-ES" sz="2500" dirty="0" smtClean="0">
                <a:latin typeface="Baskerville Old Face" panose="02020602080505020303" pitchFamily="18" charset="0"/>
              </a:rPr>
              <a:t>Los síntomas aparecen  con gran rapidez</a:t>
            </a:r>
            <a:endParaRPr lang="es-ES" sz="2900" u="sng" dirty="0">
              <a:latin typeface="Baskerville Old Face" panose="02020602080505020303" pitchFamily="18" charset="0"/>
            </a:endParaRPr>
          </a:p>
          <a:p>
            <a:pPr algn="l"/>
            <a:r>
              <a:rPr lang="es-ES" sz="2500" dirty="0" smtClean="0">
                <a:latin typeface="Baskerville Old Face" panose="02020602080505020303" pitchFamily="18" charset="0"/>
              </a:rPr>
              <a:t>- Sensación de malestar , de hormigueo y mareo</a:t>
            </a:r>
            <a:endParaRPr lang="es-ES" sz="2500" dirty="0">
              <a:latin typeface="Baskerville Old Face" panose="02020602080505020303" pitchFamily="18" charset="0"/>
            </a:endParaRPr>
          </a:p>
          <a:p>
            <a:pPr algn="l"/>
            <a:r>
              <a:rPr lang="es-ES" sz="2500" dirty="0" smtClean="0">
                <a:latin typeface="Baskerville Old Face" panose="02020602080505020303" pitchFamily="18" charset="0"/>
              </a:rPr>
              <a:t>- Habón </a:t>
            </a:r>
            <a:r>
              <a:rPr lang="es-ES" sz="2500" dirty="0">
                <a:latin typeface="Baskerville Old Face" panose="02020602080505020303" pitchFamily="18" charset="0"/>
              </a:rPr>
              <a:t>urticarial y escozor generalizados.</a:t>
            </a:r>
          </a:p>
          <a:p>
            <a:pPr algn="l"/>
            <a:r>
              <a:rPr lang="es-ES" sz="2500" dirty="0" smtClean="0">
                <a:latin typeface="Baskerville Old Face" panose="02020602080505020303" pitchFamily="18" charset="0"/>
              </a:rPr>
              <a:t>- Hinchazón </a:t>
            </a:r>
            <a:r>
              <a:rPr lang="es-ES" sz="2500" dirty="0">
                <a:latin typeface="Baskerville Old Face" panose="02020602080505020303" pitchFamily="18" charset="0"/>
              </a:rPr>
              <a:t>de los labios y de la lengua.</a:t>
            </a:r>
          </a:p>
          <a:p>
            <a:pPr algn="l"/>
            <a:r>
              <a:rPr lang="es-ES" sz="2500" dirty="0" smtClean="0">
                <a:latin typeface="Baskerville Old Face" panose="02020602080505020303" pitchFamily="18" charset="0"/>
              </a:rPr>
              <a:t>- Sibilancia </a:t>
            </a:r>
            <a:r>
              <a:rPr lang="es-ES" sz="2500" dirty="0">
                <a:latin typeface="Baskerville Old Face" panose="02020602080505020303" pitchFamily="18" charset="0"/>
              </a:rPr>
              <a:t>y dificultad para respirar.</a:t>
            </a:r>
          </a:p>
          <a:p>
            <a:pPr algn="l"/>
            <a:r>
              <a:rPr lang="es-ES" sz="2500" dirty="0" smtClean="0">
                <a:latin typeface="Baskerville Old Face" panose="02020602080505020303" pitchFamily="18" charset="0"/>
              </a:rPr>
              <a:t>- Colapso </a:t>
            </a:r>
            <a:r>
              <a:rPr lang="es-ES" sz="2500" dirty="0">
                <a:latin typeface="Baskerville Old Face" panose="02020602080505020303" pitchFamily="18" charset="0"/>
              </a:rPr>
              <a:t>y pérdida de conciencia.</a:t>
            </a:r>
          </a:p>
          <a:p>
            <a:r>
              <a:rPr lang="es-ES" sz="25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Avisar a EMERGENCIAS 112</a:t>
            </a:r>
            <a:endParaRPr lang="es-ES" sz="2500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  <a:p>
            <a:pPr algn="l"/>
            <a:endParaRPr lang="es-ES" u="sng" dirty="0" smtClean="0">
              <a:solidFill>
                <a:srgbClr val="FF0000"/>
              </a:solidFill>
            </a:endParaRPr>
          </a:p>
          <a:p>
            <a:pPr algn="l"/>
            <a:endParaRPr lang="es-ES" dirty="0">
              <a:solidFill>
                <a:srgbClr val="FF0000"/>
              </a:solidFill>
            </a:endParaRPr>
          </a:p>
          <a:p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1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MEJOR…</a:t>
            </a:r>
            <a:r>
              <a:rPr lang="es-ES" sz="4300" b="1" dirty="0" smtClean="0">
                <a:solidFill>
                  <a:srgbClr val="FF0000"/>
                </a:solidFill>
              </a:rPr>
              <a:t>NO</a:t>
            </a:r>
          </a:p>
          <a:p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96952"/>
            <a:ext cx="2620144" cy="1483100"/>
          </a:xfr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smtClean="0">
                <a:solidFill>
                  <a:srgbClr val="0033CC"/>
                </a:solidFill>
              </a:rPr>
              <a:t>Y ahora…¿Qué hago?</a:t>
            </a:r>
            <a:endParaRPr lang="es-ES" b="1" dirty="0">
              <a:solidFill>
                <a:srgbClr val="0033CC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s-ES" sz="2800" dirty="0" smtClean="0"/>
              <a:t>¿BARRO?</a:t>
            </a:r>
            <a:endParaRPr lang="es-ES" sz="2800" dirty="0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3"/>
          </p:nvPr>
        </p:nvSpPr>
        <p:spPr>
          <a:xfrm rot="19490211">
            <a:off x="4737322" y="2101987"/>
            <a:ext cx="3127375" cy="3374104"/>
          </a:xfrm>
        </p:spPr>
        <p:txBody>
          <a:bodyPr>
            <a:noAutofit/>
          </a:bodyPr>
          <a:lstStyle/>
          <a:p>
            <a:r>
              <a:rPr lang="es-E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</a:p>
          <a:p>
            <a:r>
              <a:rPr lang="es-E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ES" sz="36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AVISA  A UN ADULTO” …o/y…</a:t>
            </a:r>
            <a:endParaRPr lang="es-ES" sz="3600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Multiplicar"/>
          <p:cNvSpPr/>
          <p:nvPr/>
        </p:nvSpPr>
        <p:spPr>
          <a:xfrm>
            <a:off x="1403648" y="2204864"/>
            <a:ext cx="2664296" cy="3168352"/>
          </a:xfrm>
          <a:prstGeom prst="mathMultiply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346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1259632" y="2132856"/>
            <a:ext cx="3124200" cy="31417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s-ES" dirty="0" smtClean="0"/>
              <a:t> </a:t>
            </a:r>
            <a:r>
              <a:rPr lang="es-ES" b="1" dirty="0" smtClean="0"/>
              <a:t>Arrastra el aguijón con un objeto sin punta( tarjeta de crédito, DNI…)  intentando no dejar dentro la </a:t>
            </a:r>
            <a:r>
              <a:rPr lang="es-ES" b="1" dirty="0"/>
              <a:t> </a:t>
            </a:r>
            <a:r>
              <a:rPr lang="es-ES" b="1" dirty="0" smtClean="0"/>
              <a:t>bolsa con el veneno</a:t>
            </a:r>
          </a:p>
          <a:p>
            <a:pPr>
              <a:lnSpc>
                <a:spcPct val="100000"/>
              </a:lnSpc>
            </a:pPr>
            <a:r>
              <a:rPr lang="es-ES" b="1" dirty="0" smtClean="0"/>
              <a:t>Aplica compresas frías o hielo que aliviarán el dolor.</a:t>
            </a:r>
          </a:p>
          <a:p>
            <a:pPr>
              <a:lnSpc>
                <a:spcPct val="100000"/>
              </a:lnSpc>
            </a:pPr>
            <a:r>
              <a:rPr lang="es-ES" b="1" dirty="0" smtClean="0"/>
              <a:t>En función del lugar de la picadura, elevar la zona puede evitar que se siga inflamando</a:t>
            </a:r>
          </a:p>
          <a:p>
            <a:pPr>
              <a:lnSpc>
                <a:spcPct val="100000"/>
              </a:lnSpc>
            </a:pPr>
            <a:r>
              <a:rPr lang="es-ES" b="1" dirty="0" smtClean="0"/>
              <a:t>Pon “After Bite”</a:t>
            </a:r>
          </a:p>
          <a:p>
            <a:pPr>
              <a:lnSpc>
                <a:spcPct val="100000"/>
              </a:lnSpc>
            </a:pPr>
            <a:r>
              <a:rPr lang="es-ES" b="1" dirty="0" smtClean="0"/>
              <a:t>Pomada antihistamínica</a:t>
            </a:r>
          </a:p>
          <a:p>
            <a:pPr>
              <a:lnSpc>
                <a:spcPct val="100000"/>
              </a:lnSpc>
            </a:pPr>
            <a:r>
              <a:rPr lang="es-ES" b="1" dirty="0" smtClean="0"/>
              <a:t>Un analgésico si el dolor es muy intenso</a:t>
            </a:r>
          </a:p>
          <a:p>
            <a:pPr>
              <a:lnSpc>
                <a:spcPct val="100000"/>
              </a:lnSpc>
            </a:pP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Si eres alérgico</a:t>
            </a:r>
            <a:r>
              <a:rPr lang="es-ES" dirty="0"/>
              <a:t> a las </a:t>
            </a:r>
            <a:r>
              <a:rPr lang="es-ES" b="1" dirty="0"/>
              <a:t>picaduras de abejas</a:t>
            </a:r>
            <a:r>
              <a:rPr lang="es-ES" dirty="0"/>
              <a:t>, es probable que el médico te recete un autoinyector de </a:t>
            </a:r>
            <a:r>
              <a:rPr lang="es-ES" b="1" dirty="0" smtClean="0"/>
              <a:t>ADRENALINA</a:t>
            </a:r>
            <a:r>
              <a:rPr lang="es-ES" dirty="0"/>
              <a:t> </a:t>
            </a:r>
            <a:r>
              <a:rPr lang="es-ES" dirty="0" smtClean="0"/>
              <a:t>. </a:t>
            </a:r>
            <a:r>
              <a:rPr lang="es-ES" dirty="0"/>
              <a:t>Deberás llevarlo contigo siempre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187624" y="1412776"/>
            <a:ext cx="3125788" cy="451338"/>
          </a:xfrm>
        </p:spPr>
        <p:txBody>
          <a:bodyPr>
            <a:noAutofit/>
          </a:bodyPr>
          <a:lstStyle/>
          <a:p>
            <a:r>
              <a:rPr lang="es-ES" sz="2000" dirty="0" smtClean="0">
                <a:solidFill>
                  <a:srgbClr val="00B050"/>
                </a:solidFill>
              </a:rPr>
              <a:t>SI NO ERES </a:t>
            </a:r>
            <a:r>
              <a:rPr lang="es-ES" sz="2000" dirty="0" smtClean="0">
                <a:solidFill>
                  <a:srgbClr val="00B050"/>
                </a:solidFill>
              </a:rPr>
              <a:t>ALÉRGICO</a:t>
            </a:r>
            <a:endParaRPr lang="es-ES" sz="2000" dirty="0">
              <a:solidFill>
                <a:srgbClr val="00B050"/>
              </a:solidFill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4788024" y="1412776"/>
            <a:ext cx="3127375" cy="746360"/>
          </a:xfrm>
        </p:spPr>
        <p:txBody>
          <a:bodyPr>
            <a:noAutofit/>
          </a:bodyPr>
          <a:lstStyle/>
          <a:p>
            <a:r>
              <a:rPr lang="es-ES" sz="1400" dirty="0" smtClean="0">
                <a:solidFill>
                  <a:srgbClr val="FF0000"/>
                </a:solidFill>
              </a:rPr>
              <a:t> </a:t>
            </a:r>
            <a:r>
              <a:rPr lang="es-ES" dirty="0" smtClean="0">
                <a:solidFill>
                  <a:srgbClr val="FF0000"/>
                </a:solidFill>
              </a:rPr>
              <a:t>ERES ALÉRGICO …Y  LO SABES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80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331640" y="134076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s-ES" b="1" u="sng" dirty="0" smtClean="0">
                <a:solidFill>
                  <a:srgbClr val="C00000"/>
                </a:solidFill>
              </a:rPr>
              <a:t>AUTOINYECTOR DE ADRENALINA</a:t>
            </a:r>
            <a:endParaRPr lang="es-ES" b="1" u="sng" dirty="0">
              <a:solidFill>
                <a:srgbClr val="C00000"/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Los autoinyectores de </a:t>
            </a:r>
            <a:r>
              <a:rPr lang="es-ES" b="1" dirty="0" smtClean="0"/>
              <a:t>ADRENALINA</a:t>
            </a:r>
            <a:r>
              <a:rPr lang="es-ES" b="1" dirty="0"/>
              <a:t> son unos dispositivos de inyección, similar a un bolígrafo dentro de un tubo de plástico, en el que viene la dosis que, en principio, necesita un niño que está sufriendo </a:t>
            </a:r>
            <a:r>
              <a:rPr lang="es-ES" b="1" dirty="0" smtClean="0"/>
              <a:t>un </a:t>
            </a:r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shock anafiláctico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s-ES" b="1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21088"/>
            <a:ext cx="2847975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5136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 ¡shock anafiláctico!</a:t>
            </a: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2560320" cy="3048000"/>
          </a:xfrm>
        </p:spPr>
      </p:pic>
      <p:sp>
        <p:nvSpPr>
          <p:cNvPr id="9" name="8 Rectángulo"/>
          <p:cNvSpPr/>
          <p:nvPr/>
        </p:nvSpPr>
        <p:spPr>
          <a:xfrm>
            <a:off x="3491880" y="255183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/>
              <a:t>La anafilaxia es una reacción alérgica grave. Puede comenzar muy rápidamente, y los síntomas pueden ser potencialmente mortales. Las causas más comunes son reacciones a los alimentos (especialmente al maní o cacahuate), medicamentos y picaduras de insectos.</a:t>
            </a:r>
          </a:p>
        </p:txBody>
      </p:sp>
    </p:spTree>
    <p:extLst>
      <p:ext uri="{BB962C8B-B14F-4D97-AF65-F5344CB8AC3E}">
        <p14:creationId xmlns:p14="http://schemas.microsoft.com/office/powerpoint/2010/main" val="406434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Síntomas: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Algunos de los signos y síntomas son: Reacciones cutáneas como urticaria, picazón y palidez o enrojecimiento de la piel, entre otras. Presión arterial baja (hipotensión) Constricción de las vías respiratorias e inflamación de la lengua o de la garganta, que pueden causar sibilancia o dificultad para respirar.</a:t>
            </a:r>
          </a:p>
        </p:txBody>
      </p:sp>
    </p:spTree>
    <p:extLst>
      <p:ext uri="{BB962C8B-B14F-4D97-AF65-F5344CB8AC3E}">
        <p14:creationId xmlns:p14="http://schemas.microsoft.com/office/powerpoint/2010/main" val="136065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b="1" dirty="0"/>
              <a:t>Si estás con alguien que está teniendo una reacción alérgica y muestra signos de anafilaxia: Llama de inmediato al </a:t>
            </a:r>
            <a:r>
              <a:rPr lang="es-ES" sz="3600" b="1" dirty="0" smtClean="0">
                <a:solidFill>
                  <a:srgbClr val="FF0000"/>
                </a:solidFill>
              </a:rPr>
              <a:t>112</a:t>
            </a:r>
            <a:r>
              <a:rPr lang="es-ES" b="1" dirty="0" smtClean="0"/>
              <a:t> </a:t>
            </a:r>
            <a:r>
              <a:rPr lang="es-ES" b="1" dirty="0"/>
              <a:t>o al número local de urgencias médicas. Pregúntale a la persona si lleva consigo un autoinyector de </a:t>
            </a:r>
            <a:r>
              <a:rPr lang="es-ES" b="1" dirty="0" smtClean="0"/>
              <a:t>adrenalina para</a:t>
            </a:r>
            <a:r>
              <a:rPr lang="es-ES" b="1" dirty="0"/>
              <a:t> tratar </a:t>
            </a:r>
            <a:r>
              <a:rPr lang="es-ES" b="1" dirty="0" smtClean="0"/>
              <a:t>su</a:t>
            </a:r>
            <a:r>
              <a:rPr lang="es-ES" b="1" dirty="0"/>
              <a:t> ataque de alergia</a:t>
            </a:r>
            <a:r>
              <a:rPr lang="es-ES" b="1" dirty="0" smtClean="0"/>
              <a:t>.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¡</a:t>
            </a:r>
            <a:r>
              <a:rPr lang="es-ES" sz="2400" b="1" dirty="0" smtClean="0">
                <a:solidFill>
                  <a:srgbClr val="FF0000"/>
                </a:solidFill>
              </a:rPr>
              <a:t>ACTÚA CONRAPIDEZ!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6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u="sng" dirty="0">
                <a:solidFill>
                  <a:srgbClr val="C00000"/>
                </a:solidFill>
              </a:rPr>
              <a:t>AUTOINYECTOR DE ADRENALINA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Los autoinyectores de ADRENALINA son unos dispositivos de inyección, similar a un bolígrafo dentro de un tubo de plástico, en el que viene la dosis que, en principio, necesita un niño que está sufriendo un </a:t>
            </a:r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shock anafiláctico.</a:t>
            </a:r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7797">
            <a:off x="4837325" y="3598015"/>
            <a:ext cx="3048000" cy="237985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622" r="39900" b="47661"/>
          <a:stretch/>
        </p:blipFill>
        <p:spPr>
          <a:xfrm rot="18848358">
            <a:off x="601331" y="1806688"/>
            <a:ext cx="1820383" cy="54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3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¿CÓMO ES EL  AUTOINYECTOR ?</a:t>
            </a:r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628900"/>
            <a:ext cx="3200400" cy="2667000"/>
          </a:xfrm>
        </p:spPr>
      </p:pic>
    </p:spTree>
    <p:extLst>
      <p:ext uri="{BB962C8B-B14F-4D97-AF65-F5344CB8AC3E}">
        <p14:creationId xmlns:p14="http://schemas.microsoft.com/office/powerpoint/2010/main" val="222460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1675">
            <a:off x="2914308" y="971442"/>
            <a:ext cx="2664296" cy="454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777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¡Es una avispa!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03848" y="3861048"/>
            <a:ext cx="4568552" cy="162535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s-E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¡Es una abeja!</a:t>
            </a:r>
            <a:endParaRPr lang="es-E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3 Llamada ovalada"/>
          <p:cNvSpPr/>
          <p:nvPr/>
        </p:nvSpPr>
        <p:spPr>
          <a:xfrm>
            <a:off x="1547664" y="1052736"/>
            <a:ext cx="6120680" cy="1656184"/>
          </a:xfrm>
          <a:prstGeom prst="wedgeEllipseCallou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Explosión 2"/>
          <p:cNvSpPr/>
          <p:nvPr/>
        </p:nvSpPr>
        <p:spPr>
          <a:xfrm>
            <a:off x="2051720" y="2695776"/>
            <a:ext cx="6264696" cy="3168352"/>
          </a:xfrm>
          <a:prstGeom prst="irregularSeal2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483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0970574">
            <a:off x="836523" y="155769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s-ES" b="1" u="sng" dirty="0" smtClean="0">
                <a:solidFill>
                  <a:srgbClr val="C00000"/>
                </a:solidFill>
              </a:rPr>
              <a:t>¿cómo usar el lápiz de adrenalina?</a:t>
            </a:r>
            <a:endParaRPr lang="es-ES" b="1" u="sng" dirty="0">
              <a:solidFill>
                <a:srgbClr val="C00000"/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715" y="1977010"/>
            <a:ext cx="2759909" cy="3612235"/>
          </a:xfrm>
        </p:spPr>
      </p:pic>
      <p:sp>
        <p:nvSpPr>
          <p:cNvPr id="6" name="5 Rectángulo"/>
          <p:cNvSpPr/>
          <p:nvPr/>
        </p:nvSpPr>
        <p:spPr>
          <a:xfrm rot="19052214">
            <a:off x="222622" y="276234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b="1" dirty="0" smtClean="0">
                <a:solidFill>
                  <a:srgbClr val="00B0F0"/>
                </a:solidFill>
              </a:rPr>
              <a:t>https://www.youtube.com/watch?v=QDXRhZBNjFw</a:t>
            </a:r>
            <a:endParaRPr lang="es-E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0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9828295">
            <a:off x="687182" y="2591572"/>
            <a:ext cx="6400800" cy="1701552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AVISA A EMERGENCIAS</a:t>
            </a:r>
            <a:br>
              <a:rPr lang="es-ES" b="1" dirty="0" smtClean="0">
                <a:solidFill>
                  <a:srgbClr val="FF0000"/>
                </a:solidFill>
              </a:rPr>
            </a:br>
            <a:r>
              <a:rPr lang="es-ES" b="1" dirty="0" smtClean="0">
                <a:solidFill>
                  <a:srgbClr val="FF0000"/>
                </a:solidFill>
              </a:rPr>
              <a:t>o pide a alguien que avise mientras tú administras la adrenalina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79712" y="2924944"/>
            <a:ext cx="6400800" cy="304800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s-ES" sz="11500" b="1" dirty="0">
                <a:solidFill>
                  <a:srgbClr val="C00000"/>
                </a:solidFill>
              </a:rPr>
              <a:t> </a:t>
            </a:r>
            <a:r>
              <a:rPr lang="es-ES" sz="11500" b="1" dirty="0" smtClean="0">
                <a:solidFill>
                  <a:srgbClr val="C00000"/>
                </a:solidFill>
              </a:rPr>
              <a:t>          112</a:t>
            </a:r>
            <a:endParaRPr lang="es-ES" sz="11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7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¿Y…Si era una avispa?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43189">
            <a:off x="951117" y="2101918"/>
            <a:ext cx="1503397" cy="1387751"/>
          </a:xfrm>
        </p:spPr>
      </p:pic>
      <p:sp>
        <p:nvSpPr>
          <p:cNvPr id="5" name="4 Rectángulo"/>
          <p:cNvSpPr/>
          <p:nvPr/>
        </p:nvSpPr>
        <p:spPr>
          <a:xfrm>
            <a:off x="2286000" y="21363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/>
              <a:t>Insecto de unos 15 mm de largo, cuerpo amarillo con franjas transversales negras, dos pares de alas transparentes cruzadas de nervios y abdomen muy estrecho en la unión con el tórax; posee un aguijón con el que produce picaduras muy dolorosas, y vive en sociedad en los avisperos que fabrica.</a:t>
            </a:r>
          </a:p>
          <a:p>
            <a:r>
              <a:rPr lang="es-ES" b="1" dirty="0"/>
              <a:t>"al picar a una persona, el aguijón de la avispa no queda en la piel, como ocurre con la abeja"</a:t>
            </a:r>
          </a:p>
        </p:txBody>
      </p:sp>
    </p:spTree>
    <p:extLst>
      <p:ext uri="{BB962C8B-B14F-4D97-AF65-F5344CB8AC3E}">
        <p14:creationId xmlns:p14="http://schemas.microsoft.com/office/powerpoint/2010/main" val="177556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Síntomas.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b="1" dirty="0"/>
              <a:t>El dolor intenso o el escozor en la zona afectada duran 1 a 2 horas. La hinchazón normal a causa del veneno puede seguir aumentando durante 48 horas después de la picadura. El enrojecimiento puede durar 3 </a:t>
            </a:r>
            <a:r>
              <a:rPr lang="es-ES" b="1" dirty="0" smtClean="0"/>
              <a:t>días</a:t>
            </a:r>
          </a:p>
          <a:p>
            <a:r>
              <a:rPr lang="es-ES" b="1" dirty="0"/>
              <a:t>Si te pica una avispa asiática te dolerá bastante más porque es capaz de inyectar una gran cantidad de veneno. Suele provocar los siguientes síntomas: Hinchazón local menor a 10 centímetros. Picor.</a:t>
            </a:r>
          </a:p>
        </p:txBody>
      </p:sp>
    </p:spTree>
    <p:extLst>
      <p:ext uri="{BB962C8B-B14F-4D97-AF65-F5344CB8AC3E}">
        <p14:creationId xmlns:p14="http://schemas.microsoft.com/office/powerpoint/2010/main" val="136365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48478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s-ES" b="1" u="sng" dirty="0" smtClean="0">
                <a:solidFill>
                  <a:srgbClr val="FF0000"/>
                </a:solidFill>
              </a:rPr>
              <a:t>¿Qué hago si me ha picado?</a:t>
            </a:r>
            <a:endParaRPr lang="es-ES" b="1" u="sng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b="1" dirty="0" smtClean="0"/>
              <a:t>Lavar con agua y jabón</a:t>
            </a:r>
          </a:p>
          <a:p>
            <a:r>
              <a:rPr lang="es-ES" b="1" dirty="0" smtClean="0"/>
              <a:t>O limpiar con un desinfectante (clorhexidina)</a:t>
            </a:r>
          </a:p>
          <a:p>
            <a:r>
              <a:rPr lang="es-ES" b="1" dirty="0" smtClean="0"/>
              <a:t>Aplicar frío ( hielo )</a:t>
            </a:r>
          </a:p>
          <a:p>
            <a:r>
              <a:rPr lang="es-ES" b="1" dirty="0" smtClean="0"/>
              <a:t>Pomada con corticoides</a:t>
            </a:r>
          </a:p>
          <a:p>
            <a:r>
              <a:rPr lang="es-ES" b="1" dirty="0" smtClean="0"/>
              <a:t>After Bite</a:t>
            </a:r>
          </a:p>
          <a:p>
            <a:r>
              <a:rPr lang="es-ES" b="1" dirty="0" smtClean="0"/>
              <a:t>Analgésico si es necesario</a:t>
            </a:r>
          </a:p>
          <a:p>
            <a:r>
              <a:rPr lang="es-ES" b="1" dirty="0" smtClean="0"/>
              <a:t>…Si se es alérgico o se produce una reacción anafiláctica proceder como se ha dicho en la picadura de la abeja.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02599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196752"/>
            <a:ext cx="6400800" cy="6858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112</a:t>
            </a:r>
            <a:endParaRPr lang="es-E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1600" y="1844824"/>
            <a:ext cx="6400800" cy="3641577"/>
          </a:xfrm>
          <a:ln w="28575">
            <a:noFill/>
          </a:ln>
        </p:spPr>
        <p:txBody>
          <a:bodyPr>
            <a:normAutofit/>
          </a:bodyPr>
          <a:lstStyle/>
          <a:p>
            <a:pPr indent="0" algn="ctr">
              <a:buNone/>
            </a:pPr>
            <a:endParaRPr lang="es-ES" sz="3200" b="1" u="sng" dirty="0" smtClean="0">
              <a:solidFill>
                <a:srgbClr val="C00000"/>
              </a:solidFill>
            </a:endParaRPr>
          </a:p>
          <a:p>
            <a:pPr indent="0" algn="ctr">
              <a:buNone/>
            </a:pPr>
            <a:r>
              <a:rPr lang="es-ES" sz="3200" b="1" u="sng" dirty="0" smtClean="0">
                <a:solidFill>
                  <a:srgbClr val="C00000"/>
                </a:solidFill>
              </a:rPr>
              <a:t>“EN CASO </a:t>
            </a:r>
            <a:r>
              <a:rPr lang="es-ES" sz="3200" b="1" u="sng" dirty="0">
                <a:solidFill>
                  <a:srgbClr val="C00000"/>
                </a:solidFill>
              </a:rPr>
              <a:t>DE DUDA,</a:t>
            </a:r>
            <a:br>
              <a:rPr lang="es-ES" sz="3200" b="1" u="sng" dirty="0">
                <a:solidFill>
                  <a:srgbClr val="C00000"/>
                </a:solidFill>
              </a:rPr>
            </a:br>
            <a:r>
              <a:rPr lang="es-ES" sz="3200" b="1" u="sng" dirty="0">
                <a:solidFill>
                  <a:srgbClr val="C00000"/>
                </a:solidFill>
              </a:rPr>
              <a:t> LLAMAR A EMERGENCIAS</a:t>
            </a:r>
            <a:br>
              <a:rPr lang="es-ES" sz="3200" b="1" u="sng" dirty="0">
                <a:solidFill>
                  <a:srgbClr val="C00000"/>
                </a:solidFill>
              </a:rPr>
            </a:br>
            <a:r>
              <a:rPr lang="es-ES" sz="3200" b="1" u="sng" dirty="0">
                <a:solidFill>
                  <a:srgbClr val="C00000"/>
                </a:solidFill>
              </a:rPr>
              <a:t>SIEMPRE </a:t>
            </a:r>
            <a:r>
              <a:rPr lang="es-ES" sz="3200" b="1" u="sng" dirty="0" smtClean="0">
                <a:solidFill>
                  <a:srgbClr val="C00000"/>
                </a:solidFill>
              </a:rPr>
              <a:t>AYUDA”</a:t>
            </a:r>
            <a:endParaRPr lang="es-ES" sz="3200" b="1" u="sng" dirty="0">
              <a:solidFill>
                <a:srgbClr val="C00000"/>
              </a:solidFill>
            </a:endParaRPr>
          </a:p>
        </p:txBody>
      </p:sp>
      <p:sp>
        <p:nvSpPr>
          <p:cNvPr id="4" name="3 Cinta perforada"/>
          <p:cNvSpPr/>
          <p:nvPr/>
        </p:nvSpPr>
        <p:spPr>
          <a:xfrm>
            <a:off x="1691680" y="2276872"/>
            <a:ext cx="5616624" cy="3240360"/>
          </a:xfrm>
          <a:prstGeom prst="flowChartPunchedTape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30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>
                <a:solidFill>
                  <a:srgbClr val="FFC000"/>
                </a:solidFill>
                <a:latin typeface="Algerian" panose="04020705040A02060702" pitchFamily="82" charset="0"/>
              </a:rPr>
              <a:t>LA ABEJA</a:t>
            </a:r>
            <a:endParaRPr lang="es-ES" sz="36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3788745" cy="2130803"/>
          </a:xfr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996952"/>
            <a:ext cx="5739058" cy="284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175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muy habitual que , en el aula, con las ventanas abiertas se nos cuele alguna abeja…también se nos acercan en el patio y en el parque, nuestro bocata y el bebible las atraen…pero…no debes…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331640" y="1628800"/>
            <a:ext cx="6400800" cy="685800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</a:t>
            </a:r>
            <a:r>
              <a:rPr lang="es-E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hacer si ¿revolotea una abeja a mi alrededor?</a:t>
            </a:r>
            <a:endParaRPr lang="es-E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s-ES" b="1" u="sng" dirty="0" smtClean="0"/>
              <a:t>- </a:t>
            </a:r>
            <a:r>
              <a:rPr lang="es-ES" b="1" u="sng" dirty="0" smtClean="0">
                <a:solidFill>
                  <a:srgbClr val="FF0000"/>
                </a:solidFill>
              </a:rPr>
              <a:t>No debemos movernos haciendo grandes aspavientos ni coger lo que tengamos a mano  ( el libro, el anorak..) para defendernos…ellas verán en esto un ataque</a:t>
            </a:r>
            <a:endParaRPr lang="es-E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8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ALGUNAS CLAVES PARA EVITAR LAS PICADURAS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91011"/>
            <a:ext cx="6970167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437112"/>
            <a:ext cx="6420747" cy="11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8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04864"/>
            <a:ext cx="4424536" cy="3017016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ALGUNAS SITUACIONES DE RIESGO A EVITAR</a:t>
            </a:r>
            <a:endParaRPr lang="es-ES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648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Normalmente es la hembra la que siempre pica y reacciona ante fuertes olores en el medio ambiente: perfumes, jabones, colonias, alimentos y bebidas dulces…</a:t>
            </a:r>
            <a:endParaRPr lang="es-ES" b="1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6400800" cy="685800"/>
          </a:xfrm>
        </p:spPr>
        <p:txBody>
          <a:bodyPr>
            <a:normAutofit/>
          </a:bodyPr>
          <a:lstStyle/>
          <a:p>
            <a:r>
              <a:rPr lang="es-E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¡ME PICÓ LA ABEJA!</a:t>
            </a:r>
            <a:endParaRPr lang="es-E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4"/>
          </p:nvPr>
        </p:nvSpPr>
        <p:spPr>
          <a:xfrm>
            <a:off x="4648200" y="1988840"/>
            <a:ext cx="3124200" cy="357376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 smtClean="0"/>
              <a:t>Una abeja será muy difícil que nos ataque, solo lo hará cuando se vea  en peligro y amenazada y sienta la necesidad de defenderse de un ataque externo…Por eso ,se recomienda </a:t>
            </a:r>
            <a:r>
              <a:rPr lang="es-ES" b="1" dirty="0" smtClean="0">
                <a:solidFill>
                  <a:srgbClr val="C00000"/>
                </a:solidFill>
              </a:rPr>
              <a:t>no alterarlas, ni atacarlas ya que si se sienten en peligro pueden atacarnos con su picadura.</a:t>
            </a:r>
          </a:p>
        </p:txBody>
      </p:sp>
    </p:spTree>
    <p:extLst>
      <p:ext uri="{BB962C8B-B14F-4D97-AF65-F5344CB8AC3E}">
        <p14:creationId xmlns:p14="http://schemas.microsoft.com/office/powerpoint/2010/main" val="28971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Para picar, la abeja clava un aguijón con púas en la piel. El veneno de la picadura de la abeja, provoca dolor e inflamación alrededor del lugar de la picadura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¿Cómo me pica la abeja?</a:t>
            </a: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48880"/>
            <a:ext cx="415921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938760"/>
            <a:ext cx="3124200" cy="2123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0" y="5013176"/>
            <a:ext cx="6081720" cy="81771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052736"/>
            <a:ext cx="473889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033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325</TotalTime>
  <Words>702</Words>
  <Application>Microsoft Office PowerPoint</Application>
  <PresentationFormat>Presentación en pantalla (4:3)</PresentationFormat>
  <Paragraphs>85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Alta costura</vt:lpstr>
      <vt:lpstr>¡HA ENTRADO UN INSECTO...en mi aula!</vt:lpstr>
      <vt:lpstr>¡Es una avispa!</vt:lpstr>
      <vt:lpstr>LA ABEJA</vt:lpstr>
      <vt:lpstr>   Qué no hacer si ¿revolotea una abeja a mi alrededor?</vt:lpstr>
      <vt:lpstr>ALGUNAS CLAVES PARA EVITAR LAS PICADURAS</vt:lpstr>
      <vt:lpstr>ALGUNAS SITUACIONES DE RIESGO A EVITAR</vt:lpstr>
      <vt:lpstr>¡ME PICÓ LA ABEJA!</vt:lpstr>
      <vt:lpstr>¿Cómo me pica la abeja?</vt:lpstr>
      <vt:lpstr>Presentación de PowerPoint</vt:lpstr>
      <vt:lpstr>SÍNTOMAS:</vt:lpstr>
      <vt:lpstr>Y ahora…¿Qué hago?</vt:lpstr>
      <vt:lpstr>Presentación de PowerPoint</vt:lpstr>
      <vt:lpstr>AUTOINYECTOR DE ADRENALINA</vt:lpstr>
      <vt:lpstr> ¡shock anafiláctico! </vt:lpstr>
      <vt:lpstr>Síntomas:</vt:lpstr>
      <vt:lpstr>Presentación de PowerPoint</vt:lpstr>
      <vt:lpstr>AUTOINYECTOR DE ADRENALINA</vt:lpstr>
      <vt:lpstr>¿CÓMO ES EL  AUTOINYECTOR ?</vt:lpstr>
      <vt:lpstr>Presentación de PowerPoint</vt:lpstr>
      <vt:lpstr>¿cómo usar el lápiz de adrenalina?</vt:lpstr>
      <vt:lpstr>AVISA A EMERGENCIAS o pide a alguien que avise mientras tú administras la adrenalina</vt:lpstr>
      <vt:lpstr>¿Y…Si era una avispa?</vt:lpstr>
      <vt:lpstr>Síntomas.</vt:lpstr>
      <vt:lpstr>¿Qué hago si me ha picado?</vt:lpstr>
      <vt:lpstr>112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¡HA ENTRADO UN INSECTO!</dc:title>
  <dc:creator>mipau</dc:creator>
  <cp:lastModifiedBy>mipau</cp:lastModifiedBy>
  <cp:revision>31</cp:revision>
  <dcterms:created xsi:type="dcterms:W3CDTF">2021-04-24T15:44:36Z</dcterms:created>
  <dcterms:modified xsi:type="dcterms:W3CDTF">2021-04-28T16:37:29Z</dcterms:modified>
</cp:coreProperties>
</file>