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63" r:id="rId7"/>
    <p:sldId id="271" r:id="rId8"/>
    <p:sldId id="267" r:id="rId9"/>
    <p:sldId id="272" r:id="rId10"/>
    <p:sldId id="273" r:id="rId11"/>
    <p:sldId id="274" r:id="rId12"/>
    <p:sldId id="275" r:id="rId13"/>
    <p:sldId id="276" r:id="rId14"/>
    <p:sldId id="280" r:id="rId15"/>
    <p:sldId id="279" r:id="rId16"/>
    <p:sldId id="277" r:id="rId17"/>
    <p:sldId id="278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99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CB339-1EEF-4CB5-B181-A3D38B094C94}" type="datetime1">
              <a:rPr lang="es-ES" smtClean="0"/>
              <a:t>09/02/2023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3900E1-4A7E-410D-9D17-72FE7CBC8BE9}" type="datetime1">
              <a:rPr lang="es-ES" noProof="0" smtClean="0"/>
              <a:t>09/02/2023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47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686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49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0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43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86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1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16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96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209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32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40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75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4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Muchas </a:t>
            </a:r>
            <a:br>
              <a:rPr lang="es-ES" noProof="0"/>
            </a:br>
            <a:r>
              <a:rPr lang="es-ES" noProof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Describa su gran idea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42700101.wixsite.com/websi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sfp.centros.educa.jcyl.es/sitio/index.cgi?wid_seccion=26&amp;wid_item=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333"/>
            <a:ext cx="12192000" cy="4741333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10000"/>
              </a:lnSpc>
            </a:pPr>
            <a:r>
              <a:rPr lang="es-ES" dirty="0" smtClean="0"/>
              <a:t>Experiencia erasmus+</a:t>
            </a:r>
            <a:r>
              <a:rPr lang="es-ES" sz="5000" dirty="0"/>
              <a:t/>
            </a:r>
            <a:br>
              <a:rPr lang="es-ES" sz="5000" dirty="0"/>
            </a:br>
            <a:r>
              <a:rPr lang="es-ES" dirty="0" err="1" smtClean="0"/>
              <a:t>csfp</a:t>
            </a:r>
            <a:r>
              <a:rPr lang="es-ES" dirty="0" smtClean="0"/>
              <a:t> 2021-2023</a:t>
            </a:r>
            <a:br>
              <a:rPr lang="es-ES" dirty="0" smtClean="0"/>
            </a:br>
            <a:r>
              <a:rPr lang="es-ES" sz="2000" dirty="0" smtClean="0"/>
              <a:t>Jornada de difusión</a:t>
            </a:r>
            <a:br>
              <a:rPr lang="es-ES" sz="2000" dirty="0" smtClean="0"/>
            </a:br>
            <a:r>
              <a:rPr lang="es-ES" sz="2000" dirty="0" err="1" smtClean="0"/>
              <a:t>cfie</a:t>
            </a:r>
            <a:r>
              <a:rPr lang="es-ES" sz="2000" dirty="0" smtClean="0"/>
              <a:t> de </a:t>
            </a:r>
            <a:r>
              <a:rPr lang="es-ES" sz="2000" dirty="0" err="1" smtClean="0"/>
              <a:t>soria</a:t>
            </a:r>
            <a:r>
              <a:rPr lang="es-ES" dirty="0"/>
              <a:t/>
            </a:r>
            <a:br>
              <a:rPr lang="es-ES" dirty="0"/>
            </a:br>
            <a:r>
              <a:rPr lang="es-ES" sz="2000" dirty="0"/>
              <a:t>9 de febrero 2022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492" y="5035315"/>
            <a:ext cx="5186555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>
              <a:lnSpc>
                <a:spcPct val="80000"/>
              </a:lnSpc>
            </a:pPr>
            <a:r>
              <a:rPr lang="es-ES" dirty="0"/>
              <a:t>Oportunidad </a:t>
            </a:r>
            <a:r>
              <a:rPr lang="es-ES" dirty="0" smtClean="0"/>
              <a:t>para abrir la mente</a:t>
            </a:r>
            <a:endParaRPr lang="es-ES" dirty="0"/>
          </a:p>
        </p:txBody>
      </p:sp>
      <p:sp>
        <p:nvSpPr>
          <p:cNvPr id="5" name="objeto 7" descr="Rectángu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400492" y="5043695"/>
            <a:ext cx="482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11337" y="5609612"/>
            <a:ext cx="396000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50" y="93134"/>
            <a:ext cx="666162" cy="8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10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2397" y="987551"/>
            <a:ext cx="6388607" cy="47914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6064" y="1052540"/>
            <a:ext cx="6406804" cy="48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11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4811" y="1017296"/>
            <a:ext cx="6309285" cy="47319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3275" y="1026475"/>
            <a:ext cx="6382714" cy="47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12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13" y="310943"/>
            <a:ext cx="8268393" cy="62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13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" y="581891"/>
            <a:ext cx="11830917" cy="53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14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86D7D4AC-BE7B-45B9-AF4A-E2AF1B6C79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994"/>
            <a:ext cx="9144000" cy="6858000"/>
          </a:xfr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8907" y="0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es-ES" sz="3000" dirty="0" smtClean="0"/>
              <a:t>Vaya lío……</a:t>
            </a:r>
            <a:endParaRPr lang="es-ES" sz="3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353437"/>
            <a:ext cx="4585966" cy="1008000"/>
          </a:xfrm>
        </p:spPr>
        <p:txBody>
          <a:bodyPr rtlCol="0"/>
          <a:lstStyle/>
          <a:p>
            <a:pPr rtl="0"/>
            <a:r>
              <a:rPr lang="es-ES" dirty="0" smtClean="0"/>
              <a:t>¿Por qué?</a:t>
            </a:r>
            <a:endParaRPr lang="es-ES" dirty="0"/>
          </a:p>
        </p:txBody>
      </p:sp>
      <p:sp>
        <p:nvSpPr>
          <p:cNvPr id="9" name="objeto 7" descr="Rectángulo bei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7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/>
          </a:p>
        </p:txBody>
      </p:sp>
      <p:grpSp>
        <p:nvGrpSpPr>
          <p:cNvPr id="36" name="Grupo 35" descr="Icono bombilla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/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52" name="Marcador de número de diapositiva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/>
              <a:t>2</a:t>
            </a:fld>
            <a:endParaRPr lang="es-ES" sz="10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11123242-1802-4890-85C8-48524FEB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808186"/>
            <a:ext cx="9316211" cy="370166"/>
          </a:xfrm>
        </p:spPr>
        <p:txBody>
          <a:bodyPr rtlCol="0"/>
          <a:lstStyle/>
          <a:p>
            <a:pPr rtl="0"/>
            <a:r>
              <a:rPr lang="es-ES" dirty="0" smtClean="0"/>
              <a:t>¿Qué  tiene que  tener un proyecto?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A32E52-1B70-4F84-B381-E9D98715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3</a:t>
            </a:fld>
            <a:endParaRPr lang="es-ES" sz="10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ED86B65-490B-4A46-9A35-518F30651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863" y="3857676"/>
            <a:ext cx="3276000" cy="2238815"/>
          </a:xfrm>
        </p:spPr>
        <p:txBody>
          <a:bodyPr rtlCol="0"/>
          <a:lstStyle/>
          <a:p>
            <a:pPr rtl="0"/>
            <a:r>
              <a:rPr lang="es-ES" sz="2000" noProof="1" smtClean="0"/>
              <a:t>Participantes procedentes de diversos contextos socioculturales, edades, etc.</a:t>
            </a:r>
            <a:endParaRPr lang="es-ES" sz="2000" noProof="1"/>
          </a:p>
          <a:p>
            <a:pPr rtl="0"/>
            <a:r>
              <a:rPr lang="es-ES" sz="2000" noProof="1" smtClean="0"/>
              <a:t>Dar oportunidad a personas con menos oportunidades</a:t>
            </a:r>
            <a:endParaRPr lang="es-ES" sz="2000" noProof="1"/>
          </a:p>
          <a:p>
            <a:pPr rtl="0"/>
            <a:r>
              <a:rPr lang="es-ES" sz="2000" noProof="1" smtClean="0"/>
              <a:t>Zonas rurales o alejadas</a:t>
            </a:r>
            <a:endParaRPr lang="es-ES" sz="2000" noProof="1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60CBFD8E-64DF-4423-A5AD-A66942481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63" y="3068555"/>
            <a:ext cx="3276000" cy="360445"/>
          </a:xfrm>
        </p:spPr>
        <p:txBody>
          <a:bodyPr rtlCol="0"/>
          <a:lstStyle/>
          <a:p>
            <a:pPr rtl="0"/>
            <a:r>
              <a:rPr lang="es-ES" dirty="0" smtClean="0"/>
              <a:t>Inclusión y diversidad</a:t>
            </a:r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546E0D8-3EE8-4FA5-9941-005B12026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32" y="3857676"/>
            <a:ext cx="3276000" cy="2238815"/>
          </a:xfrm>
        </p:spPr>
        <p:txBody>
          <a:bodyPr rtlCol="0"/>
          <a:lstStyle/>
          <a:p>
            <a:pPr rtl="0"/>
            <a:r>
              <a:rPr lang="es-ES" sz="2000" noProof="1" smtClean="0"/>
              <a:t>Transportes con menos emisiones</a:t>
            </a:r>
            <a:endParaRPr lang="es-ES" sz="2000" noProof="1"/>
          </a:p>
          <a:p>
            <a:pPr rtl="0"/>
            <a:r>
              <a:rPr lang="es-ES" sz="2000" noProof="1" smtClean="0"/>
              <a:t>Alternativa al avión</a:t>
            </a:r>
            <a:endParaRPr lang="es-ES" sz="2000" noProof="1"/>
          </a:p>
          <a:p>
            <a:pPr marL="0" indent="0" rtl="0">
              <a:buNone/>
            </a:pPr>
            <a:endParaRPr lang="es-ES" noProof="1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DD2E6CBE-74EE-4EC6-97D7-36D6F95ED2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5432" y="3068555"/>
            <a:ext cx="3276000" cy="360445"/>
          </a:xfrm>
        </p:spPr>
        <p:txBody>
          <a:bodyPr rtlCol="0"/>
          <a:lstStyle/>
          <a:p>
            <a:pPr rtl="0"/>
            <a:r>
              <a:rPr lang="es-ES" dirty="0" smtClean="0"/>
              <a:t>Transición ecológica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839944D4-2F2D-438D-93AE-CFC498C7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8000" y="3857676"/>
            <a:ext cx="3276000" cy="2238815"/>
          </a:xfrm>
        </p:spPr>
        <p:txBody>
          <a:bodyPr rtlCol="0"/>
          <a:lstStyle/>
          <a:p>
            <a:pPr rtl="0"/>
            <a:r>
              <a:rPr lang="es-ES" sz="2000" noProof="1" smtClean="0"/>
              <a:t>Utilizar herramientas digitales</a:t>
            </a:r>
            <a:endParaRPr lang="es-ES" sz="2000" noProof="1"/>
          </a:p>
          <a:p>
            <a:pPr rtl="0"/>
            <a:r>
              <a:rPr lang="es-ES" sz="2000" noProof="1" smtClean="0"/>
              <a:t>Perfeccionar competencia digital</a:t>
            </a:r>
            <a:endParaRPr lang="es-ES" sz="2000" noProof="1"/>
          </a:p>
          <a:p>
            <a:pPr marL="0" indent="0" rtl="0">
              <a:buNone/>
            </a:pPr>
            <a:endParaRPr lang="es-ES" noProof="1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0937D34-C77C-4A01-8453-A119A44FE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8000" y="3068555"/>
            <a:ext cx="3276000" cy="360445"/>
          </a:xfrm>
        </p:spPr>
        <p:txBody>
          <a:bodyPr rtlCol="0"/>
          <a:lstStyle/>
          <a:p>
            <a:pPr rtl="0"/>
            <a:r>
              <a:rPr lang="es-ES" dirty="0" smtClean="0"/>
              <a:t>Transición digital</a:t>
            </a:r>
            <a:endParaRPr lang="es-ES" dirty="0"/>
          </a:p>
        </p:txBody>
      </p:sp>
      <p:sp>
        <p:nvSpPr>
          <p:cNvPr id="30" name="objeto 7" descr="Rectángulo beige">
            <a:extLst>
              <a:ext uri="{FF2B5EF4-FFF2-40B4-BE49-F238E27FC236}">
                <a16:creationId xmlns:a16="http://schemas.microsoft.com/office/drawing/2014/main" id="{1E04C292-AE6A-4666-9EA6-9D87F84CB793}"/>
              </a:ext>
            </a:extLst>
          </p:cNvPr>
          <p:cNvSpPr/>
          <p:nvPr/>
        </p:nvSpPr>
        <p:spPr bwMode="white">
          <a:xfrm flipV="1">
            <a:off x="722099" y="1277068"/>
            <a:ext cx="4572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5EE06CE-237F-44E6-BF7E-72B27BB6A6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64878" y="1733550"/>
            <a:ext cx="1177348" cy="992451"/>
            <a:chOff x="9164878" y="1733550"/>
            <a:chExt cx="1177348" cy="992451"/>
          </a:xfrm>
        </p:grpSpPr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2183E070-F2AC-4FAC-84B2-3622CF377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49775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C35680A2-0542-4B12-830D-8B2A95324F4C}"/>
                </a:ext>
              </a:extLst>
            </p:cNvPr>
            <p:cNvSpPr/>
            <p:nvPr/>
          </p:nvSpPr>
          <p:spPr>
            <a:xfrm>
              <a:off x="9164878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C6003A3-849D-4BA1-BF85-B6F50F8728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4638" y="1733550"/>
            <a:ext cx="1192959" cy="992451"/>
            <a:chOff x="1824638" y="1733550"/>
            <a:chExt cx="1192959" cy="992451"/>
          </a:xfrm>
        </p:grpSpPr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C65C63E4-7456-4EA3-AB9B-0BC0EEF50323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9E3F9864-B075-4CC7-B167-7CE1FB0314D7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C26C130-0A78-4033-83C0-068066B193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2999" y="1607028"/>
            <a:ext cx="1200866" cy="1200866"/>
            <a:chOff x="5482999" y="1607028"/>
            <a:chExt cx="1200866" cy="1200866"/>
          </a:xfrm>
        </p:grpSpPr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id="{97FF1BC4-6B01-43E0-9719-53942A96A464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E9E8DB26-A207-4225-BABF-5E16AD0A8A72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pic>
        <p:nvPicPr>
          <p:cNvPr id="7" name="Marcador de posición de imagen 6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3176" y="1819672"/>
            <a:ext cx="823913" cy="823913"/>
          </a:xfrm>
        </p:spPr>
      </p:pic>
      <p:pic>
        <p:nvPicPr>
          <p:cNvPr id="9" name="Marcador de posición de imagen 8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1475" y="1795504"/>
            <a:ext cx="823913" cy="823913"/>
          </a:xfrm>
        </p:spPr>
      </p:pic>
      <p:pic>
        <p:nvPicPr>
          <p:cNvPr id="11" name="Marcador de posición de imagen 10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2661" y="1859027"/>
            <a:ext cx="823913" cy="823913"/>
          </a:xfrm>
        </p:spPr>
      </p:pic>
    </p:spTree>
    <p:extLst>
      <p:ext uri="{BB962C8B-B14F-4D97-AF65-F5344CB8AC3E}">
        <p14:creationId xmlns:p14="http://schemas.microsoft.com/office/powerpoint/2010/main" val="12997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89FBC09-5A84-45A9-B63B-5DEAA4BE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Fomentar los  valores de la UE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9A93DB-B3B6-47AF-84B6-0AE60CEE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1992933"/>
            <a:ext cx="5038725" cy="1095375"/>
          </a:xfrm>
        </p:spPr>
        <p:txBody>
          <a:bodyPr rtlCol="0"/>
          <a:lstStyle/>
          <a:p>
            <a:pPr rtl="0"/>
            <a:r>
              <a:rPr lang="es-ES" sz="2000" b="1" noProof="1" smtClean="0">
                <a:solidFill>
                  <a:schemeClr val="accent2"/>
                </a:solidFill>
                <a:latin typeface="+mj-lt"/>
              </a:rPr>
              <a:t>Competencia comunicativa</a:t>
            </a:r>
            <a:r>
              <a:rPr lang="es-ES" sz="1200" dirty="0"/>
              <a:t/>
            </a:r>
            <a:br>
              <a:rPr lang="es-ES" sz="1200" dirty="0"/>
            </a:br>
            <a:endParaRPr lang="es-ES" sz="12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4</a:t>
            </a:fld>
            <a:endParaRPr lang="es-ES" sz="100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41D6D94-B2BB-401E-AACC-F5CA79C890E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095500" y="3422739"/>
            <a:ext cx="5038725" cy="1095375"/>
          </a:xfrm>
        </p:spPr>
        <p:txBody>
          <a:bodyPr rtlCol="0"/>
          <a:lstStyle/>
          <a:p>
            <a:pPr rtl="0"/>
            <a:r>
              <a:rPr lang="es-ES" sz="2000" b="1" noProof="1" smtClean="0">
                <a:solidFill>
                  <a:schemeClr val="accent2"/>
                </a:solidFill>
                <a:latin typeface="+mj-lt"/>
              </a:rPr>
              <a:t>Internacionalización del centro</a:t>
            </a:r>
            <a:r>
              <a:rPr lang="es-ES" sz="1200" dirty="0"/>
              <a:t/>
            </a:r>
            <a:br>
              <a:rPr lang="es-ES" sz="1200" dirty="0"/>
            </a:br>
            <a:endParaRPr lang="es-ES" sz="1200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446FF8FD-032B-4D36-A8A8-4808293CC3D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95500" y="4867850"/>
            <a:ext cx="5038725" cy="1095375"/>
          </a:xfrm>
        </p:spPr>
        <p:txBody>
          <a:bodyPr rtlCol="0"/>
          <a:lstStyle/>
          <a:p>
            <a:pPr rtl="0"/>
            <a:r>
              <a:rPr lang="es-ES" sz="2000" b="1" noProof="1" smtClean="0">
                <a:solidFill>
                  <a:schemeClr val="accent2"/>
                </a:solidFill>
                <a:latin typeface="+mj-lt"/>
              </a:rPr>
              <a:t>Valores democráticos, sensibilidad por la interculturalidad,…</a:t>
            </a:r>
            <a:endParaRPr lang="es-ES" sz="2000" dirty="0"/>
          </a:p>
        </p:txBody>
      </p:sp>
      <p:sp>
        <p:nvSpPr>
          <p:cNvPr id="11" name="objeto 7" descr="Rectángulo beige">
            <a:extLst>
              <a:ext uri="{FF2B5EF4-FFF2-40B4-BE49-F238E27FC236}">
                <a16:creationId xmlns:a16="http://schemas.microsoft.com/office/drawing/2014/main" id="{0EF37AB9-30F5-41E6-9478-F4DEF99FA9B7}"/>
              </a:ext>
            </a:extLst>
          </p:cNvPr>
          <p:cNvSpPr/>
          <p:nvPr/>
        </p:nvSpPr>
        <p:spPr bwMode="white">
          <a:xfrm flipV="1">
            <a:off x="722099" y="1277068"/>
            <a:ext cx="4734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" y="1992933"/>
            <a:ext cx="1211263" cy="1211263"/>
          </a:xfrm>
          <a:prstGeom prst="rect">
            <a:avLst/>
          </a:prstGeom>
        </p:spPr>
      </p:pic>
      <p:pic>
        <p:nvPicPr>
          <p:cNvPr id="7" name="Marcador de posición de imagen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933" y="1992933"/>
            <a:ext cx="1211262" cy="1211262"/>
          </a:xfrm>
        </p:spPr>
      </p:pic>
      <p:pic>
        <p:nvPicPr>
          <p:cNvPr id="13" name="Marcador de posición de imagen 1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ción de imagen 1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8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54">
            <a:extLst>
              <a:ext uri="{FF2B5EF4-FFF2-40B4-BE49-F238E27FC236}">
                <a16:creationId xmlns:a16="http://schemas.microsoft.com/office/drawing/2014/main" id="{5C84B00A-2062-4E70-8AD4-A114464A66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4584" y="2238573"/>
            <a:ext cx="10629202" cy="2291045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5</a:t>
            </a:fld>
            <a:endParaRPr lang="es-ES" sz="10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9EEC6C-3C57-4B01-80D3-53DFDB5F7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3794" y="3005055"/>
            <a:ext cx="6994420" cy="360445"/>
          </a:xfrm>
        </p:spPr>
        <p:txBody>
          <a:bodyPr rtlCol="0"/>
          <a:lstStyle/>
          <a:p>
            <a:r>
              <a:rPr lang="es-ES" sz="1200" noProof="1"/>
              <a:t>Una escuela más inclusiva a través de metodologías </a:t>
            </a:r>
            <a:r>
              <a:rPr lang="es-ES" sz="1200" noProof="1"/>
              <a:t>activas </a:t>
            </a:r>
            <a:r>
              <a:rPr lang="es-ES" sz="1200" noProof="1" smtClean="0"/>
              <a:t>en espacios </a:t>
            </a:r>
            <a:r>
              <a:rPr lang="es-ES" sz="1200" noProof="1"/>
              <a:t>flexibles de formación y aprendizaje</a:t>
            </a:r>
            <a:endParaRPr lang="es-ES" sz="1200" noProof="1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5648F8-8F3A-42B3-BEE2-8FFE23B2094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6562" y="5977915"/>
            <a:ext cx="2034138" cy="245885"/>
          </a:xfrm>
        </p:spPr>
        <p:txBody>
          <a:bodyPr rtlCol="0"/>
          <a:lstStyle/>
          <a:p>
            <a:pPr rtl="0"/>
            <a:r>
              <a:rPr lang="es-ES" dirty="0" smtClean="0"/>
              <a:t>Bruselas, Bélgica</a:t>
            </a:r>
            <a:endParaRPr lang="es-E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56F0BBC-32F1-4620-B380-877B895D83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53711" y="5485114"/>
            <a:ext cx="2429875" cy="360445"/>
          </a:xfrm>
        </p:spPr>
        <p:txBody>
          <a:bodyPr rtlCol="0"/>
          <a:lstStyle/>
          <a:p>
            <a:pPr rtl="0"/>
            <a:r>
              <a:rPr lang="es-ES" noProof="1" smtClean="0"/>
              <a:t>Future Classroom Lab</a:t>
            </a:r>
            <a:endParaRPr lang="es-ES" noProof="1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B295A8B-B83E-4EE4-8FA9-BA532E65E5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7646" y="5977914"/>
            <a:ext cx="2034138" cy="245885"/>
          </a:xfrm>
        </p:spPr>
        <p:txBody>
          <a:bodyPr rtlCol="0"/>
          <a:lstStyle/>
          <a:p>
            <a:pPr rtl="0"/>
            <a:r>
              <a:rPr lang="es-ES" dirty="0" err="1" smtClean="0"/>
              <a:t>Mangualde</a:t>
            </a:r>
            <a:r>
              <a:rPr lang="es-ES" dirty="0" smtClean="0"/>
              <a:t>, Portugal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A12FCC6-43B7-4221-A65B-003F82F881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65260" y="5485114"/>
            <a:ext cx="2961126" cy="360445"/>
          </a:xfrm>
        </p:spPr>
        <p:txBody>
          <a:bodyPr rtlCol="0"/>
          <a:lstStyle/>
          <a:p>
            <a:pPr rtl="0"/>
            <a:r>
              <a:rPr lang="es-ES" noProof="1" smtClean="0"/>
              <a:t>Edufor, Asociación de Escuelas</a:t>
            </a:r>
            <a:endParaRPr lang="es-ES" noProof="1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BC5F3A4A-2857-4A67-818B-E62AB212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EL </a:t>
            </a:r>
            <a:r>
              <a:rPr lang="es-ES" dirty="0" smtClean="0"/>
              <a:t>“Producto” KA-122-ADU </a:t>
            </a:r>
            <a:endParaRPr lang="es-ES" dirty="0"/>
          </a:p>
        </p:txBody>
      </p:sp>
      <p:sp>
        <p:nvSpPr>
          <p:cNvPr id="22" name="objeto 7" descr="Rectángulo beige">
            <a:extLst>
              <a:ext uri="{FF2B5EF4-FFF2-40B4-BE49-F238E27FC236}">
                <a16:creationId xmlns:a16="http://schemas.microsoft.com/office/drawing/2014/main" id="{FEEE4553-844E-49F9-8166-2F2E938E367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A951CEE-7CE6-4A91-B2A1-B443273C6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94339" y="1841895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CCC7563-285F-46AC-90A3-8D8D6F494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475623" y="4170990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3D892D7-D87B-407B-85EF-921DF3E196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38191" y="4170990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7" name="Marcador de posición de imagen 16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79" y="1512865"/>
            <a:ext cx="1317367" cy="1478266"/>
          </a:xfr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62" y="3577888"/>
            <a:ext cx="2695575" cy="169545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52" y="3577888"/>
            <a:ext cx="2450873" cy="17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6</a:t>
            </a:fld>
            <a:endParaRPr lang="es-ES" sz="1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Pasito a pasito</a:t>
            </a:r>
            <a:endParaRPr lang="es-ES" dirty="0"/>
          </a:p>
        </p:txBody>
      </p:sp>
      <p:sp>
        <p:nvSpPr>
          <p:cNvPr id="5" name="objeto 7" descr="Rectángulo bei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 algn="l" rtl="0">
              <a:spcAft>
                <a:spcPts val="0"/>
              </a:spcAft>
              <a:buFontTx/>
              <a:buChar char="-"/>
            </a:pPr>
            <a:r>
              <a:rPr lang="es-ES" sz="2500" noProof="1" smtClean="0">
                <a:solidFill>
                  <a:schemeClr val="accent3"/>
                </a:solidFill>
              </a:rPr>
              <a:t>Definir las necesidades formativas propias y los objetivos</a:t>
            </a: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r>
              <a:rPr lang="es-ES" sz="2500" noProof="1" smtClean="0">
                <a:solidFill>
                  <a:schemeClr val="accent3"/>
                </a:solidFill>
              </a:rPr>
              <a:t>Vincular y explicar bien las necesidades con las actividades del proyecto</a:t>
            </a: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es-ES" sz="2500" noProof="1">
                <a:solidFill>
                  <a:schemeClr val="accent3"/>
                </a:solidFill>
              </a:rPr>
              <a:t>Buscar </a:t>
            </a:r>
            <a:r>
              <a:rPr lang="es-ES" sz="2500" noProof="1" smtClean="0">
                <a:solidFill>
                  <a:schemeClr val="accent3"/>
                </a:solidFill>
              </a:rPr>
              <a:t>socios</a:t>
            </a: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r>
              <a:rPr lang="es-ES" sz="2500" noProof="1" smtClean="0">
                <a:solidFill>
                  <a:schemeClr val="accent3"/>
                </a:solidFill>
              </a:rPr>
              <a:t>Evaluar bien los resultados</a:t>
            </a: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r>
              <a:rPr lang="es-ES" sz="2500" noProof="1" smtClean="0">
                <a:solidFill>
                  <a:schemeClr val="accent3"/>
                </a:solidFill>
              </a:rPr>
              <a:t>Integrar en el centro lo aprendido</a:t>
            </a: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r>
              <a:rPr lang="es-ES" sz="2500" noProof="1" smtClean="0">
                <a:solidFill>
                  <a:schemeClr val="accent3"/>
                </a:solidFill>
              </a:rPr>
              <a:t>Proceso de selección de los candidatos transparente</a:t>
            </a: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r>
              <a:rPr lang="es-ES" sz="2500" noProof="1" smtClean="0">
                <a:solidFill>
                  <a:schemeClr val="accent3"/>
                </a:solidFill>
              </a:rPr>
              <a:t>Difundir los resultados: Jornadas de difusión, RRSS, </a:t>
            </a:r>
            <a:r>
              <a:rPr lang="es-ES" sz="2500" noProof="1" smtClean="0">
                <a:solidFill>
                  <a:schemeClr val="accent3"/>
                </a:solidFill>
                <a:hlinkClick r:id="rId3"/>
              </a:rPr>
              <a:t>blog, </a:t>
            </a:r>
            <a:r>
              <a:rPr lang="es-ES" sz="2500" noProof="1" smtClean="0">
                <a:solidFill>
                  <a:schemeClr val="accent3"/>
                </a:solidFill>
                <a:hlinkClick r:id="rId4"/>
              </a:rPr>
              <a:t>web del centro</a:t>
            </a:r>
            <a:r>
              <a:rPr lang="es-ES" sz="2500" noProof="1" smtClean="0">
                <a:solidFill>
                  <a:schemeClr val="accent3"/>
                </a:solidFill>
              </a:rPr>
              <a:t>,…</a:t>
            </a: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r>
              <a:rPr lang="es-ES" sz="2500" noProof="1" smtClean="0">
                <a:solidFill>
                  <a:schemeClr val="accent3"/>
                </a:solidFill>
              </a:rPr>
              <a:t>Generar impacto en el entorno y en el centro, de menos a más</a:t>
            </a: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7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53784"/>
            <a:ext cx="8817033" cy="6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8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56" y="309649"/>
            <a:ext cx="8376458" cy="62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es-ES" sz="1000" smtClean="0"/>
              <a:pPr rtl="0"/>
              <a:t>9</a:t>
            </a:fld>
            <a:endParaRPr lang="es-ES" sz="1000" dirty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684000" y="3383279"/>
            <a:ext cx="10624774" cy="2459473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marL="285750" indent="-285750" algn="l" rtl="0">
              <a:spcAft>
                <a:spcPts val="0"/>
              </a:spcAft>
              <a:buFontTx/>
              <a:buChar char="-"/>
            </a:pPr>
            <a:endParaRPr lang="es-ES" sz="1400" noProof="1" smtClean="0">
              <a:solidFill>
                <a:schemeClr val="accent3"/>
              </a:solidFill>
            </a:endParaRPr>
          </a:p>
          <a:p>
            <a:pPr algn="l" rtl="0">
              <a:spcAft>
                <a:spcPts val="0"/>
              </a:spcAft>
            </a:pPr>
            <a:endParaRPr lang="es-ES" sz="1400" noProof="1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2" y="349133"/>
            <a:ext cx="8334895" cy="62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Plataforma promocional de oficina de salud</Template>
  <TotalTime>0</TotalTime>
  <Words>217</Words>
  <Application>Microsoft Office PowerPoint</Application>
  <PresentationFormat>Panorámica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</vt:lpstr>
      <vt:lpstr>Calibri</vt:lpstr>
      <vt:lpstr>Courier New</vt:lpstr>
      <vt:lpstr>Gill Sans MT</vt:lpstr>
      <vt:lpstr>Tema de Office</vt:lpstr>
      <vt:lpstr>Experiencia erasmus+ csfp 2021-2023 Jornada de difusión cfie de soria 9 de febrero 2022</vt:lpstr>
      <vt:lpstr>¿Por qué?</vt:lpstr>
      <vt:lpstr>¿Qué  tiene que  tener un proyecto?</vt:lpstr>
      <vt:lpstr>Fomentar los  valores de la UE</vt:lpstr>
      <vt:lpstr>EL “Producto” KA-122-ADU </vt:lpstr>
      <vt:lpstr>Pasito a pasito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2023-01-31T16:53:23Z</dcterms:created>
  <dcterms:modified xsi:type="dcterms:W3CDTF">2023-02-09T12:26:19Z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